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handoutMasterIdLst>
    <p:handoutMasterId r:id="rId20"/>
  </p:handoutMasterIdLst>
  <p:sldIdLst>
    <p:sldId id="264" r:id="rId2"/>
    <p:sldId id="262" r:id="rId3"/>
    <p:sldId id="311" r:id="rId4"/>
    <p:sldId id="269" r:id="rId5"/>
    <p:sldId id="270" r:id="rId6"/>
    <p:sldId id="316" r:id="rId7"/>
    <p:sldId id="312" r:id="rId8"/>
    <p:sldId id="271" r:id="rId9"/>
    <p:sldId id="272" r:id="rId10"/>
    <p:sldId id="317" r:id="rId11"/>
    <p:sldId id="313" r:id="rId12"/>
    <p:sldId id="324" r:id="rId13"/>
    <p:sldId id="318" r:id="rId14"/>
    <p:sldId id="323" r:id="rId15"/>
    <p:sldId id="274" r:id="rId16"/>
    <p:sldId id="314" r:id="rId17"/>
    <p:sldId id="319" r:id="rId18"/>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 charset="0"/>
        <a:ea typeface="+mn-ea"/>
        <a:cs typeface="+mn-cs"/>
      </a:defRPr>
    </a:lvl5pPr>
    <a:lvl6pPr marL="2286000" algn="l" defTabSz="457200" rtl="0" eaLnBrk="1" latinLnBrk="0" hangingPunct="1">
      <a:defRPr sz="1200" kern="1200">
        <a:solidFill>
          <a:schemeClr val="tx1"/>
        </a:solidFill>
        <a:latin typeface="Times New Roman" pitchFamily="1" charset="0"/>
        <a:ea typeface="+mn-ea"/>
        <a:cs typeface="+mn-cs"/>
      </a:defRPr>
    </a:lvl6pPr>
    <a:lvl7pPr marL="2743200" algn="l" defTabSz="457200" rtl="0" eaLnBrk="1" latinLnBrk="0" hangingPunct="1">
      <a:defRPr sz="1200" kern="1200">
        <a:solidFill>
          <a:schemeClr val="tx1"/>
        </a:solidFill>
        <a:latin typeface="Times New Roman" pitchFamily="1" charset="0"/>
        <a:ea typeface="+mn-ea"/>
        <a:cs typeface="+mn-cs"/>
      </a:defRPr>
    </a:lvl7pPr>
    <a:lvl8pPr marL="3200400" algn="l" defTabSz="457200" rtl="0" eaLnBrk="1" latinLnBrk="0" hangingPunct="1">
      <a:defRPr sz="1200" kern="1200">
        <a:solidFill>
          <a:schemeClr val="tx1"/>
        </a:solidFill>
        <a:latin typeface="Times New Roman" pitchFamily="1" charset="0"/>
        <a:ea typeface="+mn-ea"/>
        <a:cs typeface="+mn-cs"/>
      </a:defRPr>
    </a:lvl8pPr>
    <a:lvl9pPr marL="3657600" algn="l" defTabSz="457200" rtl="0" eaLnBrk="1" latinLnBrk="0" hangingPunct="1">
      <a:defRPr sz="1200" kern="1200">
        <a:solidFill>
          <a:schemeClr val="tx1"/>
        </a:solidFill>
        <a:latin typeface="Times New Roman" pitchFamily="1"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040"/>
    <a:srgbClr val="7600A0"/>
    <a:srgbClr val="9900CC"/>
    <a:srgbClr val="9900FF"/>
    <a:srgbClr val="6600CC"/>
    <a:srgbClr val="A5002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16" autoAdjust="0"/>
    <p:restoredTop sz="99233" autoAdjust="0"/>
  </p:normalViewPr>
  <p:slideViewPr>
    <p:cSldViewPr>
      <p:cViewPr varScale="1">
        <p:scale>
          <a:sx n="116" d="100"/>
          <a:sy n="116" d="100"/>
        </p:scale>
        <p:origin x="-128"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45005" cy="45005"/>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7" name="Rectangle 5"/>
          <p:cNvSpPr>
            <a:spLocks noGrp="1" noChangeArrowheads="1"/>
          </p:cNvSpPr>
          <p:nvPr>
            <p:ph type="sldNum" sz="quarter" idx="3"/>
          </p:nvPr>
        </p:nvSpPr>
        <p:spPr bwMode="auto">
          <a:xfrm>
            <a:off x="3276600" y="8915400"/>
            <a:ext cx="215900"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latin typeface="Times New Roman" charset="0"/>
              </a:defRPr>
            </a:lvl1pPr>
          </a:lstStyle>
          <a:p>
            <a:pPr>
              <a:defRPr/>
            </a:pPr>
            <a:r>
              <a:rPr lang="en-US"/>
              <a:t> </a:t>
            </a:r>
            <a:fld id="{FB19A1F6-4CBA-3045-A103-578AB249C5A6}" type="slidenum">
              <a:rPr lang="en-US"/>
              <a:pPr>
                <a:defRPr/>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sp>
        <p:nvSpPr>
          <p:cNvPr id="3080" name="Line 8"/>
          <p:cNvSpPr>
            <a:spLocks noChangeShapeType="1"/>
          </p:cNvSpPr>
          <p:nvPr/>
        </p:nvSpPr>
        <p:spPr bwMode="auto">
          <a:xfrm>
            <a:off x="685800" y="8915400"/>
            <a:ext cx="5700713"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sp>
        <p:nvSpPr>
          <p:cNvPr id="3082" name="Text Box 10"/>
          <p:cNvSpPr txBox="1">
            <a:spLocks noChangeArrowheads="1"/>
          </p:cNvSpPr>
          <p:nvPr/>
        </p:nvSpPr>
        <p:spPr bwMode="auto">
          <a:xfrm>
            <a:off x="609600" y="8915400"/>
            <a:ext cx="720725" cy="274638"/>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filename</a:t>
            </a:r>
          </a:p>
        </p:txBody>
      </p:sp>
      <p:sp>
        <p:nvSpPr>
          <p:cNvPr id="3083" name="Text Box 11"/>
          <p:cNvSpPr txBox="1">
            <a:spLocks noChangeArrowheads="1"/>
          </p:cNvSpPr>
          <p:nvPr/>
        </p:nvSpPr>
        <p:spPr bwMode="auto">
          <a:xfrm>
            <a:off x="441325" y="112713"/>
            <a:ext cx="987425"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Release Date</a:t>
            </a:r>
          </a:p>
        </p:txBody>
      </p:sp>
      <p:sp>
        <p:nvSpPr>
          <p:cNvPr id="3084" name="Text Box 12"/>
          <p:cNvSpPr txBox="1">
            <a:spLocks noChangeArrowheads="1"/>
          </p:cNvSpPr>
          <p:nvPr/>
        </p:nvSpPr>
        <p:spPr bwMode="auto">
          <a:xfrm>
            <a:off x="4937125" y="112713"/>
            <a:ext cx="1600200"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IEEE 802.16xx-99/xxx</a:t>
            </a:r>
          </a:p>
        </p:txBody>
      </p:sp>
      <p:sp>
        <p:nvSpPr>
          <p:cNvPr id="3085" name="Text Box 13"/>
          <p:cNvSpPr txBox="1">
            <a:spLocks noChangeArrowheads="1"/>
          </p:cNvSpPr>
          <p:nvPr/>
        </p:nvSpPr>
        <p:spPr bwMode="auto">
          <a:xfrm>
            <a:off x="4724400" y="8915400"/>
            <a:ext cx="1670050" cy="274638"/>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Authorname, Affiliation</a:t>
            </a:r>
          </a:p>
        </p:txBody>
      </p:sp>
    </p:spTree>
    <p:extLst>
      <p:ext uri="{BB962C8B-B14F-4D97-AF65-F5344CB8AC3E}">
        <p14:creationId xmlns:p14="http://schemas.microsoft.com/office/powerpoint/2010/main" val="703574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5" name="Rectangle 7"/>
          <p:cNvSpPr>
            <a:spLocks noGrp="1" noChangeArrowheads="1"/>
          </p:cNvSpPr>
          <p:nvPr>
            <p:ph type="sldNum" sz="quarter" idx="5"/>
          </p:nvPr>
        </p:nvSpPr>
        <p:spPr bwMode="auto">
          <a:xfrm>
            <a:off x="3352800" y="8839200"/>
            <a:ext cx="177800"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atin typeface="Times New Roman" charset="0"/>
              </a:defRPr>
            </a:lvl1pPr>
          </a:lstStyle>
          <a:p>
            <a:pPr>
              <a:defRPr/>
            </a:pPr>
            <a:fld id="{AFD3B331-72B1-F946-AF7D-D265CAA405DE}" type="slidenum">
              <a:rPr lang="en-US"/>
              <a:pPr>
                <a:defRPr/>
              </a:pPr>
              <a:t>‹#›</a:t>
            </a:fld>
            <a:endParaRPr lang="en-US"/>
          </a:p>
        </p:txBody>
      </p:sp>
      <p:sp>
        <p:nvSpPr>
          <p:cNvPr id="2057" name="Line 9"/>
          <p:cNvSpPr>
            <a:spLocks noChangeShapeType="1"/>
          </p:cNvSpPr>
          <p:nvPr/>
        </p:nvSpPr>
        <p:spPr bwMode="auto">
          <a:xfrm>
            <a:off x="685800" y="8839200"/>
            <a:ext cx="5486400"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sp>
        <p:nvSpPr>
          <p:cNvPr id="2059" name="Text Box 11"/>
          <p:cNvSpPr txBox="1">
            <a:spLocks noChangeArrowheads="1"/>
          </p:cNvSpPr>
          <p:nvPr/>
        </p:nvSpPr>
        <p:spPr bwMode="auto">
          <a:xfrm>
            <a:off x="822325" y="8799513"/>
            <a:ext cx="720725"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filename</a:t>
            </a:r>
          </a:p>
        </p:txBody>
      </p:sp>
      <p:sp>
        <p:nvSpPr>
          <p:cNvPr id="2060" name="Text Box 12"/>
          <p:cNvSpPr txBox="1">
            <a:spLocks noChangeArrowheads="1"/>
          </p:cNvSpPr>
          <p:nvPr/>
        </p:nvSpPr>
        <p:spPr bwMode="auto">
          <a:xfrm>
            <a:off x="593725" y="36513"/>
            <a:ext cx="987425"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Release Date</a:t>
            </a:r>
          </a:p>
        </p:txBody>
      </p:sp>
      <p:sp>
        <p:nvSpPr>
          <p:cNvPr id="2061" name="Text Box 13"/>
          <p:cNvSpPr txBox="1">
            <a:spLocks noChangeArrowheads="1"/>
          </p:cNvSpPr>
          <p:nvPr/>
        </p:nvSpPr>
        <p:spPr bwMode="auto">
          <a:xfrm>
            <a:off x="4632325" y="36513"/>
            <a:ext cx="1600200"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IEEE 801.16xx-99/xxx</a:t>
            </a:r>
          </a:p>
        </p:txBody>
      </p:sp>
      <p:sp>
        <p:nvSpPr>
          <p:cNvPr id="2063" name="Text Box 15"/>
          <p:cNvSpPr txBox="1">
            <a:spLocks noChangeArrowheads="1"/>
          </p:cNvSpPr>
          <p:nvPr/>
        </p:nvSpPr>
        <p:spPr bwMode="auto">
          <a:xfrm>
            <a:off x="4267200" y="8839200"/>
            <a:ext cx="1670050" cy="274638"/>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Authorname, Affiliation</a:t>
            </a:r>
          </a:p>
        </p:txBody>
      </p:sp>
    </p:spTree>
    <p:extLst>
      <p:ext uri="{BB962C8B-B14F-4D97-AF65-F5344CB8AC3E}">
        <p14:creationId xmlns:p14="http://schemas.microsoft.com/office/powerpoint/2010/main" val="2600344236"/>
      </p:ext>
    </p:extLst>
  </p:cSld>
  <p:clrMap bg1="lt1" tx1="dk1" bg2="lt2" tx2="dk2" accent1="accent1" accent2="accent2" accent3="accent3" accent4="accent4" accent5="accent5" accent6="accent6" hlink="hlink" folHlink="folHlink"/>
  <p:notesStyle>
    <a:lvl1pPr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1143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2286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3429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4572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lvl1pPr>
              <a:defRPr>
                <a:latin typeface="Arial" pitchFamily="34" charset="0"/>
                <a:cs typeface="Arial"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nchor="ctr" anchorCtr="1"/>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atin typeface="Arial" pitchFamily="34" charset="0"/>
                <a:cs typeface="Arial"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atin typeface="Arial" pitchFamily="34" charset="0"/>
                <a:cs typeface="Arial" pitchFamily="34" charset="0"/>
              </a:defRPr>
            </a:lvl1p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6756010" y="76200"/>
            <a:ext cx="2159390" cy="307777"/>
          </a:xfrm>
          <a:prstGeom prst="rect">
            <a:avLst/>
          </a:prstGeom>
        </p:spPr>
        <p:txBody>
          <a:bodyPr wrap="none">
            <a:spAutoFit/>
          </a:bodyPr>
          <a:lstStyle/>
          <a:p>
            <a:pPr algn="r"/>
            <a:r>
              <a:rPr lang="en-US" sz="1400" b="1" dirty="0" smtClean="0"/>
              <a:t>omniran-13-0041-01-0000</a:t>
            </a:r>
            <a:endParaRPr lang="en-US" sz="1400" b="1" dirty="0"/>
          </a:p>
        </p:txBody>
      </p:sp>
      <p:sp>
        <p:nvSpPr>
          <p:cNvPr id="3" name="TextBox 2"/>
          <p:cNvSpPr txBox="1"/>
          <p:nvPr/>
        </p:nvSpPr>
        <p:spPr>
          <a:xfrm>
            <a:off x="8534400" y="6400800"/>
            <a:ext cx="393056" cy="307777"/>
          </a:xfrm>
          <a:prstGeom prst="rect">
            <a:avLst/>
          </a:prstGeom>
          <a:noFill/>
        </p:spPr>
        <p:txBody>
          <a:bodyPr wrap="none" rtlCol="0">
            <a:spAutoFit/>
          </a:bodyPr>
          <a:lstStyle/>
          <a:p>
            <a:pPr algn="r"/>
            <a:fld id="{3A4FC69D-D438-4AD9-846B-37793AD4330F}" type="slidenum">
              <a:rPr lang="en-US" sz="1400" smtClean="0"/>
              <a:pPr algn="r"/>
              <a:t>‹#›</a:t>
            </a:fld>
            <a:endParaRPr lang="en-US" sz="14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ctr" rtl="0" eaLnBrk="1" fontAlgn="base" hangingPunct="1">
        <a:spcBef>
          <a:spcPct val="0"/>
        </a:spcBef>
        <a:spcAft>
          <a:spcPct val="0"/>
        </a:spcAft>
        <a:defRPr sz="3200">
          <a:solidFill>
            <a:schemeClr val="tx2"/>
          </a:solidFill>
          <a:latin typeface="+mj-lt"/>
          <a:ea typeface="ＭＳ Ｐゴシック" charset="-128"/>
          <a:cs typeface="ＭＳ Ｐゴシック" charset="-128"/>
        </a:defRPr>
      </a:lvl1pPr>
      <a:lvl2pPr algn="ctr" rtl="0" eaLnBrk="1" fontAlgn="base" hangingPunct="1">
        <a:spcBef>
          <a:spcPct val="0"/>
        </a:spcBef>
        <a:spcAft>
          <a:spcPct val="0"/>
        </a:spcAft>
        <a:defRPr sz="3200">
          <a:solidFill>
            <a:schemeClr val="tx2"/>
          </a:solidFill>
          <a:latin typeface="Times" charset="0"/>
          <a:ea typeface="ＭＳ Ｐゴシック" charset="-128"/>
          <a:cs typeface="ＭＳ Ｐゴシック" charset="-128"/>
        </a:defRPr>
      </a:lvl2pPr>
      <a:lvl3pPr algn="ctr" rtl="0" eaLnBrk="1" fontAlgn="base" hangingPunct="1">
        <a:spcBef>
          <a:spcPct val="0"/>
        </a:spcBef>
        <a:spcAft>
          <a:spcPct val="0"/>
        </a:spcAft>
        <a:defRPr sz="3200">
          <a:solidFill>
            <a:schemeClr val="tx2"/>
          </a:solidFill>
          <a:latin typeface="Times" charset="0"/>
          <a:ea typeface="ＭＳ Ｐゴシック" charset="-128"/>
          <a:cs typeface="ＭＳ Ｐゴシック" charset="-128"/>
        </a:defRPr>
      </a:lvl3pPr>
      <a:lvl4pPr algn="ctr" rtl="0" eaLnBrk="1" fontAlgn="base" hangingPunct="1">
        <a:spcBef>
          <a:spcPct val="0"/>
        </a:spcBef>
        <a:spcAft>
          <a:spcPct val="0"/>
        </a:spcAft>
        <a:defRPr sz="3200">
          <a:solidFill>
            <a:schemeClr val="tx2"/>
          </a:solidFill>
          <a:latin typeface="Times" charset="0"/>
          <a:ea typeface="ＭＳ Ｐゴシック" charset="-128"/>
          <a:cs typeface="ＭＳ Ｐゴシック" charset="-128"/>
        </a:defRPr>
      </a:lvl4pPr>
      <a:lvl5pPr algn="ctr" rtl="0" eaLnBrk="1" fontAlgn="base" hangingPunct="1">
        <a:spcBef>
          <a:spcPct val="0"/>
        </a:spcBef>
        <a:spcAft>
          <a:spcPct val="0"/>
        </a:spcAft>
        <a:defRPr sz="3200">
          <a:solidFill>
            <a:schemeClr val="tx2"/>
          </a:solidFill>
          <a:latin typeface="Times" charset="0"/>
          <a:ea typeface="ＭＳ Ｐゴシック" charset="-128"/>
          <a:cs typeface="ＭＳ Ｐゴシック" charset="-128"/>
        </a:defRPr>
      </a:lvl5pPr>
      <a:lvl6pPr marL="457200" algn="ctr" rtl="0" eaLnBrk="1" fontAlgn="base" hangingPunct="1">
        <a:spcBef>
          <a:spcPct val="0"/>
        </a:spcBef>
        <a:spcAft>
          <a:spcPct val="0"/>
        </a:spcAft>
        <a:defRPr sz="3200">
          <a:solidFill>
            <a:schemeClr val="tx2"/>
          </a:solidFill>
          <a:latin typeface="Times" charset="0"/>
        </a:defRPr>
      </a:lvl6pPr>
      <a:lvl7pPr marL="914400" algn="ctr" rtl="0" eaLnBrk="1" fontAlgn="base" hangingPunct="1">
        <a:spcBef>
          <a:spcPct val="0"/>
        </a:spcBef>
        <a:spcAft>
          <a:spcPct val="0"/>
        </a:spcAft>
        <a:defRPr sz="3200">
          <a:solidFill>
            <a:schemeClr val="tx2"/>
          </a:solidFill>
          <a:latin typeface="Times" charset="0"/>
        </a:defRPr>
      </a:lvl7pPr>
      <a:lvl8pPr marL="1371600" algn="ctr" rtl="0" eaLnBrk="1" fontAlgn="base" hangingPunct="1">
        <a:spcBef>
          <a:spcPct val="0"/>
        </a:spcBef>
        <a:spcAft>
          <a:spcPct val="0"/>
        </a:spcAft>
        <a:defRPr sz="3200">
          <a:solidFill>
            <a:schemeClr val="tx2"/>
          </a:solidFill>
          <a:latin typeface="Times" charset="0"/>
        </a:defRPr>
      </a:lvl8pPr>
      <a:lvl9pPr marL="1828800" algn="ctr" rtl="0" eaLnBrk="1" fontAlgn="base" hangingPunct="1">
        <a:spcBef>
          <a:spcPct val="0"/>
        </a:spcBef>
        <a:spcAft>
          <a:spcPct val="0"/>
        </a:spcAft>
        <a:defRPr sz="3200">
          <a:solidFill>
            <a:schemeClr val="tx2"/>
          </a:solidFill>
          <a:latin typeface="Times"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08585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42875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177165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228850" indent="-228600" algn="l" rtl="0" eaLnBrk="1" fontAlgn="base" hangingPunct="1">
        <a:spcBef>
          <a:spcPct val="20000"/>
        </a:spcBef>
        <a:spcAft>
          <a:spcPct val="0"/>
        </a:spcAft>
        <a:buChar char="•"/>
        <a:defRPr sz="2000">
          <a:solidFill>
            <a:schemeClr val="tx1"/>
          </a:solidFill>
          <a:latin typeface="+mn-lt"/>
          <a:ea typeface="ＭＳ Ｐゴシック" charset="-128"/>
        </a:defRPr>
      </a:lvl6pPr>
      <a:lvl7pPr marL="2686050" indent="-228600" algn="l" rtl="0" eaLnBrk="1" fontAlgn="base" hangingPunct="1">
        <a:spcBef>
          <a:spcPct val="20000"/>
        </a:spcBef>
        <a:spcAft>
          <a:spcPct val="0"/>
        </a:spcAft>
        <a:buChar char="•"/>
        <a:defRPr sz="2000">
          <a:solidFill>
            <a:schemeClr val="tx1"/>
          </a:solidFill>
          <a:latin typeface="+mn-lt"/>
          <a:ea typeface="ＭＳ Ｐゴシック" charset="-128"/>
        </a:defRPr>
      </a:lvl7pPr>
      <a:lvl8pPr marL="3143250" indent="-228600" algn="l" rtl="0" eaLnBrk="1" fontAlgn="base" hangingPunct="1">
        <a:spcBef>
          <a:spcPct val="20000"/>
        </a:spcBef>
        <a:spcAft>
          <a:spcPct val="0"/>
        </a:spcAft>
        <a:buChar char="•"/>
        <a:defRPr sz="2000">
          <a:solidFill>
            <a:schemeClr val="tx1"/>
          </a:solidFill>
          <a:latin typeface="+mn-lt"/>
          <a:ea typeface="ＭＳ Ｐゴシック" charset="-128"/>
        </a:defRPr>
      </a:lvl8pPr>
      <a:lvl9pPr marL="3600450" indent="-228600" algn="l" rtl="0" eaLnBrk="1" fontAlgn="base" hangingPunct="1">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andards.ieee.org/guides/bylaws/sect6-7.html" TargetMode="External"/><Relationship Id="rId4" Type="http://schemas.openxmlformats.org/officeDocument/2006/relationships/hyperlink" Target="http://standards.ieee.org/guides/opman/sect6.html" TargetMode="External"/><Relationship Id="rId1" Type="http://schemas.openxmlformats.org/officeDocument/2006/relationships/slideLayout" Target="../slideLayouts/slideLayout7.xml"/><Relationship Id="rId2" Type="http://schemas.openxmlformats.org/officeDocument/2006/relationships/hyperlink" Target="http://standards.ieee.org/IPR/copyrightpolicy.htm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WMF"/><Relationship Id="rId4" Type="http://schemas.openxmlformats.org/officeDocument/2006/relationships/image" Target="../media/image7.PNG"/><Relationship Id="rId5" Type="http://schemas.openxmlformats.org/officeDocument/2006/relationships/image" Target="../media/image8.WMF"/><Relationship Id="rId6" Type="http://schemas.openxmlformats.org/officeDocument/2006/relationships/image" Target="../media/image9.PNG"/><Relationship Id="rId7" Type="http://schemas.openxmlformats.org/officeDocument/2006/relationships/oleObject" Target="../embeddings/oleObject1.bin"/><Relationship Id="rId8" Type="http://schemas.openxmlformats.org/officeDocument/2006/relationships/image" Target="../media/image5.emf"/><Relationship Id="rId9" Type="http://schemas.openxmlformats.org/officeDocument/2006/relationships/image" Target="../media/image10.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wmf"/><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6.WMF"/><Relationship Id="rId7" Type="http://schemas.openxmlformats.org/officeDocument/2006/relationships/image" Target="../media/image8.WMF"/><Relationship Id="rId8" Type="http://schemas.openxmlformats.org/officeDocument/2006/relationships/image" Target="../media/image9.PNG"/><Relationship Id="rId9" Type="http://schemas.openxmlformats.org/officeDocument/2006/relationships/oleObject" Target="../embeddings/oleObject2.bin"/><Relationship Id="rId10" Type="http://schemas.openxmlformats.org/officeDocument/2006/relationships/image" Target="../media/image5.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 Id="rId3" Type="http://schemas.openxmlformats.org/officeDocument/2006/relationships/image" Target="../media/image14.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ist.gov/smartgrid/upload/NIST_Framework_Release_2-0_corr.pdf" TargetMode="Externa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4119960327"/>
              </p:ext>
            </p:extLst>
          </p:nvPr>
        </p:nvGraphicFramePr>
        <p:xfrm>
          <a:off x="533400" y="483090"/>
          <a:ext cx="8077201" cy="3241529"/>
        </p:xfrm>
        <a:graphic>
          <a:graphicData uri="http://schemas.openxmlformats.org/drawingml/2006/table">
            <a:tbl>
              <a:tblPr firstRow="1" bandRow="1">
                <a:tableStyleId>{5940675A-B579-460E-94D1-54222C63F5DA}</a:tableStyleId>
              </a:tblPr>
              <a:tblGrid>
                <a:gridCol w="2056015"/>
                <a:gridCol w="1622545"/>
                <a:gridCol w="1845205"/>
                <a:gridCol w="2553436"/>
              </a:tblGrid>
              <a:tr h="399499">
                <a:tc gridSpan="4">
                  <a:txBody>
                    <a:bodyPr/>
                    <a:lstStyle/>
                    <a:p>
                      <a:pPr algn="ctr"/>
                      <a:r>
                        <a:rPr lang="en-US" sz="2000" dirty="0" smtClean="0">
                          <a:solidFill>
                            <a:schemeClr val="tx2"/>
                          </a:solidFill>
                          <a:latin typeface="+mj-lt"/>
                        </a:rPr>
                        <a:t>ZigBee</a:t>
                      </a:r>
                      <a:r>
                        <a:rPr lang="en-US" sz="2000" baseline="0" dirty="0" smtClean="0">
                          <a:solidFill>
                            <a:schemeClr val="tx2"/>
                          </a:solidFill>
                          <a:latin typeface="+mj-lt"/>
                        </a:rPr>
                        <a:t> SEP2 Smart Grid Use Case Analysis</a:t>
                      </a:r>
                      <a:endParaRPr lang="en-US" sz="2000" dirty="0">
                        <a:solidFill>
                          <a:schemeClr val="tx2"/>
                        </a:solidFill>
                        <a:latin typeface="+mj-lt"/>
                      </a:endParaRPr>
                    </a:p>
                  </a:txBody>
                  <a:tcPr marL="36000" marR="36000" marT="36000" marB="36000" anchor="ctr"/>
                </a:tc>
                <a:tc hMerge="1">
                  <a:txBody>
                    <a:bodyPr/>
                    <a:lstStyle/>
                    <a:p>
                      <a:endParaRPr lang="en-US" dirty="0"/>
                    </a:p>
                  </a:txBody>
                  <a:tcPr/>
                </a:tc>
                <a:tc hMerge="1">
                  <a:txBody>
                    <a:bodyPr/>
                    <a:lstStyle/>
                    <a:p>
                      <a:endParaRPr lang="en-US"/>
                    </a:p>
                  </a:txBody>
                  <a:tcPr/>
                </a:tc>
                <a:tc hMerge="1">
                  <a:txBody>
                    <a:bodyPr/>
                    <a:lstStyle/>
                    <a:p>
                      <a:endParaRPr lang="en-US" dirty="0"/>
                    </a:p>
                  </a:txBody>
                  <a:tcPr/>
                </a:tc>
              </a:tr>
              <a:tr h="270234">
                <a:tc gridSpan="4">
                  <a:txBody>
                    <a:bodyPr/>
                    <a:lstStyle/>
                    <a:p>
                      <a:pPr algn="ctr"/>
                      <a:r>
                        <a:rPr lang="en-US" sz="1200" dirty="0" smtClean="0"/>
                        <a:t>Date: 2013-05-15</a:t>
                      </a:r>
                      <a:endParaRPr lang="en-US" sz="1200" dirty="0"/>
                    </a:p>
                  </a:txBody>
                  <a:tcPr marL="36000" marR="36000" marT="36000" marB="36000" anchor="ctr">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dirty="0"/>
                    </a:p>
                  </a:txBody>
                  <a:tcPr/>
                </a:tc>
              </a:tr>
              <a:tr h="193897">
                <a:tc gridSpan="4">
                  <a:txBody>
                    <a:bodyPr/>
                    <a:lstStyle/>
                    <a:p>
                      <a:r>
                        <a:rPr lang="en-US" sz="1200" b="1" i="1" dirty="0" smtClean="0"/>
                        <a:t>Authors:</a:t>
                      </a:r>
                      <a:endParaRPr lang="en-US" sz="1200" b="1" i="1" dirty="0"/>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dirty="0"/>
                    </a:p>
                  </a:txBody>
                  <a:tcPr/>
                </a:tc>
              </a:tr>
              <a:tr h="177280">
                <a:tc>
                  <a:txBody>
                    <a:bodyPr/>
                    <a:lstStyle/>
                    <a:p>
                      <a:r>
                        <a:rPr lang="en-US" sz="1000" b="0" i="1" dirty="0" smtClean="0"/>
                        <a:t>Name</a:t>
                      </a:r>
                      <a:endParaRPr lang="en-US" sz="1000" b="0" i="1" dirty="0"/>
                    </a:p>
                  </a:txBody>
                  <a:tcPr marL="36000" marR="3600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000" b="0" i="1" dirty="0" smtClean="0"/>
                        <a:t>Affiliation</a:t>
                      </a:r>
                      <a:endParaRPr lang="en-US" sz="1000" b="0" i="1"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000" b="0" i="1" dirty="0" smtClean="0"/>
                        <a:t>Phone</a:t>
                      </a:r>
                      <a:endParaRPr lang="en-US" sz="1000" b="0" i="1"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000" b="0" i="1" dirty="0" smtClean="0"/>
                        <a:t>Email</a:t>
                      </a:r>
                      <a:endParaRPr lang="en-US" sz="1000" b="0" i="1" dirty="0"/>
                    </a:p>
                  </a:txBody>
                  <a:tcPr marL="36000" marR="3600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28600">
                <a:tc>
                  <a:txBody>
                    <a:bodyPr/>
                    <a:lstStyle/>
                    <a:p>
                      <a:r>
                        <a:rPr lang="en-US" sz="1400" dirty="0" smtClean="0"/>
                        <a:t>Max Riegel</a:t>
                      </a:r>
                      <a:endParaRPr lang="en-US" sz="1400" dirty="0"/>
                    </a:p>
                  </a:txBody>
                  <a:tcPr marL="36000" marR="3600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400" dirty="0" smtClean="0"/>
                        <a:t>NSN</a:t>
                      </a:r>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400" dirty="0" smtClean="0"/>
                        <a:t>+49 173 293 8240</a:t>
                      </a:r>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400" dirty="0" smtClean="0"/>
                        <a:t>maximilian.riegel@nsn.com</a:t>
                      </a:r>
                      <a:endParaRPr lang="en-US" sz="1400" dirty="0"/>
                    </a:p>
                  </a:txBody>
                  <a:tcPr marL="36000" marR="3600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28600">
                <a:tc>
                  <a:txBody>
                    <a:bodyPr/>
                    <a:lstStyle/>
                    <a:p>
                      <a:endParaRPr lang="en-US" sz="1400" dirty="0"/>
                    </a:p>
                  </a:txBody>
                  <a:tcPr marL="36000" marR="3600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400" dirty="0"/>
                    </a:p>
                  </a:txBody>
                  <a:tcPr marL="36000" marR="3600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28600">
                <a:tc>
                  <a:txBody>
                    <a:bodyPr/>
                    <a:lstStyle/>
                    <a:p>
                      <a:endParaRPr lang="en-US" sz="1400" dirty="0"/>
                    </a:p>
                  </a:txBody>
                  <a:tcPr marL="36000" marR="3600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marL="36000" marR="3600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6323">
                <a:tc gridSpan="4">
                  <a:txBody>
                    <a:bodyPr/>
                    <a:lstStyle/>
                    <a:p>
                      <a:r>
                        <a:rPr lang="en-US" sz="1000" b="1" i="1" dirty="0" smtClean="0"/>
                        <a:t>Notice:</a:t>
                      </a:r>
                    </a:p>
                    <a:p>
                      <a:r>
                        <a:rPr lang="en-US" sz="1000" i="0" kern="1200" dirty="0" smtClean="0">
                          <a:solidFill>
                            <a:schemeClr val="tx1"/>
                          </a:solidFill>
                          <a:latin typeface="+mn-lt"/>
                          <a:ea typeface="+mn-ea"/>
                          <a:cs typeface="+mn-cs"/>
                        </a:rPr>
                        <a:t>This document does not represent the agreed view</a:t>
                      </a:r>
                      <a:r>
                        <a:rPr lang="en-US" sz="1000" i="0" kern="1200" baseline="0" dirty="0" smtClean="0">
                          <a:solidFill>
                            <a:schemeClr val="tx1"/>
                          </a:solidFill>
                          <a:latin typeface="+mn-lt"/>
                          <a:ea typeface="+mn-ea"/>
                          <a:cs typeface="+mn-cs"/>
                        </a:rPr>
                        <a:t> of the OmniRAN EC SG</a:t>
                      </a:r>
                      <a:r>
                        <a:rPr lang="en-US" sz="1000" i="0" kern="1200" dirty="0" smtClean="0">
                          <a:solidFill>
                            <a:schemeClr val="tx1"/>
                          </a:solidFill>
                          <a:latin typeface="+mn-lt"/>
                          <a:ea typeface="+mn-ea"/>
                          <a:cs typeface="+mn-cs"/>
                        </a:rPr>
                        <a:t>. It represents only the views of the participants listed in the ‘Authors:’ field above. It is offered as a basis for discussion. It is not binding on the contributor, who reserve the right to add, amend or withdraw material contained herein.</a:t>
                      </a:r>
                      <a:endParaRPr lang="en-US" sz="1000" i="0" dirty="0"/>
                    </a:p>
                  </a:txBody>
                  <a:tcPr marL="36000" marR="36000" marT="0" marB="0" anchor="ctr">
                    <a:lnT w="12700" cap="flat" cmpd="sng" algn="ctr">
                      <a:solidFill>
                        <a:schemeClr val="tx1"/>
                      </a:solidFill>
                      <a:prstDash val="solid"/>
                      <a:round/>
                      <a:headEnd type="none" w="med" len="med"/>
                      <a:tailEnd type="none" w="med" len="med"/>
                    </a:lnT>
                  </a:tcPr>
                </a:tc>
                <a:tc hMerge="1">
                  <a:txBody>
                    <a:bodyPr/>
                    <a:lstStyle/>
                    <a:p>
                      <a:endParaRPr lang="en-US" sz="1200" dirty="0"/>
                    </a:p>
                  </a:txBody>
                  <a:tcPr marL="36000" marR="36000" marT="0" marB="0" anchor="ctr"/>
                </a:tc>
                <a:tc hMerge="1">
                  <a:txBody>
                    <a:bodyPr/>
                    <a:lstStyle/>
                    <a:p>
                      <a:endParaRPr lang="en-US" dirty="0"/>
                    </a:p>
                  </a:txBody>
                  <a:tcPr/>
                </a:tc>
                <a:tc hMerge="1">
                  <a:txBody>
                    <a:bodyPr/>
                    <a:lstStyle/>
                    <a:p>
                      <a:endParaRPr lang="en-US" dirty="0"/>
                    </a:p>
                  </a:txBody>
                  <a:tcPr/>
                </a:tc>
              </a:tr>
              <a:tr h="383754">
                <a:tc gridSpan="4">
                  <a:txBody>
                    <a:bodyPr/>
                    <a:lstStyle/>
                    <a:p>
                      <a:r>
                        <a:rPr lang="en-US" sz="1000" b="1" i="1" dirty="0" smtClean="0"/>
                        <a:t>Copyright policy:</a:t>
                      </a:r>
                    </a:p>
                    <a:p>
                      <a:r>
                        <a:rPr lang="en-US" sz="1000" kern="1200" dirty="0" smtClean="0">
                          <a:solidFill>
                            <a:schemeClr val="tx1"/>
                          </a:solidFill>
                          <a:latin typeface="+mn-lt"/>
                          <a:ea typeface="+mn-ea"/>
                          <a:cs typeface="+mn-cs"/>
                        </a:rPr>
                        <a:t>The contributor is familiar with the IEEE-SA Copyright Policy &lt;</a:t>
                      </a:r>
                      <a:r>
                        <a:rPr lang="en-US" sz="1000" kern="1200" dirty="0" smtClean="0">
                          <a:solidFill>
                            <a:schemeClr val="tx1"/>
                          </a:solidFill>
                          <a:latin typeface="+mn-lt"/>
                          <a:ea typeface="+mn-ea"/>
                          <a:cs typeface="+mn-cs"/>
                          <a:hlinkClick r:id="rId2"/>
                        </a:rPr>
                        <a:t>http://standards.ieee.org/IPR/copyrightpolicy.html</a:t>
                      </a:r>
                      <a:r>
                        <a:rPr lang="en-US" sz="1000" kern="1200" dirty="0" smtClean="0">
                          <a:solidFill>
                            <a:schemeClr val="tx1"/>
                          </a:solidFill>
                          <a:latin typeface="+mn-lt"/>
                          <a:ea typeface="+mn-ea"/>
                          <a:cs typeface="+mn-cs"/>
                        </a:rPr>
                        <a:t>&gt;.</a:t>
                      </a:r>
                      <a:endParaRPr lang="en-US" sz="1000" dirty="0"/>
                    </a:p>
                  </a:txBody>
                  <a:tcPr marL="36000" marR="36000" marT="0" marB="0" anchor="ctr"/>
                </a:tc>
                <a:tc hMerge="1">
                  <a:txBody>
                    <a:bodyPr/>
                    <a:lstStyle/>
                    <a:p>
                      <a:endParaRPr lang="en-US" sz="1200" dirty="0"/>
                    </a:p>
                  </a:txBody>
                  <a:tcPr marL="36000" marR="36000" marT="0" marB="0" anchor="ctr"/>
                </a:tc>
                <a:tc hMerge="1">
                  <a:txBody>
                    <a:bodyPr/>
                    <a:lstStyle/>
                    <a:p>
                      <a:endParaRPr lang="en-US" dirty="0"/>
                    </a:p>
                  </a:txBody>
                  <a:tcPr/>
                </a:tc>
                <a:tc hMerge="1">
                  <a:txBody>
                    <a:bodyPr/>
                    <a:lstStyle/>
                    <a:p>
                      <a:endParaRPr lang="en-US" dirty="0"/>
                    </a:p>
                  </a:txBody>
                  <a:tcPr/>
                </a:tc>
              </a:tr>
              <a:tr h="484742">
                <a:tc gridSpan="4">
                  <a:txBody>
                    <a:bodyPr/>
                    <a:lstStyle/>
                    <a:p>
                      <a:r>
                        <a:rPr lang="en-US" sz="1000" b="1" i="1" dirty="0" smtClean="0"/>
                        <a:t>Patent policy:</a:t>
                      </a:r>
                      <a:endParaRPr lang="en-US" sz="1000" b="1" i="1" dirty="0"/>
                    </a:p>
                    <a:p>
                      <a:r>
                        <a:rPr lang="en-US" sz="1000" kern="1200" dirty="0" smtClean="0">
                          <a:solidFill>
                            <a:schemeClr val="tx1"/>
                          </a:solidFill>
                          <a:latin typeface="+mn-lt"/>
                          <a:ea typeface="+mn-ea"/>
                          <a:cs typeface="+mn-cs"/>
                        </a:rPr>
                        <a:t>The contributor is familiar with the IEEE-SA Patent Policy and Procedures:</a:t>
                      </a:r>
                    </a:p>
                    <a:p>
                      <a:r>
                        <a:rPr lang="en-US" sz="1000" kern="1200" dirty="0" smtClean="0">
                          <a:solidFill>
                            <a:schemeClr val="tx1"/>
                          </a:solidFill>
                          <a:latin typeface="+mn-lt"/>
                          <a:ea typeface="+mn-ea"/>
                          <a:cs typeface="+mn-cs"/>
                        </a:rPr>
                        <a:t>&lt;</a:t>
                      </a:r>
                      <a:r>
                        <a:rPr lang="en-US" sz="1000" u="none" strike="noStrike" kern="1200" dirty="0" smtClean="0">
                          <a:solidFill>
                            <a:schemeClr val="tx1"/>
                          </a:solidFill>
                          <a:latin typeface="+mn-lt"/>
                          <a:ea typeface="+mn-ea"/>
                          <a:cs typeface="+mn-cs"/>
                          <a:hlinkClick r:id="rId3"/>
                        </a:rPr>
                        <a:t>http://standards.ieee.org/guides/bylaws/sect6-7.html#6</a:t>
                      </a:r>
                      <a:r>
                        <a:rPr lang="en-US" sz="1000" kern="1200" dirty="0" smtClean="0">
                          <a:solidFill>
                            <a:schemeClr val="tx1"/>
                          </a:solidFill>
                          <a:latin typeface="+mn-lt"/>
                          <a:ea typeface="+mn-ea"/>
                          <a:cs typeface="+mn-cs"/>
                        </a:rPr>
                        <a:t>&gt; and &lt;</a:t>
                      </a:r>
                      <a:r>
                        <a:rPr lang="en-US" sz="1000" u="none" strike="noStrike" kern="1200" dirty="0" smtClean="0">
                          <a:solidFill>
                            <a:schemeClr val="tx1"/>
                          </a:solidFill>
                          <a:latin typeface="+mn-lt"/>
                          <a:ea typeface="+mn-ea"/>
                          <a:cs typeface="+mn-cs"/>
                          <a:hlinkClick r:id="rId4"/>
                        </a:rPr>
                        <a:t>http://standards.ieee.org/guides/opman/sect6.html#6.3</a:t>
                      </a:r>
                      <a:r>
                        <a:rPr lang="en-US" sz="1000" kern="1200" dirty="0" smtClean="0">
                          <a:solidFill>
                            <a:schemeClr val="tx1"/>
                          </a:solidFill>
                          <a:latin typeface="+mn-lt"/>
                          <a:ea typeface="+mn-ea"/>
                          <a:cs typeface="+mn-cs"/>
                        </a:rPr>
                        <a:t>&gt;.</a:t>
                      </a:r>
                    </a:p>
                  </a:txBody>
                  <a:tcPr marL="36000" marR="36000" marT="0" marB="0" anchor="ctr"/>
                </a:tc>
                <a:tc hMerge="1">
                  <a:txBody>
                    <a:bodyPr/>
                    <a:lstStyle/>
                    <a:p>
                      <a:endParaRPr lang="en-US" sz="1200" kern="1200" dirty="0" smtClean="0">
                        <a:solidFill>
                          <a:schemeClr val="tx1"/>
                        </a:solidFill>
                        <a:latin typeface="+mn-lt"/>
                        <a:ea typeface="+mn-ea"/>
                        <a:cs typeface="+mn-cs"/>
                      </a:endParaRPr>
                    </a:p>
                  </a:txBody>
                  <a:tcPr marL="36000" marR="36000" marT="0" marB="0" anchor="ctr"/>
                </a:tc>
                <a:tc hMerge="1">
                  <a:txBody>
                    <a:bodyPr/>
                    <a:lstStyle/>
                    <a:p>
                      <a:endParaRPr lang="en-US" dirty="0"/>
                    </a:p>
                  </a:txBody>
                  <a:tcPr/>
                </a:tc>
                <a:tc hMerge="1">
                  <a:txBody>
                    <a:bodyPr/>
                    <a:lstStyle/>
                    <a:p>
                      <a:endParaRPr lang="en-US" dirty="0"/>
                    </a:p>
                  </a:txBody>
                  <a:tcPr/>
                </a:tc>
              </a:tr>
            </a:tbl>
          </a:graphicData>
        </a:graphic>
      </p:graphicFrame>
      <p:sp>
        <p:nvSpPr>
          <p:cNvPr id="8" name="TextBox 7"/>
          <p:cNvSpPr txBox="1"/>
          <p:nvPr/>
        </p:nvSpPr>
        <p:spPr>
          <a:xfrm>
            <a:off x="533400" y="3886200"/>
            <a:ext cx="8077200" cy="2362200"/>
          </a:xfrm>
          <a:prstGeom prst="rect">
            <a:avLst/>
          </a:prstGeom>
          <a:noFill/>
        </p:spPr>
        <p:txBody>
          <a:bodyPr wrap="square" lIns="36000" tIns="36000" rIns="36000" bIns="36000" rtlCol="0">
            <a:normAutofit fontScale="92500" lnSpcReduction="20000"/>
          </a:bodyPr>
          <a:lstStyle/>
          <a:p>
            <a:pPr algn="ctr"/>
            <a:r>
              <a:rPr lang="en-US" sz="2000" dirty="0" smtClean="0">
                <a:latin typeface="+mn-lt"/>
              </a:rPr>
              <a:t>Abstract</a:t>
            </a:r>
          </a:p>
          <a:p>
            <a:endParaRPr lang="en-US" sz="1600" dirty="0" smtClean="0">
              <a:latin typeface="+mn-lt"/>
            </a:endParaRPr>
          </a:p>
          <a:p>
            <a:pPr lvl="0"/>
            <a:r>
              <a:rPr lang="en-US" sz="1600" dirty="0">
                <a:solidFill>
                  <a:prstClr val="black"/>
                </a:solidFill>
                <a:latin typeface="Arial"/>
              </a:rPr>
              <a:t>This slideset presents the analysis of the ZigBee Smart Energy Profile 2.0 use case.</a:t>
            </a:r>
          </a:p>
          <a:p>
            <a:pPr lvl="0"/>
            <a:r>
              <a:rPr lang="en-US" sz="1600" dirty="0">
                <a:solidFill>
                  <a:prstClr val="black"/>
                </a:solidFill>
                <a:latin typeface="Arial"/>
              </a:rPr>
              <a:t>It comprises a generic definition of the use case accompanied with an illustrative description of an deployment example, an introduction of the underlying communication architecture as outlined in the SEP2 Technical Requirements Document, a mapping and comparison to the OmniRAN architecture listing the functional requirements and the result of the gap analysis to existing IEEE technologies.</a:t>
            </a:r>
          </a:p>
          <a:p>
            <a:pPr lvl="0"/>
            <a:endParaRPr lang="en-US" sz="1600" dirty="0">
              <a:solidFill>
                <a:prstClr val="black"/>
              </a:solidFill>
              <a:latin typeface="Arial"/>
            </a:endParaRPr>
          </a:p>
          <a:p>
            <a:pPr lvl="0"/>
            <a:r>
              <a:rPr lang="en-US" sz="1600" dirty="0">
                <a:solidFill>
                  <a:prstClr val="black"/>
                </a:solidFill>
                <a:latin typeface="Arial"/>
              </a:rPr>
              <a:t>Reference: ZigBee Smart Energy Profile version 2.0 Technical Requirements Document (Feb. 2012)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SEP2 Communication Infrastructure</a:t>
            </a:r>
          </a:p>
        </p:txBody>
      </p:sp>
      <p:sp>
        <p:nvSpPr>
          <p:cNvPr id="3" name="Content Placeholder 2"/>
          <p:cNvSpPr>
            <a:spLocks noGrp="1"/>
          </p:cNvSpPr>
          <p:nvPr>
            <p:ph idx="1"/>
          </p:nvPr>
        </p:nvSpPr>
        <p:spPr/>
        <p:txBody>
          <a:bodyPr>
            <a:normAutofit fontScale="70000" lnSpcReduction="20000"/>
          </a:bodyPr>
          <a:lstStyle/>
          <a:p>
            <a:r>
              <a:rPr lang="en-US"/>
              <a:t>SEP2 defines a Smart Energy Profile Network by which a variety of devices can communicate with the Energy Services Interface</a:t>
            </a:r>
          </a:p>
          <a:p>
            <a:r>
              <a:rPr lang="en-US"/>
              <a:t>The network consists of</a:t>
            </a:r>
          </a:p>
          <a:p>
            <a:pPr lvl="1"/>
            <a:r>
              <a:rPr lang="en-US"/>
              <a:t>Local access infrastructure (HAN) with</a:t>
            </a:r>
          </a:p>
          <a:p>
            <a:pPr lvl="2"/>
            <a:r>
              <a:rPr lang="en-US"/>
              <a:t>Network Access Server</a:t>
            </a:r>
          </a:p>
          <a:p>
            <a:pPr lvl="2"/>
            <a:r>
              <a:rPr lang="en-US"/>
              <a:t>Network Authentication Server</a:t>
            </a:r>
          </a:p>
          <a:p>
            <a:pPr lvl="1"/>
            <a:r>
              <a:rPr lang="en-US"/>
              <a:t>Application Trust Center</a:t>
            </a:r>
          </a:p>
          <a:p>
            <a:pPr lvl="1"/>
            <a:r>
              <a:rPr lang="en-US"/>
              <a:t>Energy Services Interface </a:t>
            </a:r>
            <a:br>
              <a:rPr lang="en-US"/>
            </a:br>
            <a:r>
              <a:rPr lang="en-US"/>
              <a:t>to energy provider</a:t>
            </a:r>
          </a:p>
          <a:p>
            <a:r>
              <a:rPr lang="en-US"/>
              <a:t>Local access infrastructure can </a:t>
            </a:r>
            <a:br>
              <a:rPr lang="en-US"/>
            </a:br>
            <a:r>
              <a:rPr lang="en-US"/>
              <a:t>be based on any technology </a:t>
            </a:r>
            <a:br>
              <a:rPr lang="en-US"/>
            </a:br>
            <a:r>
              <a:rPr lang="en-US"/>
              <a:t>enabling IP connectivity to the </a:t>
            </a:r>
            <a:br>
              <a:rPr lang="en-US"/>
            </a:br>
            <a:r>
              <a:rPr lang="en-US"/>
              <a:t>Application Trust Center and ESI.</a:t>
            </a:r>
          </a:p>
        </p:txBody>
      </p:sp>
      <p:sp>
        <p:nvSpPr>
          <p:cNvPr id="4" name="Cloud 3"/>
          <p:cNvSpPr/>
          <p:nvPr/>
        </p:nvSpPr>
        <p:spPr bwMode="auto">
          <a:xfrm>
            <a:off x="5832139" y="3474005"/>
            <a:ext cx="2115235" cy="2115235"/>
          </a:xfrm>
          <a:prstGeom prst="cloud">
            <a:avLst/>
          </a:prstGeom>
          <a:solidFill>
            <a:schemeClr val="accent1"/>
          </a:solidFill>
          <a:ln w="12700" cap="flat" cmpd="sng" algn="ctr">
            <a:solidFill>
              <a:schemeClr val="tx1"/>
            </a:solidFill>
            <a:prstDash val="solid"/>
            <a:round/>
            <a:headEnd type="none" w="sm" len="sm"/>
            <a:tailEnd type="none" w="sm" len="sm"/>
          </a:ln>
          <a:effectLst/>
        </p:spPr>
        <p:txBody>
          <a:bodyPr anchor="ctr" anchorCtr="0"/>
          <a:lstStyle/>
          <a:p>
            <a:pPr algn="ctr"/>
            <a:r>
              <a:rPr lang="en-US" sz="3200">
                <a:latin typeface="+mn-lt"/>
              </a:rPr>
              <a:t>HAN</a:t>
            </a:r>
          </a:p>
        </p:txBody>
      </p:sp>
      <p:pic>
        <p:nvPicPr>
          <p:cNvPr id="6" name="Picture 5" descr="MC900310906.WM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7055" y="4599130"/>
            <a:ext cx="467176" cy="522545"/>
          </a:xfrm>
          <a:prstGeom prst="rect">
            <a:avLst/>
          </a:prstGeom>
        </p:spPr>
      </p:pic>
      <p:pic>
        <p:nvPicPr>
          <p:cNvPr id="7" name="Picture 6" descr="MC90043163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7075" y="5184195"/>
            <a:ext cx="773705" cy="773705"/>
          </a:xfrm>
          <a:prstGeom prst="rect">
            <a:avLst/>
          </a:prstGeom>
        </p:spPr>
      </p:pic>
      <p:pic>
        <p:nvPicPr>
          <p:cNvPr id="8" name="Picture 7" descr="MC900389842.WM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90" y="3113965"/>
            <a:ext cx="496107" cy="471651"/>
          </a:xfrm>
          <a:prstGeom prst="rect">
            <a:avLst/>
          </a:prstGeom>
        </p:spPr>
      </p:pic>
      <p:pic>
        <p:nvPicPr>
          <p:cNvPr id="10" name="Picture 9" descr="MC900441450.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97025" y="3744035"/>
            <a:ext cx="818710" cy="818710"/>
          </a:xfrm>
          <a:prstGeom prst="rect">
            <a:avLst/>
          </a:prstGeom>
        </p:spPr>
      </p:pic>
      <p:graphicFrame>
        <p:nvGraphicFramePr>
          <p:cNvPr id="11" name="Object 100"/>
          <p:cNvGraphicFramePr>
            <a:graphicFrameLocks noChangeAspect="1"/>
          </p:cNvGraphicFramePr>
          <p:nvPr>
            <p:extLst>
              <p:ext uri="{D42A27DB-BD31-4B8C-83A1-F6EECF244321}">
                <p14:modId xmlns:p14="http://schemas.microsoft.com/office/powerpoint/2010/main" val="2189855826"/>
              </p:ext>
            </p:extLst>
          </p:nvPr>
        </p:nvGraphicFramePr>
        <p:xfrm>
          <a:off x="8064678" y="2798929"/>
          <a:ext cx="780087" cy="585065"/>
        </p:xfrm>
        <a:graphic>
          <a:graphicData uri="http://schemas.openxmlformats.org/presentationml/2006/ole">
            <mc:AlternateContent xmlns:mc="http://schemas.openxmlformats.org/markup-compatibility/2006">
              <mc:Choice xmlns:v="urn:schemas-microsoft-com:vml" Requires="v">
                <p:oleObj spid="_x0000_s20500" name="Clip" r:id="rId7" imgW="5896800" imgH="1864800" progId="">
                  <p:embed/>
                </p:oleObj>
              </mc:Choice>
              <mc:Fallback>
                <p:oleObj name="Clip" r:id="rId7" imgW="5896800" imgH="186480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64678" y="2798929"/>
                        <a:ext cx="780087" cy="585065"/>
                      </a:xfrm>
                      <a:prstGeom prst="rect">
                        <a:avLst/>
                      </a:prstGeom>
                      <a:noFill/>
                      <a:extLst/>
                    </p:spPr>
                  </p:pic>
                </p:oleObj>
              </mc:Fallback>
            </mc:AlternateContent>
          </a:graphicData>
        </a:graphic>
      </p:graphicFrame>
      <p:grpSp>
        <p:nvGrpSpPr>
          <p:cNvPr id="12" name="Group 122"/>
          <p:cNvGrpSpPr>
            <a:grpSpLocks/>
          </p:cNvGrpSpPr>
          <p:nvPr/>
        </p:nvGrpSpPr>
        <p:grpSpPr bwMode="auto">
          <a:xfrm>
            <a:off x="7317304" y="3654025"/>
            <a:ext cx="269875" cy="390062"/>
            <a:chOff x="4120" y="2308"/>
            <a:chExt cx="305" cy="415"/>
          </a:xfrm>
        </p:grpSpPr>
        <p:sp>
          <p:nvSpPr>
            <p:cNvPr id="13"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4"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5"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6" name="Group 126"/>
            <p:cNvGrpSpPr>
              <a:grpSpLocks/>
            </p:cNvGrpSpPr>
            <p:nvPr/>
          </p:nvGrpSpPr>
          <p:grpSpPr bwMode="auto">
            <a:xfrm flipH="1">
              <a:off x="4164" y="2500"/>
              <a:ext cx="152" cy="109"/>
              <a:chOff x="3216" y="2784"/>
              <a:chExt cx="192" cy="144"/>
            </a:xfrm>
          </p:grpSpPr>
          <p:sp>
            <p:nvSpPr>
              <p:cNvPr id="20"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21"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22"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23"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7"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8"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9"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24" name="AutoShape 22"/>
          <p:cNvSpPr>
            <a:spLocks noChangeArrowheads="1"/>
          </p:cNvSpPr>
          <p:nvPr/>
        </p:nvSpPr>
        <p:spPr bwMode="auto">
          <a:xfrm>
            <a:off x="7497325" y="3872492"/>
            <a:ext cx="180020" cy="186578"/>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sp>
        <p:nvSpPr>
          <p:cNvPr id="25" name="TextBox 24"/>
          <p:cNvSpPr txBox="1"/>
          <p:nvPr/>
        </p:nvSpPr>
        <p:spPr>
          <a:xfrm>
            <a:off x="6327195" y="3699030"/>
            <a:ext cx="1172817" cy="646331"/>
          </a:xfrm>
          <a:prstGeom prst="rect">
            <a:avLst/>
          </a:prstGeom>
          <a:noFill/>
        </p:spPr>
        <p:txBody>
          <a:bodyPr wrap="none" rtlCol="0">
            <a:spAutoFit/>
          </a:bodyPr>
          <a:lstStyle/>
          <a:p>
            <a:pPr algn="ctr"/>
            <a:r>
              <a:rPr lang="en-US" dirty="0">
                <a:latin typeface="+mn-lt"/>
              </a:rPr>
              <a:t>Network</a:t>
            </a:r>
            <a:br>
              <a:rPr lang="en-US" dirty="0">
                <a:latin typeface="+mn-lt"/>
              </a:rPr>
            </a:br>
            <a:r>
              <a:rPr lang="en-US" dirty="0">
                <a:latin typeface="+mn-lt"/>
              </a:rPr>
              <a:t>Authentication </a:t>
            </a:r>
            <a:br>
              <a:rPr lang="en-US" dirty="0">
                <a:latin typeface="+mn-lt"/>
              </a:rPr>
            </a:br>
            <a:r>
              <a:rPr lang="en-US" dirty="0">
                <a:latin typeface="+mn-lt"/>
              </a:rPr>
              <a:t>Server</a:t>
            </a:r>
          </a:p>
        </p:txBody>
      </p:sp>
      <p:grpSp>
        <p:nvGrpSpPr>
          <p:cNvPr id="26" name="Group 122"/>
          <p:cNvGrpSpPr>
            <a:grpSpLocks/>
          </p:cNvGrpSpPr>
          <p:nvPr/>
        </p:nvGrpSpPr>
        <p:grpSpPr bwMode="auto">
          <a:xfrm>
            <a:off x="7227295" y="2393885"/>
            <a:ext cx="269875" cy="390062"/>
            <a:chOff x="4120" y="2308"/>
            <a:chExt cx="305" cy="415"/>
          </a:xfrm>
        </p:grpSpPr>
        <p:sp>
          <p:nvSpPr>
            <p:cNvPr id="27"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28"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29"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30" name="Group 126"/>
            <p:cNvGrpSpPr>
              <a:grpSpLocks/>
            </p:cNvGrpSpPr>
            <p:nvPr/>
          </p:nvGrpSpPr>
          <p:grpSpPr bwMode="auto">
            <a:xfrm flipH="1">
              <a:off x="4164" y="2500"/>
              <a:ext cx="152" cy="109"/>
              <a:chOff x="3216" y="2784"/>
              <a:chExt cx="192" cy="144"/>
            </a:xfrm>
          </p:grpSpPr>
          <p:sp>
            <p:nvSpPr>
              <p:cNvPr id="34"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35"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36"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37"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31"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32"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33"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38" name="AutoShape 22"/>
          <p:cNvSpPr>
            <a:spLocks noChangeArrowheads="1"/>
          </p:cNvSpPr>
          <p:nvPr/>
        </p:nvSpPr>
        <p:spPr bwMode="auto">
          <a:xfrm>
            <a:off x="7407316" y="2612352"/>
            <a:ext cx="180020" cy="186578"/>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sp>
        <p:nvSpPr>
          <p:cNvPr id="39" name="TextBox 38"/>
          <p:cNvSpPr txBox="1"/>
          <p:nvPr/>
        </p:nvSpPr>
        <p:spPr>
          <a:xfrm>
            <a:off x="6777245" y="2742310"/>
            <a:ext cx="1043876" cy="461665"/>
          </a:xfrm>
          <a:prstGeom prst="rect">
            <a:avLst/>
          </a:prstGeom>
          <a:noFill/>
        </p:spPr>
        <p:txBody>
          <a:bodyPr wrap="none" rtlCol="0">
            <a:spAutoFit/>
          </a:bodyPr>
          <a:lstStyle/>
          <a:p>
            <a:r>
              <a:rPr lang="en-US" dirty="0">
                <a:latin typeface="+mn-lt"/>
              </a:rPr>
              <a:t>Application</a:t>
            </a:r>
            <a:br>
              <a:rPr lang="en-US" dirty="0">
                <a:latin typeface="+mn-lt"/>
              </a:rPr>
            </a:br>
            <a:r>
              <a:rPr lang="en-US" dirty="0">
                <a:latin typeface="+mn-lt"/>
              </a:rPr>
              <a:t>Trust Server</a:t>
            </a:r>
          </a:p>
        </p:txBody>
      </p:sp>
      <p:grpSp>
        <p:nvGrpSpPr>
          <p:cNvPr id="41" name="Group 122"/>
          <p:cNvGrpSpPr>
            <a:grpSpLocks/>
          </p:cNvGrpSpPr>
          <p:nvPr/>
        </p:nvGrpSpPr>
        <p:grpSpPr bwMode="auto">
          <a:xfrm>
            <a:off x="7452320" y="4329100"/>
            <a:ext cx="269875" cy="390062"/>
            <a:chOff x="4120" y="2308"/>
            <a:chExt cx="305" cy="415"/>
          </a:xfrm>
        </p:grpSpPr>
        <p:sp>
          <p:nvSpPr>
            <p:cNvPr id="42"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43"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44"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45" name="Group 126"/>
            <p:cNvGrpSpPr>
              <a:grpSpLocks/>
            </p:cNvGrpSpPr>
            <p:nvPr/>
          </p:nvGrpSpPr>
          <p:grpSpPr bwMode="auto">
            <a:xfrm flipH="1">
              <a:off x="4164" y="2500"/>
              <a:ext cx="152" cy="109"/>
              <a:chOff x="3216" y="2784"/>
              <a:chExt cx="192" cy="144"/>
            </a:xfrm>
          </p:grpSpPr>
          <p:sp>
            <p:nvSpPr>
              <p:cNvPr id="49"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50"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51"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52"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46"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47"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48"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pic>
        <p:nvPicPr>
          <p:cNvPr id="40" name="Picture 157"/>
          <p:cNvPicPr>
            <a:picLocks noChangeArrowheads="1"/>
          </p:cNvPicPr>
          <p:nvPr/>
        </p:nvPicPr>
        <p:blipFill>
          <a:blip r:embed="rId9"/>
          <a:srcRect/>
          <a:stretch>
            <a:fillRect/>
          </a:stretch>
        </p:blipFill>
        <p:spPr bwMode="auto">
          <a:xfrm>
            <a:off x="7549945" y="4554125"/>
            <a:ext cx="352425" cy="223838"/>
          </a:xfrm>
          <a:prstGeom prst="rect">
            <a:avLst/>
          </a:prstGeom>
          <a:noFill/>
          <a:ln w="12700">
            <a:noFill/>
            <a:miter lim="800000"/>
            <a:headEnd/>
            <a:tailEnd/>
          </a:ln>
          <a:effectLst/>
        </p:spPr>
      </p:pic>
      <p:sp>
        <p:nvSpPr>
          <p:cNvPr id="53" name="TextBox 52"/>
          <p:cNvSpPr txBox="1"/>
          <p:nvPr/>
        </p:nvSpPr>
        <p:spPr>
          <a:xfrm>
            <a:off x="6883292" y="4627874"/>
            <a:ext cx="749048" cy="646331"/>
          </a:xfrm>
          <a:prstGeom prst="rect">
            <a:avLst/>
          </a:prstGeom>
          <a:noFill/>
        </p:spPr>
        <p:txBody>
          <a:bodyPr wrap="none" rtlCol="0">
            <a:spAutoFit/>
          </a:bodyPr>
          <a:lstStyle/>
          <a:p>
            <a:pPr algn="ctr"/>
            <a:r>
              <a:rPr lang="en-US" dirty="0">
                <a:latin typeface="+mn-lt"/>
              </a:rPr>
              <a:t>Network</a:t>
            </a:r>
            <a:br>
              <a:rPr lang="en-US" dirty="0">
                <a:latin typeface="+mn-lt"/>
              </a:rPr>
            </a:br>
            <a:r>
              <a:rPr lang="en-US" dirty="0">
                <a:latin typeface="+mn-lt"/>
              </a:rPr>
              <a:t>Access </a:t>
            </a:r>
            <a:br>
              <a:rPr lang="en-US" dirty="0">
                <a:latin typeface="+mn-lt"/>
              </a:rPr>
            </a:br>
            <a:r>
              <a:rPr lang="en-US" dirty="0">
                <a:latin typeface="+mn-lt"/>
              </a:rPr>
              <a:t>Server</a:t>
            </a:r>
          </a:p>
        </p:txBody>
      </p:sp>
      <p:sp>
        <p:nvSpPr>
          <p:cNvPr id="54" name="TextBox 53"/>
          <p:cNvSpPr txBox="1"/>
          <p:nvPr/>
        </p:nvSpPr>
        <p:spPr>
          <a:xfrm>
            <a:off x="8242080" y="2573905"/>
            <a:ext cx="515385" cy="338554"/>
          </a:xfrm>
          <a:prstGeom prst="rect">
            <a:avLst/>
          </a:prstGeom>
          <a:noFill/>
        </p:spPr>
        <p:txBody>
          <a:bodyPr wrap="none" rtlCol="0">
            <a:spAutoFit/>
          </a:bodyPr>
          <a:lstStyle/>
          <a:p>
            <a:r>
              <a:rPr lang="en-US" sz="1600" dirty="0">
                <a:latin typeface="+mn-lt"/>
              </a:rPr>
              <a:t>ESI</a:t>
            </a:r>
          </a:p>
        </p:txBody>
      </p:sp>
      <p:cxnSp>
        <p:nvCxnSpPr>
          <p:cNvPr id="56" name="Straight Connector 55"/>
          <p:cNvCxnSpPr/>
          <p:nvPr/>
        </p:nvCxnSpPr>
        <p:spPr bwMode="auto">
          <a:xfrm>
            <a:off x="5787135" y="3519010"/>
            <a:ext cx="360040" cy="225025"/>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57" name="Straight Connector 56"/>
          <p:cNvCxnSpPr/>
          <p:nvPr/>
        </p:nvCxnSpPr>
        <p:spPr bwMode="auto">
          <a:xfrm>
            <a:off x="5337085" y="4149080"/>
            <a:ext cx="540060" cy="180020"/>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60" name="Straight Connector 59"/>
          <p:cNvCxnSpPr/>
          <p:nvPr/>
        </p:nvCxnSpPr>
        <p:spPr bwMode="auto">
          <a:xfrm flipV="1">
            <a:off x="5517105" y="4734145"/>
            <a:ext cx="360040" cy="45005"/>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62" name="Straight Connector 61"/>
          <p:cNvCxnSpPr/>
          <p:nvPr/>
        </p:nvCxnSpPr>
        <p:spPr bwMode="auto">
          <a:xfrm flipV="1">
            <a:off x="5787135" y="5364216"/>
            <a:ext cx="450050" cy="225024"/>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65" name="Straight Connector 64"/>
          <p:cNvCxnSpPr/>
          <p:nvPr/>
        </p:nvCxnSpPr>
        <p:spPr bwMode="auto">
          <a:xfrm flipH="1">
            <a:off x="7767355" y="3203975"/>
            <a:ext cx="720080" cy="1260140"/>
          </a:xfrm>
          <a:prstGeom prst="line">
            <a:avLst/>
          </a:prstGeom>
          <a:solidFill>
            <a:schemeClr val="accent1"/>
          </a:solidFill>
          <a:ln w="28575" cap="flat" cmpd="sng" algn="ctr">
            <a:solidFill>
              <a:schemeClr val="tx1"/>
            </a:solidFill>
            <a:prstDash val="solid"/>
            <a:round/>
            <a:headEnd type="none" w="sm" len="sm"/>
            <a:tailEnd type="none" w="sm" len="sm"/>
          </a:ln>
          <a:effectLst/>
        </p:spPr>
      </p:cxnSp>
      <p:sp>
        <p:nvSpPr>
          <p:cNvPr id="72" name="Freeform 71"/>
          <p:cNvSpPr/>
          <p:nvPr/>
        </p:nvSpPr>
        <p:spPr>
          <a:xfrm>
            <a:off x="7542329" y="2798930"/>
            <a:ext cx="590847" cy="1491250"/>
          </a:xfrm>
          <a:custGeom>
            <a:avLst/>
            <a:gdLst>
              <a:gd name="connsiteX0" fmla="*/ 0 w 408253"/>
              <a:gd name="connsiteY0" fmla="*/ 0 h 1434506"/>
              <a:gd name="connsiteX1" fmla="*/ 399802 w 408253"/>
              <a:gd name="connsiteY1" fmla="*/ 517363 h 1434506"/>
              <a:gd name="connsiteX2" fmla="*/ 282213 w 408253"/>
              <a:gd name="connsiteY2" fmla="*/ 1434506 h 1434506"/>
              <a:gd name="connsiteX0" fmla="*/ 0 w 402434"/>
              <a:gd name="connsiteY0" fmla="*/ 0 h 1721843"/>
              <a:gd name="connsiteX1" fmla="*/ 399802 w 402434"/>
              <a:gd name="connsiteY1" fmla="*/ 517363 h 1721843"/>
              <a:gd name="connsiteX2" fmla="*/ 183750 w 402434"/>
              <a:gd name="connsiteY2" fmla="*/ 1721843 h 1721843"/>
              <a:gd name="connsiteX0" fmla="*/ 0 w 459404"/>
              <a:gd name="connsiteY0" fmla="*/ 0 h 1721843"/>
              <a:gd name="connsiteX1" fmla="*/ 457238 w 459404"/>
              <a:gd name="connsiteY1" fmla="*/ 642292 h 1721843"/>
              <a:gd name="connsiteX2" fmla="*/ 183750 w 459404"/>
              <a:gd name="connsiteY2" fmla="*/ 1721843 h 1721843"/>
              <a:gd name="connsiteX0" fmla="*/ 0 w 410561"/>
              <a:gd name="connsiteY0" fmla="*/ 0 h 1721843"/>
              <a:gd name="connsiteX1" fmla="*/ 408007 w 410561"/>
              <a:gd name="connsiteY1" fmla="*/ 642292 h 1721843"/>
              <a:gd name="connsiteX2" fmla="*/ 183750 w 410561"/>
              <a:gd name="connsiteY2" fmla="*/ 1721843 h 1721843"/>
              <a:gd name="connsiteX0" fmla="*/ 0 w 411918"/>
              <a:gd name="connsiteY0" fmla="*/ 0 h 1721843"/>
              <a:gd name="connsiteX1" fmla="*/ 408007 w 411918"/>
              <a:gd name="connsiteY1" fmla="*/ 642292 h 1721843"/>
              <a:gd name="connsiteX2" fmla="*/ 183750 w 411918"/>
              <a:gd name="connsiteY2" fmla="*/ 1721843 h 1721843"/>
              <a:gd name="connsiteX0" fmla="*/ 0 w 413687"/>
              <a:gd name="connsiteY0" fmla="*/ 0 h 1584422"/>
              <a:gd name="connsiteX1" fmla="*/ 408007 w 413687"/>
              <a:gd name="connsiteY1" fmla="*/ 642292 h 1584422"/>
              <a:gd name="connsiteX2" fmla="*/ 249392 w 413687"/>
              <a:gd name="connsiteY2" fmla="*/ 1584422 h 1584422"/>
              <a:gd name="connsiteX0" fmla="*/ 0 w 412288"/>
              <a:gd name="connsiteY0" fmla="*/ 0 h 1584422"/>
              <a:gd name="connsiteX1" fmla="*/ 408007 w 412288"/>
              <a:gd name="connsiteY1" fmla="*/ 642292 h 1584422"/>
              <a:gd name="connsiteX2" fmla="*/ 224776 w 412288"/>
              <a:gd name="connsiteY2" fmla="*/ 1584422 h 1584422"/>
            </a:gdLst>
            <a:ahLst/>
            <a:cxnLst>
              <a:cxn ang="0">
                <a:pos x="connsiteX0" y="connsiteY0"/>
              </a:cxn>
              <a:cxn ang="0">
                <a:pos x="connsiteX1" y="connsiteY1"/>
              </a:cxn>
              <a:cxn ang="0">
                <a:pos x="connsiteX2" y="connsiteY2"/>
              </a:cxn>
            </a:cxnLst>
            <a:rect l="l" t="t" r="r" b="b"/>
            <a:pathLst>
              <a:path w="412288" h="1584422">
                <a:moveTo>
                  <a:pt x="0" y="0"/>
                </a:moveTo>
                <a:cubicBezTo>
                  <a:pt x="176383" y="139139"/>
                  <a:pt x="370544" y="378222"/>
                  <a:pt x="408007" y="642292"/>
                </a:cubicBezTo>
                <a:cubicBezTo>
                  <a:pt x="445470" y="906362"/>
                  <a:pt x="224776" y="1584422"/>
                  <a:pt x="224776" y="1584422"/>
                </a:cubicBezTo>
              </a:path>
            </a:pathLst>
          </a:custGeom>
          <a:ln>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2949860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Mapping to OmniRAN</a:t>
            </a:r>
          </a:p>
        </p:txBody>
      </p:sp>
      <p:sp>
        <p:nvSpPr>
          <p:cNvPr id="3" name="Text Placeholder 2"/>
          <p:cNvSpPr>
            <a:spLocks noGrp="1"/>
          </p:cNvSpPr>
          <p:nvPr>
            <p:ph type="body" idx="1"/>
          </p:nvPr>
        </p:nvSpPr>
        <p:spPr/>
        <p:txBody>
          <a:bodyPr/>
          <a:lstStyle/>
          <a:p>
            <a:r>
              <a:rPr lang="en-US" dirty="0"/>
              <a:t>ZigBee SEP2 Smart Grid Use Case </a:t>
            </a:r>
            <a:endParaRPr lang="en-US"/>
          </a:p>
        </p:txBody>
      </p:sp>
    </p:spTree>
    <p:extLst>
      <p:ext uri="{BB962C8B-B14F-4D97-AF65-F5344CB8AC3E}">
        <p14:creationId xmlns:p14="http://schemas.microsoft.com/office/powerpoint/2010/main" val="1416873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How OmniRAN benefits SEP2</a:t>
            </a:r>
          </a:p>
        </p:txBody>
      </p:sp>
      <p:sp>
        <p:nvSpPr>
          <p:cNvPr id="5" name="Content Placeholder 4"/>
          <p:cNvSpPr>
            <a:spLocks noGrp="1"/>
          </p:cNvSpPr>
          <p:nvPr>
            <p:ph idx="1"/>
          </p:nvPr>
        </p:nvSpPr>
        <p:spPr/>
        <p:txBody>
          <a:bodyPr>
            <a:normAutofit fontScale="70000" lnSpcReduction="20000"/>
          </a:bodyPr>
          <a:lstStyle/>
          <a:p>
            <a:r>
              <a:rPr lang="en-US" dirty="0"/>
              <a:t>OmniRAN provides an abstraction of access networks based on IEEE 802 technologies to facilitate the establishment of a widespread communication infrastructure for SEP2</a:t>
            </a:r>
          </a:p>
          <a:p>
            <a:pPr lvl="1"/>
            <a:r>
              <a:rPr lang="en-US" dirty="0"/>
              <a:t>Defining a common framework for deployment of IEEE 802 technologies for various access networks</a:t>
            </a:r>
          </a:p>
          <a:p>
            <a:pPr lvl="1"/>
            <a:r>
              <a:rPr lang="en-US" dirty="0"/>
              <a:t>Creating unified control interfaces to enable integration of IEEE 802 access technologies into a common architecture and control infrastructure as required for SEP2</a:t>
            </a:r>
          </a:p>
          <a:p>
            <a:r>
              <a:rPr lang="en-US" dirty="0"/>
              <a:t>Reference Points of importance for SEP2</a:t>
            </a:r>
          </a:p>
          <a:p>
            <a:pPr lvl="1"/>
            <a:r>
              <a:rPr lang="en-US" dirty="0"/>
              <a:t>R1 reflects the various IEEE 802 technologies used within SEP2</a:t>
            </a:r>
          </a:p>
          <a:p>
            <a:pPr lvl="1"/>
            <a:r>
              <a:rPr lang="en-US" dirty="0"/>
              <a:t>R2 and R3 are carrying control information for IEEE 802 access functions towards Network Authentication Server and Network Access Server</a:t>
            </a:r>
          </a:p>
          <a:p>
            <a:pPr lvl="1"/>
            <a:r>
              <a:rPr lang="en-US" dirty="0"/>
              <a:t>R4 would enhance direct cooperation among multiple IEEE 802 access networks to facilitate large deployments</a:t>
            </a:r>
          </a:p>
        </p:txBody>
      </p:sp>
    </p:spTree>
    <p:extLst>
      <p:ext uri="{BB962C8B-B14F-4D97-AF65-F5344CB8AC3E}">
        <p14:creationId xmlns:p14="http://schemas.microsoft.com/office/powerpoint/2010/main" val="765018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 Point Mapping</a:t>
            </a:r>
          </a:p>
        </p:txBody>
      </p:sp>
      <p:sp>
        <p:nvSpPr>
          <p:cNvPr id="3" name="Content Placeholder 2"/>
          <p:cNvSpPr>
            <a:spLocks noGrp="1"/>
          </p:cNvSpPr>
          <p:nvPr>
            <p:ph idx="1"/>
          </p:nvPr>
        </p:nvSpPr>
        <p:spPr>
          <a:xfrm>
            <a:off x="457199" y="1600200"/>
            <a:ext cx="3664751" cy="4709119"/>
          </a:xfrm>
        </p:spPr>
        <p:txBody>
          <a:bodyPr>
            <a:normAutofit fontScale="55000" lnSpcReduction="20000"/>
          </a:bodyPr>
          <a:lstStyle/>
          <a:p>
            <a:r>
              <a:rPr lang="en-US"/>
              <a:t>OmniRAN is applicable to the local access infrastructure providing IP connectivity to ESI and Application Trust Server</a:t>
            </a:r>
          </a:p>
          <a:p>
            <a:r>
              <a:rPr lang="en-US"/>
              <a:t>HAN represents the functions contained in Access and Core function blocks of OmniRAN</a:t>
            </a:r>
          </a:p>
          <a:p>
            <a:r>
              <a:rPr lang="en-US"/>
              <a:t>R3 allows for easy integration of different link layer technologies with common Network Authentication Server and Network Access Server</a:t>
            </a:r>
          </a:p>
          <a:p>
            <a:r>
              <a:rPr lang="en-US"/>
              <a:t>R2 provides access authentication for any link technology represented by R1</a:t>
            </a:r>
          </a:p>
        </p:txBody>
      </p:sp>
      <p:grpSp>
        <p:nvGrpSpPr>
          <p:cNvPr id="169" name="Group 122"/>
          <p:cNvGrpSpPr/>
          <p:nvPr/>
        </p:nvGrpSpPr>
        <p:grpSpPr>
          <a:xfrm>
            <a:off x="6575285" y="5453735"/>
            <a:ext cx="990600" cy="990600"/>
            <a:chOff x="7315200" y="2819400"/>
            <a:chExt cx="990600" cy="990600"/>
          </a:xfrm>
        </p:grpSpPr>
        <p:sp>
          <p:nvSpPr>
            <p:cNvPr id="170" name="AutoShape 154"/>
            <p:cNvSpPr>
              <a:spLocks noChangeArrowheads="1"/>
            </p:cNvSpPr>
            <p:nvPr/>
          </p:nvSpPr>
          <p:spPr bwMode="auto">
            <a:xfrm>
              <a:off x="7315200" y="2819400"/>
              <a:ext cx="990600" cy="990600"/>
            </a:xfrm>
            <a:prstGeom prst="flowChartAlternateProcess">
              <a:avLst/>
            </a:prstGeom>
            <a:solidFill>
              <a:srgbClr val="8BB2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pic>
          <p:nvPicPr>
            <p:cNvPr id="171" name="Picture 157"/>
            <p:cNvPicPr>
              <a:picLocks noChangeArrowheads="1"/>
            </p:cNvPicPr>
            <p:nvPr/>
          </p:nvPicPr>
          <p:blipFill>
            <a:blip r:embed="rId3"/>
            <a:srcRect/>
            <a:stretch>
              <a:fillRect/>
            </a:stretch>
          </p:blipFill>
          <p:spPr bwMode="auto">
            <a:xfrm>
              <a:off x="7648575" y="3509962"/>
              <a:ext cx="352425" cy="223838"/>
            </a:xfrm>
            <a:prstGeom prst="rect">
              <a:avLst/>
            </a:prstGeom>
            <a:noFill/>
            <a:ln w="12700">
              <a:noFill/>
              <a:miter lim="800000"/>
              <a:headEnd/>
              <a:tailEnd/>
            </a:ln>
            <a:effectLst/>
          </p:spPr>
        </p:pic>
        <p:sp>
          <p:nvSpPr>
            <p:cNvPr id="172" name="Rectangle 188"/>
            <p:cNvSpPr>
              <a:spLocks noChangeArrowheads="1"/>
            </p:cNvSpPr>
            <p:nvPr/>
          </p:nvSpPr>
          <p:spPr bwMode="auto">
            <a:xfrm>
              <a:off x="7373937" y="2867025"/>
              <a:ext cx="855663" cy="866775"/>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Core</a:t>
              </a:r>
              <a:endParaRPr lang="en-US" sz="1600" b="1" dirty="0">
                <a:latin typeface="Arial" pitchFamily="34" charset="0"/>
                <a:cs typeface="Arial" pitchFamily="34" charset="0"/>
              </a:endParaRPr>
            </a:p>
          </p:txBody>
        </p:sp>
        <p:grpSp>
          <p:nvGrpSpPr>
            <p:cNvPr id="173" name="Group 107"/>
            <p:cNvGrpSpPr/>
            <p:nvPr/>
          </p:nvGrpSpPr>
          <p:grpSpPr>
            <a:xfrm>
              <a:off x="7520910" y="3095706"/>
              <a:ext cx="532437" cy="381000"/>
              <a:chOff x="7481888" y="3079208"/>
              <a:chExt cx="595312" cy="425992"/>
            </a:xfrm>
          </p:grpSpPr>
          <p:sp>
            <p:nvSpPr>
              <p:cNvPr id="174"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a:p>
            </p:txBody>
          </p:sp>
          <p:sp>
            <p:nvSpPr>
              <p:cNvPr id="175"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a:ea typeface="ＭＳ Ｐゴシック" pitchFamily="34" charset="-128"/>
                </a:endParaRPr>
              </a:p>
            </p:txBody>
          </p:sp>
          <p:grpSp>
            <p:nvGrpSpPr>
              <p:cNvPr id="176" name="Group 122"/>
              <p:cNvGrpSpPr>
                <a:grpSpLocks/>
              </p:cNvGrpSpPr>
              <p:nvPr/>
            </p:nvGrpSpPr>
            <p:grpSpPr bwMode="auto">
              <a:xfrm>
                <a:off x="7848751" y="3079208"/>
                <a:ext cx="228449" cy="389708"/>
                <a:chOff x="4120" y="2308"/>
                <a:chExt cx="305" cy="415"/>
              </a:xfrm>
            </p:grpSpPr>
            <p:sp>
              <p:nvSpPr>
                <p:cNvPr id="177"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a:p>
              </p:txBody>
            </p:sp>
            <p:sp>
              <p:nvSpPr>
                <p:cNvPr id="178"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a:p>
              </p:txBody>
            </p:sp>
            <p:sp>
              <p:nvSpPr>
                <p:cNvPr id="179"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a:p>
              </p:txBody>
            </p:sp>
            <p:grpSp>
              <p:nvGrpSpPr>
                <p:cNvPr id="180" name="Group 126"/>
                <p:cNvGrpSpPr>
                  <a:grpSpLocks/>
                </p:cNvGrpSpPr>
                <p:nvPr/>
              </p:nvGrpSpPr>
              <p:grpSpPr bwMode="auto">
                <a:xfrm flipH="1">
                  <a:off x="4164" y="2500"/>
                  <a:ext cx="152" cy="109"/>
                  <a:chOff x="3216" y="2784"/>
                  <a:chExt cx="192" cy="144"/>
                </a:xfrm>
              </p:grpSpPr>
              <p:sp>
                <p:nvSpPr>
                  <p:cNvPr id="184"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a:p>
                </p:txBody>
              </p:sp>
              <p:sp>
                <p:nvSpPr>
                  <p:cNvPr id="185"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a:p>
                </p:txBody>
              </p:sp>
              <p:sp>
                <p:nvSpPr>
                  <p:cNvPr id="186"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a:p>
                </p:txBody>
              </p:sp>
              <p:sp>
                <p:nvSpPr>
                  <p:cNvPr id="187"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a:p>
                </p:txBody>
              </p:sp>
            </p:grpSp>
            <p:sp>
              <p:nvSpPr>
                <p:cNvPr id="181"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a:p>
              </p:txBody>
            </p:sp>
            <p:sp>
              <p:nvSpPr>
                <p:cNvPr id="182"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a:p>
              </p:txBody>
            </p:sp>
            <p:sp>
              <p:nvSpPr>
                <p:cNvPr id="183"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a:p>
              </p:txBody>
            </p:sp>
          </p:grpSp>
        </p:grpSp>
      </p:grpSp>
      <p:grpSp>
        <p:nvGrpSpPr>
          <p:cNvPr id="188" name="Group 582"/>
          <p:cNvGrpSpPr/>
          <p:nvPr/>
        </p:nvGrpSpPr>
        <p:grpSpPr>
          <a:xfrm>
            <a:off x="7946885" y="5453735"/>
            <a:ext cx="990600" cy="990600"/>
            <a:chOff x="5257800" y="1733550"/>
            <a:chExt cx="990600" cy="990600"/>
          </a:xfrm>
        </p:grpSpPr>
        <p:sp>
          <p:nvSpPr>
            <p:cNvPr id="189" name="Rounded Rectangle 188"/>
            <p:cNvSpPr/>
            <p:nvPr/>
          </p:nvSpPr>
          <p:spPr bwMode="auto">
            <a:xfrm>
              <a:off x="5257800" y="1733550"/>
              <a:ext cx="990600" cy="990600"/>
            </a:xfrm>
            <a:prstGeom prst="roundRect">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Times New Roman" charset="0"/>
              </a:endParaRPr>
            </a:p>
          </p:txBody>
        </p:sp>
        <p:grpSp>
          <p:nvGrpSpPr>
            <p:cNvPr id="190" name="Group 61"/>
            <p:cNvGrpSpPr/>
            <p:nvPr/>
          </p:nvGrpSpPr>
          <p:grpSpPr>
            <a:xfrm>
              <a:off x="5410201" y="1816606"/>
              <a:ext cx="609600" cy="450344"/>
              <a:chOff x="6324600" y="1828800"/>
              <a:chExt cx="917575" cy="677862"/>
            </a:xfrm>
          </p:grpSpPr>
          <p:grpSp>
            <p:nvGrpSpPr>
              <p:cNvPr id="191" name="Group 10"/>
              <p:cNvGrpSpPr>
                <a:grpSpLocks/>
              </p:cNvGrpSpPr>
              <p:nvPr/>
            </p:nvGrpSpPr>
            <p:grpSpPr bwMode="auto">
              <a:xfrm>
                <a:off x="6972300" y="1828800"/>
                <a:ext cx="269875" cy="460375"/>
                <a:chOff x="4120" y="2308"/>
                <a:chExt cx="305" cy="415"/>
              </a:xfrm>
            </p:grpSpPr>
            <p:sp>
              <p:nvSpPr>
                <p:cNvPr id="228" name="Freeform 11"/>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229" name="Rectangle 12"/>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230" name="Oval 13"/>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231" name="Group 14"/>
                <p:cNvGrpSpPr>
                  <a:grpSpLocks/>
                </p:cNvGrpSpPr>
                <p:nvPr/>
              </p:nvGrpSpPr>
              <p:grpSpPr bwMode="auto">
                <a:xfrm flipH="1">
                  <a:off x="4164" y="2500"/>
                  <a:ext cx="152" cy="109"/>
                  <a:chOff x="3216" y="2784"/>
                  <a:chExt cx="192" cy="144"/>
                </a:xfrm>
              </p:grpSpPr>
              <p:sp>
                <p:nvSpPr>
                  <p:cNvPr id="235" name="Line 15"/>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236" name="Line 16"/>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237" name="Line 17"/>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238" name="Line 18"/>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232" name="Freeform 19"/>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233" name="Oval 20"/>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234" name="Oval 21"/>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192" name="Group 22"/>
              <p:cNvGrpSpPr>
                <a:grpSpLocks/>
              </p:cNvGrpSpPr>
              <p:nvPr/>
            </p:nvGrpSpPr>
            <p:grpSpPr bwMode="auto">
              <a:xfrm>
                <a:off x="6756400" y="1901825"/>
                <a:ext cx="269875" cy="460375"/>
                <a:chOff x="4120" y="2308"/>
                <a:chExt cx="305" cy="415"/>
              </a:xfrm>
            </p:grpSpPr>
            <p:sp>
              <p:nvSpPr>
                <p:cNvPr id="217" name="Freeform 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218" name="Rectangle 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219" name="Oval 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220" name="Group 26"/>
                <p:cNvGrpSpPr>
                  <a:grpSpLocks/>
                </p:cNvGrpSpPr>
                <p:nvPr/>
              </p:nvGrpSpPr>
              <p:grpSpPr bwMode="auto">
                <a:xfrm flipH="1">
                  <a:off x="4164" y="2500"/>
                  <a:ext cx="152" cy="109"/>
                  <a:chOff x="3216" y="2784"/>
                  <a:chExt cx="192" cy="144"/>
                </a:xfrm>
              </p:grpSpPr>
              <p:sp>
                <p:nvSpPr>
                  <p:cNvPr id="224" name="Line 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225" name="Line 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226" name="Line 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227" name="Line 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221" name="Freeform 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222" name="Oval 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223" name="Oval 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193" name="Group 34"/>
              <p:cNvGrpSpPr>
                <a:grpSpLocks/>
              </p:cNvGrpSpPr>
              <p:nvPr/>
            </p:nvGrpSpPr>
            <p:grpSpPr bwMode="auto">
              <a:xfrm>
                <a:off x="6540500" y="1973262"/>
                <a:ext cx="269875" cy="460375"/>
                <a:chOff x="4120" y="2308"/>
                <a:chExt cx="305" cy="415"/>
              </a:xfrm>
            </p:grpSpPr>
            <p:sp>
              <p:nvSpPr>
                <p:cNvPr id="206" name="Freeform 35"/>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207" name="Rectangle 36"/>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208" name="Oval 37"/>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209" name="Group 38"/>
                <p:cNvGrpSpPr>
                  <a:grpSpLocks/>
                </p:cNvGrpSpPr>
                <p:nvPr/>
              </p:nvGrpSpPr>
              <p:grpSpPr bwMode="auto">
                <a:xfrm flipH="1">
                  <a:off x="4164" y="2500"/>
                  <a:ext cx="152" cy="109"/>
                  <a:chOff x="3216" y="2784"/>
                  <a:chExt cx="192" cy="144"/>
                </a:xfrm>
              </p:grpSpPr>
              <p:sp>
                <p:nvSpPr>
                  <p:cNvPr id="213" name="Line 39"/>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214" name="Line 40"/>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215" name="Line 41"/>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216" name="Line 42"/>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210" name="Freeform 43"/>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211" name="Oval 44"/>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212" name="Oval 45"/>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194" name="Group 618"/>
              <p:cNvGrpSpPr>
                <a:grpSpLocks/>
              </p:cNvGrpSpPr>
              <p:nvPr/>
            </p:nvGrpSpPr>
            <p:grpSpPr bwMode="auto">
              <a:xfrm>
                <a:off x="6324600" y="2046287"/>
                <a:ext cx="269875" cy="460375"/>
                <a:chOff x="4120" y="2308"/>
                <a:chExt cx="305" cy="415"/>
              </a:xfrm>
            </p:grpSpPr>
            <p:sp>
              <p:nvSpPr>
                <p:cNvPr id="195" name="Freeform 619"/>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196" name="Rectangle 620"/>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197" name="Oval 621"/>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98" name="Group 622"/>
                <p:cNvGrpSpPr>
                  <a:grpSpLocks/>
                </p:cNvGrpSpPr>
                <p:nvPr/>
              </p:nvGrpSpPr>
              <p:grpSpPr bwMode="auto">
                <a:xfrm flipH="1">
                  <a:off x="4164" y="2500"/>
                  <a:ext cx="152" cy="109"/>
                  <a:chOff x="3216" y="2784"/>
                  <a:chExt cx="192" cy="144"/>
                </a:xfrm>
              </p:grpSpPr>
              <p:sp>
                <p:nvSpPr>
                  <p:cNvPr id="202" name="Line 623"/>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203" name="Line 624"/>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204" name="Line 625"/>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205" name="Line 626"/>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199" name="Freeform 627"/>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200" name="Oval 628"/>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201" name="Oval 629"/>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grpSp>
      <p:cxnSp>
        <p:nvCxnSpPr>
          <p:cNvPr id="239" name="Straight Connector 238"/>
          <p:cNvCxnSpPr>
            <a:stCxn id="249" idx="3"/>
          </p:cNvCxnSpPr>
          <p:nvPr/>
        </p:nvCxnSpPr>
        <p:spPr bwMode="auto">
          <a:xfrm>
            <a:off x="4060685" y="6004916"/>
            <a:ext cx="752475"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240" name="Group 95"/>
          <p:cNvGrpSpPr/>
          <p:nvPr/>
        </p:nvGrpSpPr>
        <p:grpSpPr>
          <a:xfrm>
            <a:off x="4213085" y="5929985"/>
            <a:ext cx="479618" cy="457200"/>
            <a:chOff x="1524000" y="2209800"/>
            <a:chExt cx="479618" cy="457200"/>
          </a:xfrm>
        </p:grpSpPr>
        <p:sp>
          <p:nvSpPr>
            <p:cNvPr id="241" name="Oval 240"/>
            <p:cNvSpPr/>
            <p:nvPr/>
          </p:nvSpPr>
          <p:spPr bwMode="auto">
            <a:xfrm>
              <a:off x="1676400" y="22098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42" name="TextBox 241"/>
            <p:cNvSpPr txBox="1"/>
            <p:nvPr/>
          </p:nvSpPr>
          <p:spPr>
            <a:xfrm>
              <a:off x="1524000" y="2297668"/>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R1</a:t>
              </a:r>
              <a:endParaRPr lang="en-US" sz="1800" b="1" dirty="0">
                <a:latin typeface="Arial" pitchFamily="34" charset="0"/>
                <a:cs typeface="Arial" pitchFamily="34" charset="0"/>
              </a:endParaRPr>
            </a:p>
          </p:txBody>
        </p:sp>
      </p:grpSp>
      <p:cxnSp>
        <p:nvCxnSpPr>
          <p:cNvPr id="243" name="Straight Connector 242"/>
          <p:cNvCxnSpPr>
            <a:endCxn id="170" idx="1"/>
          </p:cNvCxnSpPr>
          <p:nvPr/>
        </p:nvCxnSpPr>
        <p:spPr bwMode="auto">
          <a:xfrm>
            <a:off x="5813285" y="5949035"/>
            <a:ext cx="762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244" name="Group 40"/>
          <p:cNvGrpSpPr/>
          <p:nvPr/>
        </p:nvGrpSpPr>
        <p:grpSpPr>
          <a:xfrm>
            <a:off x="5965685" y="5876856"/>
            <a:ext cx="479618" cy="461425"/>
            <a:chOff x="3276600" y="2156671"/>
            <a:chExt cx="479618" cy="461425"/>
          </a:xfrm>
        </p:grpSpPr>
        <p:sp>
          <p:nvSpPr>
            <p:cNvPr id="245" name="Oval 244"/>
            <p:cNvSpPr/>
            <p:nvPr/>
          </p:nvSpPr>
          <p:spPr bwMode="auto">
            <a:xfrm>
              <a:off x="3429000" y="2156671"/>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46" name="TextBox 245"/>
            <p:cNvSpPr txBox="1"/>
            <p:nvPr/>
          </p:nvSpPr>
          <p:spPr>
            <a:xfrm>
              <a:off x="3276600" y="2248764"/>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grpSp>
      <p:cxnSp>
        <p:nvCxnSpPr>
          <p:cNvPr id="247" name="Straight Connector 246"/>
          <p:cNvCxnSpPr>
            <a:stCxn id="170" idx="3"/>
            <a:endCxn id="189" idx="1"/>
          </p:cNvCxnSpPr>
          <p:nvPr/>
        </p:nvCxnSpPr>
        <p:spPr bwMode="auto">
          <a:xfrm>
            <a:off x="7565885" y="5949035"/>
            <a:ext cx="381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248" name="Group 294"/>
          <p:cNvGrpSpPr/>
          <p:nvPr/>
        </p:nvGrpSpPr>
        <p:grpSpPr>
          <a:xfrm>
            <a:off x="3070085" y="5453735"/>
            <a:ext cx="990600" cy="990600"/>
            <a:chOff x="381000" y="1962150"/>
            <a:chExt cx="990600" cy="990600"/>
          </a:xfrm>
        </p:grpSpPr>
        <p:sp>
          <p:nvSpPr>
            <p:cNvPr id="249" name="AutoShape 153"/>
            <p:cNvSpPr>
              <a:spLocks noChangeArrowheads="1"/>
            </p:cNvSpPr>
            <p:nvPr/>
          </p:nvSpPr>
          <p:spPr bwMode="auto">
            <a:xfrm>
              <a:off x="381000" y="1962150"/>
              <a:ext cx="990600" cy="990600"/>
            </a:xfrm>
            <a:prstGeom prst="flowChartAlternateProcess">
              <a:avLst/>
            </a:prstGeom>
            <a:solidFill>
              <a:srgbClr val="6DC0FF"/>
            </a:solidFill>
            <a:ln w="9525">
              <a:noFill/>
              <a:miter lim="800000"/>
              <a:headEnd/>
              <a:tailEnd/>
            </a:ln>
            <a:effectLst/>
          </p:spPr>
          <p:txBody>
            <a:bodyPr wrap="none" lIns="0" tIns="0" rIns="0" bIns="0" anchor="t" anchorCtr="1"/>
            <a:lstStyle/>
            <a:p>
              <a:r>
                <a:rPr lang="en-US" sz="1600" b="1" dirty="0" smtClean="0">
                  <a:latin typeface="Arial" pitchFamily="34" charset="0"/>
                  <a:cs typeface="Arial" pitchFamily="34" charset="0"/>
                </a:rPr>
                <a:t>Terminal</a:t>
              </a:r>
              <a:endParaRPr lang="en-US" sz="1600" b="1" dirty="0">
                <a:latin typeface="Arial" pitchFamily="34" charset="0"/>
                <a:cs typeface="Arial" pitchFamily="34" charset="0"/>
              </a:endParaRPr>
            </a:p>
          </p:txBody>
        </p:sp>
        <p:pic>
          <p:nvPicPr>
            <p:cNvPr id="250" name="Picture 249" descr="MC900439836.PNG"/>
            <p:cNvPicPr>
              <a:picLocks noChangeAspect="1"/>
            </p:cNvPicPr>
            <p:nvPr/>
          </p:nvPicPr>
          <p:blipFill>
            <a:blip r:embed="rId4"/>
            <a:stretch>
              <a:fillRect/>
            </a:stretch>
          </p:blipFill>
          <p:spPr>
            <a:xfrm>
              <a:off x="609600" y="2286000"/>
              <a:ext cx="533400" cy="533400"/>
            </a:xfrm>
            <a:prstGeom prst="rect">
              <a:avLst/>
            </a:prstGeom>
          </p:spPr>
        </p:pic>
      </p:grpSp>
      <p:grpSp>
        <p:nvGrpSpPr>
          <p:cNvPr id="251" name="Group 4"/>
          <p:cNvGrpSpPr/>
          <p:nvPr/>
        </p:nvGrpSpPr>
        <p:grpSpPr>
          <a:xfrm>
            <a:off x="4060685" y="5396585"/>
            <a:ext cx="2514600" cy="457200"/>
            <a:chOff x="1371600" y="1676400"/>
            <a:chExt cx="2514600" cy="457200"/>
          </a:xfrm>
        </p:grpSpPr>
        <p:sp>
          <p:nvSpPr>
            <p:cNvPr id="252" name="Oval 251"/>
            <p:cNvSpPr/>
            <p:nvPr/>
          </p:nvSpPr>
          <p:spPr bwMode="auto">
            <a:xfrm>
              <a:off x="1666875" y="19812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53" name="TextBox 252"/>
            <p:cNvSpPr txBox="1"/>
            <p:nvPr/>
          </p:nvSpPr>
          <p:spPr>
            <a:xfrm>
              <a:off x="1514475" y="1676400"/>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R2</a:t>
              </a:r>
              <a:endParaRPr lang="en-US" sz="1800" b="1" dirty="0">
                <a:latin typeface="Arial" pitchFamily="34" charset="0"/>
                <a:cs typeface="Arial" pitchFamily="34" charset="0"/>
              </a:endParaRPr>
            </a:p>
          </p:txBody>
        </p:sp>
        <p:cxnSp>
          <p:nvCxnSpPr>
            <p:cNvPr id="254" name="Straight Connector 253"/>
            <p:cNvCxnSpPr/>
            <p:nvPr/>
          </p:nvCxnSpPr>
          <p:spPr bwMode="auto">
            <a:xfrm>
              <a:off x="1371600" y="2043694"/>
              <a:ext cx="2514600" cy="0"/>
            </a:xfrm>
            <a:prstGeom prst="line">
              <a:avLst/>
            </a:prstGeom>
            <a:solidFill>
              <a:schemeClr val="accent1"/>
            </a:solidFill>
            <a:ln w="12700" cap="flat" cmpd="sng" algn="ctr">
              <a:solidFill>
                <a:schemeClr val="tx1"/>
              </a:solidFill>
              <a:prstDash val="sysDash"/>
              <a:round/>
              <a:headEnd type="none" w="sm" len="sm"/>
              <a:tailEnd type="none" w="sm" len="sm"/>
            </a:ln>
            <a:effectLst/>
          </p:spPr>
        </p:cxnSp>
      </p:grpSp>
      <p:sp>
        <p:nvSpPr>
          <p:cNvPr id="255" name="Oval 254"/>
          <p:cNvSpPr/>
          <p:nvPr/>
        </p:nvSpPr>
        <p:spPr bwMode="auto">
          <a:xfrm>
            <a:off x="6169078" y="5415403"/>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grpSp>
        <p:nvGrpSpPr>
          <p:cNvPr id="256" name="Group 174"/>
          <p:cNvGrpSpPr/>
          <p:nvPr/>
        </p:nvGrpSpPr>
        <p:grpSpPr>
          <a:xfrm>
            <a:off x="4797025" y="4414605"/>
            <a:ext cx="1000125" cy="990600"/>
            <a:chOff x="2286000" y="3352800"/>
            <a:chExt cx="1000125" cy="990600"/>
          </a:xfrm>
        </p:grpSpPr>
        <p:sp>
          <p:nvSpPr>
            <p:cNvPr id="257" name="AutoShape 154"/>
            <p:cNvSpPr>
              <a:spLocks noChangeArrowheads="1"/>
            </p:cNvSpPr>
            <p:nvPr/>
          </p:nvSpPr>
          <p:spPr bwMode="auto">
            <a:xfrm>
              <a:off x="2286000" y="3352800"/>
              <a:ext cx="1000125" cy="990600"/>
            </a:xfrm>
            <a:prstGeom prst="flowChartAlternateProces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grpSp>
          <p:nvGrpSpPr>
            <p:cNvPr id="258" name="Group 158"/>
            <p:cNvGrpSpPr>
              <a:grpSpLocks noChangeAspect="1"/>
            </p:cNvGrpSpPr>
            <p:nvPr/>
          </p:nvGrpSpPr>
          <p:grpSpPr bwMode="auto">
            <a:xfrm flipH="1">
              <a:off x="2666999" y="3726073"/>
              <a:ext cx="411161" cy="494972"/>
              <a:chOff x="5" y="2480"/>
              <a:chExt cx="237" cy="430"/>
            </a:xfrm>
          </p:grpSpPr>
          <p:grpSp>
            <p:nvGrpSpPr>
              <p:cNvPr id="260" name="Group 159"/>
              <p:cNvGrpSpPr>
                <a:grpSpLocks noChangeAspect="1"/>
              </p:cNvGrpSpPr>
              <p:nvPr/>
            </p:nvGrpSpPr>
            <p:grpSpPr bwMode="auto">
              <a:xfrm>
                <a:off x="5" y="2521"/>
                <a:ext cx="145" cy="389"/>
                <a:chOff x="5" y="2521"/>
                <a:chExt cx="145" cy="389"/>
              </a:xfrm>
            </p:grpSpPr>
            <p:grpSp>
              <p:nvGrpSpPr>
                <p:cNvPr id="264" name="Group 160"/>
                <p:cNvGrpSpPr>
                  <a:grpSpLocks noChangeAspect="1"/>
                </p:cNvGrpSpPr>
                <p:nvPr/>
              </p:nvGrpSpPr>
              <p:grpSpPr bwMode="auto">
                <a:xfrm>
                  <a:off x="7" y="2654"/>
                  <a:ext cx="143" cy="256"/>
                  <a:chOff x="7" y="2654"/>
                  <a:chExt cx="143" cy="256"/>
                </a:xfrm>
              </p:grpSpPr>
              <p:grpSp>
                <p:nvGrpSpPr>
                  <p:cNvPr id="272" name="Group 161"/>
                  <p:cNvGrpSpPr>
                    <a:grpSpLocks noChangeAspect="1"/>
                  </p:cNvGrpSpPr>
                  <p:nvPr/>
                </p:nvGrpSpPr>
                <p:grpSpPr bwMode="auto">
                  <a:xfrm>
                    <a:off x="7" y="2661"/>
                    <a:ext cx="93" cy="247"/>
                    <a:chOff x="7" y="2661"/>
                    <a:chExt cx="93" cy="247"/>
                  </a:xfrm>
                </p:grpSpPr>
                <p:sp>
                  <p:nvSpPr>
                    <p:cNvPr id="280"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81"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82"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83"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84"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85"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86"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273"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74"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75"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76"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77"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78"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79"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grpSp>
              <p:nvGrpSpPr>
                <p:cNvPr id="265" name="Group 176"/>
                <p:cNvGrpSpPr>
                  <a:grpSpLocks noChangeAspect="1"/>
                </p:cNvGrpSpPr>
                <p:nvPr/>
              </p:nvGrpSpPr>
              <p:grpSpPr bwMode="auto">
                <a:xfrm>
                  <a:off x="5" y="2533"/>
                  <a:ext cx="141" cy="374"/>
                  <a:chOff x="5" y="2533"/>
                  <a:chExt cx="141" cy="374"/>
                </a:xfrm>
              </p:grpSpPr>
              <p:sp>
                <p:nvSpPr>
                  <p:cNvPr id="267"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68"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69"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70"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71"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grpSp>
            <p:sp>
              <p:nvSpPr>
                <p:cNvPr id="266"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600" b="1">
                    <a:latin typeface="Arial" pitchFamily="34" charset="0"/>
                    <a:cs typeface="Arial" pitchFamily="34" charset="0"/>
                  </a:endParaRPr>
                </a:p>
              </p:txBody>
            </p:sp>
          </p:grpSp>
          <p:sp>
            <p:nvSpPr>
              <p:cNvPr id="261"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62"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63"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259" name="Rectangle 187"/>
            <p:cNvSpPr>
              <a:spLocks noChangeArrowheads="1"/>
            </p:cNvSpPr>
            <p:nvPr/>
          </p:nvSpPr>
          <p:spPr bwMode="auto">
            <a:xfrm>
              <a:off x="2344737" y="34290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grpSp>
      <p:cxnSp>
        <p:nvCxnSpPr>
          <p:cNvPr id="287" name="Straight Connector 286"/>
          <p:cNvCxnSpPr>
            <a:stCxn id="257" idx="3"/>
            <a:endCxn id="170" idx="1"/>
          </p:cNvCxnSpPr>
          <p:nvPr/>
        </p:nvCxnSpPr>
        <p:spPr bwMode="auto">
          <a:xfrm>
            <a:off x="5797150" y="4909905"/>
            <a:ext cx="778135" cy="1039130"/>
          </a:xfrm>
          <a:prstGeom prst="line">
            <a:avLst/>
          </a:prstGeom>
          <a:solidFill>
            <a:schemeClr val="accent1"/>
          </a:solidFill>
          <a:ln w="19050" cap="flat" cmpd="sng" algn="ctr">
            <a:solidFill>
              <a:schemeClr val="tx1"/>
            </a:solidFill>
            <a:prstDash val="solid"/>
            <a:round/>
            <a:headEnd type="none" w="sm" len="sm"/>
            <a:tailEnd type="none" w="sm" len="sm"/>
          </a:ln>
          <a:effectLst/>
        </p:spPr>
      </p:cxnSp>
      <p:sp>
        <p:nvSpPr>
          <p:cNvPr id="288" name="TextBox 287"/>
          <p:cNvSpPr txBox="1"/>
          <p:nvPr/>
        </p:nvSpPr>
        <p:spPr>
          <a:xfrm>
            <a:off x="5767118" y="5314705"/>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grpSp>
        <p:nvGrpSpPr>
          <p:cNvPr id="289" name="Group 310"/>
          <p:cNvGrpSpPr/>
          <p:nvPr/>
        </p:nvGrpSpPr>
        <p:grpSpPr>
          <a:xfrm>
            <a:off x="4808497" y="5449720"/>
            <a:ext cx="1000125" cy="990600"/>
            <a:chOff x="2124075" y="4419600"/>
            <a:chExt cx="1000125" cy="990600"/>
          </a:xfrm>
        </p:grpSpPr>
        <p:sp>
          <p:nvSpPr>
            <p:cNvPr id="290" name="AutoShape 154"/>
            <p:cNvSpPr>
              <a:spLocks noChangeArrowheads="1"/>
            </p:cNvSpPr>
            <p:nvPr/>
          </p:nvSpPr>
          <p:spPr bwMode="auto">
            <a:xfrm>
              <a:off x="2124075" y="4419600"/>
              <a:ext cx="1000125" cy="990600"/>
            </a:xfrm>
            <a:prstGeom prst="flowChartAlternateProcess">
              <a:avLst/>
            </a:prstGeom>
            <a:solidFill>
              <a:srgbClr val="A7E8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sp>
          <p:nvSpPr>
            <p:cNvPr id="291" name="Rectangle 187"/>
            <p:cNvSpPr>
              <a:spLocks noChangeArrowheads="1"/>
            </p:cNvSpPr>
            <p:nvPr/>
          </p:nvSpPr>
          <p:spPr bwMode="auto">
            <a:xfrm>
              <a:off x="2182812" y="44958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pic>
          <p:nvPicPr>
            <p:cNvPr id="292" name="Picture 291" descr="Wireless Gateway.png"/>
            <p:cNvPicPr>
              <a:picLocks noChangeAspect="1"/>
            </p:cNvPicPr>
            <p:nvPr/>
          </p:nvPicPr>
          <p:blipFill>
            <a:blip r:embed="rId5" cstate="print"/>
            <a:stretch>
              <a:fillRect/>
            </a:stretch>
          </p:blipFill>
          <p:spPr>
            <a:xfrm>
              <a:off x="2411760" y="4710893"/>
              <a:ext cx="180020" cy="158267"/>
            </a:xfrm>
            <a:prstGeom prst="rect">
              <a:avLst/>
            </a:prstGeom>
          </p:spPr>
        </p:pic>
        <p:pic>
          <p:nvPicPr>
            <p:cNvPr id="293" name="Picture 292" descr="Wireless Gateway.png"/>
            <p:cNvPicPr>
              <a:picLocks noChangeAspect="1"/>
            </p:cNvPicPr>
            <p:nvPr/>
          </p:nvPicPr>
          <p:blipFill>
            <a:blip r:embed="rId5" cstate="print"/>
            <a:stretch>
              <a:fillRect/>
            </a:stretch>
          </p:blipFill>
          <p:spPr>
            <a:xfrm>
              <a:off x="2726795" y="4824155"/>
              <a:ext cx="270030" cy="237401"/>
            </a:xfrm>
            <a:prstGeom prst="rect">
              <a:avLst/>
            </a:prstGeom>
          </p:spPr>
        </p:pic>
        <p:pic>
          <p:nvPicPr>
            <p:cNvPr id="294" name="Picture 293" descr="Wireless Gateway.png"/>
            <p:cNvPicPr>
              <a:picLocks noChangeAspect="1"/>
            </p:cNvPicPr>
            <p:nvPr/>
          </p:nvPicPr>
          <p:blipFill>
            <a:blip r:embed="rId5" cstate="print"/>
            <a:stretch>
              <a:fillRect/>
            </a:stretch>
          </p:blipFill>
          <p:spPr>
            <a:xfrm>
              <a:off x="2186735" y="4869160"/>
              <a:ext cx="512022" cy="450153"/>
            </a:xfrm>
            <a:prstGeom prst="rect">
              <a:avLst/>
            </a:prstGeom>
          </p:spPr>
        </p:pic>
      </p:grpSp>
      <p:sp>
        <p:nvSpPr>
          <p:cNvPr id="295" name="Cloud 294"/>
          <p:cNvSpPr/>
          <p:nvPr/>
        </p:nvSpPr>
        <p:spPr bwMode="auto">
          <a:xfrm>
            <a:off x="4782022" y="1988840"/>
            <a:ext cx="2565286" cy="2115235"/>
          </a:xfrm>
          <a:prstGeom prst="cloud">
            <a:avLst/>
          </a:prstGeom>
          <a:solidFill>
            <a:schemeClr val="accent1"/>
          </a:solidFill>
          <a:ln w="12700" cap="flat" cmpd="sng" algn="ctr">
            <a:solidFill>
              <a:schemeClr val="tx1"/>
            </a:solidFill>
            <a:prstDash val="solid"/>
            <a:round/>
            <a:headEnd type="none" w="sm" len="sm"/>
            <a:tailEnd type="none" w="sm" len="sm"/>
          </a:ln>
          <a:effectLst/>
        </p:spPr>
        <p:txBody>
          <a:bodyPr anchor="ctr" anchorCtr="0"/>
          <a:lstStyle/>
          <a:p>
            <a:pPr algn="ctr"/>
            <a:r>
              <a:rPr lang="en-US" sz="3200">
                <a:latin typeface="+mn-lt"/>
              </a:rPr>
              <a:t>HAN</a:t>
            </a:r>
          </a:p>
        </p:txBody>
      </p:sp>
      <p:pic>
        <p:nvPicPr>
          <p:cNvPr id="296" name="Picture 295" descr="MC900310906.WM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16938" y="3113965"/>
            <a:ext cx="467176" cy="522545"/>
          </a:xfrm>
          <a:prstGeom prst="rect">
            <a:avLst/>
          </a:prstGeom>
        </p:spPr>
      </p:pic>
      <p:pic>
        <p:nvPicPr>
          <p:cNvPr id="298" name="Picture 297" descr="MC900389842.WM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31973" y="1628800"/>
            <a:ext cx="496107" cy="471651"/>
          </a:xfrm>
          <a:prstGeom prst="rect">
            <a:avLst/>
          </a:prstGeom>
        </p:spPr>
      </p:pic>
      <p:pic>
        <p:nvPicPr>
          <p:cNvPr id="299" name="Picture 298" descr="MC900441450.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46908" y="2258870"/>
            <a:ext cx="818710" cy="818710"/>
          </a:xfrm>
          <a:prstGeom prst="rect">
            <a:avLst/>
          </a:prstGeom>
        </p:spPr>
      </p:pic>
      <p:graphicFrame>
        <p:nvGraphicFramePr>
          <p:cNvPr id="300" name="Object 100"/>
          <p:cNvGraphicFramePr>
            <a:graphicFrameLocks noChangeAspect="1"/>
          </p:cNvGraphicFramePr>
          <p:nvPr>
            <p:extLst>
              <p:ext uri="{D42A27DB-BD31-4B8C-83A1-F6EECF244321}">
                <p14:modId xmlns:p14="http://schemas.microsoft.com/office/powerpoint/2010/main" val="2711435391"/>
              </p:ext>
            </p:extLst>
          </p:nvPr>
        </p:nvGraphicFramePr>
        <p:xfrm>
          <a:off x="8022383" y="2663915"/>
          <a:ext cx="780087" cy="585065"/>
        </p:xfrm>
        <a:graphic>
          <a:graphicData uri="http://schemas.openxmlformats.org/presentationml/2006/ole">
            <mc:AlternateContent xmlns:mc="http://schemas.openxmlformats.org/markup-compatibility/2006">
              <mc:Choice xmlns:v="urn:schemas-microsoft-com:vml" Requires="v">
                <p:oleObj spid="_x0000_s21522" name="Clip" r:id="rId9" imgW="5896800" imgH="1864800" progId="">
                  <p:embed/>
                </p:oleObj>
              </mc:Choice>
              <mc:Fallback>
                <p:oleObj name="Clip" r:id="rId9" imgW="5896800" imgH="186480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22383" y="2663915"/>
                        <a:ext cx="780087" cy="585065"/>
                      </a:xfrm>
                      <a:prstGeom prst="rect">
                        <a:avLst/>
                      </a:prstGeom>
                      <a:noFill/>
                      <a:extLst/>
                    </p:spPr>
                  </p:pic>
                </p:oleObj>
              </mc:Fallback>
            </mc:AlternateContent>
          </a:graphicData>
        </a:graphic>
      </p:graphicFrame>
      <p:grpSp>
        <p:nvGrpSpPr>
          <p:cNvPr id="301" name="Group 122"/>
          <p:cNvGrpSpPr>
            <a:grpSpLocks/>
          </p:cNvGrpSpPr>
          <p:nvPr/>
        </p:nvGrpSpPr>
        <p:grpSpPr bwMode="auto">
          <a:xfrm>
            <a:off x="6672232" y="2168860"/>
            <a:ext cx="269875" cy="390062"/>
            <a:chOff x="4120" y="2308"/>
            <a:chExt cx="305" cy="415"/>
          </a:xfrm>
        </p:grpSpPr>
        <p:sp>
          <p:nvSpPr>
            <p:cNvPr id="302"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303"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304"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305" name="Group 126"/>
            <p:cNvGrpSpPr>
              <a:grpSpLocks/>
            </p:cNvGrpSpPr>
            <p:nvPr/>
          </p:nvGrpSpPr>
          <p:grpSpPr bwMode="auto">
            <a:xfrm flipH="1">
              <a:off x="4164" y="2500"/>
              <a:ext cx="152" cy="109"/>
              <a:chOff x="3216" y="2784"/>
              <a:chExt cx="192" cy="144"/>
            </a:xfrm>
          </p:grpSpPr>
          <p:sp>
            <p:nvSpPr>
              <p:cNvPr id="309"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310"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311"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312"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306"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307"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308"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313" name="AutoShape 22"/>
          <p:cNvSpPr>
            <a:spLocks noChangeArrowheads="1"/>
          </p:cNvSpPr>
          <p:nvPr/>
        </p:nvSpPr>
        <p:spPr bwMode="auto">
          <a:xfrm>
            <a:off x="6852253" y="2387327"/>
            <a:ext cx="180020" cy="186578"/>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sp>
        <p:nvSpPr>
          <p:cNvPr id="314" name="TextBox 313"/>
          <p:cNvSpPr txBox="1"/>
          <p:nvPr/>
        </p:nvSpPr>
        <p:spPr>
          <a:xfrm>
            <a:off x="5682123" y="2213865"/>
            <a:ext cx="1172817" cy="646331"/>
          </a:xfrm>
          <a:prstGeom prst="rect">
            <a:avLst/>
          </a:prstGeom>
          <a:noFill/>
        </p:spPr>
        <p:txBody>
          <a:bodyPr wrap="none" rtlCol="0">
            <a:spAutoFit/>
          </a:bodyPr>
          <a:lstStyle/>
          <a:p>
            <a:pPr algn="ctr"/>
            <a:r>
              <a:rPr lang="en-US" dirty="0">
                <a:latin typeface="+mn-lt"/>
              </a:rPr>
              <a:t>Network</a:t>
            </a:r>
            <a:br>
              <a:rPr lang="en-US" dirty="0">
                <a:latin typeface="+mn-lt"/>
              </a:rPr>
            </a:br>
            <a:r>
              <a:rPr lang="en-US" dirty="0">
                <a:latin typeface="+mn-lt"/>
              </a:rPr>
              <a:t>Authentication </a:t>
            </a:r>
            <a:br>
              <a:rPr lang="en-US" dirty="0">
                <a:latin typeface="+mn-lt"/>
              </a:rPr>
            </a:br>
            <a:r>
              <a:rPr lang="en-US" dirty="0">
                <a:latin typeface="+mn-lt"/>
              </a:rPr>
              <a:t>Server</a:t>
            </a:r>
          </a:p>
        </p:txBody>
      </p:sp>
      <p:grpSp>
        <p:nvGrpSpPr>
          <p:cNvPr id="315" name="Group 122"/>
          <p:cNvGrpSpPr>
            <a:grpSpLocks/>
          </p:cNvGrpSpPr>
          <p:nvPr/>
        </p:nvGrpSpPr>
        <p:grpSpPr bwMode="auto">
          <a:xfrm>
            <a:off x="8157398" y="1853825"/>
            <a:ext cx="269875" cy="390062"/>
            <a:chOff x="4120" y="2308"/>
            <a:chExt cx="305" cy="415"/>
          </a:xfrm>
        </p:grpSpPr>
        <p:sp>
          <p:nvSpPr>
            <p:cNvPr id="316"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317"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318"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319" name="Group 126"/>
            <p:cNvGrpSpPr>
              <a:grpSpLocks/>
            </p:cNvGrpSpPr>
            <p:nvPr/>
          </p:nvGrpSpPr>
          <p:grpSpPr bwMode="auto">
            <a:xfrm flipH="1">
              <a:off x="4164" y="2500"/>
              <a:ext cx="152" cy="109"/>
              <a:chOff x="3216" y="2784"/>
              <a:chExt cx="192" cy="144"/>
            </a:xfrm>
          </p:grpSpPr>
          <p:sp>
            <p:nvSpPr>
              <p:cNvPr id="323"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324"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325"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326"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320"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321"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322"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327" name="AutoShape 22"/>
          <p:cNvSpPr>
            <a:spLocks noChangeArrowheads="1"/>
          </p:cNvSpPr>
          <p:nvPr/>
        </p:nvSpPr>
        <p:spPr bwMode="auto">
          <a:xfrm>
            <a:off x="8337419" y="2072292"/>
            <a:ext cx="180020" cy="186578"/>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sp>
        <p:nvSpPr>
          <p:cNvPr id="328" name="TextBox 327"/>
          <p:cNvSpPr txBox="1"/>
          <p:nvPr/>
        </p:nvSpPr>
        <p:spPr>
          <a:xfrm>
            <a:off x="7707348" y="2202250"/>
            <a:ext cx="1043876" cy="461665"/>
          </a:xfrm>
          <a:prstGeom prst="rect">
            <a:avLst/>
          </a:prstGeom>
          <a:noFill/>
        </p:spPr>
        <p:txBody>
          <a:bodyPr wrap="none" rtlCol="0">
            <a:spAutoFit/>
          </a:bodyPr>
          <a:lstStyle/>
          <a:p>
            <a:r>
              <a:rPr lang="en-US" dirty="0">
                <a:latin typeface="+mn-lt"/>
              </a:rPr>
              <a:t>Application</a:t>
            </a:r>
            <a:br>
              <a:rPr lang="en-US" dirty="0">
                <a:latin typeface="+mn-lt"/>
              </a:rPr>
            </a:br>
            <a:r>
              <a:rPr lang="en-US" dirty="0">
                <a:latin typeface="+mn-lt"/>
              </a:rPr>
              <a:t>Trust Server</a:t>
            </a:r>
          </a:p>
        </p:txBody>
      </p:sp>
      <p:grpSp>
        <p:nvGrpSpPr>
          <p:cNvPr id="329" name="Group 122"/>
          <p:cNvGrpSpPr>
            <a:grpSpLocks/>
          </p:cNvGrpSpPr>
          <p:nvPr/>
        </p:nvGrpSpPr>
        <p:grpSpPr bwMode="auto">
          <a:xfrm>
            <a:off x="6807248" y="2843935"/>
            <a:ext cx="269875" cy="390062"/>
            <a:chOff x="4120" y="2308"/>
            <a:chExt cx="305" cy="415"/>
          </a:xfrm>
        </p:grpSpPr>
        <p:sp>
          <p:nvSpPr>
            <p:cNvPr id="330"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331"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332"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333" name="Group 126"/>
            <p:cNvGrpSpPr>
              <a:grpSpLocks/>
            </p:cNvGrpSpPr>
            <p:nvPr/>
          </p:nvGrpSpPr>
          <p:grpSpPr bwMode="auto">
            <a:xfrm flipH="1">
              <a:off x="4164" y="2500"/>
              <a:ext cx="152" cy="109"/>
              <a:chOff x="3216" y="2784"/>
              <a:chExt cx="192" cy="144"/>
            </a:xfrm>
          </p:grpSpPr>
          <p:sp>
            <p:nvSpPr>
              <p:cNvPr id="337"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338"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339"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340"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334"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335"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336"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pic>
        <p:nvPicPr>
          <p:cNvPr id="341" name="Picture 157"/>
          <p:cNvPicPr>
            <a:picLocks noChangeArrowheads="1"/>
          </p:cNvPicPr>
          <p:nvPr/>
        </p:nvPicPr>
        <p:blipFill>
          <a:blip r:embed="rId3"/>
          <a:srcRect/>
          <a:stretch>
            <a:fillRect/>
          </a:stretch>
        </p:blipFill>
        <p:spPr bwMode="auto">
          <a:xfrm>
            <a:off x="6904873" y="3068960"/>
            <a:ext cx="352425" cy="223838"/>
          </a:xfrm>
          <a:prstGeom prst="rect">
            <a:avLst/>
          </a:prstGeom>
          <a:noFill/>
          <a:ln w="12700">
            <a:noFill/>
            <a:miter lim="800000"/>
            <a:headEnd/>
            <a:tailEnd/>
          </a:ln>
          <a:effectLst/>
        </p:spPr>
      </p:pic>
      <p:sp>
        <p:nvSpPr>
          <p:cNvPr id="342" name="TextBox 341"/>
          <p:cNvSpPr txBox="1"/>
          <p:nvPr/>
        </p:nvSpPr>
        <p:spPr>
          <a:xfrm>
            <a:off x="6238220" y="3142709"/>
            <a:ext cx="749048" cy="646331"/>
          </a:xfrm>
          <a:prstGeom prst="rect">
            <a:avLst/>
          </a:prstGeom>
          <a:noFill/>
        </p:spPr>
        <p:txBody>
          <a:bodyPr wrap="none" rtlCol="0">
            <a:spAutoFit/>
          </a:bodyPr>
          <a:lstStyle/>
          <a:p>
            <a:pPr algn="ctr"/>
            <a:r>
              <a:rPr lang="en-US" dirty="0">
                <a:latin typeface="+mn-lt"/>
              </a:rPr>
              <a:t>Network</a:t>
            </a:r>
            <a:br>
              <a:rPr lang="en-US" dirty="0">
                <a:latin typeface="+mn-lt"/>
              </a:rPr>
            </a:br>
            <a:r>
              <a:rPr lang="en-US" dirty="0">
                <a:latin typeface="+mn-lt"/>
              </a:rPr>
              <a:t>Access </a:t>
            </a:r>
            <a:br>
              <a:rPr lang="en-US" dirty="0">
                <a:latin typeface="+mn-lt"/>
              </a:rPr>
            </a:br>
            <a:r>
              <a:rPr lang="en-US" dirty="0">
                <a:latin typeface="+mn-lt"/>
              </a:rPr>
              <a:t>Server</a:t>
            </a:r>
          </a:p>
        </p:txBody>
      </p:sp>
      <p:sp>
        <p:nvSpPr>
          <p:cNvPr id="343" name="TextBox 342"/>
          <p:cNvSpPr txBox="1"/>
          <p:nvPr/>
        </p:nvSpPr>
        <p:spPr>
          <a:xfrm>
            <a:off x="7752353" y="2978950"/>
            <a:ext cx="515385" cy="338554"/>
          </a:xfrm>
          <a:prstGeom prst="rect">
            <a:avLst/>
          </a:prstGeom>
          <a:noFill/>
        </p:spPr>
        <p:txBody>
          <a:bodyPr wrap="none" rtlCol="0">
            <a:spAutoFit/>
          </a:bodyPr>
          <a:lstStyle/>
          <a:p>
            <a:r>
              <a:rPr lang="en-US" sz="1600" dirty="0">
                <a:latin typeface="+mn-lt"/>
              </a:rPr>
              <a:t>ESI</a:t>
            </a:r>
          </a:p>
        </p:txBody>
      </p:sp>
      <p:cxnSp>
        <p:nvCxnSpPr>
          <p:cNvPr id="344" name="Straight Connector 343"/>
          <p:cNvCxnSpPr/>
          <p:nvPr/>
        </p:nvCxnSpPr>
        <p:spPr bwMode="auto">
          <a:xfrm>
            <a:off x="4737018" y="2033845"/>
            <a:ext cx="360040" cy="225025"/>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345" name="Straight Connector 344"/>
          <p:cNvCxnSpPr/>
          <p:nvPr/>
        </p:nvCxnSpPr>
        <p:spPr bwMode="auto">
          <a:xfrm>
            <a:off x="4286968" y="2663915"/>
            <a:ext cx="540060" cy="180020"/>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346" name="Straight Connector 345"/>
          <p:cNvCxnSpPr/>
          <p:nvPr/>
        </p:nvCxnSpPr>
        <p:spPr bwMode="auto">
          <a:xfrm flipV="1">
            <a:off x="4466988" y="3248980"/>
            <a:ext cx="360040" cy="45005"/>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348" name="Straight Connector 347"/>
          <p:cNvCxnSpPr/>
          <p:nvPr/>
        </p:nvCxnSpPr>
        <p:spPr bwMode="auto">
          <a:xfrm flipH="1">
            <a:off x="7302303" y="2978950"/>
            <a:ext cx="810091" cy="0"/>
          </a:xfrm>
          <a:prstGeom prst="line">
            <a:avLst/>
          </a:prstGeom>
          <a:solidFill>
            <a:schemeClr val="accent1"/>
          </a:solidFill>
          <a:ln w="28575" cap="flat" cmpd="sng" algn="ctr">
            <a:solidFill>
              <a:schemeClr val="tx1"/>
            </a:solidFill>
            <a:prstDash val="solid"/>
            <a:round/>
            <a:headEnd type="none" w="sm" len="sm"/>
            <a:tailEnd type="none" w="sm" len="sm"/>
          </a:ln>
          <a:effectLst/>
        </p:spPr>
      </p:cxnSp>
      <p:sp>
        <p:nvSpPr>
          <p:cNvPr id="349" name="Freeform 348"/>
          <p:cNvSpPr/>
          <p:nvPr/>
        </p:nvSpPr>
        <p:spPr>
          <a:xfrm>
            <a:off x="7212293" y="2234556"/>
            <a:ext cx="1036056" cy="750480"/>
          </a:xfrm>
          <a:custGeom>
            <a:avLst/>
            <a:gdLst>
              <a:gd name="connsiteX0" fmla="*/ 0 w 408253"/>
              <a:gd name="connsiteY0" fmla="*/ 0 h 1434506"/>
              <a:gd name="connsiteX1" fmla="*/ 399802 w 408253"/>
              <a:gd name="connsiteY1" fmla="*/ 517363 h 1434506"/>
              <a:gd name="connsiteX2" fmla="*/ 282213 w 408253"/>
              <a:gd name="connsiteY2" fmla="*/ 1434506 h 1434506"/>
              <a:gd name="connsiteX0" fmla="*/ 0 w 402434"/>
              <a:gd name="connsiteY0" fmla="*/ 0 h 1721843"/>
              <a:gd name="connsiteX1" fmla="*/ 399802 w 402434"/>
              <a:gd name="connsiteY1" fmla="*/ 517363 h 1721843"/>
              <a:gd name="connsiteX2" fmla="*/ 183750 w 402434"/>
              <a:gd name="connsiteY2" fmla="*/ 1721843 h 1721843"/>
              <a:gd name="connsiteX0" fmla="*/ 0 w 459404"/>
              <a:gd name="connsiteY0" fmla="*/ 0 h 1721843"/>
              <a:gd name="connsiteX1" fmla="*/ 457238 w 459404"/>
              <a:gd name="connsiteY1" fmla="*/ 642292 h 1721843"/>
              <a:gd name="connsiteX2" fmla="*/ 183750 w 459404"/>
              <a:gd name="connsiteY2" fmla="*/ 1721843 h 1721843"/>
              <a:gd name="connsiteX0" fmla="*/ 0 w 410561"/>
              <a:gd name="connsiteY0" fmla="*/ 0 h 1721843"/>
              <a:gd name="connsiteX1" fmla="*/ 408007 w 410561"/>
              <a:gd name="connsiteY1" fmla="*/ 642292 h 1721843"/>
              <a:gd name="connsiteX2" fmla="*/ 183750 w 410561"/>
              <a:gd name="connsiteY2" fmla="*/ 1721843 h 1721843"/>
              <a:gd name="connsiteX0" fmla="*/ 0 w 411918"/>
              <a:gd name="connsiteY0" fmla="*/ 0 h 1721843"/>
              <a:gd name="connsiteX1" fmla="*/ 408007 w 411918"/>
              <a:gd name="connsiteY1" fmla="*/ 642292 h 1721843"/>
              <a:gd name="connsiteX2" fmla="*/ 183750 w 411918"/>
              <a:gd name="connsiteY2" fmla="*/ 1721843 h 1721843"/>
              <a:gd name="connsiteX0" fmla="*/ 0 w 413687"/>
              <a:gd name="connsiteY0" fmla="*/ 0 h 1584422"/>
              <a:gd name="connsiteX1" fmla="*/ 408007 w 413687"/>
              <a:gd name="connsiteY1" fmla="*/ 642292 h 1584422"/>
              <a:gd name="connsiteX2" fmla="*/ 249392 w 413687"/>
              <a:gd name="connsiteY2" fmla="*/ 1584422 h 1584422"/>
              <a:gd name="connsiteX0" fmla="*/ 0 w 412288"/>
              <a:gd name="connsiteY0" fmla="*/ 0 h 1584422"/>
              <a:gd name="connsiteX1" fmla="*/ 408007 w 412288"/>
              <a:gd name="connsiteY1" fmla="*/ 642292 h 1584422"/>
              <a:gd name="connsiteX2" fmla="*/ 224776 w 412288"/>
              <a:gd name="connsiteY2" fmla="*/ 1584422 h 1584422"/>
              <a:gd name="connsiteX0" fmla="*/ 1063448 w 1086698"/>
              <a:gd name="connsiteY0" fmla="*/ 171290 h 968659"/>
              <a:gd name="connsiteX1" fmla="*/ 183231 w 1086698"/>
              <a:gd name="connsiteY1" fmla="*/ 26529 h 968659"/>
              <a:gd name="connsiteX2" fmla="*/ 0 w 1086698"/>
              <a:gd name="connsiteY2" fmla="*/ 968659 h 968659"/>
              <a:gd name="connsiteX0" fmla="*/ 1063448 w 1104641"/>
              <a:gd name="connsiteY0" fmla="*/ 0 h 797369"/>
              <a:gd name="connsiteX1" fmla="*/ 626315 w 1104641"/>
              <a:gd name="connsiteY1" fmla="*/ 642292 h 797369"/>
              <a:gd name="connsiteX2" fmla="*/ 0 w 1104641"/>
              <a:gd name="connsiteY2" fmla="*/ 797369 h 797369"/>
              <a:gd name="connsiteX0" fmla="*/ 1063448 w 1063448"/>
              <a:gd name="connsiteY0" fmla="*/ 0 h 797369"/>
              <a:gd name="connsiteX1" fmla="*/ 626315 w 1063448"/>
              <a:gd name="connsiteY1" fmla="*/ 642292 h 797369"/>
              <a:gd name="connsiteX2" fmla="*/ 0 w 1063448"/>
              <a:gd name="connsiteY2" fmla="*/ 797369 h 797369"/>
            </a:gdLst>
            <a:ahLst/>
            <a:cxnLst>
              <a:cxn ang="0">
                <a:pos x="connsiteX0" y="connsiteY0"/>
              </a:cxn>
              <a:cxn ang="0">
                <a:pos x="connsiteX1" y="connsiteY1"/>
              </a:cxn>
              <a:cxn ang="0">
                <a:pos x="connsiteX2" y="connsiteY2"/>
              </a:cxn>
            </a:cxnLst>
            <a:rect l="l" t="t" r="r" b="b"/>
            <a:pathLst>
              <a:path w="1063448" h="797369">
                <a:moveTo>
                  <a:pt x="1063448" y="0"/>
                </a:moveTo>
                <a:cubicBezTo>
                  <a:pt x="870595" y="364012"/>
                  <a:pt x="803556" y="509397"/>
                  <a:pt x="626315" y="642292"/>
                </a:cubicBezTo>
                <a:cubicBezTo>
                  <a:pt x="449074" y="775187"/>
                  <a:pt x="0" y="797369"/>
                  <a:pt x="0" y="797369"/>
                </a:cubicBezTo>
              </a:path>
            </a:pathLst>
          </a:custGeom>
          <a:ln>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3126384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48"/>
                                        </p:tgtEl>
                                        <p:attrNameLst>
                                          <p:attrName>style.visibility</p:attrName>
                                        </p:attrNameLst>
                                      </p:cBhvr>
                                      <p:to>
                                        <p:strVal val="visible"/>
                                      </p:to>
                                    </p:set>
                                    <p:anim calcmode="lin" valueType="num">
                                      <p:cBhvr additive="base">
                                        <p:cTn id="7" dur="500" fill="hold"/>
                                        <p:tgtEl>
                                          <p:spTgt spid="248"/>
                                        </p:tgtEl>
                                        <p:attrNameLst>
                                          <p:attrName>ppt_x</p:attrName>
                                        </p:attrNameLst>
                                      </p:cBhvr>
                                      <p:tavLst>
                                        <p:tav tm="0">
                                          <p:val>
                                            <p:strVal val="0-#ppt_w/2"/>
                                          </p:val>
                                        </p:tav>
                                        <p:tav tm="100000">
                                          <p:val>
                                            <p:strVal val="#ppt_x"/>
                                          </p:val>
                                        </p:tav>
                                      </p:tavLst>
                                    </p:anim>
                                    <p:anim calcmode="lin" valueType="num">
                                      <p:cBhvr additive="base">
                                        <p:cTn id="8" dur="500" fill="hold"/>
                                        <p:tgtEl>
                                          <p:spTgt spid="24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6" presetClass="entr" presetSubtype="16" fill="hold" nodeType="afterEffect">
                                  <p:stCondLst>
                                    <p:cond delay="0"/>
                                  </p:stCondLst>
                                  <p:childTnLst>
                                    <p:set>
                                      <p:cBhvr>
                                        <p:cTn id="11" dur="1" fill="hold">
                                          <p:stCondLst>
                                            <p:cond delay="0"/>
                                          </p:stCondLst>
                                        </p:cTn>
                                        <p:tgtEl>
                                          <p:spTgt spid="239"/>
                                        </p:tgtEl>
                                        <p:attrNameLst>
                                          <p:attrName>style.visibility</p:attrName>
                                        </p:attrNameLst>
                                      </p:cBhvr>
                                      <p:to>
                                        <p:strVal val="visible"/>
                                      </p:to>
                                    </p:set>
                                    <p:animEffect transition="in" filter="circle(in)">
                                      <p:cBhvr>
                                        <p:cTn id="12" dur="500"/>
                                        <p:tgtEl>
                                          <p:spTgt spid="239"/>
                                        </p:tgtEl>
                                      </p:cBhvr>
                                    </p:animEffec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24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5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TextBox 239"/>
          <p:cNvSpPr txBox="1"/>
          <p:nvPr/>
        </p:nvSpPr>
        <p:spPr>
          <a:xfrm>
            <a:off x="261192" y="4643537"/>
            <a:ext cx="7910808" cy="281880"/>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Application</a:t>
            </a:r>
            <a:endParaRPr lang="en-US" dirty="0">
              <a:latin typeface="+mn-lt"/>
            </a:endParaRPr>
          </a:p>
        </p:txBody>
      </p:sp>
      <p:sp>
        <p:nvSpPr>
          <p:cNvPr id="237" name="TextBox 236"/>
          <p:cNvSpPr txBox="1"/>
          <p:nvPr/>
        </p:nvSpPr>
        <p:spPr>
          <a:xfrm>
            <a:off x="257413" y="4033004"/>
            <a:ext cx="7910808" cy="292531"/>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Application</a:t>
            </a:r>
            <a:endParaRPr lang="en-US" dirty="0">
              <a:latin typeface="+mn-lt"/>
            </a:endParaRPr>
          </a:p>
        </p:txBody>
      </p:sp>
      <p:sp>
        <p:nvSpPr>
          <p:cNvPr id="157" name="Rectangle 156"/>
          <p:cNvSpPr/>
          <p:nvPr/>
        </p:nvSpPr>
        <p:spPr bwMode="auto">
          <a:xfrm>
            <a:off x="2276744" y="4059070"/>
            <a:ext cx="5895655" cy="225025"/>
          </a:xfrm>
          <a:prstGeom prst="rect">
            <a:avLst/>
          </a:prstGeom>
          <a:solidFill>
            <a:srgbClr val="77933C"/>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58" name="Rectangle 157"/>
          <p:cNvSpPr/>
          <p:nvPr/>
        </p:nvSpPr>
        <p:spPr bwMode="auto">
          <a:xfrm>
            <a:off x="2276745" y="4644135"/>
            <a:ext cx="5895655" cy="225025"/>
          </a:xfrm>
          <a:prstGeom prst="rect">
            <a:avLst/>
          </a:prstGeom>
          <a:solidFill>
            <a:srgbClr val="77933C"/>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38" name="TextBox 237"/>
          <p:cNvSpPr txBox="1"/>
          <p:nvPr/>
        </p:nvSpPr>
        <p:spPr>
          <a:xfrm>
            <a:off x="256170" y="5543537"/>
            <a:ext cx="5630655" cy="216251"/>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Accounting</a:t>
            </a:r>
            <a:endParaRPr lang="en-US" dirty="0">
              <a:latin typeface="+mn-lt"/>
            </a:endParaRPr>
          </a:p>
        </p:txBody>
      </p:sp>
      <p:sp>
        <p:nvSpPr>
          <p:cNvPr id="241" name="TextBox 240"/>
          <p:cNvSpPr txBox="1"/>
          <p:nvPr/>
        </p:nvSpPr>
        <p:spPr>
          <a:xfrm>
            <a:off x="258423" y="5247587"/>
            <a:ext cx="3727391" cy="263481"/>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Disassociation</a:t>
            </a:r>
            <a:endParaRPr lang="en-US" dirty="0">
              <a:latin typeface="+mn-lt"/>
            </a:endParaRPr>
          </a:p>
        </p:txBody>
      </p:sp>
      <p:sp>
        <p:nvSpPr>
          <p:cNvPr id="242" name="TextBox 241"/>
          <p:cNvSpPr txBox="1"/>
          <p:nvPr/>
        </p:nvSpPr>
        <p:spPr>
          <a:xfrm>
            <a:off x="250679" y="3593350"/>
            <a:ext cx="6564503" cy="374482"/>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Host Configuration</a:t>
            </a:r>
            <a:endParaRPr lang="en-US" dirty="0">
              <a:latin typeface="+mn-lt"/>
            </a:endParaRPr>
          </a:p>
        </p:txBody>
      </p:sp>
      <p:sp>
        <p:nvSpPr>
          <p:cNvPr id="239" name="TextBox 238"/>
          <p:cNvSpPr txBox="1"/>
          <p:nvPr/>
        </p:nvSpPr>
        <p:spPr>
          <a:xfrm>
            <a:off x="247933" y="4371443"/>
            <a:ext cx="5630655" cy="227094"/>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Policy Control</a:t>
            </a:r>
            <a:endParaRPr lang="en-US" dirty="0">
              <a:latin typeface="+mn-lt"/>
            </a:endParaRPr>
          </a:p>
        </p:txBody>
      </p:sp>
      <p:sp>
        <p:nvSpPr>
          <p:cNvPr id="236" name="TextBox 235"/>
          <p:cNvSpPr txBox="1"/>
          <p:nvPr/>
        </p:nvSpPr>
        <p:spPr>
          <a:xfrm>
            <a:off x="252000" y="4984488"/>
            <a:ext cx="6564503" cy="215224"/>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Host </a:t>
            </a:r>
            <a:r>
              <a:rPr lang="en-US" dirty="0" err="1">
                <a:latin typeface="+mn-lt"/>
              </a:rPr>
              <a:t>C</a:t>
            </a:r>
            <a:r>
              <a:rPr lang="en-US" dirty="0" err="1" smtClean="0">
                <a:latin typeface="+mn-lt"/>
              </a:rPr>
              <a:t>onfig</a:t>
            </a:r>
            <a:r>
              <a:rPr lang="en-US" dirty="0" smtClean="0">
                <a:latin typeface="+mn-lt"/>
              </a:rPr>
              <a:t> Release</a:t>
            </a:r>
            <a:endParaRPr lang="en-US" dirty="0">
              <a:latin typeface="+mn-lt"/>
            </a:endParaRPr>
          </a:p>
        </p:txBody>
      </p:sp>
      <p:sp>
        <p:nvSpPr>
          <p:cNvPr id="235" name="TextBox 234"/>
          <p:cNvSpPr txBox="1"/>
          <p:nvPr/>
        </p:nvSpPr>
        <p:spPr>
          <a:xfrm>
            <a:off x="247933" y="3308724"/>
            <a:ext cx="5630655" cy="216251"/>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Accounting</a:t>
            </a:r>
            <a:endParaRPr lang="en-US" dirty="0">
              <a:latin typeface="+mn-lt"/>
            </a:endParaRPr>
          </a:p>
        </p:txBody>
      </p:sp>
      <p:sp>
        <p:nvSpPr>
          <p:cNvPr id="232" name="TextBox 231"/>
          <p:cNvSpPr txBox="1"/>
          <p:nvPr/>
        </p:nvSpPr>
        <p:spPr>
          <a:xfrm>
            <a:off x="255830" y="2552694"/>
            <a:ext cx="3727391" cy="685590"/>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Authentication</a:t>
            </a:r>
          </a:p>
          <a:p>
            <a:r>
              <a:rPr lang="en-US" dirty="0" smtClean="0">
                <a:latin typeface="+mn-lt"/>
              </a:rPr>
              <a:t>Authorization</a:t>
            </a:r>
            <a:endParaRPr lang="en-US" dirty="0">
              <a:latin typeface="+mn-lt"/>
            </a:endParaRPr>
          </a:p>
        </p:txBody>
      </p:sp>
      <p:sp>
        <p:nvSpPr>
          <p:cNvPr id="231" name="TextBox 230"/>
          <p:cNvSpPr txBox="1"/>
          <p:nvPr/>
        </p:nvSpPr>
        <p:spPr>
          <a:xfrm>
            <a:off x="258283" y="2147694"/>
            <a:ext cx="3727391" cy="335843"/>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Association</a:t>
            </a:r>
            <a:endParaRPr lang="en-US" dirty="0">
              <a:latin typeface="+mn-lt"/>
            </a:endParaRPr>
          </a:p>
        </p:txBody>
      </p:sp>
      <p:sp>
        <p:nvSpPr>
          <p:cNvPr id="13" name="TextBox 12"/>
          <p:cNvSpPr txBox="1"/>
          <p:nvPr/>
        </p:nvSpPr>
        <p:spPr>
          <a:xfrm>
            <a:off x="255360" y="1678675"/>
            <a:ext cx="3734294" cy="389308"/>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Scanning</a:t>
            </a:r>
            <a:endParaRPr lang="en-US" dirty="0">
              <a:latin typeface="+mn-lt"/>
            </a:endParaRPr>
          </a:p>
        </p:txBody>
      </p:sp>
      <p:sp>
        <p:nvSpPr>
          <p:cNvPr id="171" name="Rectangle 170"/>
          <p:cNvSpPr/>
          <p:nvPr/>
        </p:nvSpPr>
        <p:spPr bwMode="auto">
          <a:xfrm>
            <a:off x="2277000" y="1674000"/>
            <a:ext cx="1710000" cy="405000"/>
          </a:xfrm>
          <a:prstGeom prst="rect">
            <a:avLst/>
          </a:prstGeom>
          <a:solidFill>
            <a:schemeClr val="accent1">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2" name="Rectangle 171"/>
          <p:cNvSpPr/>
          <p:nvPr/>
        </p:nvSpPr>
        <p:spPr bwMode="auto">
          <a:xfrm>
            <a:off x="2277000" y="2168537"/>
            <a:ext cx="1710000" cy="315000"/>
          </a:xfrm>
          <a:prstGeom prst="rect">
            <a:avLst/>
          </a:prstGeom>
          <a:solidFill>
            <a:schemeClr val="accent1">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3" name="Rectangle 172"/>
          <p:cNvSpPr/>
          <p:nvPr/>
        </p:nvSpPr>
        <p:spPr bwMode="auto">
          <a:xfrm>
            <a:off x="2277000" y="2573537"/>
            <a:ext cx="1710000" cy="675000"/>
          </a:xfrm>
          <a:prstGeom prst="rect">
            <a:avLst/>
          </a:prstGeom>
          <a:solidFill>
            <a:schemeClr val="accent1">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4" name="Rectangle 173"/>
          <p:cNvSpPr/>
          <p:nvPr/>
        </p:nvSpPr>
        <p:spPr bwMode="auto">
          <a:xfrm>
            <a:off x="2277000" y="5228537"/>
            <a:ext cx="1710000" cy="270000"/>
          </a:xfrm>
          <a:prstGeom prst="rect">
            <a:avLst/>
          </a:prstGeom>
          <a:solidFill>
            <a:schemeClr val="accent1">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5" name="Rectangle 174"/>
          <p:cNvSpPr/>
          <p:nvPr/>
        </p:nvSpPr>
        <p:spPr bwMode="auto">
          <a:xfrm>
            <a:off x="3987000" y="3293538"/>
            <a:ext cx="2202347" cy="224999"/>
          </a:xfrm>
          <a:prstGeom prst="rect">
            <a:avLst/>
          </a:prstGeom>
          <a:solidFill>
            <a:schemeClr val="accent4">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6" name="Rectangle 175"/>
          <p:cNvSpPr/>
          <p:nvPr/>
        </p:nvSpPr>
        <p:spPr bwMode="auto">
          <a:xfrm>
            <a:off x="3987000" y="4373537"/>
            <a:ext cx="2835250" cy="225000"/>
          </a:xfrm>
          <a:prstGeom prst="rect">
            <a:avLst/>
          </a:prstGeom>
          <a:solidFill>
            <a:schemeClr val="accent4">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7" name="Rectangle 176"/>
          <p:cNvSpPr/>
          <p:nvPr/>
        </p:nvSpPr>
        <p:spPr bwMode="auto">
          <a:xfrm>
            <a:off x="3987000" y="5543537"/>
            <a:ext cx="2202347" cy="224999"/>
          </a:xfrm>
          <a:prstGeom prst="rect">
            <a:avLst/>
          </a:prstGeom>
          <a:solidFill>
            <a:schemeClr val="accent4">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33" name="Rectangle 232"/>
          <p:cNvSpPr/>
          <p:nvPr/>
        </p:nvSpPr>
        <p:spPr bwMode="auto">
          <a:xfrm>
            <a:off x="3989653" y="2763585"/>
            <a:ext cx="2202347" cy="455649"/>
          </a:xfrm>
          <a:prstGeom prst="rect">
            <a:avLst/>
          </a:prstGeom>
          <a:solidFill>
            <a:schemeClr val="accent4">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4" name="Title 3"/>
          <p:cNvSpPr>
            <a:spLocks noGrp="1"/>
          </p:cNvSpPr>
          <p:nvPr>
            <p:ph type="title"/>
          </p:nvPr>
        </p:nvSpPr>
        <p:spPr/>
        <p:txBody>
          <a:bodyPr/>
          <a:lstStyle/>
          <a:p>
            <a:r>
              <a:rPr lang="en-US" dirty="0"/>
              <a:t>OmniRAN Support for SEP2</a:t>
            </a:r>
          </a:p>
        </p:txBody>
      </p:sp>
      <p:cxnSp>
        <p:nvCxnSpPr>
          <p:cNvPr id="5" name="Straight Connector 4"/>
          <p:cNvCxnSpPr/>
          <p:nvPr/>
        </p:nvCxnSpPr>
        <p:spPr bwMode="auto">
          <a:xfrm>
            <a:off x="2277000" y="1603521"/>
            <a:ext cx="0" cy="4480479"/>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6" name="Straight Connector 5"/>
          <p:cNvCxnSpPr/>
          <p:nvPr/>
        </p:nvCxnSpPr>
        <p:spPr bwMode="auto">
          <a:xfrm>
            <a:off x="3987000" y="1603521"/>
            <a:ext cx="0" cy="4480479"/>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7" name="Straight Connector 6"/>
          <p:cNvCxnSpPr/>
          <p:nvPr/>
        </p:nvCxnSpPr>
        <p:spPr bwMode="auto">
          <a:xfrm>
            <a:off x="6186838" y="1603521"/>
            <a:ext cx="0" cy="4480479"/>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8" name="Straight Connector 7"/>
          <p:cNvCxnSpPr/>
          <p:nvPr/>
        </p:nvCxnSpPr>
        <p:spPr bwMode="auto">
          <a:xfrm>
            <a:off x="6821818" y="1603521"/>
            <a:ext cx="0" cy="4480479"/>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9" name="Straight Connector 8"/>
          <p:cNvCxnSpPr/>
          <p:nvPr/>
        </p:nvCxnSpPr>
        <p:spPr bwMode="auto">
          <a:xfrm>
            <a:off x="8172000" y="1603521"/>
            <a:ext cx="0" cy="4480479"/>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10" name="Straight Arrow Connector 9"/>
          <p:cNvCxnSpPr/>
          <p:nvPr/>
        </p:nvCxnSpPr>
        <p:spPr bwMode="auto">
          <a:xfrm flipH="1">
            <a:off x="2277001" y="1692516"/>
            <a:ext cx="1709166" cy="4614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1" name="Straight Arrow Connector 10"/>
          <p:cNvCxnSpPr/>
          <p:nvPr/>
        </p:nvCxnSpPr>
        <p:spPr bwMode="auto">
          <a:xfrm flipH="1" flipV="1">
            <a:off x="2283431" y="2605428"/>
            <a:ext cx="1710000" cy="33674"/>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2" name="Straight Arrow Connector 11"/>
          <p:cNvCxnSpPr/>
          <p:nvPr/>
        </p:nvCxnSpPr>
        <p:spPr bwMode="auto">
          <a:xfrm flipH="1">
            <a:off x="2276584" y="2693975"/>
            <a:ext cx="1702932" cy="17637"/>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5" name="Straight Arrow Connector 14"/>
          <p:cNvCxnSpPr/>
          <p:nvPr/>
        </p:nvCxnSpPr>
        <p:spPr bwMode="auto">
          <a:xfrm flipH="1" flipV="1">
            <a:off x="2276584" y="3020709"/>
            <a:ext cx="1716848" cy="33266"/>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6" name="Straight Arrow Connector 15"/>
          <p:cNvCxnSpPr/>
          <p:nvPr/>
        </p:nvCxnSpPr>
        <p:spPr bwMode="auto">
          <a:xfrm flipH="1">
            <a:off x="2276584" y="2923290"/>
            <a:ext cx="1712742" cy="52419"/>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8" name="Straight Arrow Connector 17"/>
          <p:cNvCxnSpPr/>
          <p:nvPr/>
        </p:nvCxnSpPr>
        <p:spPr bwMode="auto">
          <a:xfrm flipH="1" flipV="1">
            <a:off x="3985947" y="2816311"/>
            <a:ext cx="2206053" cy="27226"/>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20" name="Straight Arrow Connector 19"/>
          <p:cNvCxnSpPr/>
          <p:nvPr/>
        </p:nvCxnSpPr>
        <p:spPr bwMode="auto">
          <a:xfrm flipH="1">
            <a:off x="3979516" y="2888537"/>
            <a:ext cx="2212484" cy="3475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1" name="Straight Arrow Connector 20"/>
          <p:cNvCxnSpPr/>
          <p:nvPr/>
        </p:nvCxnSpPr>
        <p:spPr bwMode="auto">
          <a:xfrm flipH="1" flipV="1">
            <a:off x="2283430" y="3640186"/>
            <a:ext cx="4538389" cy="19208"/>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23" name="Straight Arrow Connector 22"/>
          <p:cNvCxnSpPr/>
          <p:nvPr/>
        </p:nvCxnSpPr>
        <p:spPr bwMode="auto">
          <a:xfrm flipH="1">
            <a:off x="2270152" y="3708315"/>
            <a:ext cx="4551848" cy="3156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4" name="Straight Arrow Connector 23"/>
          <p:cNvCxnSpPr/>
          <p:nvPr/>
        </p:nvCxnSpPr>
        <p:spPr bwMode="auto">
          <a:xfrm flipH="1" flipV="1">
            <a:off x="2277001" y="4103858"/>
            <a:ext cx="5892347" cy="4500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25" name="Straight Arrow Connector 24"/>
          <p:cNvCxnSpPr/>
          <p:nvPr/>
        </p:nvCxnSpPr>
        <p:spPr bwMode="auto">
          <a:xfrm flipH="1">
            <a:off x="2270152" y="4193858"/>
            <a:ext cx="5899196" cy="66505"/>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pic>
        <p:nvPicPr>
          <p:cNvPr id="28" name="Picture 23" descr="x_big_image2"/>
          <p:cNvPicPr>
            <a:picLocks noChangeAspect="1" noChangeArrowheads="1"/>
          </p:cNvPicPr>
          <p:nvPr/>
        </p:nvPicPr>
        <p:blipFill>
          <a:blip r:embed="rId2">
            <a:lum bright="10000" contrast="40000"/>
          </a:blip>
          <a:srcRect/>
          <a:stretch>
            <a:fillRect/>
          </a:stretch>
        </p:blipFill>
        <p:spPr bwMode="auto">
          <a:xfrm>
            <a:off x="1968928" y="974150"/>
            <a:ext cx="548641" cy="584366"/>
          </a:xfrm>
          <a:prstGeom prst="rect">
            <a:avLst/>
          </a:prstGeom>
          <a:noFill/>
          <a:ln w="9525">
            <a:noFill/>
            <a:miter lim="800000"/>
            <a:headEnd/>
            <a:tailEnd/>
          </a:ln>
        </p:spPr>
      </p:pic>
      <p:grpSp>
        <p:nvGrpSpPr>
          <p:cNvPr id="29" name="Group 25"/>
          <p:cNvGrpSpPr>
            <a:grpSpLocks noChangeAspect="1"/>
          </p:cNvGrpSpPr>
          <p:nvPr/>
        </p:nvGrpSpPr>
        <p:grpSpPr bwMode="auto">
          <a:xfrm flipH="1">
            <a:off x="3606271" y="909000"/>
            <a:ext cx="498811" cy="600487"/>
            <a:chOff x="5" y="2480"/>
            <a:chExt cx="237" cy="430"/>
          </a:xfrm>
        </p:grpSpPr>
        <p:grpSp>
          <p:nvGrpSpPr>
            <p:cNvPr id="30" name="Group 26"/>
            <p:cNvGrpSpPr>
              <a:grpSpLocks noChangeAspect="1"/>
            </p:cNvGrpSpPr>
            <p:nvPr/>
          </p:nvGrpSpPr>
          <p:grpSpPr bwMode="auto">
            <a:xfrm>
              <a:off x="5" y="2521"/>
              <a:ext cx="145" cy="389"/>
              <a:chOff x="5" y="2521"/>
              <a:chExt cx="145" cy="389"/>
            </a:xfrm>
          </p:grpSpPr>
          <p:grpSp>
            <p:nvGrpSpPr>
              <p:cNvPr id="34" name="Group 27"/>
              <p:cNvGrpSpPr>
                <a:grpSpLocks noChangeAspect="1"/>
              </p:cNvGrpSpPr>
              <p:nvPr/>
            </p:nvGrpSpPr>
            <p:grpSpPr bwMode="auto">
              <a:xfrm>
                <a:off x="7" y="2654"/>
                <a:ext cx="143" cy="256"/>
                <a:chOff x="7" y="2654"/>
                <a:chExt cx="143" cy="256"/>
              </a:xfrm>
            </p:grpSpPr>
            <p:grpSp>
              <p:nvGrpSpPr>
                <p:cNvPr id="42" name="Group 28"/>
                <p:cNvGrpSpPr>
                  <a:grpSpLocks noChangeAspect="1"/>
                </p:cNvGrpSpPr>
                <p:nvPr/>
              </p:nvGrpSpPr>
              <p:grpSpPr bwMode="auto">
                <a:xfrm>
                  <a:off x="7" y="2661"/>
                  <a:ext cx="93" cy="247"/>
                  <a:chOff x="7" y="2661"/>
                  <a:chExt cx="93" cy="247"/>
                </a:xfrm>
              </p:grpSpPr>
              <p:sp>
                <p:nvSpPr>
                  <p:cNvPr id="50" name="Line 29"/>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dirty="0"/>
                  </a:p>
                </p:txBody>
              </p:sp>
              <p:sp>
                <p:nvSpPr>
                  <p:cNvPr id="51" name="Line 30"/>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dirty="0"/>
                  </a:p>
                </p:txBody>
              </p:sp>
              <p:sp>
                <p:nvSpPr>
                  <p:cNvPr id="52" name="Line 31"/>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dirty="0"/>
                  </a:p>
                </p:txBody>
              </p:sp>
              <p:sp>
                <p:nvSpPr>
                  <p:cNvPr id="53" name="Line 32"/>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dirty="0"/>
                  </a:p>
                </p:txBody>
              </p:sp>
              <p:sp>
                <p:nvSpPr>
                  <p:cNvPr id="54" name="Line 33"/>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dirty="0"/>
                  </a:p>
                </p:txBody>
              </p:sp>
              <p:sp>
                <p:nvSpPr>
                  <p:cNvPr id="55" name="Line 34"/>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dirty="0"/>
                  </a:p>
                </p:txBody>
              </p:sp>
              <p:sp>
                <p:nvSpPr>
                  <p:cNvPr id="56" name="Line 35"/>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dirty="0"/>
                  </a:p>
                </p:txBody>
              </p:sp>
            </p:grpSp>
            <p:sp>
              <p:nvSpPr>
                <p:cNvPr id="43" name="Line 36"/>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dirty="0"/>
                </a:p>
              </p:txBody>
            </p:sp>
            <p:sp>
              <p:nvSpPr>
                <p:cNvPr id="44" name="Line 37"/>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dirty="0"/>
                </a:p>
              </p:txBody>
            </p:sp>
            <p:sp>
              <p:nvSpPr>
                <p:cNvPr id="45" name="Line 38"/>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dirty="0"/>
                </a:p>
              </p:txBody>
            </p:sp>
            <p:sp>
              <p:nvSpPr>
                <p:cNvPr id="46" name="Line 39"/>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dirty="0"/>
                </a:p>
              </p:txBody>
            </p:sp>
            <p:sp>
              <p:nvSpPr>
                <p:cNvPr id="47" name="Line 40"/>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dirty="0"/>
                </a:p>
              </p:txBody>
            </p:sp>
            <p:sp>
              <p:nvSpPr>
                <p:cNvPr id="48" name="Line 41"/>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dirty="0"/>
                </a:p>
              </p:txBody>
            </p:sp>
            <p:sp>
              <p:nvSpPr>
                <p:cNvPr id="49" name="Line 42"/>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dirty="0"/>
                </a:p>
              </p:txBody>
            </p:sp>
          </p:grpSp>
          <p:grpSp>
            <p:nvGrpSpPr>
              <p:cNvPr id="35" name="Group 43"/>
              <p:cNvGrpSpPr>
                <a:grpSpLocks noChangeAspect="1"/>
              </p:cNvGrpSpPr>
              <p:nvPr/>
            </p:nvGrpSpPr>
            <p:grpSpPr bwMode="auto">
              <a:xfrm>
                <a:off x="5" y="2533"/>
                <a:ext cx="141" cy="374"/>
                <a:chOff x="5" y="2533"/>
                <a:chExt cx="141" cy="374"/>
              </a:xfrm>
            </p:grpSpPr>
            <p:sp>
              <p:nvSpPr>
                <p:cNvPr id="37" name="Line 44"/>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dirty="0"/>
                </a:p>
              </p:txBody>
            </p:sp>
            <p:sp>
              <p:nvSpPr>
                <p:cNvPr id="38" name="Line 45"/>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dirty="0"/>
                </a:p>
              </p:txBody>
            </p:sp>
            <p:sp>
              <p:nvSpPr>
                <p:cNvPr id="39" name="Line 46"/>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dirty="0"/>
                </a:p>
              </p:txBody>
            </p:sp>
            <p:sp>
              <p:nvSpPr>
                <p:cNvPr id="40" name="Line 47"/>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dirty="0"/>
                </a:p>
              </p:txBody>
            </p:sp>
            <p:sp>
              <p:nvSpPr>
                <p:cNvPr id="41" name="Line 48"/>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dirty="0"/>
                </a:p>
              </p:txBody>
            </p:sp>
          </p:grpSp>
          <p:sp>
            <p:nvSpPr>
              <p:cNvPr id="36" name="Oval 49"/>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dirty="0"/>
              </a:p>
            </p:txBody>
          </p:sp>
        </p:grpSp>
        <p:sp>
          <p:nvSpPr>
            <p:cNvPr id="31" name="Arc 50"/>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dirty="0"/>
            </a:p>
          </p:txBody>
        </p:sp>
        <p:sp>
          <p:nvSpPr>
            <p:cNvPr id="32" name="Arc 51"/>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dirty="0"/>
            </a:p>
          </p:txBody>
        </p:sp>
        <p:sp>
          <p:nvSpPr>
            <p:cNvPr id="33" name="Arc 52"/>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dirty="0"/>
            </a:p>
          </p:txBody>
        </p:sp>
      </p:grpSp>
      <p:grpSp>
        <p:nvGrpSpPr>
          <p:cNvPr id="57" name="Group 85"/>
          <p:cNvGrpSpPr>
            <a:grpSpLocks/>
          </p:cNvGrpSpPr>
          <p:nvPr/>
        </p:nvGrpSpPr>
        <p:grpSpPr bwMode="auto">
          <a:xfrm>
            <a:off x="8077325" y="928446"/>
            <a:ext cx="269875" cy="460375"/>
            <a:chOff x="4120" y="2308"/>
            <a:chExt cx="305" cy="415"/>
          </a:xfrm>
        </p:grpSpPr>
        <p:sp>
          <p:nvSpPr>
            <p:cNvPr id="58" name="Freeform 86"/>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59" name="Rectangle 87"/>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60" name="Oval 88"/>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61" name="Group 89"/>
            <p:cNvGrpSpPr>
              <a:grpSpLocks/>
            </p:cNvGrpSpPr>
            <p:nvPr/>
          </p:nvGrpSpPr>
          <p:grpSpPr bwMode="auto">
            <a:xfrm flipH="1">
              <a:off x="4164" y="2500"/>
              <a:ext cx="152" cy="109"/>
              <a:chOff x="3216" y="2784"/>
              <a:chExt cx="192" cy="144"/>
            </a:xfrm>
          </p:grpSpPr>
          <p:sp>
            <p:nvSpPr>
              <p:cNvPr id="65" name="Line 90"/>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66" name="Line 91"/>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67" name="Line 92"/>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68" name="Line 93"/>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62" name="Freeform 94"/>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63" name="Oval 95"/>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64" name="Oval 96"/>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nvGrpSpPr>
          <p:cNvPr id="69" name="Group 122"/>
          <p:cNvGrpSpPr>
            <a:grpSpLocks/>
          </p:cNvGrpSpPr>
          <p:nvPr/>
        </p:nvGrpSpPr>
        <p:grpSpPr bwMode="auto">
          <a:xfrm>
            <a:off x="6001743" y="928446"/>
            <a:ext cx="269875" cy="390062"/>
            <a:chOff x="4120" y="2308"/>
            <a:chExt cx="305" cy="415"/>
          </a:xfrm>
        </p:grpSpPr>
        <p:sp>
          <p:nvSpPr>
            <p:cNvPr id="70"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71"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72"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73" name="Group 126"/>
            <p:cNvGrpSpPr>
              <a:grpSpLocks/>
            </p:cNvGrpSpPr>
            <p:nvPr/>
          </p:nvGrpSpPr>
          <p:grpSpPr bwMode="auto">
            <a:xfrm flipH="1">
              <a:off x="4164" y="2500"/>
              <a:ext cx="152" cy="109"/>
              <a:chOff x="3216" y="2784"/>
              <a:chExt cx="192" cy="144"/>
            </a:xfrm>
          </p:grpSpPr>
          <p:sp>
            <p:nvSpPr>
              <p:cNvPr id="77"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78"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79"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80"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74"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75"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76"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27" name="AutoShape 22"/>
          <p:cNvSpPr>
            <a:spLocks noChangeArrowheads="1"/>
          </p:cNvSpPr>
          <p:nvPr/>
        </p:nvSpPr>
        <p:spPr bwMode="auto">
          <a:xfrm>
            <a:off x="6181764" y="1146913"/>
            <a:ext cx="180020" cy="186578"/>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grpSp>
        <p:nvGrpSpPr>
          <p:cNvPr id="92" name="Group 122"/>
          <p:cNvGrpSpPr>
            <a:grpSpLocks/>
          </p:cNvGrpSpPr>
          <p:nvPr/>
        </p:nvGrpSpPr>
        <p:grpSpPr bwMode="auto">
          <a:xfrm>
            <a:off x="6682014" y="928446"/>
            <a:ext cx="269875" cy="390062"/>
            <a:chOff x="4120" y="2308"/>
            <a:chExt cx="305" cy="415"/>
          </a:xfrm>
        </p:grpSpPr>
        <p:sp>
          <p:nvSpPr>
            <p:cNvPr id="93"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94"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95"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96" name="Group 126"/>
            <p:cNvGrpSpPr>
              <a:grpSpLocks/>
            </p:cNvGrpSpPr>
            <p:nvPr/>
          </p:nvGrpSpPr>
          <p:grpSpPr bwMode="auto">
            <a:xfrm flipH="1">
              <a:off x="4164" y="2500"/>
              <a:ext cx="152" cy="109"/>
              <a:chOff x="3216" y="2784"/>
              <a:chExt cx="192" cy="144"/>
            </a:xfrm>
          </p:grpSpPr>
          <p:sp>
            <p:nvSpPr>
              <p:cNvPr id="100"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01"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02"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03"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97"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98"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99"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104" name="AutoShape 22"/>
          <p:cNvSpPr>
            <a:spLocks noChangeArrowheads="1"/>
          </p:cNvSpPr>
          <p:nvPr/>
        </p:nvSpPr>
        <p:spPr bwMode="auto">
          <a:xfrm>
            <a:off x="6862035" y="1146913"/>
            <a:ext cx="180020" cy="186578"/>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sp>
        <p:nvSpPr>
          <p:cNvPr id="105" name="TextBox 104"/>
          <p:cNvSpPr txBox="1"/>
          <p:nvPr/>
        </p:nvSpPr>
        <p:spPr>
          <a:xfrm>
            <a:off x="5362872" y="1387514"/>
            <a:ext cx="1189348" cy="646331"/>
          </a:xfrm>
          <a:prstGeom prst="rect">
            <a:avLst/>
          </a:prstGeom>
          <a:solidFill>
            <a:schemeClr val="bg1"/>
          </a:solidFill>
        </p:spPr>
        <p:txBody>
          <a:bodyPr wrap="none" rtlCol="0">
            <a:spAutoFit/>
          </a:bodyPr>
          <a:lstStyle/>
          <a:p>
            <a:pPr algn="r"/>
            <a:r>
              <a:rPr lang="en-US">
                <a:latin typeface="+mn-lt"/>
              </a:rPr>
              <a:t>Network</a:t>
            </a:r>
            <a:br>
              <a:rPr lang="en-US">
                <a:latin typeface="+mn-lt"/>
              </a:rPr>
            </a:br>
            <a:r>
              <a:rPr lang="en-US">
                <a:latin typeface="+mn-lt"/>
              </a:rPr>
              <a:t>Authentication</a:t>
            </a:r>
          </a:p>
          <a:p>
            <a:pPr algn="ctr"/>
            <a:r>
              <a:rPr lang="en-US">
                <a:latin typeface="+mn-lt"/>
              </a:rPr>
              <a:t>Server</a:t>
            </a:r>
          </a:p>
        </p:txBody>
      </p:sp>
      <p:sp>
        <p:nvSpPr>
          <p:cNvPr id="106" name="TextBox 105"/>
          <p:cNvSpPr txBox="1"/>
          <p:nvPr/>
        </p:nvSpPr>
        <p:spPr>
          <a:xfrm>
            <a:off x="6462210" y="1387514"/>
            <a:ext cx="761872" cy="646331"/>
          </a:xfrm>
          <a:prstGeom prst="rect">
            <a:avLst/>
          </a:prstGeom>
          <a:solidFill>
            <a:srgbClr val="FFFFFF"/>
          </a:solidFill>
        </p:spPr>
        <p:txBody>
          <a:bodyPr wrap="none" rtlCol="0">
            <a:spAutoFit/>
          </a:bodyPr>
          <a:lstStyle/>
          <a:p>
            <a:r>
              <a:rPr lang="en-US" dirty="0">
                <a:latin typeface="+mn-lt"/>
              </a:rPr>
              <a:t>Network</a:t>
            </a:r>
            <a:br>
              <a:rPr lang="en-US" dirty="0">
                <a:latin typeface="+mn-lt"/>
              </a:rPr>
            </a:br>
            <a:r>
              <a:rPr lang="en-US" dirty="0">
                <a:latin typeface="+mn-lt"/>
              </a:rPr>
              <a:t>Access</a:t>
            </a:r>
            <a:br>
              <a:rPr lang="en-US" dirty="0">
                <a:latin typeface="+mn-lt"/>
              </a:rPr>
            </a:br>
            <a:r>
              <a:rPr lang="en-US" dirty="0">
                <a:latin typeface="+mn-lt"/>
              </a:rPr>
              <a:t>Server</a:t>
            </a:r>
          </a:p>
        </p:txBody>
      </p:sp>
      <p:sp>
        <p:nvSpPr>
          <p:cNvPr id="107" name="TextBox 106"/>
          <p:cNvSpPr txBox="1"/>
          <p:nvPr/>
        </p:nvSpPr>
        <p:spPr>
          <a:xfrm>
            <a:off x="7677345" y="1333491"/>
            <a:ext cx="1031051" cy="707886"/>
          </a:xfrm>
          <a:prstGeom prst="rect">
            <a:avLst/>
          </a:prstGeom>
          <a:solidFill>
            <a:schemeClr val="bg1"/>
          </a:solidFill>
        </p:spPr>
        <p:txBody>
          <a:bodyPr wrap="none" rtlCol="0">
            <a:spAutoFit/>
          </a:bodyPr>
          <a:lstStyle/>
          <a:p>
            <a:pPr algn="ctr"/>
            <a:r>
              <a:rPr lang="en-US">
                <a:latin typeface="+mn-lt"/>
              </a:rPr>
              <a:t>Application</a:t>
            </a:r>
            <a:br>
              <a:rPr lang="en-US">
                <a:latin typeface="+mn-lt"/>
              </a:rPr>
            </a:br>
            <a:r>
              <a:rPr lang="en-US">
                <a:latin typeface="+mn-lt"/>
              </a:rPr>
              <a:t>Trust Server</a:t>
            </a:r>
            <a:br>
              <a:rPr lang="en-US">
                <a:latin typeface="+mn-lt"/>
              </a:rPr>
            </a:br>
            <a:r>
              <a:rPr lang="en-US" sz="1600">
                <a:latin typeface="+mn-lt"/>
              </a:rPr>
              <a:t>ESI</a:t>
            </a:r>
          </a:p>
        </p:txBody>
      </p:sp>
      <p:cxnSp>
        <p:nvCxnSpPr>
          <p:cNvPr id="108" name="Straight Arrow Connector 107"/>
          <p:cNvCxnSpPr/>
          <p:nvPr/>
        </p:nvCxnSpPr>
        <p:spPr bwMode="auto">
          <a:xfrm flipH="1">
            <a:off x="2279616" y="1779528"/>
            <a:ext cx="1706551" cy="35577"/>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09" name="Straight Arrow Connector 108"/>
          <p:cNvCxnSpPr/>
          <p:nvPr/>
        </p:nvCxnSpPr>
        <p:spPr bwMode="auto">
          <a:xfrm flipH="1" flipV="1">
            <a:off x="2277000" y="1873656"/>
            <a:ext cx="1702515" cy="4500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10" name="Straight Arrow Connector 109"/>
          <p:cNvCxnSpPr/>
          <p:nvPr/>
        </p:nvCxnSpPr>
        <p:spPr bwMode="auto">
          <a:xfrm flipH="1">
            <a:off x="2277001" y="1965295"/>
            <a:ext cx="1716430" cy="4890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13" name="Straight Arrow Connector 112"/>
          <p:cNvCxnSpPr/>
          <p:nvPr/>
        </p:nvCxnSpPr>
        <p:spPr bwMode="auto">
          <a:xfrm flipH="1" flipV="1">
            <a:off x="2270152" y="2198147"/>
            <a:ext cx="1702515" cy="4500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14" name="Straight Arrow Connector 113"/>
          <p:cNvCxnSpPr/>
          <p:nvPr/>
        </p:nvCxnSpPr>
        <p:spPr bwMode="auto">
          <a:xfrm flipH="1">
            <a:off x="2270153" y="2289786"/>
            <a:ext cx="1716430" cy="4890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15" name="Straight Arrow Connector 114"/>
          <p:cNvCxnSpPr/>
          <p:nvPr/>
        </p:nvCxnSpPr>
        <p:spPr bwMode="auto">
          <a:xfrm flipH="1" flipV="1">
            <a:off x="2277000" y="2387848"/>
            <a:ext cx="1702515" cy="4500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16" name="Straight Arrow Connector 115"/>
          <p:cNvCxnSpPr/>
          <p:nvPr/>
        </p:nvCxnSpPr>
        <p:spPr bwMode="auto">
          <a:xfrm flipH="1" flipV="1">
            <a:off x="2276584" y="2782635"/>
            <a:ext cx="1710000" cy="33674"/>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24" name="Straight Arrow Connector 123"/>
          <p:cNvCxnSpPr/>
          <p:nvPr/>
        </p:nvCxnSpPr>
        <p:spPr bwMode="auto">
          <a:xfrm flipH="1" flipV="1">
            <a:off x="3999850" y="3064103"/>
            <a:ext cx="2192150" cy="4434"/>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25" name="Straight Arrow Connector 124"/>
          <p:cNvCxnSpPr/>
          <p:nvPr/>
        </p:nvCxnSpPr>
        <p:spPr bwMode="auto">
          <a:xfrm flipH="1">
            <a:off x="3978855" y="3113537"/>
            <a:ext cx="2213145" cy="36207"/>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27" name="Straight Arrow Connector 126"/>
          <p:cNvCxnSpPr/>
          <p:nvPr/>
        </p:nvCxnSpPr>
        <p:spPr bwMode="auto">
          <a:xfrm flipH="1">
            <a:off x="2270152" y="3149806"/>
            <a:ext cx="1708702" cy="873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37" name="Straight Arrow Connector 136"/>
          <p:cNvCxnSpPr/>
          <p:nvPr/>
        </p:nvCxnSpPr>
        <p:spPr bwMode="auto">
          <a:xfrm flipH="1" flipV="1">
            <a:off x="2283430" y="3793815"/>
            <a:ext cx="4538389" cy="19208"/>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38" name="Straight Arrow Connector 137"/>
          <p:cNvCxnSpPr/>
          <p:nvPr/>
        </p:nvCxnSpPr>
        <p:spPr bwMode="auto">
          <a:xfrm flipH="1">
            <a:off x="2276584" y="3872924"/>
            <a:ext cx="4551848" cy="3156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39" name="Straight Arrow Connector 138"/>
          <p:cNvCxnSpPr/>
          <p:nvPr/>
        </p:nvCxnSpPr>
        <p:spPr bwMode="auto">
          <a:xfrm flipH="1" flipV="1">
            <a:off x="3986152" y="3377416"/>
            <a:ext cx="2205848" cy="6121"/>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40" name="Straight Arrow Connector 139"/>
          <p:cNvCxnSpPr/>
          <p:nvPr/>
        </p:nvCxnSpPr>
        <p:spPr bwMode="auto">
          <a:xfrm flipH="1">
            <a:off x="3979721" y="3428537"/>
            <a:ext cx="2212279" cy="55858"/>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45" name="Straight Arrow Connector 144"/>
          <p:cNvCxnSpPr/>
          <p:nvPr/>
        </p:nvCxnSpPr>
        <p:spPr bwMode="auto">
          <a:xfrm flipH="1" flipV="1">
            <a:off x="3976814" y="4516153"/>
            <a:ext cx="2845436" cy="37972"/>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46" name="Straight Arrow Connector 145"/>
          <p:cNvCxnSpPr/>
          <p:nvPr/>
        </p:nvCxnSpPr>
        <p:spPr bwMode="auto">
          <a:xfrm flipH="1">
            <a:off x="3970384" y="4419110"/>
            <a:ext cx="2851866" cy="4680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47" name="Straight Arrow Connector 146"/>
          <p:cNvCxnSpPr/>
          <p:nvPr/>
        </p:nvCxnSpPr>
        <p:spPr bwMode="auto">
          <a:xfrm flipH="1" flipV="1">
            <a:off x="2283433" y="4686082"/>
            <a:ext cx="5892347" cy="4500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48" name="Straight Arrow Connector 147"/>
          <p:cNvCxnSpPr/>
          <p:nvPr/>
        </p:nvCxnSpPr>
        <p:spPr bwMode="auto">
          <a:xfrm flipH="1">
            <a:off x="2276584" y="4776082"/>
            <a:ext cx="5899196" cy="66505"/>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49" name="Straight Arrow Connector 148"/>
          <p:cNvCxnSpPr/>
          <p:nvPr/>
        </p:nvCxnSpPr>
        <p:spPr bwMode="auto">
          <a:xfrm flipH="1" flipV="1">
            <a:off x="3987535" y="5604408"/>
            <a:ext cx="2204465" cy="29129"/>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50" name="Straight Arrow Connector 149"/>
          <p:cNvCxnSpPr/>
          <p:nvPr/>
        </p:nvCxnSpPr>
        <p:spPr bwMode="auto">
          <a:xfrm flipH="1">
            <a:off x="3981104" y="5678537"/>
            <a:ext cx="2210896" cy="3285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51" name="Straight Arrow Connector 150"/>
          <p:cNvCxnSpPr/>
          <p:nvPr/>
        </p:nvCxnSpPr>
        <p:spPr bwMode="auto">
          <a:xfrm flipH="1" flipV="1">
            <a:off x="2270570" y="5299487"/>
            <a:ext cx="1719083" cy="46637"/>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52" name="Straight Arrow Connector 151"/>
          <p:cNvCxnSpPr/>
          <p:nvPr/>
        </p:nvCxnSpPr>
        <p:spPr bwMode="auto">
          <a:xfrm flipH="1">
            <a:off x="2270570" y="5391126"/>
            <a:ext cx="1716430" cy="4890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54" name="Straight Arrow Connector 153"/>
          <p:cNvCxnSpPr/>
          <p:nvPr/>
        </p:nvCxnSpPr>
        <p:spPr bwMode="auto">
          <a:xfrm flipH="1" flipV="1">
            <a:off x="2261774" y="5048537"/>
            <a:ext cx="4538389" cy="19208"/>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55" name="Straight Arrow Connector 154"/>
          <p:cNvCxnSpPr/>
          <p:nvPr/>
        </p:nvCxnSpPr>
        <p:spPr bwMode="auto">
          <a:xfrm flipH="1">
            <a:off x="2254928" y="5127646"/>
            <a:ext cx="4551848" cy="3156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243" name="TextBox 242"/>
          <p:cNvSpPr txBox="1"/>
          <p:nvPr/>
        </p:nvSpPr>
        <p:spPr>
          <a:xfrm>
            <a:off x="2322000" y="5858537"/>
            <a:ext cx="1575000" cy="338987"/>
          </a:xfrm>
          <a:prstGeom prst="rect">
            <a:avLst/>
          </a:prstGeom>
          <a:solidFill>
            <a:schemeClr val="accent1">
              <a:lumMod val="60000"/>
              <a:lumOff val="40000"/>
            </a:schemeClr>
          </a:solidFill>
        </p:spPr>
        <p:txBody>
          <a:bodyPr wrap="square" lIns="72000" tIns="0" rIns="0" bIns="0" rtlCol="0" anchor="ctr" anchorCtr="0">
            <a:noAutofit/>
          </a:bodyPr>
          <a:lstStyle/>
          <a:p>
            <a:pPr algn="ctr"/>
            <a:r>
              <a:rPr lang="en-US" b="1" dirty="0">
                <a:latin typeface="+mn-lt"/>
              </a:rPr>
              <a:t>IEEE 802 Access Technologies</a:t>
            </a:r>
          </a:p>
        </p:txBody>
      </p:sp>
      <p:sp>
        <p:nvSpPr>
          <p:cNvPr id="244" name="TextBox 243"/>
          <p:cNvSpPr txBox="1"/>
          <p:nvPr/>
        </p:nvSpPr>
        <p:spPr>
          <a:xfrm>
            <a:off x="4077000" y="5858537"/>
            <a:ext cx="2069999" cy="360000"/>
          </a:xfrm>
          <a:prstGeom prst="rect">
            <a:avLst/>
          </a:prstGeom>
          <a:solidFill>
            <a:schemeClr val="accent4">
              <a:lumMod val="60000"/>
              <a:lumOff val="40000"/>
            </a:schemeClr>
          </a:solidFill>
        </p:spPr>
        <p:txBody>
          <a:bodyPr wrap="square" lIns="72000" tIns="0" rIns="0" bIns="0" rtlCol="0" anchor="ctr" anchorCtr="0">
            <a:noAutofit/>
          </a:bodyPr>
          <a:lstStyle/>
          <a:p>
            <a:pPr algn="ctr"/>
            <a:r>
              <a:rPr lang="en-US" sz="1600" b="1" i="1" dirty="0" smtClean="0">
                <a:latin typeface="+mn-lt"/>
              </a:rPr>
              <a:t>IEEE 802 OmniRAN</a:t>
            </a:r>
            <a:endParaRPr lang="en-US" sz="1600" b="1" i="1" dirty="0">
              <a:latin typeface="+mn-lt"/>
            </a:endParaRPr>
          </a:p>
        </p:txBody>
      </p:sp>
      <p:pic>
        <p:nvPicPr>
          <p:cNvPr id="153" name="Picture 372" descr="switch"/>
          <p:cNvPicPr>
            <a:picLocks noChangeAspect="1" noChangeArrowheads="1"/>
          </p:cNvPicPr>
          <p:nvPr/>
        </p:nvPicPr>
        <p:blipFill>
          <a:blip r:embed="rId3"/>
          <a:srcRect/>
          <a:stretch>
            <a:fillRect/>
          </a:stretch>
        </p:blipFill>
        <p:spPr bwMode="auto">
          <a:xfrm>
            <a:off x="4122000" y="1404000"/>
            <a:ext cx="292468" cy="146695"/>
          </a:xfrm>
          <a:prstGeom prst="rect">
            <a:avLst/>
          </a:prstGeom>
          <a:noFill/>
        </p:spPr>
      </p:pic>
      <p:sp>
        <p:nvSpPr>
          <p:cNvPr id="156" name="TextBox 155"/>
          <p:cNvSpPr txBox="1"/>
          <p:nvPr/>
        </p:nvSpPr>
        <p:spPr>
          <a:xfrm>
            <a:off x="6912260" y="5859270"/>
            <a:ext cx="1169899" cy="360000"/>
          </a:xfrm>
          <a:prstGeom prst="rect">
            <a:avLst/>
          </a:prstGeom>
          <a:solidFill>
            <a:schemeClr val="accent3">
              <a:lumMod val="75000"/>
            </a:schemeClr>
          </a:solidFill>
        </p:spPr>
        <p:txBody>
          <a:bodyPr wrap="square" lIns="72000" tIns="0" rIns="0" bIns="0" rtlCol="0" anchor="ctr" anchorCtr="0">
            <a:noAutofit/>
          </a:bodyPr>
          <a:lstStyle/>
          <a:p>
            <a:pPr algn="ctr"/>
            <a:r>
              <a:rPr lang="en-US" sz="1600" b="1" dirty="0" smtClean="0">
                <a:latin typeface="+mn-lt"/>
              </a:rPr>
              <a:t>SEP2</a:t>
            </a:r>
            <a:endParaRPr lang="en-US" sz="1600" b="1" dirty="0">
              <a:latin typeface="+mn-lt"/>
            </a:endParaRPr>
          </a:p>
        </p:txBody>
      </p:sp>
    </p:spTree>
    <p:extLst>
      <p:ext uri="{BB962C8B-B14F-4D97-AF65-F5344CB8AC3E}">
        <p14:creationId xmlns:p14="http://schemas.microsoft.com/office/powerpoint/2010/main" val="421875172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Functional Requirements</a:t>
            </a:r>
          </a:p>
        </p:txBody>
      </p:sp>
      <p:sp>
        <p:nvSpPr>
          <p:cNvPr id="3" name="Content Placeholder 2"/>
          <p:cNvSpPr>
            <a:spLocks noGrp="1"/>
          </p:cNvSpPr>
          <p:nvPr>
            <p:ph idx="1"/>
          </p:nvPr>
        </p:nvSpPr>
        <p:spPr/>
        <p:txBody>
          <a:bodyPr>
            <a:normAutofit fontScale="55000" lnSpcReduction="20000"/>
          </a:bodyPr>
          <a:lstStyle/>
          <a:p>
            <a:r>
              <a:rPr lang="en-US" dirty="0"/>
              <a:t>Detailed functional requirements for the local access infrastructure is provided by ZigBee Specification Technical Requirements Document of Smart Energy Profile 2.0 (ZigBee docs-09-5449-33-0zse)</a:t>
            </a:r>
          </a:p>
          <a:p>
            <a:r>
              <a:rPr lang="en-US" dirty="0"/>
              <a:t>IEEE 802 technologies like IEEE 802.15.6 and IEEE 802.11 are explicitly mentioned in the ZigBee SEP2 TRD, however also other technologies like IEEE 802.3, IEEE 802.16 or IEEE 802.22 may be used.</a:t>
            </a:r>
          </a:p>
          <a:p>
            <a:pPr lvl="1"/>
            <a:r>
              <a:rPr lang="en-US" dirty="0"/>
              <a:t>All enabling the establishment of IP connectivity between device and ESI</a:t>
            </a:r>
          </a:p>
          <a:p>
            <a:r>
              <a:rPr lang="en-US" dirty="0"/>
              <a:t>The following functions are provided over the OmniRAN reference points:</a:t>
            </a:r>
          </a:p>
          <a:p>
            <a:pPr lvl="1"/>
            <a:r>
              <a:rPr lang="en-US" dirty="0"/>
              <a:t>R1: Access link, technology specific</a:t>
            </a:r>
          </a:p>
          <a:p>
            <a:pPr lvl="2"/>
            <a:r>
              <a:rPr lang="en-US" dirty="0"/>
              <a:t>Access point discovery, service discovery, location</a:t>
            </a:r>
          </a:p>
          <a:p>
            <a:pPr lvl="2"/>
            <a:r>
              <a:rPr lang="en-US" dirty="0"/>
              <a:t>Secured, locally authenticated access link from device to access point</a:t>
            </a:r>
          </a:p>
          <a:p>
            <a:pPr lvl="1"/>
            <a:r>
              <a:rPr lang="en-US" dirty="0"/>
              <a:t>R2: User &amp; terminal authentication</a:t>
            </a:r>
          </a:p>
          <a:p>
            <a:pPr lvl="2"/>
            <a:r>
              <a:rPr lang="en-US" dirty="0"/>
              <a:t>Access authentication</a:t>
            </a:r>
          </a:p>
          <a:p>
            <a:pPr lvl="2"/>
            <a:r>
              <a:rPr lang="en-US" dirty="0"/>
              <a:t>Reauthentication after movement</a:t>
            </a:r>
          </a:p>
          <a:p>
            <a:pPr lvl="1"/>
            <a:r>
              <a:rPr lang="en-US" dirty="0"/>
              <a:t>R3: Authorization, service management, user data connection</a:t>
            </a:r>
          </a:p>
          <a:p>
            <a:pPr lvl="2"/>
            <a:r>
              <a:rPr lang="en-US" dirty="0"/>
              <a:t>Connection establishment towards Application Trust Server and ESI</a:t>
            </a:r>
          </a:p>
          <a:p>
            <a:r>
              <a:rPr lang="en-US" dirty="0"/>
              <a:t>A comprehensive analysis of support of the requirements by the current IEEE 802 technologies is provided in document [omniran-13-0037-01-0000-sep2-smart-grid-gap-analysis.docx]</a:t>
            </a:r>
          </a:p>
        </p:txBody>
      </p:sp>
    </p:spTree>
    <p:extLst>
      <p:ext uri="{BB962C8B-B14F-4D97-AF65-F5344CB8AC3E}">
        <p14:creationId xmlns:p14="http://schemas.microsoft.com/office/powerpoint/2010/main" val="246684713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GAPS To EXISTING IEEE 802 Functionality</a:t>
            </a:r>
          </a:p>
        </p:txBody>
      </p:sp>
      <p:sp>
        <p:nvSpPr>
          <p:cNvPr id="3" name="Text Placeholder 2"/>
          <p:cNvSpPr>
            <a:spLocks noGrp="1"/>
          </p:cNvSpPr>
          <p:nvPr>
            <p:ph type="body" idx="1"/>
          </p:nvPr>
        </p:nvSpPr>
        <p:spPr/>
        <p:txBody>
          <a:bodyPr/>
          <a:lstStyle/>
          <a:p>
            <a:r>
              <a:rPr lang="en-US" dirty="0"/>
              <a:t>ZigBee SEP2 Smart Grid Use Case </a:t>
            </a:r>
            <a:endParaRPr lang="en-US"/>
          </a:p>
        </p:txBody>
      </p:sp>
    </p:spTree>
    <p:extLst>
      <p:ext uri="{BB962C8B-B14F-4D97-AF65-F5344CB8AC3E}">
        <p14:creationId xmlns:p14="http://schemas.microsoft.com/office/powerpoint/2010/main" val="674359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Access technologies specific gaps</a:t>
            </a:r>
            <a:br>
              <a:rPr lang="en-US"/>
            </a:br>
            <a:r>
              <a:rPr lang="en-US"/>
              <a:t>(t.b.d., for further study)</a:t>
            </a:r>
          </a:p>
        </p:txBody>
      </p:sp>
      <p:sp>
        <p:nvSpPr>
          <p:cNvPr id="5" name="Content Placeholder 4"/>
          <p:cNvSpPr>
            <a:spLocks noGrp="1"/>
          </p:cNvSpPr>
          <p:nvPr>
            <p:ph idx="1"/>
          </p:nvPr>
        </p:nvSpPr>
        <p:spPr/>
        <p:txBody>
          <a:bodyPr/>
          <a:lstStyle/>
          <a:p>
            <a:r>
              <a:rPr lang="en-US"/>
              <a:t>IEEE 802.3</a:t>
            </a:r>
          </a:p>
          <a:p>
            <a:endParaRPr lang="en-US"/>
          </a:p>
          <a:p>
            <a:r>
              <a:rPr lang="en-US"/>
              <a:t>IEEE 802.16</a:t>
            </a:r>
          </a:p>
          <a:p>
            <a:endParaRPr lang="en-US"/>
          </a:p>
          <a:p>
            <a:r>
              <a:rPr lang="en-US"/>
              <a:t>IEEE 802.22</a:t>
            </a:r>
          </a:p>
        </p:txBody>
      </p:sp>
    </p:spTree>
    <p:extLst>
      <p:ext uri="{BB962C8B-B14F-4D97-AF65-F5344CB8AC3E}">
        <p14:creationId xmlns:p14="http://schemas.microsoft.com/office/powerpoint/2010/main" val="2597821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ZigBee SEP2 Smart Grid </a:t>
            </a:r>
            <a:br>
              <a:rPr lang="en-US" dirty="0"/>
            </a:br>
            <a:r>
              <a:rPr lang="en-US" dirty="0"/>
              <a:t>Use Case </a:t>
            </a:r>
          </a:p>
        </p:txBody>
      </p:sp>
      <p:sp>
        <p:nvSpPr>
          <p:cNvPr id="3" name="Subtitle 2"/>
          <p:cNvSpPr>
            <a:spLocks noGrp="1"/>
          </p:cNvSpPr>
          <p:nvPr>
            <p:ph type="subTitle" idx="1"/>
          </p:nvPr>
        </p:nvSpPr>
        <p:spPr/>
        <p:txBody>
          <a:bodyPr/>
          <a:lstStyle/>
          <a:p>
            <a:r>
              <a:rPr lang="en-US" dirty="0"/>
              <a:t>Introduction, Architectural Comparison and Functional Requirements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Deployment Domain</a:t>
            </a:r>
          </a:p>
        </p:txBody>
      </p:sp>
      <p:sp>
        <p:nvSpPr>
          <p:cNvPr id="3" name="Text Placeholder 2"/>
          <p:cNvSpPr>
            <a:spLocks noGrp="1"/>
          </p:cNvSpPr>
          <p:nvPr>
            <p:ph type="body" idx="1"/>
          </p:nvPr>
        </p:nvSpPr>
        <p:spPr/>
        <p:txBody>
          <a:bodyPr/>
          <a:lstStyle/>
          <a:p>
            <a:r>
              <a:rPr lang="en-US" dirty="0"/>
              <a:t>ZigBee SEP2 Smart Grid Use Case </a:t>
            </a:r>
            <a:endParaRPr lang="en-US"/>
          </a:p>
        </p:txBody>
      </p:sp>
    </p:spTree>
    <p:extLst>
      <p:ext uri="{BB962C8B-B14F-4D97-AF65-F5344CB8AC3E}">
        <p14:creationId xmlns:p14="http://schemas.microsoft.com/office/powerpoint/2010/main" val="3914219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a:t>
            </a:r>
            <a:r>
              <a:rPr lang="en-US" dirty="0"/>
              <a:t>Grid Framework</a:t>
            </a:r>
          </a:p>
        </p:txBody>
      </p:sp>
      <p:sp>
        <p:nvSpPr>
          <p:cNvPr id="3" name="Content Placeholder 2"/>
          <p:cNvSpPr>
            <a:spLocks noGrp="1"/>
          </p:cNvSpPr>
          <p:nvPr>
            <p:ph idx="1"/>
          </p:nvPr>
        </p:nvSpPr>
        <p:spPr/>
        <p:txBody>
          <a:bodyPr>
            <a:normAutofit fontScale="62500" lnSpcReduction="20000"/>
          </a:bodyPr>
          <a:lstStyle/>
          <a:p>
            <a:r>
              <a:rPr lang="en-US"/>
              <a:t>Functional decomposition of provisioning and control of electrical energy</a:t>
            </a:r>
          </a:p>
          <a:p>
            <a:endParaRPr lang="en-US"/>
          </a:p>
          <a:p>
            <a:endParaRPr lang="en-US"/>
          </a:p>
          <a:p>
            <a:endParaRPr lang="en-US"/>
          </a:p>
          <a:p>
            <a:endParaRPr lang="en-US"/>
          </a:p>
          <a:p>
            <a:endParaRPr lang="en-US"/>
          </a:p>
          <a:p>
            <a:endParaRPr lang="en-US"/>
          </a:p>
          <a:p>
            <a:pPr marL="0" indent="0">
              <a:buNone/>
            </a:pPr>
            <a:endParaRPr lang="en-US"/>
          </a:p>
          <a:p>
            <a:pPr marL="0" indent="0">
              <a:buNone/>
            </a:pPr>
            <a:endParaRPr lang="en-US"/>
          </a:p>
          <a:p>
            <a:endParaRPr lang="en-US"/>
          </a:p>
          <a:p>
            <a:r>
              <a:rPr lang="en-US"/>
              <a:t>Requires support of multiple access technologies within the same communication infrastructure</a:t>
            </a:r>
          </a:p>
          <a:p>
            <a:r>
              <a:rPr lang="en-US"/>
              <a:t>Reference:</a:t>
            </a:r>
          </a:p>
          <a:p>
            <a:pPr lvl="1"/>
            <a:r>
              <a:rPr lang="en-US" sz="2600" i="1">
                <a:hlinkClick r:id="rId2"/>
              </a:rPr>
              <a:t>http://www.nist.gov/smartgrid/upload/NIST_Framework_Release_2-0_corr.pdf</a:t>
            </a:r>
            <a:endParaRPr lang="en-US" sz="2600" i="1"/>
          </a:p>
        </p:txBody>
      </p:sp>
      <p:pic>
        <p:nvPicPr>
          <p:cNvPr id="4" name="Picture 3"/>
          <p:cNvPicPr>
            <a:picLocks noChangeAspect="1"/>
          </p:cNvPicPr>
          <p:nvPr/>
        </p:nvPicPr>
        <p:blipFill>
          <a:blip r:embed="rId3"/>
          <a:stretch>
            <a:fillRect/>
          </a:stretch>
        </p:blipFill>
        <p:spPr>
          <a:xfrm>
            <a:off x="1828800" y="1917211"/>
            <a:ext cx="4673600" cy="2990351"/>
          </a:xfrm>
          <a:prstGeom prst="rect">
            <a:avLst/>
          </a:prstGeom>
        </p:spPr>
      </p:pic>
    </p:spTree>
    <p:extLst>
      <p:ext uri="{BB962C8B-B14F-4D97-AF65-F5344CB8AC3E}">
        <p14:creationId xmlns:p14="http://schemas.microsoft.com/office/powerpoint/2010/main" val="236979171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Customer </a:t>
            </a:r>
            <a:r>
              <a:rPr lang="en-US" sz="2400" dirty="0"/>
              <a:t>perspective of </a:t>
            </a:r>
            <a:r>
              <a:rPr lang="en-US" sz="2400" dirty="0" smtClean="0"/>
              <a:t>Energy </a:t>
            </a:r>
            <a:r>
              <a:rPr lang="en-US" sz="2400" dirty="0"/>
              <a:t>Service Interface (ESI)</a:t>
            </a:r>
            <a:endParaRPr lang="en-US" dirty="0"/>
          </a:p>
        </p:txBody>
      </p:sp>
      <p:sp>
        <p:nvSpPr>
          <p:cNvPr id="3" name="Content Placeholder 2"/>
          <p:cNvSpPr>
            <a:spLocks noGrp="1"/>
          </p:cNvSpPr>
          <p:nvPr>
            <p:ph idx="1"/>
          </p:nvPr>
        </p:nvSpPr>
        <p:spPr/>
        <p:txBody>
          <a:bodyPr>
            <a:normAutofit fontScale="70000" lnSpcReduction="20000"/>
          </a:bodyPr>
          <a:lstStyle/>
          <a:p>
            <a:r>
              <a:rPr lang="en-US" dirty="0"/>
              <a:t>NIST model introduces the ESI for utility-to-customer interactions in addition to the utility meter</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The ESI is aimed to support multiple different transmission technologies </a:t>
            </a:r>
          </a:p>
          <a:p>
            <a:r>
              <a:rPr lang="en-US" dirty="0" err="1"/>
              <a:t>ZigBee</a:t>
            </a:r>
            <a:r>
              <a:rPr lang="en-US" dirty="0"/>
              <a:t> established the SEP 2.0 with support of IEEE 802.15.4 as well as other (IEEE 802) </a:t>
            </a:r>
            <a:r>
              <a:rPr lang="en-US" dirty="0" err="1"/>
              <a:t>acess</a:t>
            </a:r>
            <a:r>
              <a:rPr lang="en-US" dirty="0"/>
              <a:t> technologies</a:t>
            </a:r>
          </a:p>
        </p:txBody>
      </p:sp>
      <p:pic>
        <p:nvPicPr>
          <p:cNvPr id="5" name="Picture 4"/>
          <p:cNvPicPr>
            <a:picLocks noChangeAspect="1"/>
          </p:cNvPicPr>
          <p:nvPr/>
        </p:nvPicPr>
        <p:blipFill>
          <a:blip r:embed="rId2"/>
          <a:stretch>
            <a:fillRect/>
          </a:stretch>
        </p:blipFill>
        <p:spPr>
          <a:xfrm>
            <a:off x="2590801" y="2299785"/>
            <a:ext cx="3200400" cy="2500815"/>
          </a:xfrm>
          <a:prstGeom prst="rect">
            <a:avLst/>
          </a:prstGeom>
        </p:spPr>
      </p:pic>
    </p:spTree>
    <p:extLst>
      <p:ext uri="{BB962C8B-B14F-4D97-AF65-F5344CB8AC3E}">
        <p14:creationId xmlns:p14="http://schemas.microsoft.com/office/powerpoint/2010/main" val="81760554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ZigBee Smart Energy Profile 2.0</a:t>
            </a:r>
          </a:p>
        </p:txBody>
      </p:sp>
      <p:sp>
        <p:nvSpPr>
          <p:cNvPr id="3" name="Content Placeholder 2"/>
          <p:cNvSpPr>
            <a:spLocks noGrp="1"/>
          </p:cNvSpPr>
          <p:nvPr>
            <p:ph idx="1"/>
          </p:nvPr>
        </p:nvSpPr>
        <p:spPr>
          <a:xfrm>
            <a:off x="457200" y="1600200"/>
            <a:ext cx="8229600" cy="4709120"/>
          </a:xfrm>
        </p:spPr>
        <p:txBody>
          <a:bodyPr>
            <a:normAutofit fontScale="62500" lnSpcReduction="20000"/>
          </a:bodyPr>
          <a:lstStyle/>
          <a:p>
            <a:r>
              <a:rPr lang="en-US"/>
              <a:t>SEP2 defines an application-layer protocol suite for Smart Grid based on RESTful HTTP</a:t>
            </a:r>
          </a:p>
          <a:p>
            <a:pPr lvl="1"/>
            <a:r>
              <a:rPr lang="en-US"/>
              <a:t>A collection of protocols for various functions and configurations </a:t>
            </a:r>
          </a:p>
          <a:p>
            <a:r>
              <a:rPr lang="en-US"/>
              <a:t>Smart Energy Profile information model clearly described in UML</a:t>
            </a:r>
          </a:p>
          <a:p>
            <a:r>
              <a:rPr lang="en-US"/>
              <a:t>Evolution of ZigBee Smart Energy 1.x for any kind of link layer technology</a:t>
            </a:r>
          </a:p>
          <a:p>
            <a:r>
              <a:rPr lang="en-US"/>
              <a:t>Agnostic to Link Layer </a:t>
            </a:r>
            <a:br>
              <a:rPr lang="en-US"/>
            </a:br>
            <a:r>
              <a:rPr lang="en-US"/>
              <a:t>(MAC/PHY)</a:t>
            </a:r>
          </a:p>
          <a:p>
            <a:pPr lvl="1"/>
            <a:r>
              <a:rPr lang="en-US"/>
              <a:t>runs over ZigBee, </a:t>
            </a:r>
            <a:br>
              <a:rPr lang="en-US"/>
            </a:br>
            <a:r>
              <a:rPr lang="en-US"/>
              <a:t>HomePlug, Wi-Fi, </a:t>
            </a:r>
            <a:br>
              <a:rPr lang="en-US"/>
            </a:br>
            <a:r>
              <a:rPr lang="en-US"/>
              <a:t>anything with an</a:t>
            </a:r>
            <a:br>
              <a:rPr lang="en-US"/>
            </a:br>
            <a:r>
              <a:rPr lang="en-US"/>
              <a:t>IP stack, …</a:t>
            </a:r>
          </a:p>
          <a:p>
            <a:endParaRPr lang="en-US"/>
          </a:p>
          <a:p>
            <a:endParaRPr lang="en-US"/>
          </a:p>
          <a:p>
            <a:endParaRPr lang="en-US"/>
          </a:p>
          <a:p>
            <a:endParaRPr lang="en-US"/>
          </a:p>
          <a:p>
            <a:pPr marL="0" indent="0">
              <a:buNone/>
            </a:pPr>
            <a:r>
              <a:rPr lang="en-US" sz="2200"/>
              <a:t>Figure: SEP2 Trust Model</a:t>
            </a:r>
          </a:p>
        </p:txBody>
      </p:sp>
      <p:pic>
        <p:nvPicPr>
          <p:cNvPr id="5" name="Picture 4"/>
          <p:cNvPicPr>
            <a:picLocks noChangeAspect="1"/>
          </p:cNvPicPr>
          <p:nvPr/>
        </p:nvPicPr>
        <p:blipFill rotWithShape="1">
          <a:blip r:embed="rId2"/>
          <a:srcRect t="1" b="1204"/>
          <a:stretch/>
        </p:blipFill>
        <p:spPr>
          <a:xfrm>
            <a:off x="3536884" y="3158970"/>
            <a:ext cx="4870285" cy="3150350"/>
          </a:xfrm>
          <a:prstGeom prst="rect">
            <a:avLst/>
          </a:prstGeom>
        </p:spPr>
      </p:pic>
    </p:spTree>
    <p:extLst>
      <p:ext uri="{BB962C8B-B14F-4D97-AF65-F5344CB8AC3E}">
        <p14:creationId xmlns:p14="http://schemas.microsoft.com/office/powerpoint/2010/main" val="1512128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USE Case description</a:t>
            </a:r>
          </a:p>
        </p:txBody>
      </p:sp>
      <p:sp>
        <p:nvSpPr>
          <p:cNvPr id="3" name="Text Placeholder 2"/>
          <p:cNvSpPr>
            <a:spLocks noGrp="1"/>
          </p:cNvSpPr>
          <p:nvPr>
            <p:ph type="body" idx="1"/>
          </p:nvPr>
        </p:nvSpPr>
        <p:spPr/>
        <p:txBody>
          <a:bodyPr/>
          <a:lstStyle/>
          <a:p>
            <a:r>
              <a:rPr lang="en-US" dirty="0"/>
              <a:t>ZigBee SEP2 Smart Grid Use Case </a:t>
            </a:r>
            <a:endParaRPr lang="en-US"/>
          </a:p>
        </p:txBody>
      </p:sp>
    </p:spTree>
    <p:extLst>
      <p:ext uri="{BB962C8B-B14F-4D97-AF65-F5344CB8AC3E}">
        <p14:creationId xmlns:p14="http://schemas.microsoft.com/office/powerpoint/2010/main" val="3919749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DEPLOYMENT ILLUSTRATION     </a:t>
            </a:r>
            <a:r>
              <a:rPr lang="en-US" dirty="0"/>
              <a:t/>
            </a:r>
            <a:br>
              <a:rPr lang="en-US" dirty="0"/>
            </a:br>
            <a:r>
              <a:rPr lang="en-US" dirty="0"/>
              <a:t>Joe’s smart heater</a:t>
            </a:r>
          </a:p>
        </p:txBody>
      </p:sp>
      <p:sp>
        <p:nvSpPr>
          <p:cNvPr id="6" name="Content Placeholder 5"/>
          <p:cNvSpPr>
            <a:spLocks noGrp="1"/>
          </p:cNvSpPr>
          <p:nvPr>
            <p:ph idx="1"/>
          </p:nvPr>
        </p:nvSpPr>
        <p:spPr/>
        <p:txBody>
          <a:bodyPr>
            <a:normAutofit fontScale="55000" lnSpcReduction="20000"/>
          </a:bodyPr>
          <a:lstStyle/>
          <a:p>
            <a:pPr marL="0" indent="0">
              <a:buNone/>
            </a:pPr>
            <a:r>
              <a:rPr lang="en-US"/>
              <a:t>Joe bought a smart heater in the local hardware store </a:t>
            </a:r>
            <a:br>
              <a:rPr lang="en-US"/>
            </a:br>
            <a:r>
              <a:rPr lang="en-US"/>
              <a:t>allowing the utility company to remotely limit the operation. </a:t>
            </a:r>
            <a:br>
              <a:rPr lang="en-US"/>
            </a:br>
            <a:r>
              <a:rPr lang="en-US"/>
              <a:t>It provides Joe a better price for electricity used by the heater.</a:t>
            </a:r>
          </a:p>
          <a:p>
            <a:pPr marL="0" indent="0">
              <a:buNone/>
            </a:pPr>
            <a:r>
              <a:rPr lang="en-US"/>
              <a:t>The heater supports ESI communication over IEEE 802.11 and IEEE 802.3 in addition to the ZigBee IEEE 802.15.4 interface.</a:t>
            </a:r>
          </a:p>
          <a:p>
            <a:pPr marL="0" indent="0">
              <a:buNone/>
            </a:pPr>
            <a:r>
              <a:rPr lang="en-US"/>
              <a:t>When switching on in the living room, the smart heater scans for available communication facilities, detects that there is no IEEE 802.15.4 coverage in Joe’s home, however that sufficient IEEE 802.11 coverage is available with the capability to connect to Joe’s utility company.</a:t>
            </a:r>
          </a:p>
          <a:p>
            <a:pPr marL="0" indent="0">
              <a:buNone/>
            </a:pPr>
            <a:r>
              <a:rPr lang="en-US"/>
              <a:t>After establishing secured communication over IEEE 802.11 and Joe’s home network to the utility company the heater requests Joe’s utility contract information to enable managed operation under the terms and conditions of Joe’s contract.</a:t>
            </a:r>
          </a:p>
          <a:p>
            <a:pPr marL="0" indent="0">
              <a:buNone/>
            </a:pPr>
            <a:r>
              <a:rPr lang="en-US"/>
              <a:t>Later the day, Joe has to perform some lengthy maintenance work in the basement of his home, which is quite cold during winter time. Unfortunately IEEE 802.11 coverage does not strech into the remote basement room, however there is an IEEE 802.3 port, which he can use to operate the heater under the favorable conditions of his contract.</a:t>
            </a:r>
          </a:p>
        </p:txBody>
      </p:sp>
      <p:pic>
        <p:nvPicPr>
          <p:cNvPr id="7" name="Picture 6" descr="MC900273086.WM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593685"/>
            <a:ext cx="2299063" cy="1676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DEPLOYMENT ILLUSTRATION, cont.        </a:t>
            </a:r>
            <a:br>
              <a:rPr lang="en-US" dirty="0"/>
            </a:br>
            <a:r>
              <a:rPr lang="en-US" dirty="0" smtClean="0"/>
              <a:t>Joe’s </a:t>
            </a:r>
            <a:r>
              <a:rPr lang="en-US" dirty="0"/>
              <a:t>smart heater</a:t>
            </a:r>
          </a:p>
        </p:txBody>
      </p:sp>
      <p:sp>
        <p:nvSpPr>
          <p:cNvPr id="4" name="Content Placeholder 3"/>
          <p:cNvSpPr>
            <a:spLocks noGrp="1"/>
          </p:cNvSpPr>
          <p:nvPr>
            <p:ph idx="1"/>
          </p:nvPr>
        </p:nvSpPr>
        <p:spPr/>
        <p:txBody>
          <a:bodyPr>
            <a:normAutofit fontScale="62500" lnSpcReduction="20000"/>
          </a:bodyPr>
          <a:lstStyle/>
          <a:p>
            <a:pPr marL="0" indent="0">
              <a:buNone/>
            </a:pPr>
            <a:r>
              <a:rPr lang="en-US"/>
              <a:t>After movement the smart heater itself verifies that it </a:t>
            </a:r>
            <a:br>
              <a:rPr lang="en-US"/>
            </a:br>
            <a:r>
              <a:rPr lang="en-US"/>
              <a:t>operates still in the same premeses despite change of </a:t>
            </a:r>
            <a:br>
              <a:rPr lang="en-US"/>
            </a:br>
            <a:r>
              <a:rPr lang="en-US"/>
              <a:t>network interface and location and reconfirms its operation</a:t>
            </a:r>
            <a:br>
              <a:rPr lang="en-US"/>
            </a:br>
            <a:r>
              <a:rPr lang="en-US"/>
              <a:t>under Joe’s contract to the utility company. </a:t>
            </a:r>
          </a:p>
          <a:p>
            <a:pPr marL="0" indent="0">
              <a:buNone/>
            </a:pPr>
            <a:r>
              <a:rPr lang="en-US"/>
              <a:t>A week later Joe’s parents have a breakdown of their heating system. They ask Joe for lenting the smart heater until their heating system is repaired. Joe unplugs his heater and carries it to the parents, who are living in a village served by a different utility company.</a:t>
            </a:r>
          </a:p>
          <a:p>
            <a:pPr marL="0" indent="0">
              <a:buNone/>
            </a:pPr>
            <a:r>
              <a:rPr lang="en-US"/>
              <a:t>When plugging in the smart heater into the power outlet, the heater detects that only IEEE 802.15.4 is available in the new location and the location is served by a different utility company. It queries whether to adopt to the new utility company and to establish communication and control based on another contract number.</a:t>
            </a:r>
          </a:p>
          <a:p>
            <a:pPr marL="0" indent="0">
              <a:buNone/>
            </a:pPr>
            <a:r>
              <a:rPr lang="en-US"/>
              <a:t>Joe enters the contract information of his parents to let the smart heater connect through the IEEE 802.15.4 system in the parents home, which is operated by a local distribution company, to the control servers of the utility company.</a:t>
            </a:r>
          </a:p>
          <a:p>
            <a:pPr marL="0" indent="0">
              <a:buNone/>
            </a:pPr>
            <a:endParaRPr lang="en-US"/>
          </a:p>
        </p:txBody>
      </p:sp>
      <p:pic>
        <p:nvPicPr>
          <p:cNvPr id="7" name="Picture 6" descr="MC900273086.WM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593685"/>
            <a:ext cx="2299063" cy="1676400"/>
          </a:xfrm>
          <a:prstGeom prst="rect">
            <a:avLst/>
          </a:prstGeom>
        </p:spPr>
      </p:pic>
    </p:spTree>
    <p:extLst>
      <p:ext uri="{BB962C8B-B14F-4D97-AF65-F5344CB8AC3E}">
        <p14:creationId xmlns:p14="http://schemas.microsoft.com/office/powerpoint/2010/main" val="3130980286"/>
      </p:ext>
    </p:extLst>
  </p:cSld>
  <p:clrMapOvr>
    <a:masterClrMapping/>
  </p:clrMapOvr>
</p:sld>
</file>

<file path=ppt/theme/theme1.xml><?xml version="1.0" encoding="utf-8"?>
<a:theme xmlns:a="http://schemas.openxmlformats.org/drawingml/2006/main" name="omniran_usecase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defRPr>
        </a:defPPr>
      </a:lstStyle>
    </a:lnDef>
  </a:objectDefaults>
  <a:extraClrSchemeLst>
    <a:extraClrScheme>
      <a:clrScheme name="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375</TotalTime>
  <Words>964</Words>
  <Application>Microsoft Macintosh PowerPoint</Application>
  <PresentationFormat>On-screen Show (4:3)</PresentationFormat>
  <Paragraphs>163</Paragraphs>
  <Slides>17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omniran_usecase_template</vt:lpstr>
      <vt:lpstr>Clip</vt:lpstr>
      <vt:lpstr>PowerPoint Presentation</vt:lpstr>
      <vt:lpstr>ZigBee SEP2 Smart Grid  Use Case </vt:lpstr>
      <vt:lpstr>Deployment Domain</vt:lpstr>
      <vt:lpstr>Smart Grid Framework</vt:lpstr>
      <vt:lpstr>Customer perspective of Energy Service Interface (ESI)</vt:lpstr>
      <vt:lpstr>ZigBee Smart Energy Profile 2.0</vt:lpstr>
      <vt:lpstr>USE Case description</vt:lpstr>
      <vt:lpstr>DEPLOYMENT ILLUSTRATION      Joe’s smart heater</vt:lpstr>
      <vt:lpstr>DEPLOYMENT ILLUSTRATION, cont.         Joe’s smart heater</vt:lpstr>
      <vt:lpstr>SEP2 Communication Infrastructure</vt:lpstr>
      <vt:lpstr>Mapping to OmniRAN</vt:lpstr>
      <vt:lpstr>How OmniRAN benefits SEP2</vt:lpstr>
      <vt:lpstr>Reference Point Mapping</vt:lpstr>
      <vt:lpstr>OmniRAN Support for SEP2</vt:lpstr>
      <vt:lpstr>Functional Requirements</vt:lpstr>
      <vt:lpstr>GAPS To EXISTING IEEE 802 Functionality</vt:lpstr>
      <vt:lpstr>Access technologies specific gaps (t.b.d., for further study)</vt:lpstr>
    </vt:vector>
  </TitlesOfParts>
  <Company>Nokia Siemens Networks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Max Riegel</dc:creator>
  <cp:lastModifiedBy>Max Riegel</cp:lastModifiedBy>
  <cp:revision>28</cp:revision>
  <cp:lastPrinted>1998-02-10T13:28:06Z</cp:lastPrinted>
  <dcterms:created xsi:type="dcterms:W3CDTF">2013-03-11T14:14:17Z</dcterms:created>
  <dcterms:modified xsi:type="dcterms:W3CDTF">2013-05-17T03:43:22Z</dcterms:modified>
</cp:coreProperties>
</file>