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4" r:id="rId2"/>
    <p:sldId id="262" r:id="rId3"/>
    <p:sldId id="310" r:id="rId4"/>
    <p:sldId id="279" r:id="rId5"/>
    <p:sldId id="311" r:id="rId6"/>
    <p:sldId id="280" r:id="rId7"/>
    <p:sldId id="282" r:id="rId8"/>
    <p:sldId id="283" r:id="rId9"/>
    <p:sldId id="312" r:id="rId10"/>
    <p:sldId id="285" r:id="rId11"/>
    <p:sldId id="286" r:id="rId12"/>
    <p:sldId id="313" r:id="rId13"/>
    <p:sldId id="305"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0" d="100"/>
          <a:sy n="100" d="100"/>
        </p:scale>
        <p:origin x="-21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56010" y="76200"/>
            <a:ext cx="2159390" cy="307777"/>
          </a:xfrm>
          <a:prstGeom prst="rect">
            <a:avLst/>
          </a:prstGeom>
        </p:spPr>
        <p:txBody>
          <a:bodyPr wrap="none">
            <a:spAutoFit/>
          </a:bodyPr>
          <a:lstStyle/>
          <a:p>
            <a:pPr algn="r"/>
            <a:r>
              <a:rPr lang="hr-HR" sz="1400" b="1" kern="1200" smtClean="0">
                <a:solidFill>
                  <a:schemeClr val="tx1"/>
                </a:solidFill>
                <a:latin typeface="Times New Roman" pitchFamily="1" charset="0"/>
                <a:ea typeface="+mn-ea"/>
                <a:cs typeface="+mn-cs"/>
              </a:rPr>
              <a:t>omniran-13-0040-00-0000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oleObject" Target="../embeddings/oleObject2.bin"/><Relationship Id="rId6" Type="http://schemas.openxmlformats.org/officeDocument/2006/relationships/image" Target="../media/image2.emf"/><Relationship Id="rId7" Type="http://schemas.openxmlformats.org/officeDocument/2006/relationships/image" Target="../media/image6.wmf"/><Relationship Id="rId8" Type="http://schemas.openxmlformats.org/officeDocument/2006/relationships/oleObject" Target="../embeddings/oleObject3.bin"/><Relationship Id="rId9" Type="http://schemas.openxmlformats.org/officeDocument/2006/relationships/image" Target="../media/image3.wmf"/><Relationship Id="rId1" Type="http://schemas.openxmlformats.org/officeDocument/2006/relationships/vmlDrawing" Target="../drawings/vmlDrawing2.vml"/><Relationship Id="rId2"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027141641"/>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622545"/>
                <a:gridCol w="1845205"/>
                <a:gridCol w="2553436"/>
              </a:tblGrid>
              <a:tr h="399499">
                <a:tc gridSpan="4">
                  <a:txBody>
                    <a:bodyPr/>
                    <a:lstStyle/>
                    <a:p>
                      <a:pPr algn="ctr"/>
                      <a:r>
                        <a:rPr lang="en-US" sz="2000" dirty="0" smtClean="0">
                          <a:solidFill>
                            <a:schemeClr val="tx2"/>
                          </a:solidFill>
                          <a:latin typeface="+mj-lt"/>
                        </a:rPr>
                        <a:t>3GPP</a:t>
                      </a:r>
                      <a:r>
                        <a:rPr lang="en-US" sz="2000" baseline="0" dirty="0" smtClean="0">
                          <a:solidFill>
                            <a:schemeClr val="tx2"/>
                          </a:solidFill>
                          <a:latin typeface="+mj-lt"/>
                        </a:rPr>
                        <a:t> Trusted WLAN Access to EPC Use Case Analysis</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2013-05-15</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Max Riegel</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NSN</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+49 173 293 8240</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maximilian.riegel@nsn.com</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OmniRAN EC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3886200"/>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This slideset presents the analysis of the 3GPP Trusted WLAN Access to EPC over S2a.</a:t>
            </a:r>
          </a:p>
          <a:p>
            <a:r>
              <a:rPr lang="en-US" sz="1600" dirty="0">
                <a:latin typeface="+mn-lt"/>
              </a:rPr>
              <a:t>It comprises a generic definition of the use case accompanied with an illustrative description of an deployment example, an introduction into the specification contained in TS 23.402, a mapping and comparison to the OmniRAN architecture listing the functional requirements and the result of the gap analysis to existing IEEE technologies.</a:t>
            </a:r>
          </a:p>
          <a:p>
            <a:endParaRPr lang="en-US" sz="1600" dirty="0" smtClean="0">
              <a:latin typeface="+mn-lt"/>
            </a:endParaRPr>
          </a:p>
          <a:p>
            <a:r>
              <a:rPr lang="en-US" sz="1600" dirty="0">
                <a:latin typeface="+mn-lt"/>
              </a:rPr>
              <a:t>Reference: 3GPP TS 23.402 V11.6.0 (2013-03) </a:t>
            </a:r>
            <a:endParaRPr lang="en-US" sz="1600" dirty="0" smtClean="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 name="Group 310"/>
          <p:cNvGrpSpPr/>
          <p:nvPr/>
        </p:nvGrpSpPr>
        <p:grpSpPr>
          <a:xfrm>
            <a:off x="1994015" y="4329100"/>
            <a:ext cx="1000125" cy="990600"/>
            <a:chOff x="2124075" y="4419600"/>
            <a:chExt cx="1000125" cy="990600"/>
          </a:xfrm>
        </p:grpSpPr>
        <p:sp>
          <p:nvSpPr>
            <p:cNvPr id="74" name="AutoShape 154"/>
            <p:cNvSpPr>
              <a:spLocks noChangeArrowheads="1"/>
            </p:cNvSpPr>
            <p:nvPr/>
          </p:nvSpPr>
          <p:spPr bwMode="auto">
            <a:xfrm>
              <a:off x="2124075" y="44196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75" name="Rectangle 187"/>
            <p:cNvSpPr>
              <a:spLocks noChangeArrowheads="1"/>
            </p:cNvSpPr>
            <p:nvPr/>
          </p:nvSpPr>
          <p:spPr bwMode="auto">
            <a:xfrm>
              <a:off x="2182812" y="44958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pic>
          <p:nvPicPr>
            <p:cNvPr id="76" name="Picture 75" descr="Wireless Gateway.png"/>
            <p:cNvPicPr>
              <a:picLocks noChangeAspect="1"/>
            </p:cNvPicPr>
            <p:nvPr/>
          </p:nvPicPr>
          <p:blipFill>
            <a:blip r:embed="rId3" cstate="print"/>
            <a:stretch>
              <a:fillRect/>
            </a:stretch>
          </p:blipFill>
          <p:spPr>
            <a:xfrm>
              <a:off x="2411760" y="4710893"/>
              <a:ext cx="180020" cy="158267"/>
            </a:xfrm>
            <a:prstGeom prst="rect">
              <a:avLst/>
            </a:prstGeom>
          </p:spPr>
        </p:pic>
        <p:pic>
          <p:nvPicPr>
            <p:cNvPr id="77" name="Picture 76" descr="Wireless Gateway.png"/>
            <p:cNvPicPr>
              <a:picLocks noChangeAspect="1"/>
            </p:cNvPicPr>
            <p:nvPr/>
          </p:nvPicPr>
          <p:blipFill>
            <a:blip r:embed="rId3" cstate="print"/>
            <a:stretch>
              <a:fillRect/>
            </a:stretch>
          </p:blipFill>
          <p:spPr>
            <a:xfrm>
              <a:off x="2726795" y="4824155"/>
              <a:ext cx="270030" cy="237401"/>
            </a:xfrm>
            <a:prstGeom prst="rect">
              <a:avLst/>
            </a:prstGeom>
          </p:spPr>
        </p:pic>
        <p:pic>
          <p:nvPicPr>
            <p:cNvPr id="78" name="Picture 77" descr="Wireless Gateway.png"/>
            <p:cNvPicPr>
              <a:picLocks noChangeAspect="1"/>
            </p:cNvPicPr>
            <p:nvPr/>
          </p:nvPicPr>
          <p:blipFill>
            <a:blip r:embed="rId3" cstate="print"/>
            <a:stretch>
              <a:fillRect/>
            </a:stretch>
          </p:blipFill>
          <p:spPr>
            <a:xfrm>
              <a:off x="2186735" y="4869160"/>
              <a:ext cx="512022" cy="450153"/>
            </a:xfrm>
            <a:prstGeom prst="rect">
              <a:avLst/>
            </a:prstGeom>
          </p:spPr>
        </p:pic>
      </p:grpSp>
      <p:sp>
        <p:nvSpPr>
          <p:cNvPr id="2" name="Title 1"/>
          <p:cNvSpPr>
            <a:spLocks noGrp="1"/>
          </p:cNvSpPr>
          <p:nvPr>
            <p:ph type="title"/>
          </p:nvPr>
        </p:nvSpPr>
        <p:spPr/>
        <p:txBody>
          <a:bodyPr/>
          <a:lstStyle/>
          <a:p>
            <a:r>
              <a:rPr lang="en-US" dirty="0" smtClean="0"/>
              <a:t>Reference Point mapping</a:t>
            </a:r>
            <a:endParaRPr lang="en-US" dirty="0"/>
          </a:p>
        </p:txBody>
      </p:sp>
      <p:cxnSp>
        <p:nvCxnSpPr>
          <p:cNvPr id="230" name="Straight Connector 229"/>
          <p:cNvCxnSpPr>
            <a:stCxn id="244" idx="3"/>
            <a:endCxn id="128" idx="1"/>
          </p:cNvCxnSpPr>
          <p:nvPr/>
        </p:nvCxnSpPr>
        <p:spPr bwMode="auto">
          <a:xfrm>
            <a:off x="1241630" y="49374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4" name="Group 230"/>
          <p:cNvGrpSpPr/>
          <p:nvPr/>
        </p:nvGrpSpPr>
        <p:grpSpPr>
          <a:xfrm>
            <a:off x="1394030" y="4862500"/>
            <a:ext cx="479618" cy="457200"/>
            <a:chOff x="1524000" y="2209800"/>
            <a:chExt cx="479618" cy="457200"/>
          </a:xfrm>
        </p:grpSpPr>
        <p:sp>
          <p:nvSpPr>
            <p:cNvPr id="232" name="Oval 231"/>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33" name="TextBox 2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234" name="Straight Connector 233"/>
          <p:cNvCxnSpPr/>
          <p:nvPr/>
        </p:nvCxnSpPr>
        <p:spPr bwMode="auto">
          <a:xfrm>
            <a:off x="2994230" y="4959170"/>
            <a:ext cx="166729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5" name="Group 234"/>
          <p:cNvGrpSpPr/>
          <p:nvPr/>
        </p:nvGrpSpPr>
        <p:grpSpPr>
          <a:xfrm>
            <a:off x="3148708" y="4890090"/>
            <a:ext cx="479618" cy="461425"/>
            <a:chOff x="3276600" y="2156671"/>
            <a:chExt cx="479618" cy="461425"/>
          </a:xfrm>
        </p:grpSpPr>
        <p:sp>
          <p:nvSpPr>
            <p:cNvPr id="236" name="Oval 235"/>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37" name="TextBox 236"/>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grpSp>
        <p:nvGrpSpPr>
          <p:cNvPr id="16" name="Group 242"/>
          <p:cNvGrpSpPr/>
          <p:nvPr/>
        </p:nvGrpSpPr>
        <p:grpSpPr>
          <a:xfrm>
            <a:off x="251030" y="4386250"/>
            <a:ext cx="990600" cy="990600"/>
            <a:chOff x="381000" y="1962150"/>
            <a:chExt cx="990600" cy="990600"/>
          </a:xfrm>
        </p:grpSpPr>
        <p:sp>
          <p:nvSpPr>
            <p:cNvPr id="244"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45" name="Picture 244" descr="MC900439836.PNG"/>
            <p:cNvPicPr>
              <a:picLocks noChangeAspect="1"/>
            </p:cNvPicPr>
            <p:nvPr/>
          </p:nvPicPr>
          <p:blipFill>
            <a:blip r:embed="rId4"/>
            <a:stretch>
              <a:fillRect/>
            </a:stretch>
          </p:blipFill>
          <p:spPr>
            <a:xfrm>
              <a:off x="609600" y="2286000"/>
              <a:ext cx="533400" cy="533400"/>
            </a:xfrm>
            <a:prstGeom prst="rect">
              <a:avLst/>
            </a:prstGeom>
          </p:spPr>
        </p:pic>
      </p:grpSp>
      <p:sp>
        <p:nvSpPr>
          <p:cNvPr id="247" name="Oval 246"/>
          <p:cNvSpPr/>
          <p:nvPr/>
        </p:nvSpPr>
        <p:spPr bwMode="auto">
          <a:xfrm>
            <a:off x="3284240" y="46339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48" name="TextBox 247"/>
          <p:cNvSpPr txBox="1"/>
          <p:nvPr/>
        </p:nvSpPr>
        <p:spPr>
          <a:xfrm>
            <a:off x="3131840" y="43291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249" name="Straight Connector 248"/>
          <p:cNvCxnSpPr/>
          <p:nvPr/>
        </p:nvCxnSpPr>
        <p:spPr bwMode="auto">
          <a:xfrm>
            <a:off x="1241630" y="4696394"/>
            <a:ext cx="341989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aphicFrame>
        <p:nvGraphicFramePr>
          <p:cNvPr id="69" name="Object 68"/>
          <p:cNvGraphicFramePr>
            <a:graphicFrameLocks noChangeAspect="1"/>
          </p:cNvGraphicFramePr>
          <p:nvPr>
            <p:extLst>
              <p:ext uri="{D42A27DB-BD31-4B8C-83A1-F6EECF244321}">
                <p14:modId xmlns:p14="http://schemas.microsoft.com/office/powerpoint/2010/main" val="4141335378"/>
              </p:ext>
            </p:extLst>
          </p:nvPr>
        </p:nvGraphicFramePr>
        <p:xfrm>
          <a:off x="1331640" y="1043735"/>
          <a:ext cx="4659175" cy="3160294"/>
        </p:xfrm>
        <a:graphic>
          <a:graphicData uri="http://schemas.openxmlformats.org/presentationml/2006/ole">
            <mc:AlternateContent xmlns:mc="http://schemas.openxmlformats.org/markup-compatibility/2006">
              <mc:Choice xmlns:v="urn:schemas-microsoft-com:vml" Requires="v">
                <p:oleObj spid="_x0000_s3088" name="Picture" r:id="rId5" imgW="3276600" imgH="2222500" progId="Word.Picture.8">
                  <p:embed/>
                </p:oleObj>
              </mc:Choice>
              <mc:Fallback>
                <p:oleObj name="Picture" r:id="rId5" imgW="3276600" imgH="2222500" progId="Word.Picture.8">
                  <p:embed/>
                  <p:pic>
                    <p:nvPicPr>
                      <p:cNvPr id="0" name=""/>
                      <p:cNvPicPr/>
                      <p:nvPr/>
                    </p:nvPicPr>
                    <p:blipFill>
                      <a:blip r:embed="rId6"/>
                      <a:stretch>
                        <a:fillRect/>
                      </a:stretch>
                    </p:blipFill>
                    <p:spPr>
                      <a:xfrm>
                        <a:off x="1331640" y="1043735"/>
                        <a:ext cx="4659175" cy="3160294"/>
                      </a:xfrm>
                      <a:prstGeom prst="rect">
                        <a:avLst/>
                      </a:prstGeom>
                    </p:spPr>
                  </p:pic>
                </p:oleObj>
              </mc:Fallback>
            </mc:AlternateContent>
          </a:graphicData>
        </a:graphic>
      </p:graphicFrame>
      <p:sp>
        <p:nvSpPr>
          <p:cNvPr id="159" name="AutoShape 154"/>
          <p:cNvSpPr>
            <a:spLocks noChangeArrowheads="1"/>
          </p:cNvSpPr>
          <p:nvPr/>
        </p:nvSpPr>
        <p:spPr bwMode="auto">
          <a:xfrm>
            <a:off x="3761910" y="4386250"/>
            <a:ext cx="162018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160" name="Picture 157"/>
          <p:cNvPicPr>
            <a:picLocks noChangeArrowheads="1"/>
          </p:cNvPicPr>
          <p:nvPr/>
        </p:nvPicPr>
        <p:blipFill>
          <a:blip r:embed="rId7"/>
          <a:srcRect/>
          <a:stretch>
            <a:fillRect/>
          </a:stretch>
        </p:blipFill>
        <p:spPr bwMode="auto">
          <a:xfrm>
            <a:off x="4396020" y="5076812"/>
            <a:ext cx="352425" cy="223838"/>
          </a:xfrm>
          <a:prstGeom prst="rect">
            <a:avLst/>
          </a:prstGeom>
          <a:noFill/>
          <a:ln w="12700">
            <a:noFill/>
            <a:miter lim="800000"/>
            <a:headEnd/>
            <a:tailEnd/>
          </a:ln>
          <a:effectLst/>
        </p:spPr>
      </p:pic>
      <p:sp>
        <p:nvSpPr>
          <p:cNvPr id="161" name="Rectangle 188"/>
          <p:cNvSpPr>
            <a:spLocks noChangeArrowheads="1"/>
          </p:cNvSpPr>
          <p:nvPr/>
        </p:nvSpPr>
        <p:spPr bwMode="auto">
          <a:xfrm>
            <a:off x="4121382" y="443387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11" name="Group 161"/>
          <p:cNvGrpSpPr/>
          <p:nvPr/>
        </p:nvGrpSpPr>
        <p:grpSpPr>
          <a:xfrm>
            <a:off x="4268355" y="4662556"/>
            <a:ext cx="532437" cy="381000"/>
            <a:chOff x="7481888" y="3079208"/>
            <a:chExt cx="595312" cy="425992"/>
          </a:xfrm>
        </p:grpSpPr>
        <p:sp>
          <p:nvSpPr>
            <p:cNvPr id="163"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164"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12" name="Group 122"/>
            <p:cNvGrpSpPr>
              <a:grpSpLocks/>
            </p:cNvGrpSpPr>
            <p:nvPr/>
          </p:nvGrpSpPr>
          <p:grpSpPr bwMode="auto">
            <a:xfrm>
              <a:off x="7848751" y="3079208"/>
              <a:ext cx="228449" cy="389708"/>
              <a:chOff x="4120" y="2308"/>
              <a:chExt cx="305" cy="415"/>
            </a:xfrm>
          </p:grpSpPr>
          <p:sp>
            <p:nvSpPr>
              <p:cNvPr id="16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6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6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3" name="Group 126"/>
              <p:cNvGrpSpPr>
                <a:grpSpLocks/>
              </p:cNvGrpSpPr>
              <p:nvPr/>
            </p:nvGrpSpPr>
            <p:grpSpPr bwMode="auto">
              <a:xfrm flipH="1">
                <a:off x="4164" y="2500"/>
                <a:ext cx="152" cy="109"/>
                <a:chOff x="3216" y="2784"/>
                <a:chExt cx="192" cy="144"/>
              </a:xfrm>
            </p:grpSpPr>
            <p:sp>
              <p:nvSpPr>
                <p:cNvPr id="17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7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7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7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7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7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7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sp>
        <p:nvSpPr>
          <p:cNvPr id="19" name="Content Placeholder 18"/>
          <p:cNvSpPr>
            <a:spLocks noGrp="1"/>
          </p:cNvSpPr>
          <p:nvPr>
            <p:ph sz="half" idx="2"/>
          </p:nvPr>
        </p:nvSpPr>
        <p:spPr>
          <a:xfrm>
            <a:off x="5697125" y="1988840"/>
            <a:ext cx="2989674" cy="4545505"/>
          </a:xfrm>
          <a:solidFill>
            <a:schemeClr val="bg1"/>
          </a:solidFill>
        </p:spPr>
        <p:txBody>
          <a:bodyPr>
            <a:normAutofit fontScale="77500" lnSpcReduction="20000"/>
          </a:bodyPr>
          <a:lstStyle/>
          <a:p>
            <a:r>
              <a:rPr lang="en-US" dirty="0"/>
              <a:t>R1 maps directly to the SWw reference point of 3GPP</a:t>
            </a:r>
          </a:p>
          <a:p>
            <a:r>
              <a:rPr lang="en-US" dirty="0"/>
              <a:t>R2 and R3 would provide specified interfaces for Trusted WLAN AAA Proxy and Trusted WLAN Access Gateway, which are not addressed by 3GPP by definition</a:t>
            </a:r>
          </a:p>
          <a:p>
            <a:r>
              <a:rPr lang="en-US" dirty="0"/>
              <a:t>3GPP does not provide details for direct Internet access.</a:t>
            </a:r>
            <a:endParaRPr lang="en-US"/>
          </a:p>
        </p:txBody>
      </p:sp>
      <p:sp>
        <p:nvSpPr>
          <p:cNvPr id="80" name="Rounded Rectangle 79"/>
          <p:cNvSpPr/>
          <p:nvPr/>
        </p:nvSpPr>
        <p:spPr bwMode="auto">
          <a:xfrm>
            <a:off x="4076945" y="558924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a:ln>
                <a:noFill/>
              </a:ln>
              <a:solidFill>
                <a:schemeClr val="tx1"/>
              </a:solidFill>
              <a:effectLst/>
              <a:latin typeface="Times New Roman" charset="0"/>
            </a:endParaRPr>
          </a:p>
        </p:txBody>
      </p:sp>
      <p:graphicFrame>
        <p:nvGraphicFramePr>
          <p:cNvPr id="82" name="Object 15">
            <a:hlinkClick r:id="" action="ppaction://ole?verb=0"/>
          </p:cNvPr>
          <p:cNvGraphicFramePr>
            <a:graphicFrameLocks/>
          </p:cNvGraphicFramePr>
          <p:nvPr>
            <p:extLst>
              <p:ext uri="{D42A27DB-BD31-4B8C-83A1-F6EECF244321}">
                <p14:modId xmlns:p14="http://schemas.microsoft.com/office/powerpoint/2010/main" val="3018622822"/>
              </p:ext>
            </p:extLst>
          </p:nvPr>
        </p:nvGraphicFramePr>
        <p:xfrm>
          <a:off x="4121950" y="5814265"/>
          <a:ext cx="945105" cy="540060"/>
        </p:xfrm>
        <a:graphic>
          <a:graphicData uri="http://schemas.openxmlformats.org/presentationml/2006/ole">
            <mc:AlternateContent xmlns:mc="http://schemas.openxmlformats.org/markup-compatibility/2006">
              <mc:Choice xmlns:v="urn:schemas-microsoft-com:vml" Requires="v">
                <p:oleObj spid="_x0000_s3089" name="Clip" r:id="rId8" imgW="5757415" imgH="3221332" progId="">
                  <p:embed/>
                </p:oleObj>
              </mc:Choice>
              <mc:Fallback>
                <p:oleObj name="Clip" r:id="rId8" imgW="5757415" imgH="3221332" progId="">
                  <p:embed/>
                  <p:pic>
                    <p:nvPicPr>
                      <p:cNvPr id="0" name=""/>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21950" y="5814265"/>
                        <a:ext cx="945105" cy="540060"/>
                      </a:xfrm>
                      <a:prstGeom prst="rect">
                        <a:avLst/>
                      </a:prstGeom>
                      <a:noFill/>
                      <a:ln>
                        <a:noFill/>
                      </a:ln>
                      <a:effectLst/>
                    </p:spPr>
                  </p:pic>
                </p:oleObj>
              </mc:Fallback>
            </mc:AlternateContent>
          </a:graphicData>
        </a:graphic>
      </p:graphicFrame>
      <p:sp>
        <p:nvSpPr>
          <p:cNvPr id="83" name="Text Box 16"/>
          <p:cNvSpPr txBox="1">
            <a:spLocks noChangeArrowheads="1"/>
          </p:cNvSpPr>
          <p:nvPr/>
        </p:nvSpPr>
        <p:spPr bwMode="auto">
          <a:xfrm>
            <a:off x="4266580" y="5904275"/>
            <a:ext cx="800475"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cxnSp>
        <p:nvCxnSpPr>
          <p:cNvPr id="158" name="Straight Connector 157"/>
          <p:cNvCxnSpPr>
            <a:stCxn id="159" idx="2"/>
            <a:endCxn id="80" idx="0"/>
          </p:cNvCxnSpPr>
          <p:nvPr/>
        </p:nvCxnSpPr>
        <p:spPr bwMode="auto">
          <a:xfrm>
            <a:off x="4572000" y="5376850"/>
            <a:ext cx="245" cy="212390"/>
          </a:xfrm>
          <a:prstGeom prst="line">
            <a:avLst/>
          </a:prstGeom>
          <a:solidFill>
            <a:schemeClr val="accent1"/>
          </a:solidFill>
          <a:ln w="19050" cap="flat" cmpd="sng" algn="ctr">
            <a:solidFill>
              <a:schemeClr val="tx1"/>
            </a:solidFill>
            <a:prstDash val="solid"/>
            <a:round/>
            <a:headEnd type="none" w="sm" len="sm"/>
            <a:tailEnd type="none" w="sm" len="sm"/>
          </a:ln>
          <a:effectLst/>
        </p:spPr>
      </p:cxn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Functional Requirements</a:t>
            </a:r>
          </a:p>
        </p:txBody>
      </p:sp>
      <p:sp>
        <p:nvSpPr>
          <p:cNvPr id="3" name="Content Placeholder 2"/>
          <p:cNvSpPr>
            <a:spLocks noGrp="1"/>
          </p:cNvSpPr>
          <p:nvPr>
            <p:ph idx="1"/>
          </p:nvPr>
        </p:nvSpPr>
        <p:spPr>
          <a:xfrm>
            <a:off x="457200" y="1358770"/>
            <a:ext cx="8229600" cy="4860540"/>
          </a:xfrm>
        </p:spPr>
        <p:txBody>
          <a:bodyPr>
            <a:normAutofit fontScale="55000" lnSpcReduction="20000"/>
          </a:bodyPr>
          <a:lstStyle/>
          <a:p>
            <a:r>
              <a:rPr lang="en-US" dirty="0"/>
              <a:t>Functional requirements for R1:</a:t>
            </a:r>
          </a:p>
          <a:p>
            <a:pPr lvl="1"/>
            <a:r>
              <a:rPr lang="en-GB" dirty="0"/>
              <a:t>The Tw reference point connects the UE to the WLAN Access Network per IEEE 802.11 specifications. The definition of IEEE Physical and Medium Access Control layers protocols is out of the scope of 3GPP.</a:t>
            </a:r>
            <a:endParaRPr lang="en-US" dirty="0"/>
          </a:p>
          <a:p>
            <a:r>
              <a:rPr lang="en-US" dirty="0"/>
              <a:t>Functional requirements for R2:</a:t>
            </a:r>
          </a:p>
          <a:p>
            <a:pPr lvl="1"/>
            <a:r>
              <a:rPr lang="en-GB" dirty="0"/>
              <a:t>Parameters for authentication signaling between the 3GPP AAA Server and the UE</a:t>
            </a:r>
          </a:p>
          <a:p>
            <a:pPr lvl="1"/>
            <a:r>
              <a:rPr lang="en-GB" dirty="0"/>
              <a:t>Additional parameters potentially coming, e.g. handover indicator</a:t>
            </a:r>
          </a:p>
          <a:p>
            <a:r>
              <a:rPr lang="en-GB" dirty="0"/>
              <a:t>Functional requirements for R3:</a:t>
            </a:r>
          </a:p>
          <a:p>
            <a:pPr lvl="1"/>
            <a:r>
              <a:rPr lang="en-GB" dirty="0"/>
              <a:t>Forwarding the authentication signaling between UE and 3GPP Network; As a side effect, allowing the Trusted WLAN AAA Proxy to detect L2 attach of the UE.</a:t>
            </a:r>
            <a:endParaRPr lang="en-US" dirty="0"/>
          </a:p>
          <a:p>
            <a:pPr lvl="1"/>
            <a:r>
              <a:rPr lang="en-GB" dirty="0"/>
              <a:t>Authorization (including the authorization information update) signaling between WLAN Access Network and 3GPP Network.</a:t>
            </a:r>
            <a:endParaRPr lang="en-US" dirty="0"/>
          </a:p>
          <a:p>
            <a:pPr lvl="1"/>
            <a:r>
              <a:rPr lang="en-GB" dirty="0"/>
              <a:t>Accounting per UE, e.g. for charging purposes; As a side effect, allowing the Trusted WLAN AAA Proxy to detect L2 detach of the UE.</a:t>
            </a:r>
            <a:endParaRPr lang="en-US" dirty="0"/>
          </a:p>
          <a:p>
            <a:pPr lvl="1"/>
            <a:r>
              <a:rPr lang="en-GB" dirty="0"/>
              <a:t>Keying data for the purpose of radio interface integrity protection and encryption;</a:t>
            </a:r>
            <a:endParaRPr lang="en-US" dirty="0"/>
          </a:p>
          <a:p>
            <a:pPr lvl="1"/>
            <a:r>
              <a:rPr lang="en-GB" dirty="0"/>
              <a:t>Information of WLAN Access Network of per-UE L2 encapsulation information to be used with the Trusted WLAN Access Gateway.</a:t>
            </a:r>
          </a:p>
          <a:p>
            <a:pPr lvl="1"/>
            <a:r>
              <a:rPr lang="en-GB" dirty="0"/>
              <a:t>Purging a user from the WLAN Access Network for immediate service termination.</a:t>
            </a:r>
            <a:endParaRPr lang="en-US" dirty="0"/>
          </a:p>
          <a:p>
            <a:pPr lvl="1"/>
            <a:r>
              <a:rPr lang="en-GB" dirty="0"/>
              <a:t>Per-UE user plane encapsulation between the WLAN Access Network and the Trusted WLAN Access Gateway. </a:t>
            </a:r>
          </a:p>
          <a:p>
            <a:pPr lvl="1"/>
            <a:r>
              <a:rPr lang="en-GB" dirty="0"/>
              <a:t>Mobility support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GAPS To EXISTING IEEE 802 Functionality</a:t>
            </a:r>
          </a:p>
        </p:txBody>
      </p:sp>
      <p:sp>
        <p:nvSpPr>
          <p:cNvPr id="3" name="Text Placeholder 2"/>
          <p:cNvSpPr>
            <a:spLocks noGrp="1"/>
          </p:cNvSpPr>
          <p:nvPr>
            <p:ph type="body" idx="1"/>
          </p:nvPr>
        </p:nvSpPr>
        <p:spPr/>
        <p:txBody>
          <a:bodyPr/>
          <a:lstStyle/>
          <a:p>
            <a:r>
              <a:rPr lang="en-US"/>
              <a:t>3GPP Trusted WLAN Access to EPC</a:t>
            </a:r>
          </a:p>
        </p:txBody>
      </p:sp>
    </p:spTree>
    <p:extLst>
      <p:ext uri="{BB962C8B-B14F-4D97-AF65-F5344CB8AC3E}">
        <p14:creationId xmlns:p14="http://schemas.microsoft.com/office/powerpoint/2010/main" val="791857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Bridged Networks</a:t>
            </a:r>
            <a:endParaRPr lang="en-US" dirty="0"/>
          </a:p>
        </p:txBody>
      </p:sp>
      <p:sp>
        <p:nvSpPr>
          <p:cNvPr id="5" name="Content Placeholder 4"/>
          <p:cNvSpPr>
            <a:spLocks noGrp="1"/>
          </p:cNvSpPr>
          <p:nvPr>
            <p:ph idx="1"/>
          </p:nvPr>
        </p:nvSpPr>
        <p:spPr/>
        <p:txBody>
          <a:bodyPr>
            <a:normAutofit lnSpcReduction="10000"/>
          </a:bodyPr>
          <a:lstStyle/>
          <a:p>
            <a:r>
              <a:rPr lang="en-US" dirty="0" smtClean="0"/>
              <a:t>Setting up and maintaining a point-to-point link across a bridged infrastructure</a:t>
            </a:r>
          </a:p>
          <a:p>
            <a:pPr lvl="1"/>
            <a:r>
              <a:rPr lang="en-US" dirty="0"/>
              <a:t>Initializing the point-to-point link under AAA based access control</a:t>
            </a:r>
          </a:p>
          <a:p>
            <a:pPr lvl="1"/>
            <a:r>
              <a:rPr lang="en-US" dirty="0" smtClean="0"/>
              <a:t>Maintaining the point-to-point link when STA roams to another AP</a:t>
            </a:r>
          </a:p>
          <a:p>
            <a:r>
              <a:rPr lang="en-US" dirty="0" smtClean="0"/>
              <a:t>Link state signaling at the edge of the bridged infrastructure</a:t>
            </a:r>
          </a:p>
          <a:p>
            <a:pPr lvl="1"/>
            <a:r>
              <a:rPr lang="en-US" dirty="0"/>
              <a:t>3GPP expects an trigger for setting up S2a context when link in IEEE 802 is established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3GPP Trusted WLAN Access to EPC </a:t>
            </a:r>
            <a:br>
              <a:rPr lang="en-US" dirty="0" smtClean="0"/>
            </a:br>
            <a:r>
              <a:rPr lang="en-US" dirty="0" smtClean="0"/>
              <a:t>Use Case</a:t>
            </a:r>
            <a:endParaRPr lang="en-US" dirty="0"/>
          </a:p>
        </p:txBody>
      </p:sp>
      <p:sp>
        <p:nvSpPr>
          <p:cNvPr id="3" name="Subtitle 2"/>
          <p:cNvSpPr>
            <a:spLocks noGrp="1"/>
          </p:cNvSpPr>
          <p:nvPr>
            <p:ph type="subTitle" idx="1"/>
          </p:nvPr>
        </p:nvSpPr>
        <p:spPr/>
        <p:txBody>
          <a:bodyPr/>
          <a:lstStyle/>
          <a:p>
            <a:r>
              <a:rPr lang="en-US" dirty="0" smtClean="0"/>
              <a:t>Introduction, Architectural Comparison and Functional Requirements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Deployment Domain</a:t>
            </a:r>
          </a:p>
        </p:txBody>
      </p:sp>
      <p:sp>
        <p:nvSpPr>
          <p:cNvPr id="3" name="Text Placeholder 2"/>
          <p:cNvSpPr>
            <a:spLocks noGrp="1"/>
          </p:cNvSpPr>
          <p:nvPr>
            <p:ph type="body" idx="1"/>
          </p:nvPr>
        </p:nvSpPr>
        <p:spPr/>
        <p:txBody>
          <a:bodyPr/>
          <a:lstStyle/>
          <a:p>
            <a:r>
              <a:rPr lang="en-US"/>
              <a:t>3GPP Trusted WLAN Access to EPC</a:t>
            </a:r>
          </a:p>
        </p:txBody>
      </p:sp>
    </p:spTree>
    <p:extLst>
      <p:ext uri="{BB962C8B-B14F-4D97-AF65-F5344CB8AC3E}">
        <p14:creationId xmlns:p14="http://schemas.microsoft.com/office/powerpoint/2010/main" val="343989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1"/>
          <a:lstStyle/>
          <a:p>
            <a:r>
              <a:rPr lang="en-US" dirty="0" smtClean="0"/>
              <a:t>WLAN </a:t>
            </a:r>
            <a:r>
              <a:rPr lang="en-US" dirty="0"/>
              <a:t>access to EPC over S2a</a:t>
            </a:r>
          </a:p>
        </p:txBody>
      </p:sp>
      <p:sp>
        <p:nvSpPr>
          <p:cNvPr id="3" name="Content Placeholder 2"/>
          <p:cNvSpPr>
            <a:spLocks noGrp="1"/>
          </p:cNvSpPr>
          <p:nvPr>
            <p:ph idx="1"/>
          </p:nvPr>
        </p:nvSpPr>
        <p:spPr>
          <a:xfrm>
            <a:off x="457200" y="1600200"/>
            <a:ext cx="8229600" cy="4876800"/>
          </a:xfrm>
        </p:spPr>
        <p:txBody>
          <a:bodyPr>
            <a:normAutofit/>
          </a:bodyPr>
          <a:lstStyle/>
          <a:p>
            <a:r>
              <a:rPr lang="en-US" sz="2800" dirty="0"/>
              <a:t>TS 23.402</a:t>
            </a:r>
            <a:r>
              <a:rPr lang="en-US" sz="2800" dirty="0" smtClean="0"/>
              <a:t> is defining a gateway controlling the Trusted Non-3GPP access network by the EPC</a:t>
            </a:r>
          </a:p>
          <a:p>
            <a:endParaRPr lang="en-US" sz="2800" dirty="0"/>
          </a:p>
          <a:p>
            <a:endParaRPr lang="en-US" sz="2800" dirty="0" smtClean="0"/>
          </a:p>
          <a:p>
            <a:endParaRPr lang="en-US" sz="2800" dirty="0"/>
          </a:p>
          <a:p>
            <a:pPr marL="0" indent="0">
              <a:buNone/>
            </a:pPr>
            <a:endParaRPr lang="en-US" sz="2800" dirty="0" smtClean="0"/>
          </a:p>
          <a:p>
            <a:r>
              <a:rPr lang="en-US" sz="2800" dirty="0"/>
              <a:t>OmniRAN can provide specifications for an IEEE 802 based access network to which 3GPP would be able to reference.</a:t>
            </a:r>
          </a:p>
        </p:txBody>
      </p:sp>
      <p:pic>
        <p:nvPicPr>
          <p:cNvPr id="4" name="Picture 3"/>
          <p:cNvPicPr>
            <a:picLocks noChangeAspect="1"/>
          </p:cNvPicPr>
          <p:nvPr/>
        </p:nvPicPr>
        <p:blipFill>
          <a:blip r:embed="rId2" cstate="print"/>
          <a:stretch>
            <a:fillRect/>
          </a:stretch>
        </p:blipFill>
        <p:spPr>
          <a:xfrm>
            <a:off x="1010781" y="2667000"/>
            <a:ext cx="6608949" cy="2038839"/>
          </a:xfrm>
          <a:prstGeom prst="rect">
            <a:avLst/>
          </a:prstGeom>
        </p:spPr>
      </p:pic>
    </p:spTree>
    <p:extLst>
      <p:ext uri="{BB962C8B-B14F-4D97-AF65-F5344CB8AC3E}">
        <p14:creationId xmlns:p14="http://schemas.microsoft.com/office/powerpoint/2010/main" val="325158047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USE Case description</a:t>
            </a:r>
          </a:p>
        </p:txBody>
      </p:sp>
      <p:sp>
        <p:nvSpPr>
          <p:cNvPr id="3" name="Text Placeholder 2"/>
          <p:cNvSpPr>
            <a:spLocks noGrp="1"/>
          </p:cNvSpPr>
          <p:nvPr>
            <p:ph type="body" idx="1"/>
          </p:nvPr>
        </p:nvSpPr>
        <p:spPr/>
        <p:txBody>
          <a:bodyPr/>
          <a:lstStyle/>
          <a:p>
            <a:r>
              <a:rPr lang="en-US"/>
              <a:t>3GPP Trusted WLAN Access to EPC</a:t>
            </a:r>
          </a:p>
        </p:txBody>
      </p:sp>
    </p:spTree>
    <p:extLst>
      <p:ext uri="{BB962C8B-B14F-4D97-AF65-F5344CB8AC3E}">
        <p14:creationId xmlns:p14="http://schemas.microsoft.com/office/powerpoint/2010/main" val="3688366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DEPLOYMENT ILLUSTRATION</a:t>
            </a:r>
            <a:r>
              <a:rPr lang="en-US" dirty="0" smtClean="0"/>
              <a:t/>
            </a:r>
            <a:br>
              <a:rPr lang="en-US" dirty="0" smtClean="0"/>
            </a:br>
            <a:r>
              <a:rPr lang="en-US" dirty="0" smtClean="0"/>
              <a:t>Joe’s Thoughtful Cellular Provider</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Joe is owner of a recent smartphone model with both cellular and Wi-Fi interfaces build in. He is not only an extensive user of web-based social applications, streaming video and his company’s VPN access but also uses his cellular provider’s special phone book application and mail service. The special services of the cellular provider are only available by direct access to the cellular network.</a:t>
            </a:r>
          </a:p>
          <a:p>
            <a:pPr marL="0" indent="0">
              <a:buNone/>
            </a:pPr>
            <a:r>
              <a:rPr lang="en-US" dirty="0"/>
              <a:t>To enable best service quality with low subscription rates, Joe’s cellular provider has established Wi-Fi access by own infrastructure as well as by sharing agreements with other operators in the area Joe is living. As both, access to the Internet as well as access to the provider’s own services are provided over Wi-Fi, the provider deploys 3GPP’s model of WLAN access to the EPC. It allows Joe to make use of his cellular subscription for high speed Wi-Fi access to the Internet and his phone book application and mail service in the providers network.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 23.402 V11.6.0 (2013-03)</a:t>
            </a:r>
            <a:br>
              <a:rPr lang="en-US" dirty="0" smtClean="0"/>
            </a:br>
            <a:r>
              <a:rPr lang="en-US" dirty="0"/>
              <a:t>Solution without UE Impact</a:t>
            </a:r>
          </a:p>
        </p:txBody>
      </p:sp>
      <p:sp>
        <p:nvSpPr>
          <p:cNvPr id="3" name="Content Placeholder 2"/>
          <p:cNvSpPr>
            <a:spLocks noGrp="1"/>
          </p:cNvSpPr>
          <p:nvPr>
            <p:ph idx="1"/>
          </p:nvPr>
        </p:nvSpPr>
        <p:spPr>
          <a:xfrm>
            <a:off x="457200" y="1600200"/>
            <a:ext cx="8229600" cy="2503875"/>
          </a:xfrm>
        </p:spPr>
        <p:txBody>
          <a:bodyPr>
            <a:normAutofit fontScale="62500" lnSpcReduction="20000"/>
          </a:bodyPr>
          <a:lstStyle/>
          <a:p>
            <a:r>
              <a:rPr lang="en-US" dirty="0"/>
              <a:t>Support for non-seamless WLAN offload (NSWO) or single PDN connection selected by the network without IP address preservation</a:t>
            </a:r>
          </a:p>
          <a:p>
            <a:r>
              <a:rPr lang="en-US" dirty="0"/>
              <a:t>S2a bearer creation and deletion based on EAP and AAA signaling</a:t>
            </a:r>
          </a:p>
          <a:p>
            <a:r>
              <a:rPr lang="en-US" dirty="0"/>
              <a:t>Definition of a WLAN Access Network, a Trusted WLAN AAA Proxy (TWAP) and a Trusted WLAN Access Gateway (TWAG) providing the reference points SWw, Sta and S2a for the  Trusted Non-3GPP WLAN Access </a:t>
            </a:r>
          </a:p>
          <a:p>
            <a:r>
              <a:rPr lang="en-US" dirty="0"/>
              <a:t>Reference Model:</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113854358"/>
              </p:ext>
            </p:extLst>
          </p:nvPr>
        </p:nvGraphicFramePr>
        <p:xfrm>
          <a:off x="2141730" y="3293985"/>
          <a:ext cx="4777216" cy="3240360"/>
        </p:xfrm>
        <a:graphic>
          <a:graphicData uri="http://schemas.openxmlformats.org/presentationml/2006/ole">
            <mc:AlternateContent xmlns:mc="http://schemas.openxmlformats.org/markup-compatibility/2006">
              <mc:Choice xmlns:v="urn:schemas-microsoft-com:vml" Requires="v">
                <p:oleObj spid="_x0000_s2061" name="Picture" r:id="rId3" imgW="3276600" imgH="2222500" progId="Word.Picture.8">
                  <p:embed/>
                </p:oleObj>
              </mc:Choice>
              <mc:Fallback>
                <p:oleObj name="Picture" r:id="rId3" imgW="3276600" imgH="2222500" progId="Word.Picture.8">
                  <p:embed/>
                  <p:pic>
                    <p:nvPicPr>
                      <p:cNvPr id="0" name=""/>
                      <p:cNvPicPr/>
                      <p:nvPr/>
                    </p:nvPicPr>
                    <p:blipFill>
                      <a:blip r:embed="rId4"/>
                      <a:stretch>
                        <a:fillRect/>
                      </a:stretch>
                    </p:blipFill>
                    <p:spPr>
                      <a:xfrm>
                        <a:off x="2141730" y="3293985"/>
                        <a:ext cx="4777216" cy="3240360"/>
                      </a:xfrm>
                      <a:prstGeom prst="rect">
                        <a:avLst/>
                      </a:prstGeom>
                    </p:spPr>
                  </p:pic>
                </p:oleObj>
              </mc:Fallback>
            </mc:AlternateContent>
          </a:graphicData>
        </a:graphic>
      </p:graphicFrame>
    </p:spTree>
    <p:extLst>
      <p:ext uri="{BB962C8B-B14F-4D97-AF65-F5344CB8AC3E}">
        <p14:creationId xmlns:p14="http://schemas.microsoft.com/office/powerpoint/2010/main" val="376030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9107"/>
          </a:xfrm>
        </p:spPr>
        <p:txBody>
          <a:bodyPr/>
          <a:lstStyle/>
          <a:p>
            <a:r>
              <a:rPr lang="en-US" dirty="0"/>
              <a:t>Functional Summary</a:t>
            </a:r>
          </a:p>
        </p:txBody>
      </p:sp>
      <p:sp>
        <p:nvSpPr>
          <p:cNvPr id="3" name="Content Placeholder 2"/>
          <p:cNvSpPr>
            <a:spLocks noGrp="1"/>
          </p:cNvSpPr>
          <p:nvPr>
            <p:ph idx="1"/>
          </p:nvPr>
        </p:nvSpPr>
        <p:spPr>
          <a:xfrm>
            <a:off x="457200" y="1223756"/>
            <a:ext cx="8229600" cy="5220580"/>
          </a:xfrm>
        </p:spPr>
        <p:txBody>
          <a:bodyPr>
            <a:normAutofit fontScale="55000" lnSpcReduction="20000"/>
          </a:bodyPr>
          <a:lstStyle/>
          <a:p>
            <a:r>
              <a:rPr lang="en-US" dirty="0"/>
              <a:t>Basic assumptions:</a:t>
            </a:r>
          </a:p>
          <a:p>
            <a:pPr lvl="1"/>
            <a:r>
              <a:rPr lang="en-US" dirty="0"/>
              <a:t>Air interface between UE and access network according to IEEE 802.11</a:t>
            </a:r>
          </a:p>
          <a:p>
            <a:pPr lvl="1"/>
            <a:r>
              <a:rPr lang="en-US" dirty="0"/>
              <a:t>Point-to-point connectivity behavior expected between UE and TWAG</a:t>
            </a:r>
          </a:p>
          <a:p>
            <a:pPr lvl="1"/>
            <a:r>
              <a:rPr lang="en-US" dirty="0"/>
              <a:t>Mutual authentication between UE and EPC according to TS 33.403</a:t>
            </a:r>
          </a:p>
          <a:p>
            <a:pPr lvl="1"/>
            <a:r>
              <a:rPr lang="en-US" dirty="0"/>
              <a:t>IPv4 and/or IPv6 support according to RFC791 (IPv4)/RFC2131 (DHCPv4) and/or RFC2460 (IPv6) /RFC4861 (ND) /RFC4862 (SLAAC)</a:t>
            </a:r>
          </a:p>
          <a:p>
            <a:r>
              <a:rPr lang="en-US" dirty="0"/>
              <a:t>Trusted WLAN AAA Proxy</a:t>
            </a:r>
          </a:p>
          <a:p>
            <a:pPr lvl="1" hangingPunct="0"/>
            <a:r>
              <a:rPr lang="en-GB" dirty="0"/>
              <a:t>Relaying and protocol conversion of the AAA information between the WLAN Access Network and the 3GPP AAA Server</a:t>
            </a:r>
            <a:endParaRPr lang="en-US" dirty="0"/>
          </a:p>
          <a:p>
            <a:pPr lvl="1" hangingPunct="0"/>
            <a:r>
              <a:rPr lang="en-GB" dirty="0"/>
              <a:t>Establishing Binding of UE IMSI with UE MAC address on the WLAN Access Network into (IMSI, MAC) tuple via snooping on the AAA protocol carrying EAP-AKA exchange.</a:t>
            </a:r>
            <a:endParaRPr lang="en-US" dirty="0"/>
          </a:p>
          <a:p>
            <a:pPr lvl="1" hangingPunct="0"/>
            <a:r>
              <a:rPr lang="en-GB" dirty="0"/>
              <a:t>Detecting L2 Attach out of EAP-Success message and signaling it to TWAG</a:t>
            </a:r>
            <a:endParaRPr lang="en-US" dirty="0"/>
          </a:p>
          <a:p>
            <a:pPr lvl="1" hangingPunct="0"/>
            <a:r>
              <a:rPr lang="en-GB" dirty="0"/>
              <a:t>Detecting L2 Detach out of Accounting-Request STOP message and signaling it to TWAG</a:t>
            </a:r>
            <a:endParaRPr lang="en-US" dirty="0"/>
          </a:p>
          <a:p>
            <a:pPr lvl="1" hangingPunct="0"/>
            <a:r>
              <a:rPr lang="en-US" dirty="0"/>
              <a:t>signaling</a:t>
            </a:r>
            <a:r>
              <a:rPr lang="en-GB" dirty="0"/>
              <a:t> of UE L2 datapath/tunnel identifier (e.g. 802.1Q VLAN tag or MPLS label) towards TWAG</a:t>
            </a:r>
          </a:p>
          <a:p>
            <a:pPr hangingPunct="0"/>
            <a:r>
              <a:rPr lang="en-GB" dirty="0"/>
              <a:t>Trusted WLAN Access Gateway</a:t>
            </a:r>
          </a:p>
          <a:p>
            <a:pPr lvl="1" hangingPunct="0"/>
            <a:r>
              <a:rPr lang="en-US" dirty="0"/>
              <a:t>For IPv4:</a:t>
            </a:r>
          </a:p>
          <a:p>
            <a:pPr lvl="2" hangingPunct="0"/>
            <a:r>
              <a:rPr lang="en-GB" dirty="0"/>
              <a:t>DHCP proxy/relay for IP address assigned by the PDN GW to UE.</a:t>
            </a:r>
            <a:endParaRPr lang="en-US" dirty="0"/>
          </a:p>
          <a:p>
            <a:pPr lvl="1" hangingPunct="0"/>
            <a:r>
              <a:rPr lang="en-GB" dirty="0"/>
              <a:t>For IP version 6:</a:t>
            </a:r>
            <a:r>
              <a:rPr lang="en-US" dirty="0"/>
              <a:t> </a:t>
            </a:r>
          </a:p>
          <a:p>
            <a:pPr lvl="2" hangingPunct="0"/>
            <a:r>
              <a:rPr lang="en-GB" dirty="0"/>
              <a:t>Default IPv6 Router according to IETF RFC 4861</a:t>
            </a:r>
            <a:endParaRPr lang="en-US" dirty="0"/>
          </a:p>
          <a:p>
            <a:pPr lvl="1" hangingPunct="0"/>
            <a:r>
              <a:rPr lang="en-GB" dirty="0"/>
              <a:t>L2 based data forwarding towards UE</a:t>
            </a:r>
            <a:endParaRPr lang="en-US" dirty="0"/>
          </a:p>
          <a:p>
            <a:pPr lvl="1" hangingPunct="0"/>
            <a:r>
              <a:rPr lang="en-GB" dirty="0"/>
              <a:t>Packet forwarding between the UE MAC address and related GTP/PMIP tunnel</a:t>
            </a:r>
            <a:endParaRPr lang="en-US" dirty="0"/>
          </a:p>
        </p:txBody>
      </p:sp>
    </p:spTree>
    <p:extLst>
      <p:ext uri="{BB962C8B-B14F-4D97-AF65-F5344CB8AC3E}">
        <p14:creationId xmlns:p14="http://schemas.microsoft.com/office/powerpoint/2010/main" val="4154839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Mapping to OmniRAN</a:t>
            </a:r>
          </a:p>
        </p:txBody>
      </p:sp>
      <p:sp>
        <p:nvSpPr>
          <p:cNvPr id="3" name="Text Placeholder 2"/>
          <p:cNvSpPr>
            <a:spLocks noGrp="1"/>
          </p:cNvSpPr>
          <p:nvPr>
            <p:ph type="body" idx="1"/>
          </p:nvPr>
        </p:nvSpPr>
        <p:spPr/>
        <p:txBody>
          <a:bodyPr/>
          <a:lstStyle/>
          <a:p>
            <a:r>
              <a:rPr lang="en-US"/>
              <a:t>3GPP Trusted WLAN Access to EPC</a:t>
            </a:r>
          </a:p>
        </p:txBody>
      </p:sp>
    </p:spTree>
    <p:extLst>
      <p:ext uri="{BB962C8B-B14F-4D97-AF65-F5344CB8AC3E}">
        <p14:creationId xmlns:p14="http://schemas.microsoft.com/office/powerpoint/2010/main" val="1383804401"/>
      </p:ext>
    </p:extLst>
  </p:cSld>
  <p:clrMapOvr>
    <a:masterClrMapping/>
  </p:clrMapOvr>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137</TotalTime>
  <Words>977</Words>
  <Application>Microsoft Macintosh PowerPoint</Application>
  <PresentationFormat>On-screen Show (4:3)</PresentationFormat>
  <Paragraphs>107</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omniran_usecase_template</vt:lpstr>
      <vt:lpstr>Picture</vt:lpstr>
      <vt:lpstr>Clip</vt:lpstr>
      <vt:lpstr>PowerPoint Presentation</vt:lpstr>
      <vt:lpstr>3GPP Trusted WLAN Access to EPC  Use Case</vt:lpstr>
      <vt:lpstr>Deployment Domain</vt:lpstr>
      <vt:lpstr>WLAN access to EPC over S2a</vt:lpstr>
      <vt:lpstr>USE Case description</vt:lpstr>
      <vt:lpstr>DEPLOYMENT ILLUSTRATION Joe’s Thoughtful Cellular Provider</vt:lpstr>
      <vt:lpstr>TS 23.402 V11.6.0 (2013-03) Solution without UE Impact</vt:lpstr>
      <vt:lpstr>Functional Summary</vt:lpstr>
      <vt:lpstr>Mapping to OmniRAN</vt:lpstr>
      <vt:lpstr>Reference Point mapping</vt:lpstr>
      <vt:lpstr>Functional Requirements</vt:lpstr>
      <vt:lpstr>GAPS To EXISTING IEEE 802 Functionality</vt:lpstr>
      <vt:lpstr>IEEE 802 Bridged Networks</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13</cp:revision>
  <cp:lastPrinted>1998-02-10T13:28:06Z</cp:lastPrinted>
  <dcterms:created xsi:type="dcterms:W3CDTF">2013-03-11T14:14:17Z</dcterms:created>
  <dcterms:modified xsi:type="dcterms:W3CDTF">2013-05-15T11:40:06Z</dcterms:modified>
</cp:coreProperties>
</file>