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64" r:id="rId2"/>
    <p:sldId id="262" r:id="rId3"/>
    <p:sldId id="316" r:id="rId4"/>
    <p:sldId id="312" r:id="rId5"/>
    <p:sldId id="315" r:id="rId6"/>
    <p:sldId id="320" r:id="rId7"/>
    <p:sldId id="298" r:id="rId8"/>
    <p:sldId id="299" r:id="rId9"/>
    <p:sldId id="322" r:id="rId10"/>
    <p:sldId id="303" r:id="rId11"/>
    <p:sldId id="304" r:id="rId12"/>
    <p:sldId id="324" r:id="rId13"/>
    <p:sldId id="323" r:id="rId14"/>
    <p:sldId id="319" r:id="rId15"/>
    <p:sldId id="311" r:id="rId16"/>
    <p:sldId id="314" r:id="rId17"/>
    <p:sldId id="317" r:id="rId18"/>
    <p:sldId id="276" r:id="rId19"/>
    <p:sldId id="325" r:id="rId20"/>
    <p:sldId id="318" r:id="rId21"/>
    <p:sldId id="326" r:id="rId22"/>
    <p:sldId id="327" r:id="rId23"/>
    <p:sldId id="328" r:id="rId24"/>
    <p:sldId id="309" r:id="rId25"/>
    <p:sldId id="321" r:id="rId2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5" autoAdjust="0"/>
    <p:restoredTop sz="99233" autoAdjust="0"/>
  </p:normalViewPr>
  <p:slideViewPr>
    <p:cSldViewPr>
      <p:cViewPr varScale="1">
        <p:scale>
          <a:sx n="106" d="100"/>
          <a:sy n="106" d="100"/>
        </p:scale>
        <p:origin x="-6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000" cy="450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453656" y="8839200"/>
            <a:ext cx="76944" cy="184666"/>
          </a:xfrm>
          <a:ln/>
        </p:spPr>
        <p:txBody>
          <a:bodyPr/>
          <a:lstStyle/>
          <a:p>
            <a:fld id="{07185C03-F1AB-4731-8F81-162CD1B609D7}" type="slidenum">
              <a:rPr lang="en-US"/>
              <a:pPr/>
              <a:t>7</a:t>
            </a:fld>
            <a:endParaRPr lang="en-US" dirty="0"/>
          </a:p>
        </p:txBody>
      </p:sp>
      <p:sp>
        <p:nvSpPr>
          <p:cNvPr id="105474" name="Rectangle 2"/>
          <p:cNvSpPr>
            <a:spLocks noGrp="1" noRot="1" noChangeAspect="1" noChangeArrowheads="1" noTextEdit="1"/>
          </p:cNvSpPr>
          <p:nvPr>
            <p:ph type="sldImg"/>
          </p:nvPr>
        </p:nvSpPr>
        <p:spPr>
          <a:xfrm>
            <a:off x="1154113" y="701675"/>
            <a:ext cx="4625975" cy="3468688"/>
          </a:xfrm>
          <a:ln/>
        </p:spPr>
      </p:sp>
      <p:sp>
        <p:nvSpPr>
          <p:cNvPr id="105475" name="Rectangle 3"/>
          <p:cNvSpPr>
            <a:spLocks noGrp="1" noChangeArrowheads="1"/>
          </p:cNvSpPr>
          <p:nvPr>
            <p:ph type="body" idx="1"/>
          </p:nvPr>
        </p:nvSpPr>
        <p:spPr/>
        <p:txBody>
          <a:bodyPr/>
          <a:lstStyle/>
          <a:p>
            <a:pPr marL="231618" indent="-231618">
              <a:buFontTx/>
              <a:buAutoNum type="arabicPeriod"/>
            </a:pPr>
            <a:endParaRPr lang="en-US" dirty="0"/>
          </a:p>
        </p:txBody>
      </p:sp>
    </p:spTree>
    <p:extLst>
      <p:ext uri="{BB962C8B-B14F-4D97-AF65-F5344CB8AC3E}">
        <p14:creationId xmlns:p14="http://schemas.microsoft.com/office/powerpoint/2010/main" val="142492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59040" y="76200"/>
            <a:ext cx="2156360" cy="307777"/>
          </a:xfrm>
          <a:prstGeom prst="rect">
            <a:avLst/>
          </a:prstGeom>
        </p:spPr>
        <p:txBody>
          <a:bodyPr wrap="none">
            <a:spAutoFit/>
          </a:bodyPr>
          <a:lstStyle/>
          <a:p>
            <a:pPr algn="r"/>
            <a:r>
              <a:rPr lang="en-US" sz="1400" b="1" dirty="0" smtClean="0"/>
              <a:t>omniran-13-0032-03-0000</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4" Type="http://schemas.openxmlformats.org/officeDocument/2006/relationships/hyperlink" Target="http://standards.ieee.org/guides/opman/sect6.html" TargetMode="External"/><Relationship Id="rId1" Type="http://schemas.openxmlformats.org/officeDocument/2006/relationships/slideLayout" Target="../slideLayouts/slideLayout7.xml"/><Relationship Id="rId2" Type="http://schemas.openxmlformats.org/officeDocument/2006/relationships/hyperlink" Target="http://standards.ieee.org/IPR/copyrightpolicy.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oleObject" Target="../embeddings/oleObject2.bin"/><Relationship Id="rId5" Type="http://schemas.openxmlformats.org/officeDocument/2006/relationships/image" Target="../media/image3.wmf"/><Relationship Id="rId6" Type="http://schemas.openxmlformats.org/officeDocument/2006/relationships/oleObject" Target="../embeddings/oleObject3.bin"/><Relationship Id="rId7"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emf"/><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image" Target="../media/image4.png"/><Relationship Id="rId7"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49115937"/>
              </p:ext>
            </p:extLst>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622545"/>
                <a:gridCol w="1845205"/>
                <a:gridCol w="2553436"/>
              </a:tblGrid>
              <a:tr h="399499">
                <a:tc gridSpan="4">
                  <a:txBody>
                    <a:bodyPr/>
                    <a:lstStyle/>
                    <a:p>
                      <a:pPr algn="ctr"/>
                      <a:r>
                        <a:rPr lang="en-US" sz="2000" dirty="0" smtClean="0">
                          <a:solidFill>
                            <a:schemeClr val="tx2"/>
                          </a:solidFill>
                          <a:latin typeface="+mj-lt"/>
                        </a:rPr>
                        <a:t>IEEE 802 Scope of OmniRAN</a:t>
                      </a:r>
                      <a:endParaRPr lang="en-US" sz="2000" dirty="0">
                        <a:solidFill>
                          <a:schemeClr val="tx2"/>
                        </a:solidFill>
                        <a:latin typeface="+mj-lt"/>
                      </a:endParaRPr>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2013-05-13</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NSN</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+49 173 293 8240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maximilian.riegel@nsn.com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OmniRAN EC SG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3886200"/>
            <a:ext cx="8077200" cy="2362200"/>
          </a:xfrm>
          <a:prstGeom prst="rect">
            <a:avLst/>
          </a:prstGeom>
          <a:noFill/>
        </p:spPr>
        <p:txBody>
          <a:bodyPr wrap="square" lIns="36000" tIns="36000" rIns="36000" bIns="36000" rtlCol="0">
            <a:normAutofit/>
          </a:bodyPr>
          <a:lstStyle/>
          <a:p>
            <a:pPr algn="ctr"/>
            <a:r>
              <a:rPr lang="en-US" sz="2000" dirty="0" smtClean="0">
                <a:latin typeface="+mn-lt"/>
              </a:rPr>
              <a:t>Abstract</a:t>
            </a:r>
          </a:p>
          <a:p>
            <a:endParaRPr lang="en-US" sz="1600" dirty="0" smtClean="0">
              <a:latin typeface="+mn-lt"/>
            </a:endParaRPr>
          </a:p>
          <a:p>
            <a:r>
              <a:rPr lang="en-US" sz="1600" dirty="0" smtClean="0">
                <a:latin typeface="+mn-lt"/>
              </a:rPr>
              <a:t>Access networks comprise functions which extend beyond the scope of IEEE 802.</a:t>
            </a:r>
          </a:p>
          <a:p>
            <a:r>
              <a:rPr lang="en-US" sz="1600" dirty="0" smtClean="0">
                <a:latin typeface="+mn-lt"/>
              </a:rPr>
              <a:t>The contribution provides different architectural views on access networks to define the functional pieces of access networks which fall into the scope of IEEE 802.</a:t>
            </a:r>
            <a:endParaRPr lang="en-US" sz="16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Topology view on </a:t>
            </a:r>
            <a:r>
              <a:rPr lang="en-US" dirty="0" err="1" smtClean="0"/>
              <a:t>OmniRAN</a:t>
            </a:r>
            <a:r>
              <a:rPr lang="en-US" dirty="0" smtClean="0"/>
              <a:t> architecture and reference </a:t>
            </a:r>
            <a:r>
              <a:rPr lang="en-US" dirty="0"/>
              <a:t>p</a:t>
            </a:r>
            <a:r>
              <a:rPr lang="en-US" dirty="0" smtClean="0"/>
              <a:t>oints</a:t>
            </a:r>
            <a:endParaRPr lang="en-US" dirty="0"/>
          </a:p>
        </p:txBody>
      </p:sp>
      <p:grpSp>
        <p:nvGrpSpPr>
          <p:cNvPr id="3" name="Group 123"/>
          <p:cNvGrpSpPr/>
          <p:nvPr/>
        </p:nvGrpSpPr>
        <p:grpSpPr>
          <a:xfrm>
            <a:off x="2124075" y="1733550"/>
            <a:ext cx="1000125" cy="990600"/>
            <a:chOff x="7315200" y="3886200"/>
            <a:chExt cx="1000125" cy="990600"/>
          </a:xfrm>
        </p:grpSpPr>
        <p:sp>
          <p:nvSpPr>
            <p:cNvPr id="8"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5" name="Group 158"/>
            <p:cNvGrpSpPr>
              <a:grpSpLocks noChangeAspect="1"/>
            </p:cNvGrpSpPr>
            <p:nvPr/>
          </p:nvGrpSpPr>
          <p:grpSpPr bwMode="auto">
            <a:xfrm flipH="1">
              <a:off x="7696199" y="4259473"/>
              <a:ext cx="411161" cy="494972"/>
              <a:chOff x="5" y="2480"/>
              <a:chExt cx="237" cy="430"/>
            </a:xfrm>
          </p:grpSpPr>
          <p:grpSp>
            <p:nvGrpSpPr>
              <p:cNvPr id="9" name="Group 159"/>
              <p:cNvGrpSpPr>
                <a:grpSpLocks noChangeAspect="1"/>
              </p:cNvGrpSpPr>
              <p:nvPr/>
            </p:nvGrpSpPr>
            <p:grpSpPr bwMode="auto">
              <a:xfrm>
                <a:off x="5" y="2521"/>
                <a:ext cx="145" cy="389"/>
                <a:chOff x="5" y="2521"/>
                <a:chExt cx="145" cy="389"/>
              </a:xfrm>
            </p:grpSpPr>
            <p:grpSp>
              <p:nvGrpSpPr>
                <p:cNvPr id="11" name="Group 160"/>
                <p:cNvGrpSpPr>
                  <a:grpSpLocks noChangeAspect="1"/>
                </p:cNvGrpSpPr>
                <p:nvPr/>
              </p:nvGrpSpPr>
              <p:grpSpPr bwMode="auto">
                <a:xfrm>
                  <a:off x="7" y="2654"/>
                  <a:ext cx="143" cy="256"/>
                  <a:chOff x="7" y="2654"/>
                  <a:chExt cx="143" cy="256"/>
                </a:xfrm>
              </p:grpSpPr>
              <p:grpSp>
                <p:nvGrpSpPr>
                  <p:cNvPr id="12" name="Group 161"/>
                  <p:cNvGrpSpPr>
                    <a:grpSpLocks noChangeAspect="1"/>
                  </p:cNvGrpSpPr>
                  <p:nvPr/>
                </p:nvGrpSpPr>
                <p:grpSpPr bwMode="auto">
                  <a:xfrm>
                    <a:off x="7" y="2661"/>
                    <a:ext cx="93" cy="247"/>
                    <a:chOff x="7" y="2661"/>
                    <a:chExt cx="93" cy="247"/>
                  </a:xfrm>
                </p:grpSpPr>
                <p:sp>
                  <p:nvSpPr>
                    <p:cNvPr id="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6" name="Group 176"/>
                <p:cNvGrpSpPr>
                  <a:grpSpLocks noChangeAspect="1"/>
                </p:cNvGrpSpPr>
                <p:nvPr/>
              </p:nvGrpSpPr>
              <p:grpSpPr bwMode="auto">
                <a:xfrm>
                  <a:off x="5" y="2533"/>
                  <a:ext cx="141" cy="374"/>
                  <a:chOff x="5" y="2533"/>
                  <a:chExt cx="141" cy="374"/>
                </a:xfrm>
              </p:grpSpPr>
              <p:sp>
                <p:nvSpPr>
                  <p:cNvPr id="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9"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7" name="Group 122"/>
          <p:cNvGrpSpPr/>
          <p:nvPr/>
        </p:nvGrpSpPr>
        <p:grpSpPr>
          <a:xfrm>
            <a:off x="3886200" y="173355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4"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4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42"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44" name="Group 582"/>
          <p:cNvGrpSpPr/>
          <p:nvPr/>
        </p:nvGrpSpPr>
        <p:grpSpPr>
          <a:xfrm>
            <a:off x="5257800" y="173355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5" name="Group 61"/>
            <p:cNvGrpSpPr/>
            <p:nvPr/>
          </p:nvGrpSpPr>
          <p:grpSpPr>
            <a:xfrm>
              <a:off x="5410201" y="1816606"/>
              <a:ext cx="609600" cy="450344"/>
              <a:chOff x="6324600" y="1828800"/>
              <a:chExt cx="917575" cy="677862"/>
            </a:xfrm>
          </p:grpSpPr>
          <p:grpSp>
            <p:nvGrpSpPr>
              <p:cNvPr id="46"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47"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48"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52"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3"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74"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85"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93"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mc:AlternateContent xmlns:mc="http://schemas.openxmlformats.org/markup-compatibility/2006">
                <mc:Choice xmlns:v="urn:schemas-microsoft-com:vml" Requires="v">
                  <p:oleObj spid="_x0000_s12329" name="Clip" r:id="rId4" imgW="5757415" imgH="3221332" progId="">
                    <p:embed/>
                  </p:oleObj>
                </mc:Choice>
                <mc:Fallback>
                  <p:oleObj name="Clip" r:id="rId4" imgW="5757415" imgH="3221332" progId="">
                    <p:embed/>
                    <p:pic>
                      <p:nvPicPr>
                        <p:cNvPr id="0" name="Object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225318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a:endCxn id="8" idx="1"/>
          </p:cNvCxnSpPr>
          <p:nvPr/>
        </p:nvCxnSpPr>
        <p:spPr bwMode="auto">
          <a:xfrm>
            <a:off x="1371600" y="228473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4" name="Group 95"/>
          <p:cNvGrpSpPr/>
          <p:nvPr/>
        </p:nvGrpSpPr>
        <p:grpSpPr>
          <a:xfrm>
            <a:off x="1524000" y="220980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stCxn id="8" idx="3"/>
            <a:endCxn id="6" idx="1"/>
          </p:cNvCxnSpPr>
          <p:nvPr/>
        </p:nvCxnSpPr>
        <p:spPr bwMode="auto">
          <a:xfrm>
            <a:off x="3124200" y="222885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5" name="Group 40"/>
          <p:cNvGrpSpPr/>
          <p:nvPr/>
        </p:nvGrpSpPr>
        <p:grpSpPr>
          <a:xfrm>
            <a:off x="3276600" y="215667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4876800" y="222885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8"/>
          <p:cNvGrpSpPr/>
          <p:nvPr/>
        </p:nvGrpSpPr>
        <p:grpSpPr>
          <a:xfrm>
            <a:off x="2133600" y="2724150"/>
            <a:ext cx="571500" cy="400050"/>
            <a:chOff x="2133600" y="2724150"/>
            <a:chExt cx="571500" cy="400050"/>
          </a:xfrm>
        </p:grpSpPr>
        <p:cxnSp>
          <p:nvCxnSpPr>
            <p:cNvPr id="129" name="Straight Connector 128"/>
            <p:cNvCxnSpPr>
              <a:stCxn id="8" idx="2"/>
              <a:endCxn id="145" idx="0"/>
            </p:cNvCxnSpPr>
            <p:nvPr/>
          </p:nvCxnSpPr>
          <p:spPr bwMode="auto">
            <a:xfrm>
              <a:off x="2624138" y="2724150"/>
              <a:ext cx="9525" cy="4000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32" name="TextBox 131"/>
            <p:cNvSpPr txBox="1"/>
            <p:nvPr/>
          </p:nvSpPr>
          <p:spPr>
            <a:xfrm>
              <a:off x="2133600" y="27432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R4</a:t>
              </a:r>
              <a:endParaRPr lang="en-US" sz="1800" b="1" dirty="0">
                <a:latin typeface="Arial" pitchFamily="34" charset="0"/>
                <a:cs typeface="Arial" pitchFamily="34" charset="0"/>
              </a:endParaRPr>
            </a:p>
          </p:txBody>
        </p:sp>
        <p:sp>
          <p:nvSpPr>
            <p:cNvPr id="178" name="Oval 177"/>
            <p:cNvSpPr/>
            <p:nvPr/>
          </p:nvSpPr>
          <p:spPr bwMode="auto">
            <a:xfrm>
              <a:off x="2552700" y="28479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grpSp>
        <p:nvGrpSpPr>
          <p:cNvPr id="97" name="Group 581"/>
          <p:cNvGrpSpPr/>
          <p:nvPr/>
        </p:nvGrpSpPr>
        <p:grpSpPr>
          <a:xfrm>
            <a:off x="2124075" y="2724150"/>
            <a:ext cx="4124325" cy="2686050"/>
            <a:chOff x="2124075" y="2724150"/>
            <a:chExt cx="4124325" cy="2686050"/>
          </a:xfrm>
        </p:grpSpPr>
        <p:grpSp>
          <p:nvGrpSpPr>
            <p:cNvPr id="98" name="Group 179"/>
            <p:cNvGrpSpPr/>
            <p:nvPr/>
          </p:nvGrpSpPr>
          <p:grpSpPr>
            <a:xfrm>
              <a:off x="2124075" y="4419600"/>
              <a:ext cx="1000125" cy="990600"/>
              <a:chOff x="7315200" y="3886200"/>
              <a:chExt cx="1000125" cy="990600"/>
            </a:xfrm>
          </p:grpSpPr>
          <p:sp>
            <p:nvSpPr>
              <p:cNvPr id="181"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99" name="Group 158"/>
              <p:cNvGrpSpPr>
                <a:grpSpLocks noChangeAspect="1"/>
              </p:cNvGrpSpPr>
              <p:nvPr/>
            </p:nvGrpSpPr>
            <p:grpSpPr bwMode="auto">
              <a:xfrm flipH="1">
                <a:off x="7696199" y="4259473"/>
                <a:ext cx="411161" cy="494972"/>
                <a:chOff x="5" y="2480"/>
                <a:chExt cx="237" cy="430"/>
              </a:xfrm>
            </p:grpSpPr>
            <p:grpSp>
              <p:nvGrpSpPr>
                <p:cNvPr id="100" name="Group 159"/>
                <p:cNvGrpSpPr>
                  <a:grpSpLocks noChangeAspect="1"/>
                </p:cNvGrpSpPr>
                <p:nvPr/>
              </p:nvGrpSpPr>
              <p:grpSpPr bwMode="auto">
                <a:xfrm>
                  <a:off x="5" y="2521"/>
                  <a:ext cx="145" cy="389"/>
                  <a:chOff x="5" y="2521"/>
                  <a:chExt cx="145" cy="389"/>
                </a:xfrm>
              </p:grpSpPr>
              <p:grpSp>
                <p:nvGrpSpPr>
                  <p:cNvPr id="101" name="Group 160"/>
                  <p:cNvGrpSpPr>
                    <a:grpSpLocks noChangeAspect="1"/>
                  </p:cNvGrpSpPr>
                  <p:nvPr/>
                </p:nvGrpSpPr>
                <p:grpSpPr bwMode="auto">
                  <a:xfrm>
                    <a:off x="7" y="2654"/>
                    <a:ext cx="143" cy="256"/>
                    <a:chOff x="7" y="2654"/>
                    <a:chExt cx="143" cy="256"/>
                  </a:xfrm>
                </p:grpSpPr>
                <p:grpSp>
                  <p:nvGrpSpPr>
                    <p:cNvPr id="102" name="Group 161"/>
                    <p:cNvGrpSpPr>
                      <a:grpSpLocks noChangeAspect="1"/>
                    </p:cNvGrpSpPr>
                    <p:nvPr/>
                  </p:nvGrpSpPr>
                  <p:grpSpPr bwMode="auto">
                    <a:xfrm>
                      <a:off x="7" y="2661"/>
                      <a:ext cx="93" cy="247"/>
                      <a:chOff x="7" y="2661"/>
                      <a:chExt cx="93" cy="247"/>
                    </a:xfrm>
                  </p:grpSpPr>
                  <p:sp>
                    <p:nvSpPr>
                      <p:cNvPr id="206"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7"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8"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9"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0"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1"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2"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9"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0"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1"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2"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3"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4"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5"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03" name="Group 176"/>
                  <p:cNvGrpSpPr>
                    <a:grpSpLocks noChangeAspect="1"/>
                  </p:cNvGrpSpPr>
                  <p:nvPr/>
                </p:nvGrpSpPr>
                <p:grpSpPr bwMode="auto">
                  <a:xfrm>
                    <a:off x="5" y="2533"/>
                    <a:ext cx="141" cy="374"/>
                    <a:chOff x="5" y="2533"/>
                    <a:chExt cx="141" cy="374"/>
                  </a:xfrm>
                </p:grpSpPr>
                <p:sp>
                  <p:nvSpPr>
                    <p:cNvPr id="193"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4"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5"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6"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7"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2"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87"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8"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9"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5"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04" name="Group 212"/>
            <p:cNvGrpSpPr/>
            <p:nvPr/>
          </p:nvGrpSpPr>
          <p:grpSpPr>
            <a:xfrm>
              <a:off x="3886200" y="4419600"/>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05"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06"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07"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08" name="Group 579"/>
            <p:cNvGrpSpPr/>
            <p:nvPr/>
          </p:nvGrpSpPr>
          <p:grpSpPr>
            <a:xfrm>
              <a:off x="5257800" y="4419600"/>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111" name="Group 61"/>
              <p:cNvGrpSpPr/>
              <p:nvPr/>
            </p:nvGrpSpPr>
            <p:grpSpPr>
              <a:xfrm>
                <a:off x="5410201" y="4502656"/>
                <a:ext cx="609600" cy="450344"/>
                <a:chOff x="6324600" y="1828800"/>
                <a:chExt cx="917575" cy="677862"/>
              </a:xfrm>
            </p:grpSpPr>
            <p:grpSp>
              <p:nvGrpSpPr>
                <p:cNvPr id="115"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3"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4"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5"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8"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9"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0"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12330" name="Clip" r:id="rId6" imgW="5757415" imgH="3221332" progId="">
                      <p:embed/>
                    </p:oleObj>
                  </mc:Choice>
                  <mc:Fallback>
                    <p:oleObj name="Clip" r:id="rId6" imgW="5757415" imgH="3221332" progId="">
                      <p:embed/>
                      <p:pic>
                        <p:nvPicPr>
                          <p:cNvPr id="0" name="Object 5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stCxn id="181" idx="3"/>
              <a:endCxn id="214" idx="1"/>
            </p:cNvCxnSpPr>
            <p:nvPr/>
          </p:nvCxnSpPr>
          <p:spPr bwMode="auto">
            <a:xfrm>
              <a:off x="3124200" y="491490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3429000" y="484949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87" name="TextBox 286"/>
            <p:cNvSpPr txBox="1"/>
            <p:nvPr/>
          </p:nvSpPr>
          <p:spPr>
            <a:xfrm>
              <a:off x="3276600" y="454469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4876800" y="491490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4381500" y="2724150"/>
              <a:ext cx="0" cy="16954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4314611" y="383897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93" name="TextBox 292"/>
            <p:cNvSpPr txBox="1"/>
            <p:nvPr/>
          </p:nvSpPr>
          <p:spPr>
            <a:xfrm>
              <a:off x="3886200" y="3733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grpSp>
        <p:nvGrpSpPr>
          <p:cNvPr id="141" name="Group 294"/>
          <p:cNvGrpSpPr/>
          <p:nvPr/>
        </p:nvGrpSpPr>
        <p:grpSpPr>
          <a:xfrm>
            <a:off x="381000" y="173355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7"/>
            <a:stretch>
              <a:fillRect/>
            </a:stretch>
          </p:blipFill>
          <p:spPr>
            <a:xfrm>
              <a:off x="609600" y="2286000"/>
              <a:ext cx="533400" cy="533400"/>
            </a:xfrm>
            <a:prstGeom prst="rect">
              <a:avLst/>
            </a:prstGeom>
          </p:spPr>
        </p:pic>
      </p:grpSp>
      <p:grpSp>
        <p:nvGrpSpPr>
          <p:cNvPr id="142" name="Group 578"/>
          <p:cNvGrpSpPr/>
          <p:nvPr/>
        </p:nvGrpSpPr>
        <p:grpSpPr>
          <a:xfrm>
            <a:off x="304800" y="2362200"/>
            <a:ext cx="8442055" cy="3962400"/>
            <a:chOff x="304800" y="2362200"/>
            <a:chExt cx="8442055" cy="3962400"/>
          </a:xfrm>
        </p:grpSpPr>
        <p:cxnSp>
          <p:nvCxnSpPr>
            <p:cNvPr id="330" name="Straight Connector 329"/>
            <p:cNvCxnSpPr>
              <a:stCxn id="309" idx="0"/>
              <a:endCxn id="401" idx="0"/>
            </p:cNvCxnSpPr>
            <p:nvPr/>
          </p:nvCxnSpPr>
          <p:spPr bwMode="auto">
            <a:xfrm flipV="1">
              <a:off x="3556193" y="2362200"/>
              <a:ext cx="3554219" cy="48449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31" name="Straight Connector 330"/>
            <p:cNvCxnSpPr>
              <a:stCxn id="309" idx="3"/>
              <a:endCxn id="401" idx="3"/>
            </p:cNvCxnSpPr>
            <p:nvPr/>
          </p:nvCxnSpPr>
          <p:spPr bwMode="auto">
            <a:xfrm>
              <a:off x="3502311" y="2976778"/>
              <a:ext cx="2513633" cy="2027702"/>
            </a:xfrm>
            <a:prstGeom prst="line">
              <a:avLst/>
            </a:prstGeom>
            <a:solidFill>
              <a:schemeClr val="accent1"/>
            </a:solidFill>
            <a:ln w="12700" cap="flat" cmpd="sng" algn="ctr">
              <a:solidFill>
                <a:schemeClr val="tx1"/>
              </a:solidFill>
              <a:prstDash val="dash"/>
              <a:round/>
              <a:headEnd type="none" w="sm" len="sm"/>
              <a:tailEnd type="none" w="sm" len="sm"/>
            </a:ln>
            <a:effectLst/>
          </p:spPr>
        </p:cxnSp>
        <p:grpSp>
          <p:nvGrpSpPr>
            <p:cNvPr id="146" name="Group 367"/>
            <p:cNvGrpSpPr/>
            <p:nvPr/>
          </p:nvGrpSpPr>
          <p:grpSpPr>
            <a:xfrm>
              <a:off x="5562600" y="2362200"/>
              <a:ext cx="3095624" cy="3095624"/>
              <a:chOff x="5715000" y="1628775"/>
              <a:chExt cx="3095624" cy="3095624"/>
            </a:xfrm>
          </p:grpSpPr>
          <p:sp>
            <p:nvSpPr>
              <p:cNvPr id="369" name="Oval 368"/>
              <p:cNvSpPr/>
              <p:nvPr/>
            </p:nvSpPr>
            <p:spPr bwMode="auto">
              <a:xfrm>
                <a:off x="5791200" y="1651994"/>
                <a:ext cx="2971800" cy="3030071"/>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0" name="Rectangle 369"/>
              <p:cNvSpPr/>
              <p:nvPr/>
            </p:nvSpPr>
            <p:spPr bwMode="auto">
              <a:xfrm>
                <a:off x="7642324"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1" name="Rectangle 370"/>
              <p:cNvSpPr/>
              <p:nvPr/>
            </p:nvSpPr>
            <p:spPr bwMode="auto">
              <a:xfrm>
                <a:off x="8207870" y="2045494"/>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2" name="Rectangle 371"/>
              <p:cNvSpPr/>
              <p:nvPr/>
            </p:nvSpPr>
            <p:spPr bwMode="auto">
              <a:xfrm>
                <a:off x="6332637"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3" name="Rectangle 372"/>
              <p:cNvSpPr/>
              <p:nvPr/>
            </p:nvSpPr>
            <p:spPr bwMode="auto">
              <a:xfrm>
                <a:off x="6295430" y="2060376"/>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4" name="Oval 26"/>
              <p:cNvSpPr>
                <a:spLocks noChangeArrowheads="1"/>
              </p:cNvSpPr>
              <p:nvPr/>
            </p:nvSpPr>
            <p:spPr bwMode="auto">
              <a:xfrm>
                <a:off x="7166074" y="2402681"/>
                <a:ext cx="230684" cy="1637109"/>
              </a:xfrm>
              <a:prstGeom prst="ellipse">
                <a:avLst/>
              </a:prstGeom>
              <a:noFill/>
              <a:ln w="9525">
                <a:solidFill>
                  <a:schemeClr val="tx1"/>
                </a:solidFill>
                <a:round/>
                <a:headEnd/>
                <a:tailEnd/>
              </a:ln>
              <a:effectLst/>
            </p:spPr>
            <p:txBody>
              <a:bodyPr wrap="none" anchor="ctr"/>
              <a:lstStyle/>
              <a:p>
                <a:endParaRPr lang="en-US" sz="1000"/>
              </a:p>
            </p:txBody>
          </p:sp>
          <p:sp>
            <p:nvSpPr>
              <p:cNvPr id="375" name="Text Box 27"/>
              <p:cNvSpPr txBox="1">
                <a:spLocks noChangeArrowheads="1"/>
              </p:cNvSpPr>
              <p:nvPr/>
            </p:nvSpPr>
            <p:spPr bwMode="auto">
              <a:xfrm>
                <a:off x="7106543" y="2164556"/>
                <a:ext cx="380232" cy="276999"/>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b="1" dirty="0">
                    <a:latin typeface="Arial" pitchFamily="34" charset="0"/>
                    <a:cs typeface="Arial" pitchFamily="34" charset="0"/>
                  </a:rPr>
                  <a:t>R3</a:t>
                </a:r>
              </a:p>
            </p:txBody>
          </p:sp>
          <p:sp>
            <p:nvSpPr>
              <p:cNvPr id="376" name="Rectangle 375"/>
              <p:cNvSpPr/>
              <p:nvPr/>
            </p:nvSpPr>
            <p:spPr bwMode="auto">
              <a:xfrm>
                <a:off x="6034980" y="24026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7" name="Rectangle 376"/>
              <p:cNvSpPr/>
              <p:nvPr/>
            </p:nvSpPr>
            <p:spPr bwMode="auto">
              <a:xfrm>
                <a:off x="6034980" y="26408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8" name="Rectangle 377"/>
              <p:cNvSpPr/>
              <p:nvPr/>
            </p:nvSpPr>
            <p:spPr bwMode="auto">
              <a:xfrm>
                <a:off x="6034980" y="28789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9" name="Rectangle 378"/>
              <p:cNvSpPr/>
              <p:nvPr/>
            </p:nvSpPr>
            <p:spPr bwMode="auto">
              <a:xfrm>
                <a:off x="6034980" y="311705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0" name="Rectangle 379"/>
              <p:cNvSpPr/>
              <p:nvPr/>
            </p:nvSpPr>
            <p:spPr bwMode="auto">
              <a:xfrm>
                <a:off x="6034980" y="33551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1" name="Rectangle 380"/>
              <p:cNvSpPr/>
              <p:nvPr/>
            </p:nvSpPr>
            <p:spPr bwMode="auto">
              <a:xfrm>
                <a:off x="6034980" y="35933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2" name="Rectangle 381"/>
              <p:cNvSpPr/>
              <p:nvPr/>
            </p:nvSpPr>
            <p:spPr bwMode="auto">
              <a:xfrm>
                <a:off x="6034980" y="38314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3" name="Rectangle 382"/>
              <p:cNvSpPr/>
              <p:nvPr/>
            </p:nvSpPr>
            <p:spPr bwMode="auto">
              <a:xfrm>
                <a:off x="7701855" y="24026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4" name="Rectangle 383"/>
              <p:cNvSpPr/>
              <p:nvPr/>
            </p:nvSpPr>
            <p:spPr bwMode="auto">
              <a:xfrm>
                <a:off x="7701855" y="26408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5" name="Rectangle 384"/>
              <p:cNvSpPr/>
              <p:nvPr/>
            </p:nvSpPr>
            <p:spPr bwMode="auto">
              <a:xfrm>
                <a:off x="7701855" y="28789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6" name="Rectangle 385"/>
              <p:cNvSpPr/>
              <p:nvPr/>
            </p:nvSpPr>
            <p:spPr bwMode="auto">
              <a:xfrm>
                <a:off x="7701855" y="311705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7" name="Rectangle 386"/>
              <p:cNvSpPr/>
              <p:nvPr/>
            </p:nvSpPr>
            <p:spPr bwMode="auto">
              <a:xfrm>
                <a:off x="7701855" y="33551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8" name="Rectangle 387"/>
              <p:cNvSpPr/>
              <p:nvPr/>
            </p:nvSpPr>
            <p:spPr bwMode="auto">
              <a:xfrm>
                <a:off x="7701855" y="35933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9" name="Rectangle 388"/>
              <p:cNvSpPr/>
              <p:nvPr/>
            </p:nvSpPr>
            <p:spPr bwMode="auto">
              <a:xfrm>
                <a:off x="7701855" y="38314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cxnSp>
            <p:nvCxnSpPr>
              <p:cNvPr id="390" name="Straight Arrow Connector 389"/>
              <p:cNvCxnSpPr>
                <a:stCxn id="376" idx="3"/>
                <a:endCxn id="383" idx="1"/>
              </p:cNvCxnSpPr>
              <p:nvPr/>
            </p:nvCxnSpPr>
            <p:spPr bwMode="auto">
              <a:xfrm>
                <a:off x="6868418" y="24919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1" name="Straight Arrow Connector 390"/>
              <p:cNvCxnSpPr>
                <a:stCxn id="377" idx="3"/>
                <a:endCxn id="384" idx="1"/>
              </p:cNvCxnSpPr>
              <p:nvPr/>
            </p:nvCxnSpPr>
            <p:spPr bwMode="auto">
              <a:xfrm>
                <a:off x="6868418" y="273010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2" name="Straight Arrow Connector 391"/>
              <p:cNvCxnSpPr>
                <a:stCxn id="378" idx="3"/>
                <a:endCxn id="385" idx="1"/>
              </p:cNvCxnSpPr>
              <p:nvPr/>
            </p:nvCxnSpPr>
            <p:spPr bwMode="auto">
              <a:xfrm>
                <a:off x="6868418" y="296822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3" name="Straight Arrow Connector 392"/>
              <p:cNvCxnSpPr>
                <a:stCxn id="379" idx="3"/>
                <a:endCxn id="386" idx="1"/>
              </p:cNvCxnSpPr>
              <p:nvPr/>
            </p:nvCxnSpPr>
            <p:spPr bwMode="auto">
              <a:xfrm>
                <a:off x="6868418" y="320635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4" name="Straight Arrow Connector 393"/>
              <p:cNvCxnSpPr>
                <a:stCxn id="380" idx="3"/>
                <a:endCxn id="387" idx="1"/>
              </p:cNvCxnSpPr>
              <p:nvPr/>
            </p:nvCxnSpPr>
            <p:spPr bwMode="auto">
              <a:xfrm>
                <a:off x="6868418" y="34444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5" name="Straight Arrow Connector 394"/>
              <p:cNvCxnSpPr>
                <a:stCxn id="381" idx="3"/>
                <a:endCxn id="388" idx="1"/>
              </p:cNvCxnSpPr>
              <p:nvPr/>
            </p:nvCxnSpPr>
            <p:spPr bwMode="auto">
              <a:xfrm>
                <a:off x="6868418" y="3682602"/>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6" name="Straight Arrow Connector 395"/>
              <p:cNvCxnSpPr>
                <a:stCxn id="382" idx="3"/>
                <a:endCxn id="389" idx="1"/>
              </p:cNvCxnSpPr>
              <p:nvPr/>
            </p:nvCxnSpPr>
            <p:spPr bwMode="auto">
              <a:xfrm>
                <a:off x="6868418" y="3920727"/>
                <a:ext cx="833437" cy="0"/>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397" name="TextBox 396"/>
              <p:cNvSpPr txBox="1"/>
              <p:nvPr/>
            </p:nvSpPr>
            <p:spPr>
              <a:xfrm>
                <a:off x="6890742" y="3719809"/>
                <a:ext cx="797013" cy="261610"/>
              </a:xfrm>
              <a:prstGeom prst="rect">
                <a:avLst/>
              </a:prstGeom>
              <a:noFill/>
            </p:spPr>
            <p:txBody>
              <a:bodyPr wrap="none" rtlCol="0">
                <a:spAutoFit/>
              </a:bodyPr>
              <a:lstStyle/>
              <a:p>
                <a:r>
                  <a:rPr lang="en-US" sz="1050" b="1" dirty="0" err="1" smtClean="0">
                    <a:latin typeface="Arial" pitchFamily="34" charset="0"/>
                    <a:cs typeface="Arial" pitchFamily="34" charset="0"/>
                  </a:rPr>
                  <a:t>DataPath</a:t>
                </a:r>
                <a:endParaRPr lang="en-US" sz="1050" b="1" dirty="0">
                  <a:latin typeface="Arial" pitchFamily="34" charset="0"/>
                  <a:cs typeface="Arial" pitchFamily="34" charset="0"/>
                </a:endParaRPr>
              </a:p>
            </p:txBody>
          </p:sp>
          <p:sp>
            <p:nvSpPr>
              <p:cNvPr id="398" name="Text Box 27"/>
              <p:cNvSpPr txBox="1">
                <a:spLocks noChangeArrowheads="1"/>
              </p:cNvSpPr>
              <p:nvPr/>
            </p:nvSpPr>
            <p:spPr bwMode="auto">
              <a:xfrm>
                <a:off x="6172200" y="2045494"/>
                <a:ext cx="81144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sp>
            <p:nvSpPr>
              <p:cNvPr id="399" name="Text Box 27"/>
              <p:cNvSpPr txBox="1">
                <a:spLocks noChangeArrowheads="1"/>
              </p:cNvSpPr>
              <p:nvPr/>
            </p:nvSpPr>
            <p:spPr bwMode="auto">
              <a:xfrm>
                <a:off x="7642324" y="2045494"/>
                <a:ext cx="593432"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Core</a:t>
                </a:r>
                <a:endParaRPr lang="en-US" sz="1400" b="1" dirty="0">
                  <a:latin typeface="Arial" pitchFamily="34" charset="0"/>
                  <a:cs typeface="Arial" pitchFamily="34" charset="0"/>
                </a:endParaRPr>
              </a:p>
            </p:txBody>
          </p:sp>
          <p:sp>
            <p:nvSpPr>
              <p:cNvPr id="400" name="Rectangle 399"/>
              <p:cNvSpPr/>
              <p:nvPr/>
            </p:nvSpPr>
            <p:spPr bwMode="auto">
              <a:xfrm>
                <a:off x="6927949" y="4069555"/>
                <a:ext cx="714375" cy="238125"/>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Transport</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401" name="Donut 400"/>
              <p:cNvSpPr/>
              <p:nvPr/>
            </p:nvSpPr>
            <p:spPr bwMode="auto">
              <a:xfrm>
                <a:off x="5715000" y="1628775"/>
                <a:ext cx="3095624" cy="3095624"/>
              </a:xfrm>
              <a:prstGeom prst="donut">
                <a:avLst>
                  <a:gd name="adj" fmla="val 3120"/>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grpSp>
        <p:sp>
          <p:nvSpPr>
            <p:cNvPr id="578" name="TextBox 577"/>
            <p:cNvSpPr txBox="1"/>
            <p:nvPr/>
          </p:nvSpPr>
          <p:spPr>
            <a:xfrm>
              <a:off x="304800" y="5616714"/>
              <a:ext cx="8442055" cy="707886"/>
            </a:xfrm>
            <a:prstGeom prst="rect">
              <a:avLst/>
            </a:prstGeom>
            <a:noFill/>
          </p:spPr>
          <p:txBody>
            <a:bodyPr wrap="none" rtlCol="0">
              <a:spAutoFit/>
            </a:bodyPr>
            <a:lstStyle/>
            <a:p>
              <a:pPr marL="179388" indent="-179388">
                <a:buFont typeface="Arial" pitchFamily="34" charset="0"/>
                <a:buChar char="•"/>
              </a:pPr>
              <a:r>
                <a:rPr lang="en-US" sz="2000" dirty="0" smtClean="0">
                  <a:latin typeface="Arial" pitchFamily="34" charset="0"/>
                  <a:cs typeface="Arial" pitchFamily="34" charset="0"/>
                </a:rPr>
                <a:t>Reference Points represent a bundle of protocols between peer entities</a:t>
              </a:r>
            </a:p>
            <a:p>
              <a:pPr marL="630238" lvl="1" indent="-173038"/>
              <a:r>
                <a:rPr lang="en-US" sz="2000" dirty="0" smtClean="0">
                  <a:latin typeface="Arial" pitchFamily="34" charset="0"/>
                  <a:cs typeface="Arial" pitchFamily="34" charset="0"/>
                </a:rPr>
                <a:t>-	Similar to real network interfaces</a:t>
              </a:r>
            </a:p>
          </p:txBody>
        </p:sp>
      </p:grpSp>
      <p:grpSp>
        <p:nvGrpSpPr>
          <p:cNvPr id="148" name="Group 4"/>
          <p:cNvGrpSpPr/>
          <p:nvPr/>
        </p:nvGrpSpPr>
        <p:grpSpPr>
          <a:xfrm>
            <a:off x="1371600" y="167640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152" name="Group 99"/>
          <p:cNvGrpSpPr/>
          <p:nvPr/>
        </p:nvGrpSpPr>
        <p:grpSpPr>
          <a:xfrm>
            <a:off x="2133600" y="2394944"/>
            <a:ext cx="1762125" cy="1719856"/>
            <a:chOff x="2133600" y="2394944"/>
            <a:chExt cx="1762125" cy="1719856"/>
          </a:xfrm>
        </p:grpSpPr>
        <p:sp>
          <p:nvSpPr>
            <p:cNvPr id="309" name="Oval 308"/>
            <p:cNvSpPr/>
            <p:nvPr/>
          </p:nvSpPr>
          <p:spPr bwMode="auto">
            <a:xfrm>
              <a:off x="3479993" y="2846696"/>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153" name="Group 174"/>
            <p:cNvGrpSpPr/>
            <p:nvPr/>
          </p:nvGrpSpPr>
          <p:grpSpPr>
            <a:xfrm>
              <a:off x="2133600" y="3124200"/>
              <a:ext cx="1000125" cy="990600"/>
              <a:chOff x="2286000" y="3352800"/>
              <a:chExt cx="1000125" cy="990600"/>
            </a:xfrm>
          </p:grpSpPr>
          <p:sp>
            <p:nvSpPr>
              <p:cNvPr id="145"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160" name="Group 158"/>
              <p:cNvGrpSpPr>
                <a:grpSpLocks noChangeAspect="1"/>
              </p:cNvGrpSpPr>
              <p:nvPr/>
            </p:nvGrpSpPr>
            <p:grpSpPr bwMode="auto">
              <a:xfrm flipH="1">
                <a:off x="2666999" y="3726073"/>
                <a:ext cx="411161" cy="494972"/>
                <a:chOff x="5" y="2480"/>
                <a:chExt cx="237" cy="430"/>
              </a:xfrm>
            </p:grpSpPr>
            <p:grpSp>
              <p:nvGrpSpPr>
                <p:cNvPr id="175" name="Group 159"/>
                <p:cNvGrpSpPr>
                  <a:grpSpLocks noChangeAspect="1"/>
                </p:cNvGrpSpPr>
                <p:nvPr/>
              </p:nvGrpSpPr>
              <p:grpSpPr bwMode="auto">
                <a:xfrm>
                  <a:off x="5" y="2521"/>
                  <a:ext cx="145" cy="389"/>
                  <a:chOff x="5" y="2521"/>
                  <a:chExt cx="145" cy="389"/>
                </a:xfrm>
              </p:grpSpPr>
              <p:grpSp>
                <p:nvGrpSpPr>
                  <p:cNvPr id="176" name="Group 160"/>
                  <p:cNvGrpSpPr>
                    <a:grpSpLocks noChangeAspect="1"/>
                  </p:cNvGrpSpPr>
                  <p:nvPr/>
                </p:nvGrpSpPr>
                <p:grpSpPr bwMode="auto">
                  <a:xfrm>
                    <a:off x="7" y="2654"/>
                    <a:ext cx="143" cy="256"/>
                    <a:chOff x="7" y="2654"/>
                    <a:chExt cx="143" cy="256"/>
                  </a:xfrm>
                </p:grpSpPr>
                <p:grpSp>
                  <p:nvGrpSpPr>
                    <p:cNvPr id="177" name="Group 161"/>
                    <p:cNvGrpSpPr>
                      <a:grpSpLocks noChangeAspect="1"/>
                    </p:cNvGrpSpPr>
                    <p:nvPr/>
                  </p:nvGrpSpPr>
                  <p:grpSpPr bwMode="auto">
                    <a:xfrm>
                      <a:off x="7" y="2661"/>
                      <a:ext cx="93" cy="247"/>
                      <a:chOff x="7" y="2661"/>
                      <a:chExt cx="93" cy="247"/>
                    </a:xfrm>
                  </p:grpSpPr>
                  <p:sp>
                    <p:nvSpPr>
                      <p:cNvPr id="168"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9"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0"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1"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2"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3"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4"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1"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2"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3"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4"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5"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6"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7"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79" name="Group 176"/>
                  <p:cNvGrpSpPr>
                    <a:grpSpLocks noChangeAspect="1"/>
                  </p:cNvGrpSpPr>
                  <p:nvPr/>
                </p:nvGrpSpPr>
                <p:grpSpPr bwMode="auto">
                  <a:xfrm>
                    <a:off x="5" y="2533"/>
                    <a:ext cx="141" cy="374"/>
                    <a:chOff x="5" y="2533"/>
                    <a:chExt cx="141" cy="374"/>
                  </a:xfrm>
                </p:grpSpPr>
                <p:sp>
                  <p:nvSpPr>
                    <p:cNvPr id="155"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6"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7"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8"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9"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54"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49"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0"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1"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47"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06" name="Straight Connector 305"/>
            <p:cNvCxnSpPr>
              <a:stCxn id="145" idx="3"/>
            </p:cNvCxnSpPr>
            <p:nvPr/>
          </p:nvCxnSpPr>
          <p:spPr bwMode="auto">
            <a:xfrm flipV="1">
              <a:off x="3133725" y="2394944"/>
              <a:ext cx="762000" cy="122455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10" name="TextBox 309"/>
            <p:cNvSpPr txBox="1"/>
            <p:nvPr/>
          </p:nvSpPr>
          <p:spPr>
            <a:xfrm>
              <a:off x="3078033" y="274599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benefits of the topology view:</a:t>
            </a:r>
            <a:br>
              <a:rPr lang="en-US" smtClean="0"/>
            </a:br>
            <a:r>
              <a:rPr lang="en-US" smtClean="0"/>
              <a:t>Reference points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Reference points denote the interconnections between functional entities in the access network, e.g.</a:t>
            </a:r>
          </a:p>
          <a:p>
            <a:pPr lvl="1"/>
            <a:r>
              <a:rPr lang="en-US" dirty="0" smtClean="0"/>
              <a:t>R1 between terminal and base station:</a:t>
            </a:r>
          </a:p>
          <a:p>
            <a:pPr lvl="2"/>
            <a:r>
              <a:rPr lang="en-US" dirty="0" smtClean="0"/>
              <a:t>Access link, technology specific</a:t>
            </a:r>
          </a:p>
          <a:p>
            <a:pPr lvl="1"/>
            <a:r>
              <a:rPr lang="en-US" dirty="0" smtClean="0"/>
              <a:t>R2 between terminal and core network:</a:t>
            </a:r>
          </a:p>
          <a:p>
            <a:pPr lvl="2"/>
            <a:r>
              <a:rPr lang="en-US" dirty="0" smtClean="0"/>
              <a:t>User &amp; terminal authentication, subscription &amp; terminal management</a:t>
            </a:r>
          </a:p>
          <a:p>
            <a:pPr lvl="1"/>
            <a:r>
              <a:rPr lang="en-US" dirty="0" smtClean="0"/>
              <a:t>R3 between access network and core network:</a:t>
            </a:r>
          </a:p>
          <a:p>
            <a:pPr lvl="2"/>
            <a:r>
              <a:rPr lang="en-US" dirty="0" smtClean="0"/>
              <a:t>Authorization, service management, user data connection, mobility support, accounting, location</a:t>
            </a:r>
          </a:p>
          <a:p>
            <a:pPr lvl="1"/>
            <a:r>
              <a:rPr lang="en-US" dirty="0" smtClean="0"/>
              <a:t>R4 between access networks:</a:t>
            </a:r>
          </a:p>
          <a:p>
            <a:pPr lvl="2"/>
            <a:r>
              <a:rPr lang="en-US" dirty="0" smtClean="0"/>
              <a:t>Inter-access network coordination and cooperation, fast inter-technology handover</a:t>
            </a:r>
          </a:p>
          <a:p>
            <a:pPr lvl="1"/>
            <a:r>
              <a:rPr lang="en-US" dirty="0" smtClean="0"/>
              <a:t>R5 between core networks: </a:t>
            </a:r>
          </a:p>
          <a:p>
            <a:pPr lvl="2"/>
            <a:r>
              <a:rPr lang="en-US" dirty="0" smtClean="0"/>
              <a:t>Inter-operator roaming control interface</a:t>
            </a:r>
          </a:p>
          <a:p>
            <a:r>
              <a:rPr lang="en-US" dirty="0" smtClean="0"/>
              <a:t>Reference points build an excellent foundation for realizing interoperability between real world network equipment.</a:t>
            </a:r>
          </a:p>
          <a:p>
            <a:r>
              <a:rPr lang="en-US" dirty="0" smtClean="0"/>
              <a:t>However reference points usually do not reflect nor match the scope of IEEE 802.</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Box 237"/>
          <p:cNvSpPr txBox="1"/>
          <p:nvPr/>
        </p:nvSpPr>
        <p:spPr>
          <a:xfrm>
            <a:off x="256170" y="5859000"/>
            <a:ext cx="5630655" cy="216251"/>
          </a:xfrm>
          <a:prstGeom prst="rect">
            <a:avLst/>
          </a:prstGeom>
          <a:solidFill>
            <a:schemeClr val="accent4">
              <a:lumMod val="40000"/>
              <a:lumOff val="60000"/>
            </a:schemeClr>
          </a:solidFill>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258423" y="5563050"/>
            <a:ext cx="3727391" cy="263481"/>
          </a:xfrm>
          <a:prstGeom prst="rect">
            <a:avLst/>
          </a:prstGeom>
          <a:solidFill>
            <a:schemeClr val="tx2">
              <a:lumMod val="20000"/>
              <a:lumOff val="80000"/>
            </a:schemeClr>
          </a:solidFill>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250679" y="3908813"/>
            <a:ext cx="6564503" cy="374482"/>
          </a:xfrm>
          <a:prstGeom prst="rect">
            <a:avLst/>
          </a:prstGeom>
          <a:solidFill>
            <a:schemeClr val="accent2">
              <a:lumMod val="40000"/>
              <a:lumOff val="60000"/>
            </a:schemeClr>
          </a:solidFill>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261192" y="4948349"/>
            <a:ext cx="7910808" cy="292531"/>
          </a:xfrm>
          <a:prstGeom prst="rect">
            <a:avLst/>
          </a:prstGeom>
          <a:solidFill>
            <a:schemeClr val="accent2">
              <a:lumMod val="40000"/>
              <a:lumOff val="60000"/>
            </a:schemeClr>
          </a:solidFill>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247933" y="4686906"/>
            <a:ext cx="5630655" cy="216251"/>
          </a:xfrm>
          <a:prstGeom prst="rect">
            <a:avLst/>
          </a:prstGeom>
          <a:solidFill>
            <a:schemeClr val="accent4">
              <a:lumMod val="40000"/>
              <a:lumOff val="60000"/>
            </a:schemeClr>
          </a:solidFill>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257413" y="4348467"/>
            <a:ext cx="7910808" cy="292531"/>
          </a:xfrm>
          <a:prstGeom prst="rect">
            <a:avLst/>
          </a:prstGeom>
          <a:solidFill>
            <a:schemeClr val="accent2">
              <a:lumMod val="40000"/>
              <a:lumOff val="60000"/>
            </a:schemeClr>
          </a:solidFill>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252000" y="5299951"/>
            <a:ext cx="6564503" cy="215224"/>
          </a:xfrm>
          <a:prstGeom prst="rect">
            <a:avLst/>
          </a:prstGeom>
          <a:solidFill>
            <a:schemeClr val="accent2">
              <a:lumMod val="40000"/>
              <a:lumOff val="60000"/>
            </a:schemeClr>
          </a:solidFill>
        </p:spPr>
        <p:txBody>
          <a:bodyPr wrap="square" lIns="72000" tIns="0" rIns="0" bIns="0" rtlCol="0" anchor="ctr" anchorCtr="0">
            <a:noAutofit/>
          </a:bodyPr>
          <a:lstStyle/>
          <a:p>
            <a:r>
              <a:rPr lang="en-US" dirty="0" smtClean="0">
                <a:latin typeface="+mn-lt"/>
              </a:rPr>
              <a:t>Host </a:t>
            </a:r>
            <a:r>
              <a:rPr lang="en-US" dirty="0" err="1">
                <a:latin typeface="+mn-lt"/>
              </a:rPr>
              <a:t>C</a:t>
            </a:r>
            <a:r>
              <a:rPr lang="en-US" dirty="0" err="1" smtClean="0">
                <a:latin typeface="+mn-lt"/>
              </a:rPr>
              <a:t>onfig</a:t>
            </a:r>
            <a:r>
              <a:rPr lang="en-US" dirty="0" smtClean="0">
                <a:latin typeface="+mn-lt"/>
              </a:rPr>
              <a:t> Release</a:t>
            </a:r>
            <a:endParaRPr lang="en-US" dirty="0">
              <a:latin typeface="+mn-lt"/>
            </a:endParaRPr>
          </a:p>
        </p:txBody>
      </p:sp>
      <p:sp>
        <p:nvSpPr>
          <p:cNvPr id="235" name="TextBox 234"/>
          <p:cNvSpPr txBox="1"/>
          <p:nvPr/>
        </p:nvSpPr>
        <p:spPr>
          <a:xfrm>
            <a:off x="247933" y="3624187"/>
            <a:ext cx="5630655" cy="216251"/>
          </a:xfrm>
          <a:prstGeom prst="rect">
            <a:avLst/>
          </a:prstGeom>
          <a:solidFill>
            <a:schemeClr val="accent4">
              <a:lumMod val="40000"/>
              <a:lumOff val="60000"/>
            </a:schemeClr>
          </a:solidFill>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4" name="Rectangle 233"/>
          <p:cNvSpPr/>
          <p:nvPr/>
        </p:nvSpPr>
        <p:spPr bwMode="auto">
          <a:xfrm>
            <a:off x="3999098" y="2125031"/>
            <a:ext cx="1037351" cy="288248"/>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3989653" y="3079048"/>
            <a:ext cx="1874795" cy="455649"/>
          </a:xfrm>
          <a:prstGeom prst="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2" name="TextBox 231"/>
          <p:cNvSpPr txBox="1"/>
          <p:nvPr/>
        </p:nvSpPr>
        <p:spPr>
          <a:xfrm>
            <a:off x="255830" y="2868157"/>
            <a:ext cx="3727391" cy="685590"/>
          </a:xfrm>
          <a:prstGeom prst="rect">
            <a:avLst/>
          </a:prstGeom>
          <a:solidFill>
            <a:schemeClr val="tx2">
              <a:lumMod val="20000"/>
              <a:lumOff val="80000"/>
            </a:schemeClr>
          </a:solidFill>
        </p:spPr>
        <p:txBody>
          <a:bodyPr wrap="square" lIns="72000" tIns="0" rIns="0" bIns="0" rtlCol="0" anchor="ctr" anchorCtr="0">
            <a:noAutofit/>
          </a:bodyPr>
          <a:lstStyle/>
          <a:p>
            <a:r>
              <a:rPr lang="en-US" dirty="0" smtClean="0">
                <a:latin typeface="+mn-lt"/>
              </a:rPr>
              <a:t>Authentication</a:t>
            </a:r>
          </a:p>
          <a:p>
            <a:r>
              <a:rPr lang="en-US" dirty="0" smtClean="0">
                <a:latin typeface="+mn-lt"/>
              </a:rPr>
              <a:t>Authorization</a:t>
            </a:r>
            <a:endParaRPr lang="en-US" dirty="0">
              <a:latin typeface="+mn-lt"/>
            </a:endParaRPr>
          </a:p>
        </p:txBody>
      </p:sp>
      <p:sp>
        <p:nvSpPr>
          <p:cNvPr id="231" name="TextBox 230"/>
          <p:cNvSpPr txBox="1"/>
          <p:nvPr/>
        </p:nvSpPr>
        <p:spPr>
          <a:xfrm>
            <a:off x="258283" y="2463157"/>
            <a:ext cx="3727391" cy="335843"/>
          </a:xfrm>
          <a:prstGeom prst="rect">
            <a:avLst/>
          </a:prstGeom>
          <a:solidFill>
            <a:schemeClr val="tx2">
              <a:lumMod val="20000"/>
              <a:lumOff val="80000"/>
            </a:schemeClr>
          </a:solidFill>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203" name="TextBox 202"/>
          <p:cNvSpPr txBox="1"/>
          <p:nvPr/>
        </p:nvSpPr>
        <p:spPr>
          <a:xfrm>
            <a:off x="259609" y="2124000"/>
            <a:ext cx="3727391" cy="285220"/>
          </a:xfrm>
          <a:prstGeom prst="rect">
            <a:avLst/>
          </a:prstGeom>
          <a:solidFill>
            <a:schemeClr val="bg2">
              <a:lumMod val="75000"/>
            </a:schemeClr>
          </a:solidFill>
        </p:spPr>
        <p:txBody>
          <a:bodyPr wrap="square" lIns="72000" tIns="0" rIns="0" bIns="0" rtlCol="0" anchor="ctr" anchorCtr="0">
            <a:noAutofit/>
          </a:bodyPr>
          <a:lstStyle/>
          <a:p>
            <a:r>
              <a:rPr lang="en-US" dirty="0" smtClean="0">
                <a:latin typeface="+mn-lt"/>
              </a:rPr>
              <a:t>Network Selection</a:t>
            </a:r>
            <a:endParaRPr lang="en-US" dirty="0">
              <a:latin typeface="+mn-lt"/>
            </a:endParaRPr>
          </a:p>
        </p:txBody>
      </p:sp>
      <p:sp>
        <p:nvSpPr>
          <p:cNvPr id="13" name="TextBox 12"/>
          <p:cNvSpPr txBox="1"/>
          <p:nvPr/>
        </p:nvSpPr>
        <p:spPr>
          <a:xfrm>
            <a:off x="255360" y="1678675"/>
            <a:ext cx="3734294" cy="389308"/>
          </a:xfrm>
          <a:prstGeom prst="rect">
            <a:avLst/>
          </a:prstGeom>
          <a:solidFill>
            <a:schemeClr val="tx2">
              <a:lumMod val="20000"/>
              <a:lumOff val="80000"/>
            </a:schemeClr>
          </a:solidFill>
        </p:spPr>
        <p:txBody>
          <a:bodyPr wrap="square" lIns="72000" tIns="0" rIns="0" bIns="0" rtlCol="0" anchor="ctr" anchorCtr="0">
            <a:noAutofit/>
          </a:bodyPr>
          <a:lstStyle/>
          <a:p>
            <a:r>
              <a:rPr lang="en-US" dirty="0" smtClean="0">
                <a:latin typeface="+mn-lt"/>
              </a:rPr>
              <a:t>Scanning</a:t>
            </a:r>
            <a:endParaRPr lang="en-US" dirty="0">
              <a:latin typeface="+mn-lt"/>
            </a:endParaRPr>
          </a:p>
        </p:txBody>
      </p:sp>
      <p:sp>
        <p:nvSpPr>
          <p:cNvPr id="4" name="Title 3"/>
          <p:cNvSpPr>
            <a:spLocks noGrp="1"/>
          </p:cNvSpPr>
          <p:nvPr>
            <p:ph type="title"/>
          </p:nvPr>
        </p:nvSpPr>
        <p:spPr/>
        <p:txBody>
          <a:bodyPr/>
          <a:lstStyle/>
          <a:p>
            <a:r>
              <a:rPr lang="en-US" dirty="0" smtClean="0"/>
              <a:t>Procedural view on </a:t>
            </a:r>
            <a:r>
              <a:rPr lang="en-US" dirty="0" err="1" smtClean="0"/>
              <a:t>OmniRAN</a:t>
            </a:r>
            <a:endParaRPr lang="en-US" dirty="0"/>
          </a:p>
        </p:txBody>
      </p:sp>
      <p:cxnSp>
        <p:nvCxnSpPr>
          <p:cNvPr id="5" name="Straight Connector 4"/>
          <p:cNvCxnSpPr/>
          <p:nvPr/>
        </p:nvCxnSpPr>
        <p:spPr bwMode="auto">
          <a:xfrm>
            <a:off x="22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398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58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82181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8172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0" name="Straight Arrow Connector 9"/>
          <p:cNvCxnSpPr/>
          <p:nvPr/>
        </p:nvCxnSpPr>
        <p:spPr bwMode="auto">
          <a:xfrm flipH="1">
            <a:off x="2277001" y="1692516"/>
            <a:ext cx="1709166" cy="4614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283431" y="2920891"/>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276584" y="3009438"/>
            <a:ext cx="1702932" cy="1763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276584" y="3336172"/>
            <a:ext cx="1716848" cy="332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276584" y="3238753"/>
            <a:ext cx="1712742" cy="524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3985947" y="3131773"/>
            <a:ext cx="1899200" cy="1175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3979515" y="3189438"/>
            <a:ext cx="1897485" cy="4931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283430" y="3955649"/>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2270152" y="4023778"/>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4" name="Straight Arrow Connector 23"/>
          <p:cNvCxnSpPr/>
          <p:nvPr/>
        </p:nvCxnSpPr>
        <p:spPr bwMode="auto">
          <a:xfrm flipH="1" flipV="1">
            <a:off x="2277001" y="4419321"/>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2270152" y="4509321"/>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8" name="Picture 23" descr="x_big_image2"/>
          <p:cNvPicPr>
            <a:picLocks noChangeAspect="1" noChangeArrowheads="1"/>
          </p:cNvPicPr>
          <p:nvPr/>
        </p:nvPicPr>
        <p:blipFill>
          <a:blip r:embed="rId2">
            <a:lum bright="10000" contrast="40000"/>
          </a:blip>
          <a:srcRect/>
          <a:stretch>
            <a:fillRect/>
          </a:stretch>
        </p:blipFill>
        <p:spPr bwMode="auto">
          <a:xfrm>
            <a:off x="1968928" y="974150"/>
            <a:ext cx="548641" cy="584366"/>
          </a:xfrm>
          <a:prstGeom prst="rect">
            <a:avLst/>
          </a:prstGeom>
          <a:noFill/>
          <a:ln w="9525">
            <a:noFill/>
            <a:miter lim="800000"/>
            <a:headEnd/>
            <a:tailEnd/>
          </a:ln>
        </p:spPr>
      </p:pic>
      <p:grpSp>
        <p:nvGrpSpPr>
          <p:cNvPr id="29" name="Group 25"/>
          <p:cNvGrpSpPr>
            <a:grpSpLocks noChangeAspect="1"/>
          </p:cNvGrpSpPr>
          <p:nvPr/>
        </p:nvGrpSpPr>
        <p:grpSpPr bwMode="auto">
          <a:xfrm flipH="1">
            <a:off x="3606271" y="909000"/>
            <a:ext cx="498811" cy="600487"/>
            <a:chOff x="5" y="2480"/>
            <a:chExt cx="237" cy="430"/>
          </a:xfrm>
        </p:grpSpPr>
        <p:grpSp>
          <p:nvGrpSpPr>
            <p:cNvPr id="30" name="Group 26"/>
            <p:cNvGrpSpPr>
              <a:grpSpLocks noChangeAspect="1"/>
            </p:cNvGrpSpPr>
            <p:nvPr/>
          </p:nvGrpSpPr>
          <p:grpSpPr bwMode="auto">
            <a:xfrm>
              <a:off x="5" y="2521"/>
              <a:ext cx="145" cy="389"/>
              <a:chOff x="5" y="2521"/>
              <a:chExt cx="145" cy="389"/>
            </a:xfrm>
          </p:grpSpPr>
          <p:grpSp>
            <p:nvGrpSpPr>
              <p:cNvPr id="34" name="Group 27"/>
              <p:cNvGrpSpPr>
                <a:grpSpLocks noChangeAspect="1"/>
              </p:cNvGrpSpPr>
              <p:nvPr/>
            </p:nvGrpSpPr>
            <p:grpSpPr bwMode="auto">
              <a:xfrm>
                <a:off x="7" y="2654"/>
                <a:ext cx="143" cy="256"/>
                <a:chOff x="7" y="2654"/>
                <a:chExt cx="143" cy="256"/>
              </a:xfrm>
            </p:grpSpPr>
            <p:grpSp>
              <p:nvGrpSpPr>
                <p:cNvPr id="42"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35"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57" name="Group 85"/>
          <p:cNvGrpSpPr>
            <a:grpSpLocks/>
          </p:cNvGrpSpPr>
          <p:nvPr/>
        </p:nvGrpSpPr>
        <p:grpSpPr bwMode="auto">
          <a:xfrm>
            <a:off x="8077325" y="928446"/>
            <a:ext cx="269875" cy="460375"/>
            <a:chOff x="4120" y="2308"/>
            <a:chExt cx="305" cy="415"/>
          </a:xfrm>
        </p:grpSpPr>
        <p:sp>
          <p:nvSpPr>
            <p:cNvPr id="58"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59"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60"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61" name="Group 89"/>
            <p:cNvGrpSpPr>
              <a:grpSpLocks/>
            </p:cNvGrpSpPr>
            <p:nvPr/>
          </p:nvGrpSpPr>
          <p:grpSpPr bwMode="auto">
            <a:xfrm flipH="1">
              <a:off x="4164" y="2500"/>
              <a:ext cx="152" cy="109"/>
              <a:chOff x="3216" y="2784"/>
              <a:chExt cx="192" cy="144"/>
            </a:xfrm>
          </p:grpSpPr>
          <p:sp>
            <p:nvSpPr>
              <p:cNvPr id="65"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66"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67"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68"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6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6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6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69" name="Group 122"/>
          <p:cNvGrpSpPr>
            <a:grpSpLocks/>
          </p:cNvGrpSpPr>
          <p:nvPr/>
        </p:nvGrpSpPr>
        <p:grpSpPr bwMode="auto">
          <a:xfrm>
            <a:off x="5691905" y="9284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3"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5871926"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92" name="Group 122"/>
          <p:cNvGrpSpPr>
            <a:grpSpLocks/>
          </p:cNvGrpSpPr>
          <p:nvPr/>
        </p:nvGrpSpPr>
        <p:grpSpPr bwMode="auto">
          <a:xfrm>
            <a:off x="6682014" y="928446"/>
            <a:ext cx="269875" cy="390062"/>
            <a:chOff x="4120" y="2308"/>
            <a:chExt cx="305" cy="415"/>
          </a:xfrm>
        </p:grpSpPr>
        <p:sp>
          <p:nvSpPr>
            <p:cNvPr id="9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9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9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6" name="Group 126"/>
            <p:cNvGrpSpPr>
              <a:grpSpLocks/>
            </p:cNvGrpSpPr>
            <p:nvPr/>
          </p:nvGrpSpPr>
          <p:grpSpPr bwMode="auto">
            <a:xfrm flipH="1">
              <a:off x="4164" y="2500"/>
              <a:ext cx="152" cy="109"/>
              <a:chOff x="3216" y="2784"/>
              <a:chExt cx="192" cy="144"/>
            </a:xfrm>
          </p:grpSpPr>
          <p:sp>
            <p:nvSpPr>
              <p:cNvPr id="10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9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9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9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 name="AutoShape 22"/>
          <p:cNvSpPr>
            <a:spLocks noChangeArrowheads="1"/>
          </p:cNvSpPr>
          <p:nvPr/>
        </p:nvSpPr>
        <p:spPr bwMode="auto">
          <a:xfrm>
            <a:off x="6862035"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601895" y="1333491"/>
            <a:ext cx="505267" cy="276999"/>
          </a:xfrm>
          <a:prstGeom prst="rect">
            <a:avLst/>
          </a:prstGeom>
          <a:noFill/>
        </p:spPr>
        <p:txBody>
          <a:bodyPr wrap="none" rtlCol="0">
            <a:spAutoFit/>
          </a:bodyPr>
          <a:lstStyle/>
          <a:p>
            <a:r>
              <a:rPr lang="en-US">
                <a:latin typeface="+mn-lt"/>
              </a:rPr>
              <a:t>AAA</a:t>
            </a:r>
          </a:p>
        </p:txBody>
      </p:sp>
      <p:sp>
        <p:nvSpPr>
          <p:cNvPr id="106" name="TextBox 105"/>
          <p:cNvSpPr txBox="1"/>
          <p:nvPr/>
        </p:nvSpPr>
        <p:spPr>
          <a:xfrm>
            <a:off x="6547000" y="1333491"/>
            <a:ext cx="617928" cy="276999"/>
          </a:xfrm>
          <a:prstGeom prst="rect">
            <a:avLst/>
          </a:prstGeom>
          <a:noFill/>
        </p:spPr>
        <p:txBody>
          <a:bodyPr wrap="none" rtlCol="0">
            <a:spAutoFit/>
          </a:bodyPr>
          <a:lstStyle/>
          <a:p>
            <a:r>
              <a:rPr lang="en-US" dirty="0">
                <a:latin typeface="+mn-lt"/>
              </a:rPr>
              <a:t>DHCP</a:t>
            </a:r>
          </a:p>
        </p:txBody>
      </p:sp>
      <p:sp>
        <p:nvSpPr>
          <p:cNvPr id="107" name="TextBox 106"/>
          <p:cNvSpPr txBox="1"/>
          <p:nvPr/>
        </p:nvSpPr>
        <p:spPr>
          <a:xfrm>
            <a:off x="7717130" y="1333491"/>
            <a:ext cx="950325" cy="276999"/>
          </a:xfrm>
          <a:prstGeom prst="rect">
            <a:avLst/>
          </a:prstGeom>
          <a:noFill/>
        </p:spPr>
        <p:txBody>
          <a:bodyPr wrap="none" rtlCol="0">
            <a:spAutoFit/>
          </a:bodyPr>
          <a:lstStyle/>
          <a:p>
            <a:r>
              <a:rPr lang="en-US">
                <a:latin typeface="+mn-lt"/>
              </a:rPr>
              <a:t>Application</a:t>
            </a:r>
          </a:p>
        </p:txBody>
      </p:sp>
      <p:cxnSp>
        <p:nvCxnSpPr>
          <p:cNvPr id="108" name="Straight Arrow Connector 107"/>
          <p:cNvCxnSpPr/>
          <p:nvPr/>
        </p:nvCxnSpPr>
        <p:spPr bwMode="auto">
          <a:xfrm flipH="1">
            <a:off x="2279616" y="1779528"/>
            <a:ext cx="1706551" cy="355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p:nvPr/>
        </p:nvCxnSpPr>
        <p:spPr bwMode="auto">
          <a:xfrm flipH="1" flipV="1">
            <a:off x="2277000" y="187365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277001" y="1965295"/>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p:cNvCxnSpPr/>
          <p:nvPr/>
        </p:nvCxnSpPr>
        <p:spPr bwMode="auto">
          <a:xfrm flipH="1" flipV="1">
            <a:off x="2283430" y="216629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2" name="Straight Arrow Connector 111"/>
          <p:cNvCxnSpPr/>
          <p:nvPr/>
        </p:nvCxnSpPr>
        <p:spPr bwMode="auto">
          <a:xfrm flipH="1">
            <a:off x="2283431" y="2326048"/>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270152" y="2513610"/>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270153" y="260524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277000" y="2703311"/>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276584" y="3098098"/>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3999848" y="3379565"/>
            <a:ext cx="1885299" cy="3391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3978854" y="3450495"/>
            <a:ext cx="1906293" cy="1471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270152" y="3465269"/>
            <a:ext cx="1708702" cy="873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283430" y="4109278"/>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276584" y="4188387"/>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H="1" flipV="1">
            <a:off x="3986152" y="3692878"/>
            <a:ext cx="1899200" cy="1175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3979720" y="3750543"/>
            <a:ext cx="1897485" cy="4931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3976814" y="4831614"/>
            <a:ext cx="1899200" cy="1175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3970382" y="4732059"/>
            <a:ext cx="1897485" cy="4931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p:nvPr/>
        </p:nvCxnSpPr>
        <p:spPr bwMode="auto">
          <a:xfrm flipH="1" flipV="1">
            <a:off x="2283433" y="5001545"/>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276584" y="5091545"/>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9" name="Straight Arrow Connector 148"/>
          <p:cNvCxnSpPr/>
          <p:nvPr/>
        </p:nvCxnSpPr>
        <p:spPr bwMode="auto">
          <a:xfrm flipH="1" flipV="1">
            <a:off x="3987535" y="5919870"/>
            <a:ext cx="1899200" cy="1175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3981103" y="5977535"/>
            <a:ext cx="1897485" cy="4931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270570" y="5614950"/>
            <a:ext cx="1719083" cy="4663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270570" y="570658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261774" y="5364000"/>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5" name="Straight Arrow Connector 154"/>
          <p:cNvCxnSpPr/>
          <p:nvPr/>
        </p:nvCxnSpPr>
        <p:spPr bwMode="auto">
          <a:xfrm flipH="1">
            <a:off x="2254928" y="5443109"/>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4" name="Straight Connector 203"/>
          <p:cNvCxnSpPr/>
          <p:nvPr/>
        </p:nvCxnSpPr>
        <p:spPr bwMode="auto">
          <a:xfrm>
            <a:off x="5043062" y="1613086"/>
            <a:ext cx="0" cy="749266"/>
          </a:xfrm>
          <a:prstGeom prst="line">
            <a:avLst/>
          </a:prstGeom>
          <a:solidFill>
            <a:schemeClr val="accent1"/>
          </a:solidFill>
          <a:ln w="28575" cap="flat" cmpd="sng" algn="ctr">
            <a:solidFill>
              <a:schemeClr val="tx1"/>
            </a:solidFill>
            <a:prstDash val="solid"/>
            <a:round/>
            <a:headEnd type="none" w="sm" len="sm"/>
            <a:tailEnd type="none" w="sm" len="sm"/>
          </a:ln>
          <a:effectLst/>
        </p:spPr>
      </p:cxnSp>
      <p:grpSp>
        <p:nvGrpSpPr>
          <p:cNvPr id="205" name="Group 122"/>
          <p:cNvGrpSpPr>
            <a:grpSpLocks/>
          </p:cNvGrpSpPr>
          <p:nvPr/>
        </p:nvGrpSpPr>
        <p:grpSpPr bwMode="auto">
          <a:xfrm>
            <a:off x="4814774" y="9380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9"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4994795" y="11564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4724764" y="1343056"/>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cxnSp>
        <p:nvCxnSpPr>
          <p:cNvPr id="220" name="Straight Arrow Connector 219"/>
          <p:cNvCxnSpPr/>
          <p:nvPr/>
        </p:nvCxnSpPr>
        <p:spPr bwMode="auto">
          <a:xfrm flipH="1" flipV="1">
            <a:off x="3985117" y="2211298"/>
            <a:ext cx="1051332" cy="286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3992489" y="2289394"/>
            <a:ext cx="1050572" cy="40556"/>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243" name="TextBox 242"/>
          <p:cNvSpPr txBox="1"/>
          <p:nvPr/>
        </p:nvSpPr>
        <p:spPr>
          <a:xfrm>
            <a:off x="1027287" y="6219365"/>
            <a:ext cx="941641" cy="338987"/>
          </a:xfrm>
          <a:prstGeom prst="rect">
            <a:avLst/>
          </a:prstGeom>
          <a:solidFill>
            <a:schemeClr val="tx2">
              <a:lumMod val="20000"/>
              <a:lumOff val="80000"/>
            </a:schemeClr>
          </a:solidFill>
        </p:spPr>
        <p:txBody>
          <a:bodyPr wrap="square" lIns="72000" tIns="0" rIns="0" bIns="0" rtlCol="0" anchor="ctr" anchorCtr="0">
            <a:noAutofit/>
          </a:bodyPr>
          <a:lstStyle/>
          <a:p>
            <a:r>
              <a:rPr lang="en-US" sz="1050" dirty="0" smtClean="0">
                <a:latin typeface="+mn-lt"/>
              </a:rPr>
              <a:t>L2 Protocol</a:t>
            </a:r>
          </a:p>
          <a:p>
            <a:r>
              <a:rPr lang="en-US" sz="1050" dirty="0" smtClean="0">
                <a:latin typeface="+mn-lt"/>
              </a:rPr>
              <a:t>L2 Attributes</a:t>
            </a:r>
            <a:endParaRPr lang="en-US" sz="1050" dirty="0">
              <a:latin typeface="+mn-lt"/>
            </a:endParaRPr>
          </a:p>
        </p:txBody>
      </p:sp>
      <p:sp>
        <p:nvSpPr>
          <p:cNvPr id="244" name="TextBox 243"/>
          <p:cNvSpPr txBox="1"/>
          <p:nvPr/>
        </p:nvSpPr>
        <p:spPr>
          <a:xfrm>
            <a:off x="2057474" y="6219000"/>
            <a:ext cx="942197" cy="333754"/>
          </a:xfrm>
          <a:prstGeom prst="rect">
            <a:avLst/>
          </a:prstGeom>
          <a:solidFill>
            <a:schemeClr val="accent4">
              <a:lumMod val="40000"/>
              <a:lumOff val="60000"/>
            </a:schemeClr>
          </a:solidFill>
        </p:spPr>
        <p:txBody>
          <a:bodyPr wrap="square" lIns="72000" tIns="0" rIns="0" bIns="0" rtlCol="0" anchor="ctr" anchorCtr="0">
            <a:noAutofit/>
          </a:bodyPr>
          <a:lstStyle/>
          <a:p>
            <a:r>
              <a:rPr lang="en-US" sz="1050" dirty="0" smtClean="0">
                <a:latin typeface="+mn-lt"/>
              </a:rPr>
              <a:t>L3+ Protocol</a:t>
            </a:r>
          </a:p>
          <a:p>
            <a:r>
              <a:rPr lang="en-US" sz="1050" dirty="0" smtClean="0">
                <a:latin typeface="+mn-lt"/>
              </a:rPr>
              <a:t>L2 Attributes</a:t>
            </a:r>
            <a:endParaRPr lang="en-US" sz="1050" dirty="0">
              <a:latin typeface="+mn-lt"/>
            </a:endParaRPr>
          </a:p>
        </p:txBody>
      </p:sp>
      <p:sp>
        <p:nvSpPr>
          <p:cNvPr id="245" name="TextBox 244"/>
          <p:cNvSpPr txBox="1"/>
          <p:nvPr/>
        </p:nvSpPr>
        <p:spPr>
          <a:xfrm>
            <a:off x="3093860" y="6204892"/>
            <a:ext cx="1037216" cy="347862"/>
          </a:xfrm>
          <a:prstGeom prst="rect">
            <a:avLst/>
          </a:prstGeom>
          <a:solidFill>
            <a:schemeClr val="accent2">
              <a:lumMod val="40000"/>
              <a:lumOff val="60000"/>
            </a:schemeClr>
          </a:solidFill>
        </p:spPr>
        <p:txBody>
          <a:bodyPr wrap="square" lIns="72000" tIns="0" rIns="0" bIns="0" rtlCol="0" anchor="ctr" anchorCtr="0">
            <a:noAutofit/>
          </a:bodyPr>
          <a:lstStyle/>
          <a:p>
            <a:r>
              <a:rPr lang="en-US" sz="1050" dirty="0" smtClean="0">
                <a:latin typeface="+mn-lt"/>
              </a:rPr>
              <a:t>L3+ Protocol</a:t>
            </a:r>
          </a:p>
          <a:p>
            <a:r>
              <a:rPr lang="en-US" sz="1050" dirty="0" smtClean="0">
                <a:latin typeface="+mn-lt"/>
              </a:rPr>
              <a:t>L3+ Attributes</a:t>
            </a:r>
            <a:endParaRPr lang="en-US" sz="1050" dirty="0">
              <a:latin typeface="+mn-lt"/>
            </a:endParaRPr>
          </a:p>
        </p:txBody>
      </p:sp>
      <p:sp>
        <p:nvSpPr>
          <p:cNvPr id="246" name="TextBox 245"/>
          <p:cNvSpPr txBox="1"/>
          <p:nvPr/>
        </p:nvSpPr>
        <p:spPr>
          <a:xfrm>
            <a:off x="201039" y="6219365"/>
            <a:ext cx="737702" cy="276999"/>
          </a:xfrm>
          <a:prstGeom prst="rect">
            <a:avLst/>
          </a:prstGeom>
          <a:noFill/>
        </p:spPr>
        <p:txBody>
          <a:bodyPr wrap="none" rtlCol="0">
            <a:spAutoFit/>
          </a:bodyPr>
          <a:lstStyle/>
          <a:p>
            <a:r>
              <a:rPr lang="en-US" dirty="0" smtClean="0">
                <a:latin typeface="+mn-lt"/>
              </a:rPr>
              <a:t>Legend:</a:t>
            </a:r>
            <a:endParaRPr lang="en-US" dirty="0">
              <a:latin typeface="+mn-lt"/>
            </a:endParaRPr>
          </a:p>
        </p:txBody>
      </p:sp>
      <p:sp>
        <p:nvSpPr>
          <p:cNvPr id="247" name="TextBox 246"/>
          <p:cNvSpPr txBox="1"/>
          <p:nvPr/>
        </p:nvSpPr>
        <p:spPr>
          <a:xfrm>
            <a:off x="4210467" y="6213146"/>
            <a:ext cx="1037216" cy="347862"/>
          </a:xfrm>
          <a:prstGeom prst="rect">
            <a:avLst/>
          </a:prstGeom>
          <a:solidFill>
            <a:schemeClr val="bg2">
              <a:lumMod val="75000"/>
            </a:schemeClr>
          </a:solidFill>
        </p:spPr>
        <p:txBody>
          <a:bodyPr wrap="square" lIns="72000" tIns="0" rIns="0" bIns="0" rtlCol="0" anchor="ctr" anchorCtr="0">
            <a:noAutofit/>
          </a:bodyPr>
          <a:lstStyle/>
          <a:p>
            <a:r>
              <a:rPr lang="en-US" sz="1050" dirty="0" smtClean="0">
                <a:latin typeface="+mn-lt"/>
              </a:rPr>
              <a:t>L2 Protocol</a:t>
            </a:r>
          </a:p>
          <a:p>
            <a:r>
              <a:rPr lang="en-US" sz="1050" dirty="0" smtClean="0">
                <a:latin typeface="+mn-lt"/>
              </a:rPr>
              <a:t>L3+ Attributes</a:t>
            </a:r>
            <a:endParaRPr lang="en-US" sz="1050" dirty="0">
              <a:latin typeface="+mn-lt"/>
            </a:endParaRPr>
          </a:p>
        </p:txBody>
      </p:sp>
    </p:spTree>
    <p:extLst>
      <p:ext uri="{BB962C8B-B14F-4D97-AF65-F5344CB8AC3E}">
        <p14:creationId xmlns:p14="http://schemas.microsoft.com/office/powerpoint/2010/main" val="31446141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benefit of the procedural view:</a:t>
            </a:r>
            <a:br>
              <a:rPr lang="en-US" smtClean="0"/>
            </a:br>
            <a:r>
              <a:rPr lang="en-US" smtClean="0"/>
              <a:t>Getting insights into protocols</a:t>
            </a:r>
            <a:endParaRPr lang="en-US" dirty="0"/>
          </a:p>
        </p:txBody>
      </p:sp>
      <p:sp>
        <p:nvSpPr>
          <p:cNvPr id="3" name="Content Placeholder 2"/>
          <p:cNvSpPr>
            <a:spLocks noGrp="1"/>
          </p:cNvSpPr>
          <p:nvPr>
            <p:ph idx="1"/>
          </p:nvPr>
        </p:nvSpPr>
        <p:spPr>
          <a:xfrm>
            <a:off x="457200" y="1600200"/>
            <a:ext cx="8229600" cy="4888800"/>
          </a:xfrm>
        </p:spPr>
        <p:txBody>
          <a:bodyPr>
            <a:normAutofit fontScale="47500" lnSpcReduction="20000"/>
          </a:bodyPr>
          <a:lstStyle/>
          <a:p>
            <a:r>
              <a:rPr lang="en-US" dirty="0" smtClean="0"/>
              <a:t>Scanning: Finding out about the existence of potential communication peers</a:t>
            </a:r>
          </a:p>
          <a:p>
            <a:pPr lvl="1"/>
            <a:r>
              <a:rPr lang="en-US" i="1" dirty="0" smtClean="0"/>
              <a:t>Scope of individual IEEE 802.xx specifications</a:t>
            </a:r>
          </a:p>
          <a:p>
            <a:r>
              <a:rPr lang="en-US" dirty="0" smtClean="0"/>
              <a:t>Network selection: Finding the most appropriate network access</a:t>
            </a:r>
          </a:p>
          <a:p>
            <a:pPr lvl="1"/>
            <a:r>
              <a:rPr lang="en-US" dirty="0" smtClean="0"/>
              <a:t>IEEE 802.xx protocol for higher layer information</a:t>
            </a:r>
          </a:p>
          <a:p>
            <a:r>
              <a:rPr lang="en-US" dirty="0" smtClean="0"/>
              <a:t>Association: Setting up the access link</a:t>
            </a:r>
          </a:p>
          <a:p>
            <a:pPr lvl="1"/>
            <a:r>
              <a:rPr lang="en-US" i="1" dirty="0" smtClean="0"/>
              <a:t>Scope of individual IEEE 802.xx specifications</a:t>
            </a:r>
          </a:p>
          <a:p>
            <a:r>
              <a:rPr lang="en-US" dirty="0" smtClean="0"/>
              <a:t>Authentication</a:t>
            </a:r>
          </a:p>
          <a:p>
            <a:pPr lvl="1"/>
            <a:r>
              <a:rPr lang="en-US" i="1" dirty="0" smtClean="0"/>
              <a:t>Security framework, based on IEEE 802.1X</a:t>
            </a:r>
          </a:p>
          <a:p>
            <a:r>
              <a:rPr lang="en-US" dirty="0" smtClean="0"/>
              <a:t>Authorization: Setting up the IEEE 802 communication link</a:t>
            </a:r>
          </a:p>
          <a:p>
            <a:pPr lvl="1"/>
            <a:r>
              <a:rPr lang="en-US" i="1" dirty="0" smtClean="0"/>
              <a:t>Attributes and functions depending on particular IEEE 802.xx technologies</a:t>
            </a:r>
          </a:p>
          <a:p>
            <a:r>
              <a:rPr lang="en-US" dirty="0" smtClean="0"/>
              <a:t>Accounting: Usage and inventory reporting</a:t>
            </a:r>
          </a:p>
          <a:p>
            <a:pPr lvl="1"/>
            <a:r>
              <a:rPr lang="en-US" i="1" dirty="0" smtClean="0"/>
              <a:t>Attributes depending on particular IEEE 802.xx technologies</a:t>
            </a:r>
          </a:p>
          <a:p>
            <a:r>
              <a:rPr lang="en-US" dirty="0" smtClean="0"/>
              <a:t>Policy Control: Adjustment of the user data connection</a:t>
            </a:r>
          </a:p>
          <a:p>
            <a:pPr lvl="1"/>
            <a:r>
              <a:rPr lang="en-US" i="1" dirty="0" smtClean="0"/>
              <a:t>Attributes depending on particular IEEE 802.xx technologies</a:t>
            </a:r>
          </a:p>
          <a:p>
            <a:r>
              <a:rPr lang="en-US" dirty="0" smtClean="0"/>
              <a:t>Host Configuration: Getting the IP communication parameters</a:t>
            </a:r>
          </a:p>
          <a:p>
            <a:pPr lvl="1"/>
            <a:r>
              <a:rPr lang="en-US" dirty="0" smtClean="0"/>
              <a:t>IP protocol for IP configuration parameters</a:t>
            </a:r>
          </a:p>
          <a:p>
            <a:r>
              <a:rPr lang="en-US" dirty="0" smtClean="0"/>
              <a:t>Application: Making productive use of the communication infrastructure</a:t>
            </a:r>
          </a:p>
          <a:p>
            <a:pPr lvl="1"/>
            <a:r>
              <a:rPr lang="en-US" dirty="0" smtClean="0"/>
              <a:t>IP protocol for application parameters</a:t>
            </a:r>
          </a:p>
          <a:p>
            <a:r>
              <a:rPr lang="en-US" dirty="0" smtClean="0"/>
              <a:t>Host </a:t>
            </a:r>
            <a:r>
              <a:rPr lang="en-US" dirty="0" err="1" smtClean="0"/>
              <a:t>Config</a:t>
            </a:r>
            <a:r>
              <a:rPr lang="en-US" dirty="0" smtClean="0"/>
              <a:t> Release: Releasing the IP communication parameters</a:t>
            </a:r>
          </a:p>
          <a:p>
            <a:pPr lvl="1"/>
            <a:r>
              <a:rPr lang="en-US" dirty="0" smtClean="0"/>
              <a:t>IP protocol for IP configuration parameters</a:t>
            </a:r>
          </a:p>
          <a:p>
            <a:r>
              <a:rPr lang="en-US" dirty="0" smtClean="0"/>
              <a:t>Disassociation: Releasing the access link</a:t>
            </a:r>
          </a:p>
          <a:p>
            <a:pPr lvl="1"/>
            <a:r>
              <a:rPr lang="en-US" i="1" dirty="0" smtClean="0"/>
              <a:t>Scope of individual IEEE 802.xx specifications</a:t>
            </a:r>
          </a:p>
        </p:txBody>
      </p:sp>
    </p:spTree>
    <p:extLst>
      <p:ext uri="{BB962C8B-B14F-4D97-AF65-F5344CB8AC3E}">
        <p14:creationId xmlns:p14="http://schemas.microsoft.com/office/powerpoint/2010/main" val="37318122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3665776"/>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926596" y="4213210"/>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4213210"/>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4213210"/>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nchor="t" anchorCtr="1"/>
          <a:lstStyle/>
          <a:p>
            <a:r>
              <a:rPr lang="en-US" dirty="0" smtClean="0"/>
              <a:t>The benefit of the layered protocol view:</a:t>
            </a:r>
            <a:br>
              <a:rPr lang="en-US" dirty="0" smtClean="0"/>
            </a:br>
            <a:r>
              <a:rPr lang="en-US" dirty="0" smtClean="0"/>
              <a:t>Detailed representation of the data path</a:t>
            </a:r>
            <a:endParaRPr lang="en-US" dirty="0"/>
          </a:p>
        </p:txBody>
      </p:sp>
      <p:sp>
        <p:nvSpPr>
          <p:cNvPr id="40" name="Content Placeholder 39"/>
          <p:cNvSpPr>
            <a:spLocks noGrp="1"/>
          </p:cNvSpPr>
          <p:nvPr>
            <p:ph idx="1"/>
          </p:nvPr>
        </p:nvSpPr>
        <p:spPr>
          <a:xfrm>
            <a:off x="457200" y="4869000"/>
            <a:ext cx="8229600" cy="1396981"/>
          </a:xfrm>
        </p:spPr>
        <p:txBody>
          <a:bodyPr>
            <a:normAutofit fontScale="77500" lnSpcReduction="20000"/>
          </a:bodyPr>
          <a:lstStyle/>
          <a:p>
            <a:r>
              <a:rPr lang="en-US" dirty="0"/>
              <a:t>IEEE 802 is dealing with </a:t>
            </a:r>
            <a:r>
              <a:rPr lang="en-US" dirty="0" smtClean="0"/>
              <a:t>packet transport </a:t>
            </a:r>
            <a:r>
              <a:rPr lang="en-US" dirty="0"/>
              <a:t>functions in the Data Link and Physical layers.</a:t>
            </a:r>
          </a:p>
          <a:p>
            <a:r>
              <a:rPr lang="en-US" dirty="0"/>
              <a:t>More fine-grain layering models are used by IEEE 802 to describe the architecture of its work.</a:t>
            </a:r>
          </a:p>
        </p:txBody>
      </p:sp>
      <p:grpSp>
        <p:nvGrpSpPr>
          <p:cNvPr id="10" name="Group 9"/>
          <p:cNvGrpSpPr/>
          <p:nvPr/>
        </p:nvGrpSpPr>
        <p:grpSpPr>
          <a:xfrm>
            <a:off x="881590" y="2863060"/>
            <a:ext cx="855095" cy="1350150"/>
            <a:chOff x="971599" y="3519010"/>
            <a:chExt cx="1080121" cy="1350150"/>
          </a:xfrm>
        </p:grpSpPr>
        <p:sp>
          <p:nvSpPr>
            <p:cNvPr id="3"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6"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9" name="Rectangle 8"/>
            <p:cNvSpPr/>
            <p:nvPr/>
          </p:nvSpPr>
          <p:spPr bwMode="auto">
            <a:xfrm>
              <a:off x="971599" y="351901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err="1" smtClean="0">
                  <a:latin typeface="+mn-lt"/>
                </a:rPr>
                <a:t>Applic</a:t>
              </a:r>
              <a:r>
                <a:rPr lang="en-US" dirty="0">
                  <a:latin typeface="+mn-lt"/>
                </a:rPr>
                <a:t>ation</a:t>
              </a:r>
              <a:endParaRPr kumimoji="0" lang="en-US" sz="1200" b="0" i="0" u="none" strike="noStrike" cap="none" normalizeH="0" baseline="0" dirty="0">
                <a:ln>
                  <a:noFill/>
                </a:ln>
                <a:solidFill>
                  <a:schemeClr val="tx1"/>
                </a:solidFill>
                <a:effectLst/>
                <a:latin typeface="+mn-lt"/>
              </a:endParaRPr>
            </a:p>
          </p:txBody>
        </p:sp>
      </p:grpSp>
      <p:grpSp>
        <p:nvGrpSpPr>
          <p:cNvPr id="11" name="Group 10"/>
          <p:cNvGrpSpPr/>
          <p:nvPr/>
        </p:nvGrpSpPr>
        <p:grpSpPr>
          <a:xfrm>
            <a:off x="7452320" y="2863060"/>
            <a:ext cx="855095" cy="1350150"/>
            <a:chOff x="971599" y="3519010"/>
            <a:chExt cx="1080121" cy="1350150"/>
          </a:xfrm>
        </p:grpSpPr>
        <p:sp>
          <p:nvSpPr>
            <p:cNvPr id="12" name="Rectangle 11"/>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14" name="Rectangle 13"/>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15" name="Rectangle 14"/>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18" name="Rectangle 17"/>
            <p:cNvSpPr/>
            <p:nvPr/>
          </p:nvSpPr>
          <p:spPr bwMode="auto">
            <a:xfrm>
              <a:off x="971599" y="351901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err="1" smtClean="0">
                  <a:latin typeface="+mn-lt"/>
                </a:rPr>
                <a:t>Applic</a:t>
              </a:r>
              <a:r>
                <a:rPr lang="en-US" dirty="0">
                  <a:latin typeface="+mn-lt"/>
                </a:rPr>
                <a:t>ation</a:t>
              </a:r>
              <a:endParaRPr kumimoji="0" lang="en-US" sz="1200" b="0" i="0" u="none" strike="noStrike" cap="none" normalizeH="0" baseline="0" dirty="0">
                <a:ln>
                  <a:noFill/>
                </a:ln>
                <a:solidFill>
                  <a:schemeClr val="tx1"/>
                </a:solidFill>
                <a:effectLst/>
                <a:latin typeface="+mn-lt"/>
              </a:endParaRPr>
            </a:p>
          </p:txBody>
        </p:sp>
      </p:grpSp>
      <p:sp>
        <p:nvSpPr>
          <p:cNvPr id="20" name="Rectangle 19"/>
          <p:cNvSpPr/>
          <p:nvPr/>
        </p:nvSpPr>
        <p:spPr bwMode="auto">
          <a:xfrm>
            <a:off x="5832141" y="3673150"/>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3943180"/>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3673150"/>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3943180"/>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3673150"/>
            <a:ext cx="1710190" cy="45719"/>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3673150"/>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3943180"/>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3673150"/>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3943180"/>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3673150"/>
            <a:ext cx="1710190" cy="45719"/>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83" name="Rounded Rectangle 82"/>
          <p:cNvSpPr/>
          <p:nvPr/>
        </p:nvSpPr>
        <p:spPr bwMode="auto">
          <a:xfrm>
            <a:off x="2772001" y="1738055"/>
            <a:ext cx="3645160"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1" name="AutoShape 11"/>
          <p:cNvSpPr>
            <a:spLocks noChangeArrowheads="1"/>
          </p:cNvSpPr>
          <p:nvPr/>
        </p:nvSpPr>
        <p:spPr bwMode="auto">
          <a:xfrm>
            <a:off x="886751" y="1719076"/>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92" name="AutoShape 13"/>
          <p:cNvSpPr>
            <a:spLocks noChangeArrowheads="1"/>
          </p:cNvSpPr>
          <p:nvPr/>
        </p:nvSpPr>
        <p:spPr bwMode="auto">
          <a:xfrm>
            <a:off x="7296313" y="1738935"/>
            <a:ext cx="1055687" cy="785730"/>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93" name="Freeform 14"/>
          <p:cNvSpPr>
            <a:spLocks/>
          </p:cNvSpPr>
          <p:nvPr/>
        </p:nvSpPr>
        <p:spPr bwMode="auto">
          <a:xfrm>
            <a:off x="7558161" y="2142795"/>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94" name="Line 18"/>
          <p:cNvSpPr>
            <a:spLocks noChangeShapeType="1"/>
          </p:cNvSpPr>
          <p:nvPr/>
        </p:nvSpPr>
        <p:spPr bwMode="auto">
          <a:xfrm>
            <a:off x="3292062" y="2024086"/>
            <a:ext cx="2322053" cy="270899"/>
          </a:xfrm>
          <a:prstGeom prst="line">
            <a:avLst/>
          </a:prstGeom>
          <a:noFill/>
          <a:ln w="12700">
            <a:solidFill>
              <a:schemeClr val="tx1"/>
            </a:solidFill>
            <a:round/>
            <a:headEnd/>
            <a:tailEnd/>
          </a:ln>
          <a:effectLst/>
        </p:spPr>
        <p:txBody>
          <a:bodyPr lIns="0" tIns="0"/>
          <a:lstStyle/>
          <a:p>
            <a:endParaRPr lang="en-US" dirty="0"/>
          </a:p>
        </p:txBody>
      </p:sp>
      <p:sp>
        <p:nvSpPr>
          <p:cNvPr id="95" name="Line 19"/>
          <p:cNvSpPr>
            <a:spLocks noChangeShapeType="1"/>
          </p:cNvSpPr>
          <p:nvPr/>
        </p:nvSpPr>
        <p:spPr bwMode="auto">
          <a:xfrm flipH="1">
            <a:off x="3670930" y="2397869"/>
            <a:ext cx="1942515" cy="69474"/>
          </a:xfrm>
          <a:prstGeom prst="line">
            <a:avLst/>
          </a:prstGeom>
          <a:noFill/>
          <a:ln w="12700">
            <a:solidFill>
              <a:schemeClr val="tx1"/>
            </a:solidFill>
            <a:round/>
            <a:headEnd/>
            <a:tailEnd/>
          </a:ln>
          <a:effectLst/>
        </p:spPr>
        <p:txBody>
          <a:bodyPr lIns="0" tIns="0"/>
          <a:lstStyle/>
          <a:p>
            <a:endParaRPr lang="en-US" dirty="0"/>
          </a:p>
        </p:txBody>
      </p:sp>
      <p:sp>
        <p:nvSpPr>
          <p:cNvPr id="96" name="AutoShape 22"/>
          <p:cNvSpPr>
            <a:spLocks noChangeArrowheads="1"/>
          </p:cNvSpPr>
          <p:nvPr/>
        </p:nvSpPr>
        <p:spPr bwMode="auto">
          <a:xfrm>
            <a:off x="7364684" y="1930778"/>
            <a:ext cx="360362" cy="260331"/>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97" name="Picture 23" descr="x_big_image2"/>
          <p:cNvPicPr>
            <a:picLocks noChangeAspect="1" noChangeArrowheads="1"/>
          </p:cNvPicPr>
          <p:nvPr/>
        </p:nvPicPr>
        <p:blipFill>
          <a:blip r:embed="rId2">
            <a:lum bright="10000" contrast="40000"/>
          </a:blip>
          <a:srcRect/>
          <a:stretch>
            <a:fillRect/>
          </a:stretch>
        </p:blipFill>
        <p:spPr bwMode="auto">
          <a:xfrm>
            <a:off x="989199" y="1940365"/>
            <a:ext cx="548641" cy="584366"/>
          </a:xfrm>
          <a:prstGeom prst="rect">
            <a:avLst/>
          </a:prstGeom>
          <a:noFill/>
          <a:ln w="9525">
            <a:noFill/>
            <a:miter lim="800000"/>
            <a:headEnd/>
            <a:tailEnd/>
          </a:ln>
        </p:spPr>
      </p:pic>
      <p:grpSp>
        <p:nvGrpSpPr>
          <p:cNvPr id="99" name="Group 25"/>
          <p:cNvGrpSpPr>
            <a:grpSpLocks noChangeAspect="1"/>
          </p:cNvGrpSpPr>
          <p:nvPr/>
        </p:nvGrpSpPr>
        <p:grpSpPr bwMode="auto">
          <a:xfrm flipH="1">
            <a:off x="3182642" y="1894195"/>
            <a:ext cx="498811" cy="600487"/>
            <a:chOff x="5" y="2480"/>
            <a:chExt cx="237" cy="430"/>
          </a:xfrm>
        </p:grpSpPr>
        <p:grpSp>
          <p:nvGrpSpPr>
            <p:cNvPr id="101" name="Group 26"/>
            <p:cNvGrpSpPr>
              <a:grpSpLocks noChangeAspect="1"/>
            </p:cNvGrpSpPr>
            <p:nvPr/>
          </p:nvGrpSpPr>
          <p:grpSpPr bwMode="auto">
            <a:xfrm>
              <a:off x="5" y="2521"/>
              <a:ext cx="145" cy="389"/>
              <a:chOff x="5" y="2521"/>
              <a:chExt cx="145" cy="389"/>
            </a:xfrm>
          </p:grpSpPr>
          <p:grpSp>
            <p:nvGrpSpPr>
              <p:cNvPr id="105" name="Group 27"/>
              <p:cNvGrpSpPr>
                <a:grpSpLocks noChangeAspect="1"/>
              </p:cNvGrpSpPr>
              <p:nvPr/>
            </p:nvGrpSpPr>
            <p:grpSpPr bwMode="auto">
              <a:xfrm>
                <a:off x="7" y="2654"/>
                <a:ext cx="143" cy="256"/>
                <a:chOff x="7" y="2654"/>
                <a:chExt cx="143" cy="256"/>
              </a:xfrm>
            </p:grpSpPr>
            <p:grpSp>
              <p:nvGrpSpPr>
                <p:cNvPr id="113" name="Group 28"/>
                <p:cNvGrpSpPr>
                  <a:grpSpLocks noChangeAspect="1"/>
                </p:cNvGrpSpPr>
                <p:nvPr/>
              </p:nvGrpSpPr>
              <p:grpSpPr bwMode="auto">
                <a:xfrm>
                  <a:off x="7" y="2661"/>
                  <a:ext cx="93" cy="247"/>
                  <a:chOff x="7" y="2661"/>
                  <a:chExt cx="93" cy="247"/>
                </a:xfrm>
              </p:grpSpPr>
              <p:sp>
                <p:nvSpPr>
                  <p:cNvPr id="121"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22"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23"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24"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25"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26"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27"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1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1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1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1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1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1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2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06" name="Group 43"/>
              <p:cNvGrpSpPr>
                <a:grpSpLocks noChangeAspect="1"/>
              </p:cNvGrpSpPr>
              <p:nvPr/>
            </p:nvGrpSpPr>
            <p:grpSpPr bwMode="auto">
              <a:xfrm>
                <a:off x="5" y="2533"/>
                <a:ext cx="141" cy="374"/>
                <a:chOff x="5" y="2533"/>
                <a:chExt cx="141" cy="374"/>
              </a:xfrm>
            </p:grpSpPr>
            <p:sp>
              <p:nvSpPr>
                <p:cNvPr id="108"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9"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10"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11"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12"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2"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3"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128" name="Group 53"/>
          <p:cNvGrpSpPr>
            <a:grpSpLocks noChangeAspect="1"/>
          </p:cNvGrpSpPr>
          <p:nvPr/>
        </p:nvGrpSpPr>
        <p:grpSpPr bwMode="auto">
          <a:xfrm flipH="1">
            <a:off x="3087000" y="1770502"/>
            <a:ext cx="206807" cy="249108"/>
            <a:chOff x="5" y="2480"/>
            <a:chExt cx="237" cy="430"/>
          </a:xfrm>
        </p:grpSpPr>
        <p:grpSp>
          <p:nvGrpSpPr>
            <p:cNvPr id="129" name="Group 54"/>
            <p:cNvGrpSpPr>
              <a:grpSpLocks noChangeAspect="1"/>
            </p:cNvGrpSpPr>
            <p:nvPr/>
          </p:nvGrpSpPr>
          <p:grpSpPr bwMode="auto">
            <a:xfrm>
              <a:off x="5" y="2521"/>
              <a:ext cx="145" cy="389"/>
              <a:chOff x="5" y="2521"/>
              <a:chExt cx="145" cy="389"/>
            </a:xfrm>
          </p:grpSpPr>
          <p:grpSp>
            <p:nvGrpSpPr>
              <p:cNvPr id="133" name="Group 55"/>
              <p:cNvGrpSpPr>
                <a:grpSpLocks noChangeAspect="1"/>
              </p:cNvGrpSpPr>
              <p:nvPr/>
            </p:nvGrpSpPr>
            <p:grpSpPr bwMode="auto">
              <a:xfrm>
                <a:off x="7" y="2654"/>
                <a:ext cx="143" cy="256"/>
                <a:chOff x="7" y="2654"/>
                <a:chExt cx="143" cy="256"/>
              </a:xfrm>
            </p:grpSpPr>
            <p:grpSp>
              <p:nvGrpSpPr>
                <p:cNvPr id="141" name="Group 56"/>
                <p:cNvGrpSpPr>
                  <a:grpSpLocks noChangeAspect="1"/>
                </p:cNvGrpSpPr>
                <p:nvPr/>
              </p:nvGrpSpPr>
              <p:grpSpPr bwMode="auto">
                <a:xfrm>
                  <a:off x="7" y="2661"/>
                  <a:ext cx="93" cy="247"/>
                  <a:chOff x="7" y="2661"/>
                  <a:chExt cx="93" cy="247"/>
                </a:xfrm>
              </p:grpSpPr>
              <p:sp>
                <p:nvSpPr>
                  <p:cNvPr id="149"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50"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51"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52"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53"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54"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55"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42"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43"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44"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45"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46"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47"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48"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34" name="Group 71"/>
              <p:cNvGrpSpPr>
                <a:grpSpLocks noChangeAspect="1"/>
              </p:cNvGrpSpPr>
              <p:nvPr/>
            </p:nvGrpSpPr>
            <p:grpSpPr bwMode="auto">
              <a:xfrm>
                <a:off x="5" y="2533"/>
                <a:ext cx="141" cy="374"/>
                <a:chOff x="5" y="2533"/>
                <a:chExt cx="141" cy="374"/>
              </a:xfrm>
            </p:grpSpPr>
            <p:sp>
              <p:nvSpPr>
                <p:cNvPr id="136"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37"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38"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39"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40"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35"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30"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31"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32"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56" name="Text Box 82"/>
          <p:cNvSpPr txBox="1">
            <a:spLocks noChangeArrowheads="1"/>
          </p:cNvSpPr>
          <p:nvPr/>
        </p:nvSpPr>
        <p:spPr bwMode="auto">
          <a:xfrm>
            <a:off x="3897000" y="1738055"/>
            <a:ext cx="1433085"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b="1" dirty="0" smtClean="0">
                <a:latin typeface="Arial" pitchFamily="34" charset="0"/>
                <a:cs typeface="Arial" pitchFamily="34" charset="0"/>
              </a:rPr>
              <a:t>Access</a:t>
            </a:r>
            <a:r>
              <a:rPr lang="en-US" sz="1400" b="1" dirty="0" smtClean="0">
                <a:latin typeface="Arial" pitchFamily="34" charset="0"/>
                <a:cs typeface="Arial" pitchFamily="34" charset="0"/>
              </a:rPr>
              <a:t> Network</a:t>
            </a:r>
            <a:r>
              <a:rPr lang="hr-HR" sz="1400" b="1" dirty="0" smtClean="0">
                <a:latin typeface="Arial" pitchFamily="34" charset="0"/>
                <a:cs typeface="Arial" pitchFamily="34" charset="0"/>
              </a:rPr>
              <a:t> </a:t>
            </a:r>
            <a:endParaRPr lang="en-US" sz="1100" b="1" dirty="0">
              <a:latin typeface="Arial" pitchFamily="34" charset="0"/>
              <a:cs typeface="Arial" pitchFamily="34" charset="0"/>
            </a:endParaRPr>
          </a:p>
        </p:txBody>
      </p:sp>
      <p:grpSp>
        <p:nvGrpSpPr>
          <p:cNvPr id="157" name="Group 122"/>
          <p:cNvGrpSpPr>
            <a:grpSpLocks/>
          </p:cNvGrpSpPr>
          <p:nvPr/>
        </p:nvGrpSpPr>
        <p:grpSpPr bwMode="auto">
          <a:xfrm>
            <a:off x="7998733" y="1876074"/>
            <a:ext cx="269875" cy="390062"/>
            <a:chOff x="4120" y="2308"/>
            <a:chExt cx="305" cy="415"/>
          </a:xfrm>
        </p:grpSpPr>
        <p:sp>
          <p:nvSpPr>
            <p:cNvPr id="158"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59"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0"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1" name="Group 126"/>
            <p:cNvGrpSpPr>
              <a:grpSpLocks/>
            </p:cNvGrpSpPr>
            <p:nvPr/>
          </p:nvGrpSpPr>
          <p:grpSpPr bwMode="auto">
            <a:xfrm flipH="1">
              <a:off x="4164" y="2500"/>
              <a:ext cx="152" cy="109"/>
              <a:chOff x="3216" y="2784"/>
              <a:chExt cx="192" cy="144"/>
            </a:xfrm>
          </p:grpSpPr>
          <p:sp>
            <p:nvSpPr>
              <p:cNvPr id="165"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66"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67"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68"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62"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63"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64"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169" name="Picture 29"/>
          <p:cNvPicPr>
            <a:picLocks noChangeArrowheads="1"/>
          </p:cNvPicPr>
          <p:nvPr/>
        </p:nvPicPr>
        <p:blipFill>
          <a:blip r:embed="rId3"/>
          <a:srcRect/>
          <a:stretch>
            <a:fillRect/>
          </a:stretch>
        </p:blipFill>
        <p:spPr bwMode="auto">
          <a:xfrm>
            <a:off x="7603129" y="2215981"/>
            <a:ext cx="478302" cy="232108"/>
          </a:xfrm>
          <a:prstGeom prst="rect">
            <a:avLst/>
          </a:prstGeom>
          <a:noFill/>
          <a:ln w="12700">
            <a:noFill/>
            <a:miter lim="800000"/>
            <a:headEnd/>
            <a:tailEnd/>
          </a:ln>
          <a:effectLst/>
        </p:spPr>
      </p:pic>
      <p:sp>
        <p:nvSpPr>
          <p:cNvPr id="170" name="Text Box 82"/>
          <p:cNvSpPr txBox="1">
            <a:spLocks noChangeArrowheads="1"/>
          </p:cNvSpPr>
          <p:nvPr/>
        </p:nvSpPr>
        <p:spPr bwMode="auto">
          <a:xfrm>
            <a:off x="963178" y="1719000"/>
            <a:ext cx="73366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Terminal</a:t>
            </a:r>
            <a:endParaRPr lang="en-US" sz="1100" b="1" dirty="0">
              <a:latin typeface="Arial" pitchFamily="34" charset="0"/>
              <a:cs typeface="Arial" pitchFamily="34" charset="0"/>
            </a:endParaRPr>
          </a:p>
        </p:txBody>
      </p:sp>
      <p:pic>
        <p:nvPicPr>
          <p:cNvPr id="171" name="Picture 372" descr="switch"/>
          <p:cNvPicPr>
            <a:picLocks noChangeAspect="1" noChangeArrowheads="1"/>
          </p:cNvPicPr>
          <p:nvPr/>
        </p:nvPicPr>
        <p:blipFill>
          <a:blip r:embed="rId4"/>
          <a:srcRect/>
          <a:stretch>
            <a:fillRect/>
          </a:stretch>
        </p:blipFill>
        <p:spPr bwMode="auto">
          <a:xfrm>
            <a:off x="5617654" y="2207556"/>
            <a:ext cx="503237" cy="252412"/>
          </a:xfrm>
          <a:prstGeom prst="rect">
            <a:avLst/>
          </a:prstGeom>
          <a:noFill/>
        </p:spPr>
      </p:pic>
      <p:sp>
        <p:nvSpPr>
          <p:cNvPr id="172" name="Text Box 82"/>
          <p:cNvSpPr txBox="1">
            <a:spLocks noChangeArrowheads="1"/>
          </p:cNvSpPr>
          <p:nvPr/>
        </p:nvSpPr>
        <p:spPr bwMode="auto">
          <a:xfrm>
            <a:off x="7589967" y="1738055"/>
            <a:ext cx="40876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Core</a:t>
            </a:r>
            <a:endParaRPr lang="en-US" sz="1100" b="1" dirty="0">
              <a:latin typeface="Arial" pitchFamily="34" charset="0"/>
              <a:cs typeface="Arial" pitchFamily="34" charset="0"/>
            </a:endParaRPr>
          </a:p>
        </p:txBody>
      </p:sp>
      <p:sp>
        <p:nvSpPr>
          <p:cNvPr id="173" name="Line 20"/>
          <p:cNvSpPr>
            <a:spLocks noChangeShapeType="1"/>
          </p:cNvSpPr>
          <p:nvPr/>
        </p:nvSpPr>
        <p:spPr bwMode="auto">
          <a:xfrm flipV="1">
            <a:off x="6098588" y="2330374"/>
            <a:ext cx="1469077" cy="6202"/>
          </a:xfrm>
          <a:prstGeom prst="line">
            <a:avLst/>
          </a:prstGeom>
          <a:noFill/>
          <a:ln w="28575">
            <a:solidFill>
              <a:schemeClr val="tx1"/>
            </a:solidFill>
            <a:round/>
            <a:headEnd/>
            <a:tailEnd/>
          </a:ln>
          <a:effectLst/>
        </p:spPr>
        <p:txBody>
          <a:bodyPr wrap="none" anchor="ct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 Architecture</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Reference </a:t>
            </a:r>
            <a:r>
              <a:rPr lang="en-US" dirty="0" smtClean="0"/>
              <a:t>Model for End-Stations</a:t>
            </a:r>
            <a:r>
              <a:rPr lang="en-US" dirty="0"/>
              <a:t/>
            </a:r>
            <a:br>
              <a:rPr lang="en-US" dirty="0"/>
            </a:br>
            <a:r>
              <a:rPr lang="en-US" dirty="0"/>
              <a:t>(802rev-D1.6)</a:t>
            </a:r>
          </a:p>
        </p:txBody>
      </p:sp>
      <p:sp>
        <p:nvSpPr>
          <p:cNvPr id="6" name="Text Placeholder 5"/>
          <p:cNvSpPr>
            <a:spLocks noGrp="1"/>
          </p:cNvSpPr>
          <p:nvPr>
            <p:ph type="body" idx="1"/>
          </p:nvPr>
        </p:nvSpPr>
        <p:spPr>
          <a:xfrm>
            <a:off x="251520" y="1535113"/>
            <a:ext cx="4040188" cy="639762"/>
          </a:xfrm>
        </p:spPr>
        <p:txBody>
          <a:bodyPr>
            <a:normAutofit fontScale="92500" lnSpcReduction="20000"/>
          </a:bodyPr>
          <a:lstStyle/>
          <a:p>
            <a:r>
              <a:rPr lang="en-US" dirty="0" smtClean="0"/>
              <a:t>Reference Model within the 7 layer ISO-OSI model</a:t>
            </a:r>
            <a:endParaRPr lang="en-US" dirty="0"/>
          </a:p>
        </p:txBody>
      </p:sp>
      <p:sp>
        <p:nvSpPr>
          <p:cNvPr id="7" name="Content Placeholder 6"/>
          <p:cNvSpPr>
            <a:spLocks noGrp="1"/>
          </p:cNvSpPr>
          <p:nvPr>
            <p:ph sz="half" idx="2"/>
          </p:nvPr>
        </p:nvSpPr>
        <p:spPr>
          <a:xfrm>
            <a:off x="251520" y="4869160"/>
            <a:ext cx="4040188" cy="1260140"/>
          </a:xfrm>
        </p:spPr>
        <p:txBody>
          <a:bodyPr>
            <a:normAutofit fontScale="40000" lnSpcReduction="20000"/>
          </a:bodyPr>
          <a:lstStyle/>
          <a:p>
            <a:pPr marL="176213" indent="-176213"/>
            <a:r>
              <a:rPr lang="en-US" dirty="0" smtClean="0"/>
              <a:t>IEEE 802 provides link layer connectivity to the overall communication architecture</a:t>
            </a:r>
          </a:p>
          <a:p>
            <a:pPr marL="176213" indent="-176213"/>
            <a:r>
              <a:rPr lang="en-US" dirty="0" smtClean="0"/>
              <a:t>It covers the Physical and the Data link layer of the ISO-OSI 7 layer model</a:t>
            </a:r>
          </a:p>
          <a:p>
            <a:pPr marL="176213" indent="-176213"/>
            <a:r>
              <a:rPr lang="en-US" dirty="0" smtClean="0"/>
              <a:t>Data link layer is represented in IEEE 802 by MAC and LLC sub-layers</a:t>
            </a:r>
          </a:p>
          <a:p>
            <a:pPr marL="176213" indent="-176213"/>
            <a:r>
              <a:rPr lang="en-US" dirty="0" smtClean="0"/>
              <a:t>Functionality above Data link layer is considered as ‘higher layer’.</a:t>
            </a:r>
            <a:endParaRPr lang="en-US" dirty="0"/>
          </a:p>
        </p:txBody>
      </p:sp>
      <p:sp>
        <p:nvSpPr>
          <p:cNvPr id="8" name="Text Placeholder 7"/>
          <p:cNvSpPr>
            <a:spLocks noGrp="1"/>
          </p:cNvSpPr>
          <p:nvPr>
            <p:ph type="body" sz="quarter" idx="3"/>
          </p:nvPr>
        </p:nvSpPr>
        <p:spPr>
          <a:xfrm>
            <a:off x="4850705" y="1535113"/>
            <a:ext cx="4041775" cy="639762"/>
          </a:xfrm>
        </p:spPr>
        <p:txBody>
          <a:bodyPr>
            <a:normAutofit fontScale="92500" lnSpcReduction="20000"/>
          </a:bodyPr>
          <a:lstStyle/>
          <a:p>
            <a:r>
              <a:rPr lang="en-US" dirty="0" smtClean="0"/>
              <a:t>Reference Model exposing specific IEEE 802 functions</a:t>
            </a:r>
            <a:endParaRPr lang="en-US" dirty="0"/>
          </a:p>
        </p:txBody>
      </p:sp>
      <p:sp>
        <p:nvSpPr>
          <p:cNvPr id="9" name="Content Placeholder 8"/>
          <p:cNvSpPr>
            <a:spLocks noGrp="1"/>
          </p:cNvSpPr>
          <p:nvPr>
            <p:ph sz="quarter" idx="4"/>
          </p:nvPr>
        </p:nvSpPr>
        <p:spPr>
          <a:xfrm>
            <a:off x="4850705" y="4869159"/>
            <a:ext cx="4041775" cy="1530171"/>
          </a:xfrm>
        </p:spPr>
        <p:txBody>
          <a:bodyPr>
            <a:normAutofit fontScale="40000" lnSpcReduction="20000"/>
          </a:bodyPr>
          <a:lstStyle/>
          <a:p>
            <a:pPr marL="176213" indent="-176213"/>
            <a:r>
              <a:rPr lang="en-US" dirty="0" smtClean="0"/>
              <a:t>The IEEE 802 connectivity stack is supplemented by a management plane and a plane representing IEEE 802.21 MIH.</a:t>
            </a:r>
          </a:p>
          <a:p>
            <a:pPr marL="176213" indent="-176213"/>
            <a:r>
              <a:rPr lang="en-US" dirty="0" smtClean="0"/>
              <a:t>MIH comprises a number of control SAPs into each of the layer of the IEEE 802 reference model</a:t>
            </a:r>
          </a:p>
          <a:p>
            <a:pPr marL="176213" indent="-176213"/>
            <a:r>
              <a:rPr lang="en-US" dirty="0" smtClean="0"/>
              <a:t>The network management model of IEEE 802 is aligned with the ITU TMN framework and provides the definition of managed objects for each of the layers of the IEEE 802 architecture</a:t>
            </a:r>
          </a:p>
          <a:p>
            <a:pPr marL="176213" indent="-176213"/>
            <a:r>
              <a:rPr lang="en-US" dirty="0" smtClean="0"/>
              <a:t>IEEE 802 allows for special purpose network management protocols when the usual network management approach with managed objects is not sufficient.</a:t>
            </a:r>
            <a:endParaRPr lang="en-US" dirty="0"/>
          </a:p>
        </p:txBody>
      </p:sp>
      <p:pic>
        <p:nvPicPr>
          <p:cNvPr id="5" name="Picture 4"/>
          <p:cNvPicPr>
            <a:picLocks noChangeAspect="1"/>
          </p:cNvPicPr>
          <p:nvPr/>
        </p:nvPicPr>
        <p:blipFill>
          <a:blip r:embed="rId2"/>
          <a:stretch>
            <a:fillRect/>
          </a:stretch>
        </p:blipFill>
        <p:spPr>
          <a:xfrm>
            <a:off x="4758191" y="2123853"/>
            <a:ext cx="4359314" cy="2772114"/>
          </a:xfrm>
          <a:prstGeom prst="rect">
            <a:avLst/>
          </a:prstGeom>
        </p:spPr>
      </p:pic>
      <p:pic>
        <p:nvPicPr>
          <p:cNvPr id="50178" name="Picture 2"/>
          <p:cNvPicPr>
            <a:picLocks noChangeAspect="1" noChangeArrowheads="1"/>
          </p:cNvPicPr>
          <p:nvPr/>
        </p:nvPicPr>
        <p:blipFill>
          <a:blip r:embed="rId3"/>
          <a:srcRect/>
          <a:stretch>
            <a:fillRect/>
          </a:stretch>
        </p:blipFill>
        <p:spPr bwMode="auto">
          <a:xfrm>
            <a:off x="251520" y="2533154"/>
            <a:ext cx="4044315" cy="221742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IEEE 802 Reference Model for Bridges</a:t>
            </a:r>
            <a:endParaRPr lang="en-US" dirty="0"/>
          </a:p>
        </p:txBody>
      </p:sp>
      <p:sp>
        <p:nvSpPr>
          <p:cNvPr id="8" name="Content Placeholder 7"/>
          <p:cNvSpPr>
            <a:spLocks noGrp="1"/>
          </p:cNvSpPr>
          <p:nvPr>
            <p:ph idx="1"/>
          </p:nvPr>
        </p:nvSpPr>
        <p:spPr>
          <a:xfrm>
            <a:off x="457200" y="4149080"/>
            <a:ext cx="8229600" cy="1977083"/>
          </a:xfrm>
        </p:spPr>
        <p:txBody>
          <a:bodyPr>
            <a:normAutofit fontScale="62500" lnSpcReduction="20000"/>
          </a:bodyPr>
          <a:lstStyle/>
          <a:p>
            <a:r>
              <a:rPr lang="en-US" dirty="0" smtClean="0"/>
              <a:t>IEEE 802 provides a bridging model for interconnection of multiple network segments based on data link layer functionality</a:t>
            </a:r>
          </a:p>
          <a:p>
            <a:r>
              <a:rPr lang="en-US" dirty="0" smtClean="0"/>
              <a:t>Different bridging protocols can handle the issues of various topologies including avoidance of data loops and establishment of ‘optimized’ filtering and forwarding decisions.</a:t>
            </a:r>
          </a:p>
          <a:p>
            <a:r>
              <a:rPr lang="en-US" dirty="0" smtClean="0"/>
              <a:t>Bridging protocols have been extended to cope with multiple operational domains of an hierarchical provider structure.</a:t>
            </a:r>
            <a:endParaRPr lang="en-US" dirty="0"/>
          </a:p>
        </p:txBody>
      </p:sp>
      <p:pic>
        <p:nvPicPr>
          <p:cNvPr id="51202" name="Picture 2"/>
          <p:cNvPicPr>
            <a:picLocks noChangeAspect="1" noChangeArrowheads="1"/>
          </p:cNvPicPr>
          <p:nvPr/>
        </p:nvPicPr>
        <p:blipFill>
          <a:blip r:embed="rId2"/>
          <a:srcRect/>
          <a:stretch>
            <a:fillRect/>
          </a:stretch>
        </p:blipFill>
        <p:spPr bwMode="auto">
          <a:xfrm>
            <a:off x="1376645" y="1403775"/>
            <a:ext cx="6431090" cy="250517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Architecture WITHIN SCOPE of IEEE 802</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2341716"/>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926596" y="2889150"/>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2889150"/>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2889150"/>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smtClean="0"/>
              <a:t>OmniRAN Reference Points </a:t>
            </a:r>
            <a:br>
              <a:rPr lang="en-US" smtClean="0"/>
            </a:br>
            <a:r>
              <a:rPr lang="en-US" smtClean="0"/>
              <a:t>in the layered protocol view</a:t>
            </a:r>
            <a:endParaRPr lang="en-US" dirty="0"/>
          </a:p>
        </p:txBody>
      </p:sp>
      <p:sp>
        <p:nvSpPr>
          <p:cNvPr id="40" name="Content Placeholder 39"/>
          <p:cNvSpPr>
            <a:spLocks noGrp="1"/>
          </p:cNvSpPr>
          <p:nvPr>
            <p:ph idx="1"/>
          </p:nvPr>
        </p:nvSpPr>
        <p:spPr>
          <a:xfrm>
            <a:off x="457200" y="3556852"/>
            <a:ext cx="8229600" cy="2977148"/>
          </a:xfrm>
        </p:spPr>
        <p:txBody>
          <a:bodyPr>
            <a:normAutofit fontScale="55000" lnSpcReduction="20000"/>
          </a:bodyPr>
          <a:lstStyle/>
          <a:p>
            <a:r>
              <a:rPr lang="en-US" dirty="0" err="1" smtClean="0"/>
              <a:t>OmniRAN</a:t>
            </a:r>
            <a:r>
              <a:rPr lang="en-US" dirty="0" smtClean="0"/>
              <a:t> reference points describe interfaces into IEEE 802 network functions.</a:t>
            </a:r>
          </a:p>
          <a:p>
            <a:pPr lvl="1"/>
            <a:r>
              <a:rPr lang="en-US" dirty="0" smtClean="0"/>
              <a:t>Most of the Reference Points mainly comprise signaling information.</a:t>
            </a:r>
          </a:p>
          <a:p>
            <a:r>
              <a:rPr lang="en-US" dirty="0" smtClean="0"/>
              <a:t>Signaling information configures functionalities in the PHY and </a:t>
            </a:r>
            <a:r>
              <a:rPr lang="en-US" dirty="0" err="1" smtClean="0"/>
              <a:t>DataLink</a:t>
            </a:r>
            <a:r>
              <a:rPr lang="en-US" dirty="0" smtClean="0"/>
              <a:t> layer of IEEE 802 functions.</a:t>
            </a:r>
          </a:p>
          <a:p>
            <a:r>
              <a:rPr lang="en-US" dirty="0" smtClean="0"/>
              <a:t>The signaling information is carried by IP protocols from a central database server to the IEEE 802 functions</a:t>
            </a:r>
          </a:p>
          <a:p>
            <a:pPr lvl="1"/>
            <a:r>
              <a:rPr lang="en-US" dirty="0" smtClean="0"/>
              <a:t>Similar to the definition and processing of network management information in IEEE 802</a:t>
            </a:r>
          </a:p>
          <a:p>
            <a:r>
              <a:rPr lang="en-US" dirty="0" smtClean="0"/>
              <a:t>Effectively each of IEEE 802 network elements contains an IP communication stack on top of the IEEE 802 data path for the exchange of the control information.</a:t>
            </a:r>
            <a:endParaRPr lang="en-US" dirty="0"/>
          </a:p>
        </p:txBody>
      </p:sp>
      <p:grpSp>
        <p:nvGrpSpPr>
          <p:cNvPr id="10" name="Group 9"/>
          <p:cNvGrpSpPr/>
          <p:nvPr/>
        </p:nvGrpSpPr>
        <p:grpSpPr>
          <a:xfrm>
            <a:off x="881590" y="1539000"/>
            <a:ext cx="855095" cy="1350150"/>
            <a:chOff x="971599" y="3519010"/>
            <a:chExt cx="1080121" cy="1350150"/>
          </a:xfrm>
        </p:grpSpPr>
        <p:sp>
          <p:nvSpPr>
            <p:cNvPr id="3"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6"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9" name="Rectangle 8"/>
            <p:cNvSpPr/>
            <p:nvPr/>
          </p:nvSpPr>
          <p:spPr bwMode="auto">
            <a:xfrm>
              <a:off x="971599" y="351901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Applic</a:t>
              </a:r>
              <a:r>
                <a:rPr lang="en-US" dirty="0">
                  <a:latin typeface="+mn-lt"/>
                </a:rPr>
                <a:t>a</a:t>
              </a:r>
              <a:r>
                <a:rPr lang="en-US" dirty="0" smtClean="0">
                  <a:latin typeface="+mn-lt"/>
                </a:rPr>
                <a:t>tion</a:t>
              </a:r>
              <a:endParaRPr kumimoji="0" lang="en-US" sz="1200" b="0" i="0" u="none" strike="noStrike" cap="none" normalizeH="0" baseline="0" dirty="0">
                <a:ln>
                  <a:noFill/>
                </a:ln>
                <a:solidFill>
                  <a:schemeClr val="tx1"/>
                </a:solidFill>
                <a:effectLst/>
                <a:latin typeface="+mn-lt"/>
              </a:endParaRPr>
            </a:p>
          </p:txBody>
        </p:sp>
      </p:grpSp>
      <p:grpSp>
        <p:nvGrpSpPr>
          <p:cNvPr id="11" name="Group 10"/>
          <p:cNvGrpSpPr/>
          <p:nvPr/>
        </p:nvGrpSpPr>
        <p:grpSpPr>
          <a:xfrm>
            <a:off x="7452320" y="1539000"/>
            <a:ext cx="855095" cy="1350150"/>
            <a:chOff x="971599" y="3519010"/>
            <a:chExt cx="1080121" cy="1350150"/>
          </a:xfrm>
        </p:grpSpPr>
        <p:sp>
          <p:nvSpPr>
            <p:cNvPr id="12" name="Rectangle 11"/>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14" name="Rectangle 13"/>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15" name="Rectangle 14"/>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18" name="Rectangle 17"/>
            <p:cNvSpPr/>
            <p:nvPr/>
          </p:nvSpPr>
          <p:spPr bwMode="auto">
            <a:xfrm>
              <a:off x="971599" y="351901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Applic</a:t>
              </a:r>
              <a:r>
                <a:rPr lang="en-US" dirty="0">
                  <a:latin typeface="+mn-lt"/>
                </a:rPr>
                <a:t>a</a:t>
              </a:r>
              <a:r>
                <a:rPr lang="en-US" dirty="0" smtClean="0">
                  <a:latin typeface="+mn-lt"/>
                </a:rPr>
                <a:t>tion</a:t>
              </a:r>
              <a:endParaRPr kumimoji="0" lang="en-US" sz="1200" b="0" i="0" u="none" strike="noStrike" cap="none" normalizeH="0" baseline="0" dirty="0">
                <a:ln>
                  <a:noFill/>
                </a:ln>
                <a:solidFill>
                  <a:schemeClr val="tx1"/>
                </a:solidFill>
                <a:effectLst/>
                <a:latin typeface="+mn-lt"/>
              </a:endParaRPr>
            </a:p>
          </p:txBody>
        </p:sp>
      </p:grpSp>
      <p:sp>
        <p:nvSpPr>
          <p:cNvPr id="20" name="Rectangle 19"/>
          <p:cNvSpPr/>
          <p:nvPr/>
        </p:nvSpPr>
        <p:spPr bwMode="auto">
          <a:xfrm>
            <a:off x="5832141" y="2349090"/>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2619120"/>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2349090"/>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2619120"/>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2349090"/>
            <a:ext cx="1710190" cy="45719"/>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2349090"/>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2619120"/>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2349090"/>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2619120"/>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2349090"/>
            <a:ext cx="1710190" cy="45719"/>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grpSp>
        <p:nvGrpSpPr>
          <p:cNvPr id="22" name="Group 21"/>
          <p:cNvGrpSpPr/>
          <p:nvPr/>
        </p:nvGrpSpPr>
        <p:grpSpPr>
          <a:xfrm>
            <a:off x="5382000" y="1494000"/>
            <a:ext cx="855095" cy="810090"/>
            <a:chOff x="7604720" y="1691400"/>
            <a:chExt cx="855095" cy="810090"/>
          </a:xfrm>
          <a:solidFill>
            <a:schemeClr val="accent6">
              <a:lumMod val="60000"/>
              <a:lumOff val="40000"/>
            </a:schemeClr>
          </a:solidFill>
          <a:scene3d>
            <a:camera prst="isometricOffAxis2Right"/>
            <a:lightRig rig="threePt" dir="t"/>
          </a:scene3d>
        </p:grpSpPr>
        <p:sp>
          <p:nvSpPr>
            <p:cNvPr id="174" name="Rectangle 173"/>
            <p:cNvSpPr/>
            <p:nvPr/>
          </p:nvSpPr>
          <p:spPr bwMode="auto">
            <a:xfrm>
              <a:off x="7604721" y="2231460"/>
              <a:ext cx="855094" cy="270030"/>
            </a:xfrm>
            <a:prstGeom prst="rect">
              <a:avLst/>
            </a:prstGeom>
            <a:grp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175" name="Rectangle 174"/>
            <p:cNvSpPr/>
            <p:nvPr/>
          </p:nvSpPr>
          <p:spPr bwMode="auto">
            <a:xfrm>
              <a:off x="7604721" y="1961430"/>
              <a:ext cx="855094" cy="270030"/>
            </a:xfrm>
            <a:prstGeom prst="rect">
              <a:avLst/>
            </a:prstGeom>
            <a:grp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176" name="Rectangle 175"/>
            <p:cNvSpPr/>
            <p:nvPr/>
          </p:nvSpPr>
          <p:spPr bwMode="auto">
            <a:xfrm>
              <a:off x="7604720" y="1691400"/>
              <a:ext cx="855094" cy="270030"/>
            </a:xfrm>
            <a:prstGeom prst="rect">
              <a:avLst/>
            </a:prstGeom>
            <a:grpFill/>
            <a:ln w="12700" cap="flat" cmpd="sng" algn="ctr">
              <a:solidFill>
                <a:schemeClr val="accent6"/>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Applic</a:t>
              </a:r>
              <a:r>
                <a:rPr lang="en-US" dirty="0">
                  <a:latin typeface="+mn-lt"/>
                </a:rPr>
                <a:t>a</a:t>
              </a:r>
              <a:r>
                <a:rPr lang="en-US" dirty="0" smtClean="0">
                  <a:latin typeface="+mn-lt"/>
                </a:rPr>
                <a:t>tion</a:t>
              </a:r>
              <a:endParaRPr kumimoji="0" lang="en-US" sz="1200" b="0" i="0" u="none" strike="noStrike" cap="none" normalizeH="0" baseline="0" dirty="0">
                <a:ln>
                  <a:noFill/>
                </a:ln>
                <a:solidFill>
                  <a:schemeClr val="tx1"/>
                </a:solidFill>
                <a:effectLst/>
                <a:latin typeface="+mn-lt"/>
              </a:endParaRPr>
            </a:p>
          </p:txBody>
        </p:sp>
      </p:grpSp>
      <p:grpSp>
        <p:nvGrpSpPr>
          <p:cNvPr id="177" name="Group 176"/>
          <p:cNvGrpSpPr/>
          <p:nvPr/>
        </p:nvGrpSpPr>
        <p:grpSpPr>
          <a:xfrm>
            <a:off x="2862000" y="1527939"/>
            <a:ext cx="855095" cy="810090"/>
            <a:chOff x="7604720" y="1691400"/>
            <a:chExt cx="855095" cy="810090"/>
          </a:xfrm>
          <a:solidFill>
            <a:schemeClr val="accent6">
              <a:lumMod val="60000"/>
              <a:lumOff val="40000"/>
            </a:schemeClr>
          </a:solidFill>
          <a:scene3d>
            <a:camera prst="isometricOffAxis2Right"/>
            <a:lightRig rig="threePt" dir="t"/>
          </a:scene3d>
        </p:grpSpPr>
        <p:sp>
          <p:nvSpPr>
            <p:cNvPr id="178" name="Rectangle 177"/>
            <p:cNvSpPr/>
            <p:nvPr/>
          </p:nvSpPr>
          <p:spPr bwMode="auto">
            <a:xfrm>
              <a:off x="7604721" y="2231460"/>
              <a:ext cx="855094" cy="270030"/>
            </a:xfrm>
            <a:prstGeom prst="rect">
              <a:avLst/>
            </a:prstGeom>
            <a:grp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179" name="Rectangle 178"/>
            <p:cNvSpPr/>
            <p:nvPr/>
          </p:nvSpPr>
          <p:spPr bwMode="auto">
            <a:xfrm>
              <a:off x="7604721" y="1961430"/>
              <a:ext cx="855094" cy="270030"/>
            </a:xfrm>
            <a:prstGeom prst="rect">
              <a:avLst/>
            </a:prstGeom>
            <a:grp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180" name="Rectangle 179"/>
            <p:cNvSpPr/>
            <p:nvPr/>
          </p:nvSpPr>
          <p:spPr bwMode="auto">
            <a:xfrm>
              <a:off x="7604720" y="1691400"/>
              <a:ext cx="855094" cy="270030"/>
            </a:xfrm>
            <a:prstGeom prst="rect">
              <a:avLst/>
            </a:prstGeom>
            <a:grpFill/>
            <a:ln w="12700" cap="flat" cmpd="sng" algn="ctr">
              <a:solidFill>
                <a:schemeClr val="accent6"/>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Applic</a:t>
              </a:r>
              <a:r>
                <a:rPr lang="en-US" dirty="0">
                  <a:latin typeface="+mn-lt"/>
                </a:rPr>
                <a:t>a</a:t>
              </a:r>
              <a:r>
                <a:rPr lang="en-US" dirty="0" smtClean="0">
                  <a:latin typeface="+mn-lt"/>
                </a:rPr>
                <a:t>tion</a:t>
              </a:r>
              <a:endParaRPr kumimoji="0" lang="en-US" sz="1200" b="0" i="0" u="none" strike="noStrike" cap="none" normalizeH="0" baseline="0" dirty="0">
                <a:ln>
                  <a:noFill/>
                </a:ln>
                <a:solidFill>
                  <a:schemeClr val="tx1"/>
                </a:solidFill>
                <a:effectLst/>
                <a:latin typeface="+mn-lt"/>
              </a:endParaRPr>
            </a:p>
          </p:txBody>
        </p:sp>
      </p:grpSp>
      <p:cxnSp>
        <p:nvCxnSpPr>
          <p:cNvPr id="24" name="Elbow Connector 23"/>
          <p:cNvCxnSpPr>
            <a:endCxn id="18" idx="1"/>
          </p:cNvCxnSpPr>
          <p:nvPr/>
        </p:nvCxnSpPr>
        <p:spPr bwMode="auto">
          <a:xfrm>
            <a:off x="5877144" y="1629015"/>
            <a:ext cx="1575176" cy="45000"/>
          </a:xfrm>
          <a:prstGeom prst="bentConnector3">
            <a:avLst>
              <a:gd name="adj1" fmla="val 42213"/>
            </a:avLst>
          </a:prstGeom>
          <a:solidFill>
            <a:schemeClr val="accent1"/>
          </a:solidFill>
          <a:ln w="28575" cap="flat" cmpd="sng" algn="ctr">
            <a:solidFill>
              <a:schemeClr val="accent6"/>
            </a:solidFill>
            <a:prstDash val="solid"/>
            <a:round/>
            <a:headEnd type="triangle"/>
            <a:tailEnd type="triangle"/>
          </a:ln>
          <a:effectLst/>
        </p:spPr>
      </p:cxnSp>
      <p:cxnSp>
        <p:nvCxnSpPr>
          <p:cNvPr id="181" name="Elbow Connector 180"/>
          <p:cNvCxnSpPr/>
          <p:nvPr/>
        </p:nvCxnSpPr>
        <p:spPr bwMode="auto">
          <a:xfrm>
            <a:off x="3316909" y="1683989"/>
            <a:ext cx="4135410" cy="80041"/>
          </a:xfrm>
          <a:prstGeom prst="bentConnector3">
            <a:avLst>
              <a:gd name="adj1" fmla="val 13058"/>
            </a:avLst>
          </a:prstGeom>
          <a:solidFill>
            <a:schemeClr val="accent1"/>
          </a:solidFill>
          <a:ln w="28575" cap="flat" cmpd="sng" algn="ctr">
            <a:solidFill>
              <a:schemeClr val="accent6"/>
            </a:solidFill>
            <a:prstDash val="solid"/>
            <a:round/>
            <a:headEnd type="triangle"/>
            <a:tailEnd type="triangle"/>
          </a:ln>
          <a:effectLst/>
        </p:spPr>
      </p:cxnSp>
      <p:cxnSp>
        <p:nvCxnSpPr>
          <p:cNvPr id="41" name="Straight Arrow Connector 40"/>
          <p:cNvCxnSpPr/>
          <p:nvPr/>
        </p:nvCxnSpPr>
        <p:spPr bwMode="auto">
          <a:xfrm>
            <a:off x="3312000" y="2214000"/>
            <a:ext cx="0" cy="262657"/>
          </a:xfrm>
          <a:prstGeom prst="straightConnector1">
            <a:avLst/>
          </a:prstGeom>
          <a:solidFill>
            <a:schemeClr val="accent1"/>
          </a:solidFill>
          <a:ln w="38100" cap="flat" cmpd="sng" algn="ctr">
            <a:solidFill>
              <a:schemeClr val="accent6">
                <a:lumMod val="75000"/>
              </a:schemeClr>
            </a:solidFill>
            <a:prstDash val="solid"/>
            <a:round/>
            <a:headEnd type="stealth" w="med" len="med"/>
            <a:tailEnd type="stealth" w="med" len="med"/>
          </a:ln>
          <a:effectLst/>
        </p:spPr>
      </p:cxnSp>
      <p:cxnSp>
        <p:nvCxnSpPr>
          <p:cNvPr id="42" name="Straight Arrow Connector 41"/>
          <p:cNvCxnSpPr/>
          <p:nvPr/>
        </p:nvCxnSpPr>
        <p:spPr bwMode="auto">
          <a:xfrm>
            <a:off x="5832000" y="2214000"/>
            <a:ext cx="0" cy="262657"/>
          </a:xfrm>
          <a:prstGeom prst="straightConnector1">
            <a:avLst/>
          </a:prstGeom>
          <a:solidFill>
            <a:schemeClr val="accent1"/>
          </a:solidFill>
          <a:ln w="38100" cap="flat" cmpd="sng" algn="ctr">
            <a:solidFill>
              <a:schemeClr val="accent6">
                <a:lumMod val="75000"/>
              </a:schemeClr>
            </a:solidFill>
            <a:prstDash val="solid"/>
            <a:round/>
            <a:headEnd type="stealth" w="med" len="med"/>
            <a:tailEnd type="stealth" w="med" len="med"/>
          </a:ln>
          <a:effectLst/>
        </p:spPr>
      </p:cxnSp>
    </p:spTree>
    <p:extLst>
      <p:ext uri="{BB962C8B-B14F-4D97-AF65-F5344CB8AC3E}">
        <p14:creationId xmlns:p14="http://schemas.microsoft.com/office/powerpoint/2010/main" val="6488166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IEEE 802 Scope of OmniRAN</a:t>
            </a:r>
            <a:endParaRPr lang="en-US" dirty="0"/>
          </a:p>
        </p:txBody>
      </p:sp>
      <p:sp>
        <p:nvSpPr>
          <p:cNvPr id="3" name="Subtitle 2"/>
          <p:cNvSpPr>
            <a:spLocks noGrp="1"/>
          </p:cNvSpPr>
          <p:nvPr>
            <p:ph type="subTitle" idx="1"/>
          </p:nvPr>
        </p:nvSpPr>
        <p:spPr/>
        <p:txBody>
          <a:bodyPr/>
          <a:lstStyle/>
          <a:p>
            <a:r>
              <a:rPr lang="en-US" dirty="0" smtClean="0"/>
              <a:t>Architectural models and functional views of OmniRAN in the scope of IEEE 802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2933894"/>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926596" y="3481328"/>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3481328"/>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3481328"/>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smtClean="0"/>
              <a:t>Mapping of OmniRAN Reference Points to IEEE 802 Reference Model</a:t>
            </a:r>
            <a:endParaRPr lang="en-US" dirty="0"/>
          </a:p>
        </p:txBody>
      </p:sp>
      <p:sp>
        <p:nvSpPr>
          <p:cNvPr id="140" name="Content Placeholder 139"/>
          <p:cNvSpPr>
            <a:spLocks noGrp="1"/>
          </p:cNvSpPr>
          <p:nvPr>
            <p:ph idx="1"/>
          </p:nvPr>
        </p:nvSpPr>
        <p:spPr>
          <a:xfrm>
            <a:off x="457200" y="4036518"/>
            <a:ext cx="8229600" cy="2497482"/>
          </a:xfrm>
        </p:spPr>
        <p:txBody>
          <a:bodyPr>
            <a:normAutofit fontScale="55000" lnSpcReduction="20000"/>
          </a:bodyPr>
          <a:lstStyle/>
          <a:p>
            <a:r>
              <a:rPr lang="en-US" dirty="0" smtClean="0"/>
              <a:t>R1, R2, R3 Reference Points can be mapped </a:t>
            </a:r>
            <a:r>
              <a:rPr lang="en-US" dirty="0"/>
              <a:t>o</a:t>
            </a:r>
            <a:r>
              <a:rPr lang="en-US" dirty="0" smtClean="0"/>
              <a:t>nto the IEEE 802 Reference Model</a:t>
            </a:r>
          </a:p>
          <a:p>
            <a:pPr lvl="1"/>
            <a:r>
              <a:rPr lang="en-US" dirty="0" smtClean="0"/>
              <a:t>R1 represents the PHY and MAC layer functions between terminal and base station</a:t>
            </a:r>
          </a:p>
          <a:p>
            <a:pPr lvl="2"/>
            <a:r>
              <a:rPr lang="en-US" dirty="0" smtClean="0"/>
              <a:t>Completely covered by IEEE 802 specifications</a:t>
            </a:r>
          </a:p>
          <a:p>
            <a:pPr lvl="1"/>
            <a:r>
              <a:rPr lang="en-US" dirty="0" smtClean="0"/>
              <a:t>R2 represents the L2 control protocol functions between terminal and central entities for control and AAA.</a:t>
            </a:r>
          </a:p>
          <a:p>
            <a:pPr lvl="1"/>
            <a:r>
              <a:rPr lang="en-US" dirty="0" smtClean="0"/>
              <a:t>R3 represents the L1 &amp; L2 control interface from a central control entity into the network elements</a:t>
            </a:r>
          </a:p>
          <a:p>
            <a:pPr lvl="1"/>
            <a:r>
              <a:rPr lang="en-US" dirty="0" smtClean="0"/>
              <a:t>‘R2’ and ‘R3 Control’ may comprise only definitions </a:t>
            </a:r>
            <a:r>
              <a:rPr lang="en-US" dirty="0"/>
              <a:t>of </a:t>
            </a:r>
            <a:r>
              <a:rPr lang="en-US" dirty="0" smtClean="0"/>
              <a:t>attributes</a:t>
            </a:r>
          </a:p>
          <a:p>
            <a:pPr lvl="2"/>
            <a:r>
              <a:rPr lang="en-US" dirty="0" smtClean="0"/>
              <a:t>However </a:t>
            </a:r>
            <a:r>
              <a:rPr lang="en-US" dirty="0"/>
              <a:t>IP based protocols to carry control information elements are out of scope of IEEE </a:t>
            </a:r>
            <a:r>
              <a:rPr lang="en-US" dirty="0" smtClean="0"/>
              <a:t>802</a:t>
            </a:r>
          </a:p>
          <a:p>
            <a:pPr lvl="1"/>
            <a:r>
              <a:rPr lang="en-US" dirty="0" smtClean="0"/>
              <a:t>‘R3 Data’ may define a special kind of Data Link SAP</a:t>
            </a:r>
          </a:p>
        </p:txBody>
      </p:sp>
      <p:sp>
        <p:nvSpPr>
          <p:cNvPr id="3" name="Rectangle 2"/>
          <p:cNvSpPr/>
          <p:nvPr/>
        </p:nvSpPr>
        <p:spPr bwMode="auto">
          <a:xfrm>
            <a:off x="881590" y="294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881591" y="321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881591" y="1591118"/>
            <a:ext cx="855094" cy="135015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sp>
        <p:nvSpPr>
          <p:cNvPr id="12" name="Rectangle 11"/>
          <p:cNvSpPr/>
          <p:nvPr/>
        </p:nvSpPr>
        <p:spPr bwMode="auto">
          <a:xfrm>
            <a:off x="7452320" y="294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7452321" y="321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0" name="Rectangle 19"/>
          <p:cNvSpPr/>
          <p:nvPr/>
        </p:nvSpPr>
        <p:spPr bwMode="auto">
          <a:xfrm>
            <a:off x="5832141" y="294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321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294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321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294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294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321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294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321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294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pic>
        <p:nvPicPr>
          <p:cNvPr id="68" name="Picture 67" descr="MC900439836.PNG"/>
          <p:cNvPicPr>
            <a:picLocks noChangeAspect="1"/>
          </p:cNvPicPr>
          <p:nvPr/>
        </p:nvPicPr>
        <p:blipFill>
          <a:blip r:embed="rId2"/>
          <a:stretch>
            <a:fillRect/>
          </a:stretch>
        </p:blipFill>
        <p:spPr>
          <a:xfrm>
            <a:off x="1016605" y="2086173"/>
            <a:ext cx="533400" cy="533400"/>
          </a:xfrm>
          <a:prstGeom prst="rect">
            <a:avLst/>
          </a:prstGeom>
        </p:spPr>
      </p:pic>
      <p:sp>
        <p:nvSpPr>
          <p:cNvPr id="102" name="Rectangle 101"/>
          <p:cNvSpPr/>
          <p:nvPr/>
        </p:nvSpPr>
        <p:spPr bwMode="auto">
          <a:xfrm>
            <a:off x="2816805" y="2446214"/>
            <a:ext cx="855095"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4" name="Rectangle 103"/>
          <p:cNvSpPr/>
          <p:nvPr/>
        </p:nvSpPr>
        <p:spPr bwMode="auto">
          <a:xfrm>
            <a:off x="5472100" y="2446214"/>
            <a:ext cx="720080"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5" name="Rectangle 104"/>
          <p:cNvSpPr/>
          <p:nvPr/>
        </p:nvSpPr>
        <p:spPr bwMode="auto">
          <a:xfrm>
            <a:off x="7452320" y="1591118"/>
            <a:ext cx="855094" cy="135015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pic>
        <p:nvPicPr>
          <p:cNvPr id="82" name="Picture 29"/>
          <p:cNvPicPr>
            <a:picLocks noChangeArrowheads="1"/>
          </p:cNvPicPr>
          <p:nvPr/>
        </p:nvPicPr>
        <p:blipFill>
          <a:blip r:embed="rId3"/>
          <a:srcRect/>
          <a:stretch>
            <a:fillRect/>
          </a:stretch>
        </p:blipFill>
        <p:spPr bwMode="auto">
          <a:xfrm>
            <a:off x="7677345" y="2536223"/>
            <a:ext cx="405045" cy="258117"/>
          </a:xfrm>
          <a:prstGeom prst="rect">
            <a:avLst/>
          </a:prstGeom>
          <a:noFill/>
          <a:ln w="12700">
            <a:noFill/>
            <a:miter lim="800000"/>
            <a:headEnd/>
            <a:tailEnd/>
          </a:ln>
          <a:effectLst/>
        </p:spPr>
      </p:pic>
      <p:grpSp>
        <p:nvGrpSpPr>
          <p:cNvPr id="70" name="Group 122"/>
          <p:cNvGrpSpPr>
            <a:grpSpLocks/>
          </p:cNvGrpSpPr>
          <p:nvPr/>
        </p:nvGrpSpPr>
        <p:grpSpPr bwMode="auto">
          <a:xfrm>
            <a:off x="7767355" y="2221188"/>
            <a:ext cx="190728" cy="325360"/>
            <a:chOff x="4120" y="2308"/>
            <a:chExt cx="305" cy="415"/>
          </a:xfrm>
        </p:grpSpPr>
        <p:sp>
          <p:nvSpPr>
            <p:cNvPr id="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4" name="Group 126"/>
            <p:cNvGrpSpPr>
              <a:grpSpLocks/>
            </p:cNvGrpSpPr>
            <p:nvPr/>
          </p:nvGrpSpPr>
          <p:grpSpPr bwMode="auto">
            <a:xfrm flipH="1">
              <a:off x="4164" y="2500"/>
              <a:ext cx="152" cy="109"/>
              <a:chOff x="3216" y="2784"/>
              <a:chExt cx="192" cy="144"/>
            </a:xfrm>
          </p:grpSpPr>
          <p:sp>
            <p:nvSpPr>
              <p:cNvPr id="7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69" name="AutoShape 22"/>
          <p:cNvSpPr>
            <a:spLocks noChangeArrowheads="1"/>
          </p:cNvSpPr>
          <p:nvPr/>
        </p:nvSpPr>
        <p:spPr bwMode="auto">
          <a:xfrm>
            <a:off x="7677345" y="1861148"/>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cxnSp>
        <p:nvCxnSpPr>
          <p:cNvPr id="114" name="Straight Arrow Connector 113"/>
          <p:cNvCxnSpPr/>
          <p:nvPr/>
        </p:nvCxnSpPr>
        <p:spPr bwMode="auto">
          <a:xfrm>
            <a:off x="5742130" y="284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6" name="Straight Arrow Connector 115"/>
          <p:cNvCxnSpPr/>
          <p:nvPr/>
        </p:nvCxnSpPr>
        <p:spPr bwMode="auto">
          <a:xfrm>
            <a:off x="5922150" y="284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7" name="Straight Arrow Connector 116"/>
          <p:cNvCxnSpPr/>
          <p:nvPr/>
        </p:nvCxnSpPr>
        <p:spPr bwMode="auto">
          <a:xfrm>
            <a:off x="3266855" y="2843884"/>
            <a:ext cx="0" cy="46800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8" name="Straight Arrow Connector 117"/>
          <p:cNvCxnSpPr/>
          <p:nvPr/>
        </p:nvCxnSpPr>
        <p:spPr bwMode="auto">
          <a:xfrm>
            <a:off x="3356865" y="284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20" name="Elbow Connector 119"/>
          <p:cNvCxnSpPr>
            <a:endCxn id="102" idx="3"/>
          </p:cNvCxnSpPr>
          <p:nvPr/>
        </p:nvCxnSpPr>
        <p:spPr bwMode="auto">
          <a:xfrm rot="10800000" flipV="1">
            <a:off x="3671900" y="2401207"/>
            <a:ext cx="3780422" cy="292534"/>
          </a:xfrm>
          <a:prstGeom prst="bentConnector3">
            <a:avLst>
              <a:gd name="adj1" fmla="val 95478"/>
            </a:avLst>
          </a:prstGeom>
          <a:solidFill>
            <a:schemeClr val="accent1"/>
          </a:solidFill>
          <a:ln w="12700" cap="flat" cmpd="sng" algn="ctr">
            <a:solidFill>
              <a:schemeClr val="tx1"/>
            </a:solidFill>
            <a:prstDash val="solid"/>
            <a:round/>
            <a:headEnd type="none" w="sm" len="sm"/>
            <a:tailEnd type="arrow"/>
          </a:ln>
          <a:effectLst/>
        </p:spPr>
      </p:cxnSp>
      <p:cxnSp>
        <p:nvCxnSpPr>
          <p:cNvPr id="124" name="Elbow Connector 123"/>
          <p:cNvCxnSpPr>
            <a:endCxn id="104" idx="3"/>
          </p:cNvCxnSpPr>
          <p:nvPr/>
        </p:nvCxnSpPr>
        <p:spPr bwMode="auto">
          <a:xfrm rot="10800000" flipV="1">
            <a:off x="6192180" y="2446211"/>
            <a:ext cx="1260142" cy="247530"/>
          </a:xfrm>
          <a:prstGeom prst="bent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sp>
        <p:nvSpPr>
          <p:cNvPr id="129" name="Oval 128"/>
          <p:cNvSpPr/>
          <p:nvPr/>
        </p:nvSpPr>
        <p:spPr bwMode="auto">
          <a:xfrm>
            <a:off x="7857365" y="2896263"/>
            <a:ext cx="90010" cy="90010"/>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0" name="TextBox 129"/>
          <p:cNvSpPr txBox="1"/>
          <p:nvPr/>
        </p:nvSpPr>
        <p:spPr>
          <a:xfrm>
            <a:off x="7587335" y="2716243"/>
            <a:ext cx="652743" cy="246221"/>
          </a:xfrm>
          <a:prstGeom prst="rect">
            <a:avLst/>
          </a:prstGeom>
          <a:noFill/>
        </p:spPr>
        <p:txBody>
          <a:bodyPr wrap="none" rtlCol="0">
            <a:spAutoFit/>
          </a:bodyPr>
          <a:lstStyle/>
          <a:p>
            <a:r>
              <a:rPr lang="en-US" sz="1000" dirty="0" smtClean="0">
                <a:solidFill>
                  <a:srgbClr val="FF0000"/>
                </a:solidFill>
                <a:latin typeface="+mn-lt"/>
              </a:rPr>
              <a:t>R3 Data</a:t>
            </a:r>
            <a:endParaRPr lang="en-US" sz="1000" dirty="0">
              <a:solidFill>
                <a:srgbClr val="FF0000"/>
              </a:solidFill>
              <a:latin typeface="+mn-lt"/>
            </a:endParaRPr>
          </a:p>
        </p:txBody>
      </p:sp>
      <p:sp>
        <p:nvSpPr>
          <p:cNvPr id="131" name="TextBox 130"/>
          <p:cNvSpPr txBox="1"/>
          <p:nvPr/>
        </p:nvSpPr>
        <p:spPr>
          <a:xfrm>
            <a:off x="5427095" y="2661712"/>
            <a:ext cx="795411" cy="246221"/>
          </a:xfrm>
          <a:prstGeom prst="rect">
            <a:avLst/>
          </a:prstGeom>
          <a:noFill/>
        </p:spPr>
        <p:txBody>
          <a:bodyPr wrap="none" rtlCol="0">
            <a:spAutoFit/>
          </a:bodyPr>
          <a:lstStyle/>
          <a:p>
            <a:r>
              <a:rPr lang="en-US" sz="1000" dirty="0" smtClean="0">
                <a:solidFill>
                  <a:srgbClr val="FF0000"/>
                </a:solidFill>
                <a:latin typeface="+mn-lt"/>
              </a:rPr>
              <a:t>R3 Control</a:t>
            </a:r>
            <a:endParaRPr lang="en-US" sz="1000" dirty="0">
              <a:solidFill>
                <a:srgbClr val="FF0000"/>
              </a:solidFill>
              <a:latin typeface="+mn-lt"/>
            </a:endParaRPr>
          </a:p>
        </p:txBody>
      </p:sp>
      <p:sp>
        <p:nvSpPr>
          <p:cNvPr id="135" name="TextBox 134"/>
          <p:cNvSpPr txBox="1"/>
          <p:nvPr/>
        </p:nvSpPr>
        <p:spPr>
          <a:xfrm>
            <a:off x="2743222" y="2661712"/>
            <a:ext cx="994183" cy="246221"/>
          </a:xfrm>
          <a:prstGeom prst="rect">
            <a:avLst/>
          </a:prstGeom>
          <a:noFill/>
        </p:spPr>
        <p:txBody>
          <a:bodyPr wrap="none" rtlCol="0">
            <a:spAutoFit/>
          </a:bodyPr>
          <a:lstStyle/>
          <a:p>
            <a:r>
              <a:rPr lang="en-US" sz="1000" dirty="0" smtClean="0">
                <a:solidFill>
                  <a:srgbClr val="FF0000"/>
                </a:solidFill>
                <a:latin typeface="+mn-lt"/>
              </a:rPr>
              <a:t>R2/R3 Control</a:t>
            </a:r>
            <a:endParaRPr lang="en-US" sz="1000" dirty="0">
              <a:solidFill>
                <a:srgbClr val="FF0000"/>
              </a:solidFill>
              <a:latin typeface="+mn-lt"/>
            </a:endParaRPr>
          </a:p>
        </p:txBody>
      </p:sp>
      <p:sp>
        <p:nvSpPr>
          <p:cNvPr id="136" name="Freeform 135"/>
          <p:cNvSpPr/>
          <p:nvPr/>
        </p:nvSpPr>
        <p:spPr bwMode="auto">
          <a:xfrm>
            <a:off x="1628776" y="2843885"/>
            <a:ext cx="1278040" cy="144541"/>
          </a:xfrm>
          <a:custGeom>
            <a:avLst/>
            <a:gdLst>
              <a:gd name="connsiteX0" fmla="*/ 0 w 1395413"/>
              <a:gd name="connsiteY0" fmla="*/ 133350 h 138112"/>
              <a:gd name="connsiteX1" fmla="*/ 1395413 w 1395413"/>
              <a:gd name="connsiteY1" fmla="*/ 138112 h 138112"/>
              <a:gd name="connsiteX2" fmla="*/ 1395413 w 1395413"/>
              <a:gd name="connsiteY2" fmla="*/ 0 h 138112"/>
            </a:gdLst>
            <a:ahLst/>
            <a:cxnLst>
              <a:cxn ang="0">
                <a:pos x="connsiteX0" y="connsiteY0"/>
              </a:cxn>
              <a:cxn ang="0">
                <a:pos x="connsiteX1" y="connsiteY1"/>
              </a:cxn>
              <a:cxn ang="0">
                <a:pos x="connsiteX2" y="connsiteY2"/>
              </a:cxn>
            </a:cxnLst>
            <a:rect l="l" t="t" r="r" b="b"/>
            <a:pathLst>
              <a:path w="1395413" h="138112">
                <a:moveTo>
                  <a:pt x="0" y="133350"/>
                </a:moveTo>
                <a:lnTo>
                  <a:pt x="1395413" y="138112"/>
                </a:lnTo>
                <a:lnTo>
                  <a:pt x="1395413" y="0"/>
                </a:lnTo>
              </a:path>
            </a:pathLst>
          </a:custGeom>
          <a:noFill/>
          <a:ln w="12700" cap="flat" cmpd="sng" algn="ctr">
            <a:solidFill>
              <a:srgbClr val="FF0000"/>
            </a:solidFill>
            <a:prstDash val="dash"/>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55" name="Left-Right Arrow 54"/>
          <p:cNvSpPr/>
          <p:nvPr/>
        </p:nvSpPr>
        <p:spPr bwMode="auto">
          <a:xfrm>
            <a:off x="1736685" y="3078436"/>
            <a:ext cx="720080" cy="270030"/>
          </a:xfrm>
          <a:prstGeom prst="leftRightArrow">
            <a:avLst>
              <a:gd name="adj1" fmla="val 64830"/>
              <a:gd name="adj2" fmla="val 3615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R1</a:t>
            </a:r>
            <a:endParaRPr kumimoji="0" lang="en-US" sz="1000" b="1" i="0" u="none" strike="noStrike" cap="none" normalizeH="0" baseline="0" dirty="0">
              <a:ln>
                <a:noFill/>
              </a:ln>
              <a:solidFill>
                <a:schemeClr val="bg1"/>
              </a:solidFill>
              <a:effectLst/>
              <a:latin typeface="+mn-lt"/>
            </a:endParaRPr>
          </a:p>
        </p:txBody>
      </p:sp>
      <p:cxnSp>
        <p:nvCxnSpPr>
          <p:cNvPr id="58" name="Straight Arrow Connector 57"/>
          <p:cNvCxnSpPr>
            <a:endCxn id="29" idx="0"/>
          </p:cNvCxnSpPr>
          <p:nvPr/>
        </p:nvCxnSpPr>
        <p:spPr bwMode="auto">
          <a:xfrm flipH="1">
            <a:off x="5824770" y="2843885"/>
            <a:ext cx="7370" cy="180019"/>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1" name="Straight Arrow Connector 60"/>
          <p:cNvCxnSpPr/>
          <p:nvPr/>
        </p:nvCxnSpPr>
        <p:spPr bwMode="auto">
          <a:xfrm>
            <a:off x="3176845" y="284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3" name="Straight Arrow Connector 62"/>
          <p:cNvCxnSpPr/>
          <p:nvPr/>
        </p:nvCxnSpPr>
        <p:spPr bwMode="auto">
          <a:xfrm>
            <a:off x="3446875" y="2843885"/>
            <a:ext cx="0" cy="18002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considerations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Key issue is the handling of IEEE 802 specific attributes of IP protocols within the activities of IEEE P802</a:t>
            </a:r>
          </a:p>
          <a:p>
            <a:r>
              <a:rPr lang="en-US" dirty="0" smtClean="0"/>
              <a:t>IEEE P802 has an established routine for defining the MIBs of IEEE 802 technologies</a:t>
            </a:r>
          </a:p>
          <a:p>
            <a:pPr lvl="1"/>
            <a:r>
              <a:rPr lang="en-US" dirty="0" smtClean="0"/>
              <a:t>Partly done by itself and partly within the IETF</a:t>
            </a:r>
          </a:p>
          <a:p>
            <a:r>
              <a:rPr lang="en-US" dirty="0" smtClean="0"/>
              <a:t>Processes for defining other IEEE 802 related attributes in IETF vary depending of protocol</a:t>
            </a:r>
          </a:p>
          <a:p>
            <a:pPr lvl="1"/>
            <a:r>
              <a:rPr lang="en-US" dirty="0"/>
              <a:t>e</a:t>
            </a:r>
            <a:r>
              <a:rPr lang="en-US" dirty="0" smtClean="0"/>
              <a:t>.g. AAA attributes are mainly done by IETF with some informal review by IEEE 802 WGs</a:t>
            </a:r>
          </a:p>
          <a:p>
            <a:r>
              <a:rPr lang="en-US" dirty="0" smtClean="0"/>
              <a:t>Cooperation between IEEE 802 and IETF is currently reviewed </a:t>
            </a:r>
            <a:r>
              <a:rPr lang="en-US" dirty="0"/>
              <a:t>and refined in [</a:t>
            </a:r>
            <a:r>
              <a:rPr lang="en-US" dirty="0" smtClean="0"/>
              <a:t>draft-iab-rfc4441rev-04.txt]</a:t>
            </a:r>
          </a:p>
          <a:p>
            <a:pPr lvl="1"/>
            <a:r>
              <a:rPr lang="en-US" dirty="0" smtClean="0"/>
              <a:t>More details on next slide.</a:t>
            </a:r>
            <a:endParaRPr lang="en-US" dirty="0"/>
          </a:p>
        </p:txBody>
      </p:sp>
    </p:spTree>
    <p:extLst>
      <p:ext uri="{BB962C8B-B14F-4D97-AF65-F5344CB8AC3E}">
        <p14:creationId xmlns:p14="http://schemas.microsoft.com/office/powerpoint/2010/main" val="15445657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4362"/>
          </a:xfrm>
        </p:spPr>
        <p:txBody>
          <a:bodyPr>
            <a:noAutofit/>
          </a:bodyPr>
          <a:lstStyle/>
          <a:p>
            <a:r>
              <a:rPr lang="en-US" sz="2000" dirty="0"/>
              <a:t>[draft-iab-rfc4441rev-04.txt]</a:t>
            </a:r>
            <a:br>
              <a:rPr lang="en-US" sz="2000" dirty="0"/>
            </a:br>
            <a:r>
              <a:rPr lang="en-US" sz="2000" dirty="0" smtClean="0"/>
              <a:t>Appendix </a:t>
            </a:r>
            <a:r>
              <a:rPr lang="en-US" sz="2000" dirty="0"/>
              <a:t>A.  Current examples of IEEE 802 and IETF </a:t>
            </a:r>
            <a:r>
              <a:rPr lang="en-US" sz="2000" dirty="0" smtClean="0"/>
              <a:t/>
            </a:r>
            <a:br>
              <a:rPr lang="en-US" sz="2000" dirty="0" smtClean="0"/>
            </a:br>
            <a:r>
              <a:rPr lang="en-US" sz="2000" dirty="0" smtClean="0"/>
              <a:t>Work Item Collaboration</a:t>
            </a:r>
            <a:endParaRPr lang="en-US" sz="2000" dirty="0"/>
          </a:p>
        </p:txBody>
      </p:sp>
      <p:sp>
        <p:nvSpPr>
          <p:cNvPr id="3" name="Content Placeholder 2"/>
          <p:cNvSpPr>
            <a:spLocks noGrp="1"/>
          </p:cNvSpPr>
          <p:nvPr>
            <p:ph idx="1"/>
          </p:nvPr>
        </p:nvSpPr>
        <p:spPr>
          <a:xfrm>
            <a:off x="457200" y="1269000"/>
            <a:ext cx="8229600" cy="5085000"/>
          </a:xfrm>
        </p:spPr>
        <p:txBody>
          <a:bodyPr>
            <a:noAutofit/>
          </a:bodyPr>
          <a:lstStyle/>
          <a:p>
            <a:pPr marL="0" indent="0">
              <a:buNone/>
            </a:pPr>
            <a:r>
              <a:rPr lang="en-US" sz="1400" dirty="0">
                <a:latin typeface="Courier New" panose="02070309020205020404" pitchFamily="49" charset="0"/>
                <a:cs typeface="Courier New" panose="02070309020205020404" pitchFamily="49" charset="0"/>
              </a:rPr>
              <a:t>A.1.  MIB </a:t>
            </a:r>
            <a:r>
              <a:rPr lang="en-US" sz="1400" dirty="0" smtClean="0">
                <a:latin typeface="Courier New" panose="02070309020205020404" pitchFamily="49" charset="0"/>
                <a:cs typeface="Courier New" panose="02070309020205020404" pitchFamily="49" charset="0"/>
              </a:rPr>
              <a:t>Review</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   Historically the MIB modules for IEEE 802.1 and IEEE 802.3 were</a:t>
            </a:r>
          </a:p>
          <a:p>
            <a:pPr marL="0" indent="0">
              <a:buNone/>
            </a:pPr>
            <a:r>
              <a:rPr lang="en-US" sz="1400" dirty="0">
                <a:latin typeface="Courier New" panose="02070309020205020404" pitchFamily="49" charset="0"/>
                <a:cs typeface="Courier New" panose="02070309020205020404" pitchFamily="49" charset="0"/>
              </a:rPr>
              <a:t>   developed in the IETF Bridge MIB and Hub MIB Working Groups</a:t>
            </a:r>
          </a:p>
          <a:p>
            <a:pPr marL="0" indent="0">
              <a:buNone/>
            </a:pPr>
            <a:r>
              <a:rPr lang="en-US" sz="1400" dirty="0">
                <a:latin typeface="Courier New" panose="02070309020205020404" pitchFamily="49" charset="0"/>
                <a:cs typeface="Courier New" panose="02070309020205020404" pitchFamily="49" charset="0"/>
              </a:rPr>
              <a:t>   respectively.  With travel budgets under pressure, it has become</a:t>
            </a:r>
          </a:p>
          <a:p>
            <a:pPr marL="0" indent="0">
              <a:buNone/>
            </a:pPr>
            <a:r>
              <a:rPr lang="en-US" sz="1400" dirty="0">
                <a:latin typeface="Courier New" panose="02070309020205020404" pitchFamily="49" charset="0"/>
                <a:cs typeface="Courier New" panose="02070309020205020404" pitchFamily="49" charset="0"/>
              </a:rPr>
              <a:t>   increasingly difficult for companies to fund employees to attend both</a:t>
            </a:r>
          </a:p>
          <a:p>
            <a:pPr marL="0" indent="0">
              <a:buNone/>
            </a:pPr>
            <a:r>
              <a:rPr lang="en-US" sz="1400" dirty="0">
                <a:latin typeface="Courier New" panose="02070309020205020404" pitchFamily="49" charset="0"/>
                <a:cs typeface="Courier New" panose="02070309020205020404" pitchFamily="49" charset="0"/>
              </a:rPr>
              <a:t>   IEEE 802 and IETF meetings.  As a result, an alternative was found to</a:t>
            </a:r>
          </a:p>
          <a:p>
            <a:pPr marL="0" indent="0">
              <a:buNone/>
            </a:pPr>
            <a:r>
              <a:rPr lang="en-US" sz="1400" dirty="0">
                <a:latin typeface="Courier New" panose="02070309020205020404" pitchFamily="49" charset="0"/>
                <a:cs typeface="Courier New" panose="02070309020205020404" pitchFamily="49" charset="0"/>
              </a:rPr>
              <a:t>   past arrangements that involved chartering MIB work items within an</a:t>
            </a:r>
          </a:p>
          <a:p>
            <a:pPr marL="0" indent="0">
              <a:buNone/>
            </a:pPr>
            <a:r>
              <a:rPr lang="en-US" sz="1400" dirty="0">
                <a:latin typeface="Courier New" panose="02070309020205020404" pitchFamily="49" charset="0"/>
                <a:cs typeface="Courier New" panose="02070309020205020404" pitchFamily="49" charset="0"/>
              </a:rPr>
              <a:t>   IETF WG by transferring the work to IEEE 802 with expert support for</a:t>
            </a:r>
          </a:p>
          <a:p>
            <a:pPr marL="0" indent="0">
              <a:buNone/>
            </a:pPr>
            <a:r>
              <a:rPr lang="en-US" sz="1400" dirty="0">
                <a:latin typeface="Courier New" panose="02070309020205020404" pitchFamily="49" charset="0"/>
                <a:cs typeface="Courier New" panose="02070309020205020404" pitchFamily="49" charset="0"/>
              </a:rPr>
              <a:t>   MIB review from the IETF.  In order to encourage wider review of MIBs</a:t>
            </a:r>
          </a:p>
          <a:p>
            <a:pPr marL="0" indent="0">
              <a:buNone/>
            </a:pPr>
            <a:r>
              <a:rPr lang="en-US" sz="1400" dirty="0">
                <a:latin typeface="Courier New" panose="02070309020205020404" pitchFamily="49" charset="0"/>
                <a:cs typeface="Courier New" panose="02070309020205020404" pitchFamily="49" charset="0"/>
              </a:rPr>
              <a:t>   developed by IEEE 802 WGs, it is recommended that MIB modules</a:t>
            </a:r>
          </a:p>
          <a:p>
            <a:pPr marL="0" indent="0">
              <a:buNone/>
            </a:pPr>
            <a:r>
              <a:rPr lang="en-US" sz="1400" dirty="0" smtClean="0">
                <a:latin typeface="Courier New" panose="02070309020205020404" pitchFamily="49" charset="0"/>
                <a:cs typeface="Courier New" panose="02070309020205020404" pitchFamily="49" charset="0"/>
              </a:rPr>
              <a:t>   developed </a:t>
            </a:r>
            <a:r>
              <a:rPr lang="en-US" sz="1400" dirty="0">
                <a:latin typeface="Courier New" panose="02070309020205020404" pitchFamily="49" charset="0"/>
                <a:cs typeface="Courier New" panose="02070309020205020404" pitchFamily="49" charset="0"/>
              </a:rPr>
              <a:t>in IEEE 802 follow the MIB guidelines [RFC4181].  An IEEE</a:t>
            </a:r>
          </a:p>
          <a:p>
            <a:pPr marL="0" indent="0">
              <a:buNone/>
            </a:pPr>
            <a:r>
              <a:rPr lang="en-US" sz="1400" dirty="0">
                <a:latin typeface="Courier New" panose="02070309020205020404" pitchFamily="49" charset="0"/>
                <a:cs typeface="Courier New" panose="02070309020205020404" pitchFamily="49" charset="0"/>
              </a:rPr>
              <a:t>   802 group may request assignment of a 'MIB Doctor' to assist in a MIB</a:t>
            </a:r>
          </a:p>
          <a:p>
            <a:pPr marL="0" indent="0">
              <a:buNone/>
            </a:pPr>
            <a:r>
              <a:rPr lang="en-US" sz="1400" dirty="0">
                <a:latin typeface="Courier New" panose="02070309020205020404" pitchFamily="49" charset="0"/>
                <a:cs typeface="Courier New" panose="02070309020205020404" pitchFamily="49" charset="0"/>
              </a:rPr>
              <a:t>   review by contacting the IETF Operations and Management Area</a:t>
            </a:r>
          </a:p>
          <a:p>
            <a:pPr marL="0" indent="0">
              <a:buNone/>
            </a:pPr>
            <a:r>
              <a:rPr lang="en-US" sz="1400" dirty="0">
                <a:latin typeface="Courier New" panose="02070309020205020404" pitchFamily="49" charset="0"/>
                <a:cs typeface="Courier New" panose="02070309020205020404" pitchFamily="49" charset="0"/>
              </a:rPr>
              <a:t>   Director</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   By standardizing IEEE 802 MIBs only within IEEE 802 while utilizing</a:t>
            </a:r>
          </a:p>
          <a:p>
            <a:pPr marL="0" indent="0">
              <a:buNone/>
            </a:pPr>
            <a:r>
              <a:rPr lang="en-US" sz="1400" dirty="0">
                <a:latin typeface="Courier New" panose="02070309020205020404" pitchFamily="49" charset="0"/>
                <a:cs typeface="Courier New" panose="02070309020205020404" pitchFamily="49" charset="0"/>
              </a:rPr>
              <a:t>   the SNMP quality control process, the IETF and IEEE 802 seek to</a:t>
            </a:r>
          </a:p>
          <a:p>
            <a:pPr marL="0" indent="0">
              <a:buNone/>
            </a:pPr>
            <a:r>
              <a:rPr lang="en-US" sz="1400" dirty="0">
                <a:latin typeface="Courier New" panose="02070309020205020404" pitchFamily="49" charset="0"/>
                <a:cs typeface="Courier New" panose="02070309020205020404" pitchFamily="49" charset="0"/>
              </a:rPr>
              <a:t>   ensure quality while decreasing overhead.  The process of transfer of</a:t>
            </a:r>
          </a:p>
          <a:p>
            <a:pPr marL="0" indent="0">
              <a:buNone/>
            </a:pPr>
            <a:r>
              <a:rPr lang="en-US" sz="1400" dirty="0">
                <a:latin typeface="Courier New" panose="02070309020205020404" pitchFamily="49" charset="0"/>
                <a:cs typeface="Courier New" panose="02070309020205020404" pitchFamily="49" charset="0"/>
              </a:rPr>
              <a:t>   the MIB work from the IETF Bridge MIB WG to IEEE 802.1 WG is</a:t>
            </a:r>
          </a:p>
          <a:p>
            <a:pPr marL="0" indent="0">
              <a:buNone/>
            </a:pPr>
            <a:r>
              <a:rPr lang="en-US" sz="1400" dirty="0">
                <a:latin typeface="Courier New" panose="02070309020205020404" pitchFamily="49" charset="0"/>
                <a:cs typeface="Courier New" panose="02070309020205020404" pitchFamily="49" charset="0"/>
              </a:rPr>
              <a:t>   documented in [RFC4663</a:t>
            </a:r>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04569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00"/>
            <a:ext cx="8229600" cy="4857163"/>
          </a:xfrm>
        </p:spPr>
        <p:txBody>
          <a:bodyPr>
            <a:noAutofit/>
          </a:bodyPr>
          <a:lstStyle/>
          <a:p>
            <a:pPr marL="0" indent="0">
              <a:buNone/>
            </a:pPr>
            <a:r>
              <a:rPr lang="en-US" sz="1200" dirty="0">
                <a:latin typeface="Courier New" panose="02070309020205020404" pitchFamily="49" charset="0"/>
                <a:cs typeface="Courier New" panose="02070309020205020404" pitchFamily="49" charset="0"/>
              </a:rPr>
              <a:t>A.2.  AAA </a:t>
            </a:r>
            <a:r>
              <a:rPr lang="en-US" sz="1200" dirty="0" smtClean="0">
                <a:latin typeface="Courier New" panose="02070309020205020404" pitchFamily="49" charset="0"/>
                <a:cs typeface="Courier New" panose="02070309020205020404" pitchFamily="49" charset="0"/>
              </a:rPr>
              <a:t>Review</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IEEE 802 WGs requiring new AAA applications should send a liaison</a:t>
            </a:r>
          </a:p>
          <a:p>
            <a:pPr marL="0" indent="0">
              <a:buNone/>
            </a:pPr>
            <a:r>
              <a:rPr lang="en-US" sz="1200" dirty="0">
                <a:latin typeface="Courier New" panose="02070309020205020404" pitchFamily="49" charset="0"/>
                <a:cs typeface="Courier New" panose="02070309020205020404" pitchFamily="49" charset="0"/>
              </a:rPr>
              <a:t>   request to the IETF.  Where merely new attributes definitions are</a:t>
            </a:r>
          </a:p>
          <a:p>
            <a:pPr marL="0" indent="0">
              <a:buNone/>
            </a:pPr>
            <a:r>
              <a:rPr lang="en-US" sz="1200" dirty="0">
                <a:latin typeface="Courier New" panose="02070309020205020404" pitchFamily="49" charset="0"/>
                <a:cs typeface="Courier New" panose="02070309020205020404" pitchFamily="49" charset="0"/>
              </a:rPr>
              <a:t>   sufficient rather than defining a new authentication, authorization</a:t>
            </a:r>
          </a:p>
          <a:p>
            <a:pPr marL="0" indent="0">
              <a:buNone/>
            </a:pPr>
            <a:r>
              <a:rPr lang="en-US" sz="1200" dirty="0">
                <a:latin typeface="Courier New" panose="02070309020205020404" pitchFamily="49" charset="0"/>
                <a:cs typeface="Courier New" panose="02070309020205020404" pitchFamily="49" charset="0"/>
              </a:rPr>
              <a:t>   and accounting logic/procedures, an Internet-Draft can be submitted</a:t>
            </a:r>
          </a:p>
          <a:p>
            <a:pPr marL="0" indent="0">
              <a:buNone/>
            </a:pPr>
            <a:r>
              <a:rPr lang="en-US" sz="1200" dirty="0">
                <a:latin typeface="Courier New" panose="02070309020205020404" pitchFamily="49" charset="0"/>
                <a:cs typeface="Courier New" panose="02070309020205020404" pitchFamily="49" charset="0"/>
              </a:rPr>
              <a:t>   and review can be requested from AAA-related WGs such as the RADEXT</a:t>
            </a:r>
          </a:p>
          <a:p>
            <a:pPr marL="0" indent="0">
              <a:buNone/>
            </a:pPr>
            <a:r>
              <a:rPr lang="en-US" sz="1200" dirty="0">
                <a:latin typeface="Courier New" panose="02070309020205020404" pitchFamily="49" charset="0"/>
                <a:cs typeface="Courier New" panose="02070309020205020404" pitchFamily="49" charset="0"/>
              </a:rPr>
              <a:t>   or DIME WGs.  For attributes of general utility, and particularly</a:t>
            </a:r>
          </a:p>
          <a:p>
            <a:pPr marL="0" indent="0">
              <a:buNone/>
            </a:pPr>
            <a:r>
              <a:rPr lang="en-US" sz="1200" dirty="0">
                <a:latin typeface="Courier New" panose="02070309020205020404" pitchFamily="49" charset="0"/>
                <a:cs typeface="Courier New" panose="02070309020205020404" pitchFamily="49" charset="0"/>
              </a:rPr>
              <a:t>   those useful in multiple potential applications, allocation from the</a:t>
            </a:r>
          </a:p>
          <a:p>
            <a:pPr marL="0" indent="0">
              <a:buNone/>
            </a:pPr>
            <a:r>
              <a:rPr lang="en-US" sz="1200" dirty="0">
                <a:latin typeface="Courier New" panose="02070309020205020404" pitchFamily="49" charset="0"/>
                <a:cs typeface="Courier New" panose="02070309020205020404" pitchFamily="49" charset="0"/>
              </a:rPr>
              <a:t>   IETF standard attribute space is preferred to creation of IEEE 802</a:t>
            </a:r>
          </a:p>
          <a:p>
            <a:pPr marL="0" indent="0">
              <a:buNone/>
            </a:pPr>
            <a:r>
              <a:rPr lang="en-US" sz="1200" dirty="0">
                <a:latin typeface="Courier New" panose="02070309020205020404" pitchFamily="49" charset="0"/>
                <a:cs typeface="Courier New" panose="02070309020205020404" pitchFamily="49" charset="0"/>
              </a:rPr>
              <a:t>   Vendor-Specific Attributes (VSAs).  As noted in [RFC3575]: "RADIUS</a:t>
            </a:r>
          </a:p>
          <a:p>
            <a:pPr marL="0" indent="0">
              <a:buNone/>
            </a:pPr>
            <a:r>
              <a:rPr lang="en-US" sz="1200" dirty="0">
                <a:latin typeface="Courier New" panose="02070309020205020404" pitchFamily="49" charset="0"/>
                <a:cs typeface="Courier New" panose="02070309020205020404" pitchFamily="49" charset="0"/>
              </a:rPr>
              <a:t>   defines a mechanism for Vendor-Specific extensions and the use of</a:t>
            </a:r>
          </a:p>
          <a:p>
            <a:pPr marL="0" indent="0">
              <a:buNone/>
            </a:pPr>
            <a:r>
              <a:rPr lang="en-US" sz="1200" dirty="0">
                <a:latin typeface="Courier New" panose="02070309020205020404" pitchFamily="49" charset="0"/>
                <a:cs typeface="Courier New" panose="02070309020205020404" pitchFamily="49" charset="0"/>
              </a:rPr>
              <a:t>   that should be encouraged instead of allocation of global attribute</a:t>
            </a:r>
          </a:p>
          <a:p>
            <a:pPr marL="0" indent="0">
              <a:buNone/>
            </a:pPr>
            <a:r>
              <a:rPr lang="en-US" sz="1200" dirty="0">
                <a:latin typeface="Courier New" panose="02070309020205020404" pitchFamily="49" charset="0"/>
                <a:cs typeface="Courier New" panose="02070309020205020404" pitchFamily="49" charset="0"/>
              </a:rPr>
              <a:t>   types, for functions specific only to one vendor's implementation of</a:t>
            </a:r>
          </a:p>
          <a:p>
            <a:pPr marL="0" indent="0">
              <a:buNone/>
            </a:pPr>
            <a:r>
              <a:rPr lang="en-US" sz="1200" dirty="0">
                <a:latin typeface="Courier New" panose="02070309020205020404" pitchFamily="49" charset="0"/>
                <a:cs typeface="Courier New" panose="02070309020205020404" pitchFamily="49" charset="0"/>
              </a:rPr>
              <a:t>   RADIUS, where no interoperability is deemed useful</a:t>
            </a:r>
            <a:r>
              <a:rPr lang="en-US" sz="1200" dirty="0" smtClean="0">
                <a:latin typeface="Courier New" panose="02070309020205020404" pitchFamily="49" charset="0"/>
                <a:cs typeface="Courier New" panose="02070309020205020404" pitchFamily="49" charset="0"/>
              </a:rPr>
              <a:t>".</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Where allocation of VSAs are required, it is recommended that IEEE</a:t>
            </a:r>
          </a:p>
          <a:p>
            <a:pPr marL="0" indent="0">
              <a:buNone/>
            </a:pPr>
            <a:r>
              <a:rPr lang="en-US" sz="1200" dirty="0">
                <a:latin typeface="Courier New" panose="02070309020205020404" pitchFamily="49" charset="0"/>
                <a:cs typeface="Courier New" panose="02070309020205020404" pitchFamily="49" charset="0"/>
              </a:rPr>
              <a:t>   802 create a uniform format for all of IEEE 802, rather than having</a:t>
            </a:r>
          </a:p>
          <a:p>
            <a:pPr marL="0" indent="0">
              <a:buNone/>
            </a:pPr>
            <a:r>
              <a:rPr lang="en-US" sz="1200" dirty="0">
                <a:latin typeface="Courier New" panose="02070309020205020404" pitchFamily="49" charset="0"/>
                <a:cs typeface="Courier New" panose="02070309020205020404" pitchFamily="49" charset="0"/>
              </a:rPr>
              <a:t>   each IEEE 802 group create their own VSA format.  The VSA format</a:t>
            </a:r>
          </a:p>
          <a:p>
            <a:pPr marL="0" indent="0">
              <a:buNone/>
            </a:pPr>
            <a:r>
              <a:rPr lang="en-US" sz="1200" dirty="0">
                <a:latin typeface="Courier New" panose="02070309020205020404" pitchFamily="49" charset="0"/>
                <a:cs typeface="Courier New" panose="02070309020205020404" pitchFamily="49" charset="0"/>
              </a:rPr>
              <a:t>   defined in [IEEE80211F] is inappropriate for this, since the Type</a:t>
            </a:r>
          </a:p>
          <a:p>
            <a:pPr marL="0" indent="0">
              <a:buNone/>
            </a:pPr>
            <a:r>
              <a:rPr lang="en-US" sz="1200" dirty="0">
                <a:latin typeface="Courier New" panose="02070309020205020404" pitchFamily="49" charset="0"/>
                <a:cs typeface="Courier New" panose="02070309020205020404" pitchFamily="49" charset="0"/>
              </a:rPr>
              <a:t>   field is only a single octet, allowing for only 255 attributes.  It</a:t>
            </a:r>
          </a:p>
          <a:p>
            <a:pPr marL="0" indent="0">
              <a:buNone/>
            </a:pPr>
            <a:r>
              <a:rPr lang="en-US" sz="1200" dirty="0">
                <a:latin typeface="Courier New" panose="02070309020205020404" pitchFamily="49" charset="0"/>
                <a:cs typeface="Courier New" panose="02070309020205020404" pitchFamily="49" charset="0"/>
              </a:rPr>
              <a:t>   is recommended that IEEE groups read and follow the recommendations</a:t>
            </a:r>
          </a:p>
          <a:p>
            <a:pPr marL="0" indent="0">
              <a:buNone/>
            </a:pPr>
            <a:r>
              <a:rPr lang="en-US" sz="1200" dirty="0">
                <a:latin typeface="Courier New" panose="02070309020205020404" pitchFamily="49" charset="0"/>
                <a:cs typeface="Courier New" panose="02070309020205020404" pitchFamily="49" charset="0"/>
              </a:rPr>
              <a:t>   in "RADIUS Design Guidelines" [BCP158] and the "Protocol Extensions"</a:t>
            </a:r>
          </a:p>
          <a:p>
            <a:pPr marL="0" indent="0">
              <a:buNone/>
            </a:pPr>
            <a:r>
              <a:rPr lang="en-US" sz="1200" dirty="0">
                <a:latin typeface="Courier New" panose="02070309020205020404" pitchFamily="49" charset="0"/>
                <a:cs typeface="Courier New" panose="02070309020205020404" pitchFamily="49" charset="0"/>
              </a:rPr>
              <a:t>   ID [RADEXT] when designing and reviewing new extensions and</a:t>
            </a:r>
          </a:p>
          <a:p>
            <a:pPr marL="0" indent="0">
              <a:buNone/>
            </a:pPr>
            <a:r>
              <a:rPr lang="en-US" sz="1200" dirty="0">
                <a:latin typeface="Courier New" panose="02070309020205020404" pitchFamily="49" charset="0"/>
                <a:cs typeface="Courier New" panose="02070309020205020404" pitchFamily="49" charset="0"/>
              </a:rPr>
              <a:t>   attributes.</a:t>
            </a:r>
          </a:p>
        </p:txBody>
      </p:sp>
      <p:sp>
        <p:nvSpPr>
          <p:cNvPr id="4" name="Title 1"/>
          <p:cNvSpPr>
            <a:spLocks noGrp="1"/>
          </p:cNvSpPr>
          <p:nvPr>
            <p:ph type="title"/>
          </p:nvPr>
        </p:nvSpPr>
        <p:spPr>
          <a:xfrm>
            <a:off x="457200" y="274638"/>
            <a:ext cx="8229600" cy="904362"/>
          </a:xfrm>
        </p:spPr>
        <p:txBody>
          <a:bodyPr>
            <a:noAutofit/>
          </a:bodyPr>
          <a:lstStyle/>
          <a:p>
            <a:r>
              <a:rPr lang="en-US" sz="2000" dirty="0"/>
              <a:t>[draft-iab-rfc4441rev-04.txt]</a:t>
            </a:r>
            <a:br>
              <a:rPr lang="en-US" sz="2000" dirty="0"/>
            </a:br>
            <a:r>
              <a:rPr lang="en-US" sz="2000" dirty="0" smtClean="0"/>
              <a:t>Appendix </a:t>
            </a:r>
            <a:r>
              <a:rPr lang="en-US" sz="2000" dirty="0"/>
              <a:t>A.  Current examples of IEEE 802 and IETF </a:t>
            </a:r>
            <a:r>
              <a:rPr lang="en-US" sz="2000" dirty="0" smtClean="0"/>
              <a:t/>
            </a:r>
            <a:br>
              <a:rPr lang="en-US" sz="2000" dirty="0" smtClean="0"/>
            </a:br>
            <a:r>
              <a:rPr lang="en-US" sz="2000" dirty="0" smtClean="0"/>
              <a:t>Work Item Collaboration</a:t>
            </a:r>
            <a:endParaRPr lang="en-US" sz="2000" dirty="0"/>
          </a:p>
        </p:txBody>
      </p:sp>
    </p:spTree>
    <p:extLst>
      <p:ext uri="{BB962C8B-B14F-4D97-AF65-F5344CB8AC3E}">
        <p14:creationId xmlns:p14="http://schemas.microsoft.com/office/powerpoint/2010/main" val="40094255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a:xfrm>
            <a:off x="457200" y="1417638"/>
            <a:ext cx="8229600" cy="4891682"/>
          </a:xfrm>
        </p:spPr>
        <p:txBody>
          <a:bodyPr>
            <a:normAutofit fontScale="62500" lnSpcReduction="20000"/>
          </a:bodyPr>
          <a:lstStyle/>
          <a:p>
            <a:r>
              <a:rPr lang="en-US" dirty="0" smtClean="0"/>
              <a:t>OmniRAN Reference Points can be mapped into the IEEE 802 Reference Model</a:t>
            </a:r>
          </a:p>
          <a:p>
            <a:pPr lvl="1"/>
            <a:r>
              <a:rPr lang="en-US" dirty="0" smtClean="0"/>
              <a:t>R1 is completely covered by IEEE 802 specifications</a:t>
            </a:r>
          </a:p>
          <a:p>
            <a:pPr lvl="1"/>
            <a:r>
              <a:rPr lang="en-US" dirty="0" smtClean="0"/>
              <a:t>R2 and R3 are related to attributes for control of IEEE 802 functions and the definition of a DL SAP for the transport of user payload</a:t>
            </a:r>
          </a:p>
          <a:p>
            <a:pPr lvl="1"/>
            <a:r>
              <a:rPr lang="en-US" dirty="0" smtClean="0"/>
              <a:t>R4 is not considered by this contribution</a:t>
            </a:r>
          </a:p>
          <a:p>
            <a:pPr lvl="2"/>
            <a:r>
              <a:rPr lang="en-US" dirty="0" smtClean="0"/>
              <a:t>IEEE 802.21 may provide some ideas for its representation in the IEEE 802 views.</a:t>
            </a:r>
          </a:p>
          <a:p>
            <a:pPr lvl="1"/>
            <a:r>
              <a:rPr lang="en-US" dirty="0" smtClean="0"/>
              <a:t>R5 may be completely out of scope of IEEE 802</a:t>
            </a:r>
          </a:p>
          <a:p>
            <a:pPr lvl="2"/>
            <a:r>
              <a:rPr lang="en-US" dirty="0" smtClean="0"/>
              <a:t>However attributes of R3 may be copied over to R5</a:t>
            </a:r>
          </a:p>
          <a:p>
            <a:r>
              <a:rPr lang="en-US" dirty="0" smtClean="0"/>
              <a:t>IP protocols used for OmniRAN are out of scope of IEEE 802</a:t>
            </a:r>
          </a:p>
          <a:p>
            <a:r>
              <a:rPr lang="en-US" dirty="0" smtClean="0"/>
              <a:t>OmniRAN Specification in the scope of IEEE 802 would consist of</a:t>
            </a:r>
          </a:p>
          <a:p>
            <a:pPr lvl="1"/>
            <a:r>
              <a:rPr lang="en-US" dirty="0" smtClean="0"/>
              <a:t>an normative part defining control attributes and a DL SAP for the user payload</a:t>
            </a:r>
          </a:p>
          <a:p>
            <a:pPr lvl="1"/>
            <a:r>
              <a:rPr lang="en-US" dirty="0" smtClean="0"/>
              <a:t>an informative part outlining the overall architecture</a:t>
            </a:r>
          </a:p>
          <a:p>
            <a:pPr lvl="1"/>
            <a:r>
              <a:rPr lang="en-US" dirty="0" smtClean="0"/>
              <a:t>an informative part proposing the usage of particular IP protocols and the mapping of the IEEE 802 attributes into the IP protocols.</a:t>
            </a:r>
          </a:p>
          <a:p>
            <a:r>
              <a:rPr lang="en-US" dirty="0" smtClean="0"/>
              <a:t>BTW: The approach seems to be aligned as well with the SDN use cases.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and where does OmniRAN fit?</a:t>
            </a:r>
            <a:br>
              <a:rPr lang="en-US" dirty="0" smtClean="0"/>
            </a:br>
            <a:r>
              <a:rPr lang="en-US" sz="2400" dirty="0" smtClean="0"/>
              <a:t>(Informative figure IEEE 802-2001)</a:t>
            </a:r>
            <a:endParaRPr lang="en-US" dirty="0"/>
          </a:p>
        </p:txBody>
      </p:sp>
      <p:sp>
        <p:nvSpPr>
          <p:cNvPr id="5" name="Content Placeholder 4"/>
          <p:cNvSpPr>
            <a:spLocks noGrp="1"/>
          </p:cNvSpPr>
          <p:nvPr>
            <p:ph idx="1"/>
          </p:nvPr>
        </p:nvSpPr>
        <p:spPr>
          <a:xfrm>
            <a:off x="457200" y="5004175"/>
            <a:ext cx="8229600" cy="1215135"/>
          </a:xfrm>
        </p:spPr>
        <p:txBody>
          <a:bodyPr>
            <a:normAutofit fontScale="47500" lnSpcReduction="20000"/>
          </a:bodyPr>
          <a:lstStyle/>
          <a:p>
            <a:r>
              <a:rPr lang="en-US" dirty="0" smtClean="0"/>
              <a:t>OmniRAN comprises the functions of access networks based on IEEE 802 technologies</a:t>
            </a:r>
          </a:p>
          <a:p>
            <a:r>
              <a:rPr lang="en-US" dirty="0" smtClean="0"/>
              <a:t>As IEEE 802 access networks consist of the cooperation of multiple instances of IEEE 802 technologies with a single higher layer control and traffic forwarding function, there is no obvious place for OmniRAN in the IEEE 802-2001 informative figure.</a:t>
            </a:r>
          </a:p>
          <a:p>
            <a:pPr lvl="1"/>
            <a:r>
              <a:rPr lang="en-US" dirty="0" smtClean="0"/>
              <a:t>Like for other IEEE 802 standards, e.g. IEEE 802.21, IEEE 802.1X, …</a:t>
            </a:r>
            <a:endParaRPr lang="en-US" dirty="0"/>
          </a:p>
        </p:txBody>
      </p:sp>
      <p:pic>
        <p:nvPicPr>
          <p:cNvPr id="4" name="Picture 3"/>
          <p:cNvPicPr>
            <a:picLocks noChangeAspect="1"/>
          </p:cNvPicPr>
          <p:nvPr/>
        </p:nvPicPr>
        <p:blipFill>
          <a:blip r:embed="rId2"/>
          <a:stretch>
            <a:fillRect/>
          </a:stretch>
        </p:blipFill>
        <p:spPr>
          <a:xfrm>
            <a:off x="787890" y="1798343"/>
            <a:ext cx="7564530" cy="3025812"/>
          </a:xfrm>
          <a:prstGeom prst="rect">
            <a:avLst/>
          </a:prstGeom>
        </p:spPr>
      </p:pic>
    </p:spTree>
    <p:extLst>
      <p:ext uri="{BB962C8B-B14F-4D97-AF65-F5344CB8AC3E}">
        <p14:creationId xmlns:p14="http://schemas.microsoft.com/office/powerpoint/2010/main" val="1443873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 helpful to describe and define OmniRAN scope within IEEE 802?</a:t>
            </a:r>
            <a:endParaRPr lang="en-US" dirty="0"/>
          </a:p>
        </p:txBody>
      </p:sp>
      <p:sp>
        <p:nvSpPr>
          <p:cNvPr id="11" name="Content Placeholder 10"/>
          <p:cNvSpPr>
            <a:spLocks noGrp="1"/>
          </p:cNvSpPr>
          <p:nvPr>
            <p:ph idx="1"/>
          </p:nvPr>
        </p:nvSpPr>
        <p:spPr>
          <a:xfrm>
            <a:off x="457200" y="4779150"/>
            <a:ext cx="8229600" cy="1710190"/>
          </a:xfrm>
        </p:spPr>
        <p:txBody>
          <a:bodyPr>
            <a:normAutofit fontScale="62500" lnSpcReduction="20000"/>
          </a:bodyPr>
          <a:lstStyle/>
          <a:p>
            <a:r>
              <a:rPr lang="en-US" dirty="0" smtClean="0"/>
              <a:t>The amended figure 5 of 802rev-D1.6 puts OmniRAN into a single box of the higher layer end-point stack aside of the data path</a:t>
            </a:r>
          </a:p>
          <a:p>
            <a:pPr lvl="1"/>
            <a:r>
              <a:rPr lang="en-US" dirty="0" smtClean="0"/>
              <a:t>discussed in the Mar ‘13 Orlando session</a:t>
            </a:r>
          </a:p>
          <a:p>
            <a:r>
              <a:rPr lang="en-US" dirty="0" smtClean="0"/>
              <a:t>The figure may not be completely wrong, however it provides not much guidance on which functional pieces are in scope of OmniRAN and their relation to IP based protocols.</a:t>
            </a:r>
          </a:p>
        </p:txBody>
      </p:sp>
      <p:grpSp>
        <p:nvGrpSpPr>
          <p:cNvPr id="9" name="Group 8"/>
          <p:cNvGrpSpPr>
            <a:grpSpLocks noChangeAspect="1"/>
          </p:cNvGrpSpPr>
          <p:nvPr/>
        </p:nvGrpSpPr>
        <p:grpSpPr>
          <a:xfrm>
            <a:off x="1970712" y="1599345"/>
            <a:ext cx="4649915" cy="3185863"/>
            <a:chOff x="746575" y="1718810"/>
            <a:chExt cx="7380820" cy="5056926"/>
          </a:xfrm>
        </p:grpSpPr>
        <p:pic>
          <p:nvPicPr>
            <p:cNvPr id="5" name="Picture 4"/>
            <p:cNvPicPr>
              <a:picLocks noChangeAspect="1"/>
            </p:cNvPicPr>
            <p:nvPr/>
          </p:nvPicPr>
          <p:blipFill>
            <a:blip r:embed="rId2"/>
            <a:stretch>
              <a:fillRect/>
            </a:stretch>
          </p:blipFill>
          <p:spPr>
            <a:xfrm>
              <a:off x="746575" y="2078850"/>
              <a:ext cx="7380820" cy="4696886"/>
            </a:xfrm>
            <a:prstGeom prst="rect">
              <a:avLst/>
            </a:prstGeom>
          </p:spPr>
        </p:pic>
        <p:sp>
          <p:nvSpPr>
            <p:cNvPr id="4" name="Rectangle 3"/>
            <p:cNvSpPr/>
            <p:nvPr/>
          </p:nvSpPr>
          <p:spPr bwMode="auto">
            <a:xfrm>
              <a:off x="6655598" y="1718810"/>
              <a:ext cx="1215135" cy="765085"/>
            </a:xfrm>
            <a:prstGeom prst="rect">
              <a:avLst/>
            </a:prstGeom>
            <a:solidFill>
              <a:srgbClr val="FFFFFF"/>
            </a:solid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n-lt"/>
                </a:rPr>
                <a:t>OmniRAN</a:t>
              </a:r>
            </a:p>
          </p:txBody>
        </p:sp>
        <p:sp>
          <p:nvSpPr>
            <p:cNvPr id="7" name="Rounded Rectangle 6"/>
            <p:cNvSpPr/>
            <p:nvPr/>
          </p:nvSpPr>
          <p:spPr bwMode="auto">
            <a:xfrm rot="5400000">
              <a:off x="6273056" y="2011342"/>
              <a:ext cx="742581" cy="157517"/>
            </a:xfrm>
            <a:prstGeom prst="roundRect">
              <a:avLst>
                <a:gd name="adj" fmla="val 42965"/>
              </a:avLst>
            </a:prstGeom>
            <a:solidFill>
              <a:srgbClr val="FFFFFF"/>
            </a:solidFill>
            <a:ln w="12700" cap="flat" cmpd="sng" algn="ctr">
              <a:solidFill>
                <a:srgbClr val="C0504D"/>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mn-lt"/>
                </a:rPr>
                <a:t>R2, R3 R4</a:t>
              </a:r>
            </a:p>
          </p:txBody>
        </p:sp>
        <p:cxnSp>
          <p:nvCxnSpPr>
            <p:cNvPr id="8" name="Straight Arrow Connector 7"/>
            <p:cNvCxnSpPr/>
            <p:nvPr/>
          </p:nvCxnSpPr>
          <p:spPr bwMode="auto">
            <a:xfrm flipH="1">
              <a:off x="6462211" y="2348880"/>
              <a:ext cx="450049" cy="1350150"/>
            </a:xfrm>
            <a:prstGeom prst="straightConnector1">
              <a:avLst/>
            </a:prstGeom>
            <a:solidFill>
              <a:schemeClr val="accent1"/>
            </a:solidFill>
            <a:ln w="12700" cap="flat" cmpd="sng" algn="ctr">
              <a:solidFill>
                <a:schemeClr val="tx1"/>
              </a:solidFill>
              <a:prstDash val="dash"/>
              <a:round/>
              <a:headEnd type="triangle"/>
              <a:tailEnd type="triangle"/>
            </a:ln>
            <a:effectLst/>
          </p:spPr>
        </p:cxnSp>
      </p:grpSp>
    </p:spTree>
    <p:extLst>
      <p:ext uri="{BB962C8B-B14F-4D97-AF65-F5344CB8AC3E}">
        <p14:creationId xmlns:p14="http://schemas.microsoft.com/office/powerpoint/2010/main" val="28724998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NETWORK ArchitecturAL VIEWS</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ounded Rectangle 136"/>
          <p:cNvSpPr/>
          <p:nvPr/>
        </p:nvSpPr>
        <p:spPr bwMode="auto">
          <a:xfrm>
            <a:off x="6400800" y="1536666"/>
            <a:ext cx="1219200" cy="160020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6" name="Rounded Rectangle 135"/>
          <p:cNvSpPr/>
          <p:nvPr/>
        </p:nvSpPr>
        <p:spPr bwMode="auto">
          <a:xfrm>
            <a:off x="2667000" y="1536666"/>
            <a:ext cx="2057400" cy="1600200"/>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04450" name="Rectangle 2"/>
          <p:cNvSpPr>
            <a:spLocks noGrp="1" noChangeArrowheads="1"/>
          </p:cNvSpPr>
          <p:nvPr>
            <p:ph type="title"/>
          </p:nvPr>
        </p:nvSpPr>
        <p:spPr>
          <a:xfrm>
            <a:off x="381000" y="274638"/>
            <a:ext cx="8382000" cy="1143000"/>
          </a:xfrm>
        </p:spPr>
        <p:txBody>
          <a:bodyPr/>
          <a:lstStyle/>
          <a:p>
            <a:r>
              <a:rPr lang="en-US" dirty="0" err="1"/>
              <a:t>OmniRAN</a:t>
            </a:r>
            <a:r>
              <a:rPr lang="en-US" dirty="0"/>
              <a:t> </a:t>
            </a:r>
            <a:r>
              <a:rPr lang="en-US" dirty="0" smtClean="0"/>
              <a:t>architecture </a:t>
            </a:r>
            <a:r>
              <a:rPr lang="en-US" dirty="0"/>
              <a:t>p</a:t>
            </a:r>
            <a:r>
              <a:rPr lang="en-US" dirty="0" smtClean="0"/>
              <a:t>artitioning for</a:t>
            </a:r>
            <a:br>
              <a:rPr lang="en-US" dirty="0" smtClean="0"/>
            </a:br>
            <a:r>
              <a:rPr lang="en-US" dirty="0" smtClean="0"/>
              <a:t>dynamic </a:t>
            </a:r>
            <a:r>
              <a:rPr lang="en-US" dirty="0"/>
              <a:t>a</a:t>
            </a:r>
            <a:r>
              <a:rPr lang="en-US" dirty="0" smtClean="0"/>
              <a:t>ttachment of </a:t>
            </a:r>
            <a:r>
              <a:rPr lang="en-US" dirty="0"/>
              <a:t>t</a:t>
            </a:r>
            <a:r>
              <a:rPr lang="en-US" dirty="0" smtClean="0"/>
              <a:t>erminals to </a:t>
            </a:r>
            <a:r>
              <a:rPr lang="en-US" dirty="0"/>
              <a:t>n</a:t>
            </a:r>
            <a:r>
              <a:rPr lang="en-US" dirty="0" smtClean="0"/>
              <a:t>etworks</a:t>
            </a:r>
            <a:endParaRPr lang="en-US" dirty="0"/>
          </a:p>
        </p:txBody>
      </p:sp>
      <p:sp>
        <p:nvSpPr>
          <p:cNvPr id="104589" name="Rectangle 141"/>
          <p:cNvSpPr>
            <a:spLocks noGrp="1" noChangeArrowheads="1"/>
          </p:cNvSpPr>
          <p:nvPr>
            <p:ph idx="1"/>
          </p:nvPr>
        </p:nvSpPr>
        <p:spPr>
          <a:xfrm>
            <a:off x="457200" y="3505200"/>
            <a:ext cx="8229600" cy="2819400"/>
          </a:xfrm>
        </p:spPr>
        <p:txBody>
          <a:bodyPr>
            <a:normAutofit fontScale="70000" lnSpcReduction="20000"/>
          </a:bodyPr>
          <a:lstStyle/>
          <a:p>
            <a:r>
              <a:rPr lang="en-US" dirty="0" smtClean="0"/>
              <a:t>Communication networks supporting dynamic attachment of terminals are usually structured into</a:t>
            </a:r>
          </a:p>
          <a:p>
            <a:pPr lvl="1"/>
            <a:r>
              <a:rPr lang="en-US" dirty="0" smtClean="0"/>
              <a:t>Access Network</a:t>
            </a:r>
          </a:p>
          <a:p>
            <a:pPr lvl="2"/>
            <a:r>
              <a:rPr lang="en-US" dirty="0" smtClean="0"/>
              <a:t>Distributed infrastructure for aggregation of multiple network access interfaces into a common interface</a:t>
            </a:r>
          </a:p>
          <a:p>
            <a:pPr lvl="1"/>
            <a:r>
              <a:rPr lang="en-US" dirty="0" smtClean="0"/>
              <a:t>Core Network</a:t>
            </a:r>
          </a:p>
          <a:p>
            <a:pPr lvl="2"/>
            <a:r>
              <a:rPr lang="en-US" dirty="0" smtClean="0"/>
              <a:t>Infrastructure for control and management of network access and end-to-end IP connectivity</a:t>
            </a:r>
          </a:p>
          <a:p>
            <a:pPr lvl="1"/>
            <a:r>
              <a:rPr lang="en-US" dirty="0" smtClean="0"/>
              <a:t>Services</a:t>
            </a:r>
          </a:p>
          <a:p>
            <a:pPr lvl="2"/>
            <a:r>
              <a:rPr lang="en-US" dirty="0" smtClean="0"/>
              <a:t>Infrastructure for providing services on top of established IP connectivity</a:t>
            </a:r>
            <a:endParaRPr lang="en-US" dirty="0"/>
          </a:p>
        </p:txBody>
      </p:sp>
      <p:sp>
        <p:nvSpPr>
          <p:cNvPr id="104459" name="AutoShape 11"/>
          <p:cNvSpPr>
            <a:spLocks noChangeArrowheads="1"/>
          </p:cNvSpPr>
          <p:nvPr/>
        </p:nvSpPr>
        <p:spPr bwMode="auto">
          <a:xfrm>
            <a:off x="914400" y="1536666"/>
            <a:ext cx="990600" cy="1611313"/>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104461" name="AutoShape 13"/>
          <p:cNvSpPr>
            <a:spLocks noChangeArrowheads="1"/>
          </p:cNvSpPr>
          <p:nvPr/>
        </p:nvSpPr>
        <p:spPr bwMode="auto">
          <a:xfrm>
            <a:off x="5040313" y="1536666"/>
            <a:ext cx="1055687" cy="1611313"/>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104462" name="Freeform 14"/>
          <p:cNvSpPr>
            <a:spLocks/>
          </p:cNvSpPr>
          <p:nvPr/>
        </p:nvSpPr>
        <p:spPr bwMode="auto">
          <a:xfrm>
            <a:off x="5384800" y="2438366"/>
            <a:ext cx="387350" cy="88900"/>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graphicFrame>
        <p:nvGraphicFramePr>
          <p:cNvPr id="104463" name="Object 15">
            <a:hlinkClick r:id="" action="ppaction://ole?verb=0"/>
          </p:cNvPr>
          <p:cNvGraphicFramePr>
            <a:graphicFrameLocks/>
          </p:cNvGraphicFramePr>
          <p:nvPr/>
        </p:nvGraphicFramePr>
        <p:xfrm>
          <a:off x="6553200" y="2527267"/>
          <a:ext cx="990600" cy="533399"/>
        </p:xfrm>
        <a:graphic>
          <a:graphicData uri="http://schemas.openxmlformats.org/presentationml/2006/ole">
            <mc:AlternateContent xmlns:mc="http://schemas.openxmlformats.org/markup-compatibility/2006">
              <mc:Choice xmlns:v="urn:schemas-microsoft-com:vml" Requires="v">
                <p:oleObj spid="_x0000_s10262" name="Clip" r:id="rId4" imgW="5757415" imgH="3221332" progId="">
                  <p:embed/>
                </p:oleObj>
              </mc:Choice>
              <mc:Fallback>
                <p:oleObj name="Clip" r:id="rId4" imgW="5757415" imgH="3221332" progId="">
                  <p:embed/>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527267"/>
                        <a:ext cx="9906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04464" name="Text Box 16"/>
          <p:cNvSpPr txBox="1">
            <a:spLocks noChangeArrowheads="1"/>
          </p:cNvSpPr>
          <p:nvPr/>
        </p:nvSpPr>
        <p:spPr bwMode="auto">
          <a:xfrm>
            <a:off x="6663351" y="2610290"/>
            <a:ext cx="79060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dirty="0" smtClean="0">
                <a:latin typeface="Arial" pitchFamily="34" charset="0"/>
                <a:ea typeface="ＭＳ Ｐゴシック" pitchFamily="34" charset="-128"/>
                <a:cs typeface="Arial" pitchFamily="34" charset="0"/>
              </a:rPr>
              <a:t>Internet</a:t>
            </a:r>
            <a:endParaRPr lang="en-US" sz="1400" dirty="0">
              <a:latin typeface="Arial" pitchFamily="34" charset="0"/>
              <a:ea typeface="ＭＳ Ｐゴシック" pitchFamily="34" charset="-128"/>
              <a:cs typeface="Arial" pitchFamily="34" charset="0"/>
            </a:endParaRPr>
          </a:p>
        </p:txBody>
      </p:sp>
      <p:sp>
        <p:nvSpPr>
          <p:cNvPr id="104466" name="Line 18"/>
          <p:cNvSpPr>
            <a:spLocks noChangeShapeType="1"/>
          </p:cNvSpPr>
          <p:nvPr/>
        </p:nvSpPr>
        <p:spPr bwMode="auto">
          <a:xfrm>
            <a:off x="3429000" y="2298666"/>
            <a:ext cx="685800" cy="457200"/>
          </a:xfrm>
          <a:prstGeom prst="line">
            <a:avLst/>
          </a:prstGeom>
          <a:noFill/>
          <a:ln w="12700">
            <a:solidFill>
              <a:schemeClr val="tx1"/>
            </a:solidFill>
            <a:round/>
            <a:headEnd/>
            <a:tailEnd/>
          </a:ln>
          <a:effectLst/>
        </p:spPr>
        <p:txBody>
          <a:bodyPr lIns="0" tIns="0"/>
          <a:lstStyle/>
          <a:p>
            <a:endParaRPr lang="en-US" dirty="0"/>
          </a:p>
        </p:txBody>
      </p:sp>
      <p:sp>
        <p:nvSpPr>
          <p:cNvPr id="104467" name="Line 19"/>
          <p:cNvSpPr>
            <a:spLocks noChangeShapeType="1"/>
          </p:cNvSpPr>
          <p:nvPr/>
        </p:nvSpPr>
        <p:spPr bwMode="auto">
          <a:xfrm flipH="1">
            <a:off x="3335336" y="2755865"/>
            <a:ext cx="703263" cy="276225"/>
          </a:xfrm>
          <a:prstGeom prst="line">
            <a:avLst/>
          </a:prstGeom>
          <a:noFill/>
          <a:ln w="12700">
            <a:solidFill>
              <a:schemeClr val="tx1"/>
            </a:solidFill>
            <a:round/>
            <a:headEnd/>
            <a:tailEnd/>
          </a:ln>
          <a:effectLst/>
        </p:spPr>
        <p:txBody>
          <a:bodyPr lIns="0" tIns="0"/>
          <a:lstStyle/>
          <a:p>
            <a:endParaRPr lang="en-US" dirty="0"/>
          </a:p>
        </p:txBody>
      </p:sp>
      <p:sp>
        <p:nvSpPr>
          <p:cNvPr id="104468" name="Line 20"/>
          <p:cNvSpPr>
            <a:spLocks noChangeShapeType="1"/>
          </p:cNvSpPr>
          <p:nvPr/>
        </p:nvSpPr>
        <p:spPr bwMode="auto">
          <a:xfrm flipV="1">
            <a:off x="4343400" y="2755866"/>
            <a:ext cx="2286000" cy="0"/>
          </a:xfrm>
          <a:prstGeom prst="line">
            <a:avLst/>
          </a:prstGeom>
          <a:noFill/>
          <a:ln w="28575">
            <a:solidFill>
              <a:schemeClr val="tx1"/>
            </a:solidFill>
            <a:round/>
            <a:headEnd/>
            <a:tailEnd/>
          </a:ln>
          <a:effectLst/>
        </p:spPr>
        <p:txBody>
          <a:bodyPr wrap="none" anchor="ctr"/>
          <a:lstStyle/>
          <a:p>
            <a:endParaRPr lang="en-US" dirty="0"/>
          </a:p>
        </p:txBody>
      </p:sp>
      <p:sp>
        <p:nvSpPr>
          <p:cNvPr id="104470" name="AutoShape 22"/>
          <p:cNvSpPr>
            <a:spLocks noChangeArrowheads="1"/>
          </p:cNvSpPr>
          <p:nvPr/>
        </p:nvSpPr>
        <p:spPr bwMode="auto">
          <a:xfrm>
            <a:off x="5195888" y="212880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471" name="Picture 23" descr="x_big_image2"/>
          <p:cNvPicPr>
            <a:picLocks noChangeAspect="1" noChangeArrowheads="1"/>
          </p:cNvPicPr>
          <p:nvPr/>
        </p:nvPicPr>
        <p:blipFill>
          <a:blip r:embed="rId6">
            <a:lum bright="10000" contrast="40000"/>
          </a:blip>
          <a:srcRect/>
          <a:stretch>
            <a:fillRect/>
          </a:stretch>
        </p:blipFill>
        <p:spPr bwMode="auto">
          <a:xfrm>
            <a:off x="1031544" y="2204530"/>
            <a:ext cx="682625" cy="727075"/>
          </a:xfrm>
          <a:prstGeom prst="rect">
            <a:avLst/>
          </a:prstGeom>
          <a:noFill/>
          <a:ln w="9525">
            <a:noFill/>
            <a:miter lim="800000"/>
            <a:headEnd/>
            <a:tailEnd/>
          </a:ln>
        </p:spPr>
      </p:pic>
      <p:grpSp>
        <p:nvGrpSpPr>
          <p:cNvPr id="2" name="Group 25"/>
          <p:cNvGrpSpPr>
            <a:grpSpLocks noChangeAspect="1"/>
          </p:cNvGrpSpPr>
          <p:nvPr/>
        </p:nvGrpSpPr>
        <p:grpSpPr bwMode="auto">
          <a:xfrm flipH="1">
            <a:off x="2687637" y="2239929"/>
            <a:ext cx="661988" cy="796925"/>
            <a:chOff x="5" y="2480"/>
            <a:chExt cx="237" cy="430"/>
          </a:xfrm>
        </p:grpSpPr>
        <p:grpSp>
          <p:nvGrpSpPr>
            <p:cNvPr id="3" name="Group 26"/>
            <p:cNvGrpSpPr>
              <a:grpSpLocks noChangeAspect="1"/>
            </p:cNvGrpSpPr>
            <p:nvPr/>
          </p:nvGrpSpPr>
          <p:grpSpPr bwMode="auto">
            <a:xfrm>
              <a:off x="5" y="2521"/>
              <a:ext cx="145" cy="389"/>
              <a:chOff x="5" y="2521"/>
              <a:chExt cx="145" cy="389"/>
            </a:xfrm>
          </p:grpSpPr>
          <p:grpSp>
            <p:nvGrpSpPr>
              <p:cNvPr id="4" name="Group 27"/>
              <p:cNvGrpSpPr>
                <a:grpSpLocks noChangeAspect="1"/>
              </p:cNvGrpSpPr>
              <p:nvPr/>
            </p:nvGrpSpPr>
            <p:grpSpPr bwMode="auto">
              <a:xfrm>
                <a:off x="7" y="2654"/>
                <a:ext cx="143" cy="256"/>
                <a:chOff x="7" y="2654"/>
                <a:chExt cx="143" cy="256"/>
              </a:xfrm>
            </p:grpSpPr>
            <p:grpSp>
              <p:nvGrpSpPr>
                <p:cNvPr id="5" name="Group 28"/>
                <p:cNvGrpSpPr>
                  <a:grpSpLocks noChangeAspect="1"/>
                </p:cNvGrpSpPr>
                <p:nvPr/>
              </p:nvGrpSpPr>
              <p:grpSpPr bwMode="auto">
                <a:xfrm>
                  <a:off x="7" y="2661"/>
                  <a:ext cx="93" cy="247"/>
                  <a:chOff x="7" y="2661"/>
                  <a:chExt cx="93" cy="247"/>
                </a:xfrm>
              </p:grpSpPr>
              <p:sp>
                <p:nvSpPr>
                  <p:cNvPr id="104477"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478"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479"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480"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481"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482"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483"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48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48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48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48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48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48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49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6" name="Group 43"/>
              <p:cNvGrpSpPr>
                <a:grpSpLocks noChangeAspect="1"/>
              </p:cNvGrpSpPr>
              <p:nvPr/>
            </p:nvGrpSpPr>
            <p:grpSpPr bwMode="auto">
              <a:xfrm>
                <a:off x="5" y="2533"/>
                <a:ext cx="141" cy="374"/>
                <a:chOff x="5" y="2533"/>
                <a:chExt cx="141" cy="374"/>
              </a:xfrm>
            </p:grpSpPr>
            <p:sp>
              <p:nvSpPr>
                <p:cNvPr id="104492"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493"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494"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495"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496"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49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498"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499"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00"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7" name="Group 53"/>
          <p:cNvGrpSpPr>
            <a:grpSpLocks noChangeAspect="1"/>
          </p:cNvGrpSpPr>
          <p:nvPr/>
        </p:nvGrpSpPr>
        <p:grpSpPr bwMode="auto">
          <a:xfrm flipH="1">
            <a:off x="3009900" y="1793841"/>
            <a:ext cx="419100" cy="504825"/>
            <a:chOff x="5" y="2480"/>
            <a:chExt cx="237" cy="430"/>
          </a:xfrm>
        </p:grpSpPr>
        <p:grpSp>
          <p:nvGrpSpPr>
            <p:cNvPr id="8" name="Group 54"/>
            <p:cNvGrpSpPr>
              <a:grpSpLocks noChangeAspect="1"/>
            </p:cNvGrpSpPr>
            <p:nvPr/>
          </p:nvGrpSpPr>
          <p:grpSpPr bwMode="auto">
            <a:xfrm>
              <a:off x="5" y="2521"/>
              <a:ext cx="145" cy="389"/>
              <a:chOff x="5" y="2521"/>
              <a:chExt cx="145" cy="389"/>
            </a:xfrm>
          </p:grpSpPr>
          <p:grpSp>
            <p:nvGrpSpPr>
              <p:cNvPr id="9" name="Group 55"/>
              <p:cNvGrpSpPr>
                <a:grpSpLocks noChangeAspect="1"/>
              </p:cNvGrpSpPr>
              <p:nvPr/>
            </p:nvGrpSpPr>
            <p:grpSpPr bwMode="auto">
              <a:xfrm>
                <a:off x="7" y="2654"/>
                <a:ext cx="143" cy="256"/>
                <a:chOff x="7" y="2654"/>
                <a:chExt cx="143" cy="256"/>
              </a:xfrm>
            </p:grpSpPr>
            <p:grpSp>
              <p:nvGrpSpPr>
                <p:cNvPr id="10" name="Group 56"/>
                <p:cNvGrpSpPr>
                  <a:grpSpLocks noChangeAspect="1"/>
                </p:cNvGrpSpPr>
                <p:nvPr/>
              </p:nvGrpSpPr>
              <p:grpSpPr bwMode="auto">
                <a:xfrm>
                  <a:off x="7" y="2661"/>
                  <a:ext cx="93" cy="247"/>
                  <a:chOff x="7" y="2661"/>
                  <a:chExt cx="93" cy="247"/>
                </a:xfrm>
              </p:grpSpPr>
              <p:sp>
                <p:nvSpPr>
                  <p:cNvPr id="104505"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506"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507"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508"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509"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510"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511"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512"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513"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514"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515"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516"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517"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518"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 name="Group 71"/>
              <p:cNvGrpSpPr>
                <a:grpSpLocks noChangeAspect="1"/>
              </p:cNvGrpSpPr>
              <p:nvPr/>
            </p:nvGrpSpPr>
            <p:grpSpPr bwMode="auto">
              <a:xfrm>
                <a:off x="5" y="2533"/>
                <a:ext cx="141" cy="374"/>
                <a:chOff x="5" y="2533"/>
                <a:chExt cx="141" cy="374"/>
              </a:xfrm>
            </p:grpSpPr>
            <p:sp>
              <p:nvSpPr>
                <p:cNvPr id="104520"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521"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522"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523"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524"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525"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526"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527"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28"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04529" name="Text Box 81"/>
          <p:cNvSpPr txBox="1">
            <a:spLocks noChangeArrowheads="1"/>
          </p:cNvSpPr>
          <p:nvPr/>
        </p:nvSpPr>
        <p:spPr bwMode="auto">
          <a:xfrm>
            <a:off x="981067" y="1487762"/>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104530" name="Text Box 82"/>
          <p:cNvSpPr txBox="1">
            <a:spLocks noChangeArrowheads="1"/>
          </p:cNvSpPr>
          <p:nvPr/>
        </p:nvSpPr>
        <p:spPr bwMode="auto">
          <a:xfrm>
            <a:off x="2895600" y="1536666"/>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104532" name="Text Box 84"/>
          <p:cNvSpPr txBox="1">
            <a:spLocks noChangeArrowheads="1"/>
          </p:cNvSpPr>
          <p:nvPr/>
        </p:nvSpPr>
        <p:spPr bwMode="auto">
          <a:xfrm>
            <a:off x="6548220" y="1563962"/>
            <a:ext cx="843180" cy="196977"/>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600" b="1" dirty="0" smtClean="0">
                <a:latin typeface="Arial" pitchFamily="34" charset="0"/>
                <a:cs typeface="Arial" pitchFamily="34" charset="0"/>
              </a:rPr>
              <a:t>Services</a:t>
            </a:r>
            <a:endParaRPr lang="en-US" sz="1600" b="1" dirty="0">
              <a:latin typeface="Arial" pitchFamily="34" charset="0"/>
              <a:cs typeface="Arial" pitchFamily="34" charset="0"/>
            </a:endParaRPr>
          </a:p>
        </p:txBody>
      </p:sp>
      <p:grpSp>
        <p:nvGrpSpPr>
          <p:cNvPr id="12" name="Group 85"/>
          <p:cNvGrpSpPr>
            <a:grpSpLocks/>
          </p:cNvGrpSpPr>
          <p:nvPr/>
        </p:nvGrpSpPr>
        <p:grpSpPr bwMode="auto">
          <a:xfrm>
            <a:off x="6664325" y="1876391"/>
            <a:ext cx="269875" cy="460375"/>
            <a:chOff x="4120" y="2308"/>
            <a:chExt cx="305" cy="415"/>
          </a:xfrm>
        </p:grpSpPr>
        <p:sp>
          <p:nvSpPr>
            <p:cNvPr id="104534"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35"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36"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3" name="Group 89"/>
            <p:cNvGrpSpPr>
              <a:grpSpLocks/>
            </p:cNvGrpSpPr>
            <p:nvPr/>
          </p:nvGrpSpPr>
          <p:grpSpPr bwMode="auto">
            <a:xfrm flipH="1">
              <a:off x="4164" y="2500"/>
              <a:ext cx="152" cy="109"/>
              <a:chOff x="3216" y="2784"/>
              <a:chExt cx="192" cy="144"/>
            </a:xfrm>
          </p:grpSpPr>
          <p:sp>
            <p:nvSpPr>
              <p:cNvPr id="104538"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39"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0"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1"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4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4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4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4" name="Group 97"/>
          <p:cNvGrpSpPr>
            <a:grpSpLocks/>
          </p:cNvGrpSpPr>
          <p:nvPr/>
        </p:nvGrpSpPr>
        <p:grpSpPr bwMode="auto">
          <a:xfrm>
            <a:off x="6892925" y="1952591"/>
            <a:ext cx="269875" cy="460375"/>
            <a:chOff x="4120" y="2308"/>
            <a:chExt cx="305" cy="415"/>
          </a:xfrm>
        </p:grpSpPr>
        <p:sp>
          <p:nvSpPr>
            <p:cNvPr id="104546" name="Freeform 98"/>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47" name="Rectangle 99"/>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48" name="Oval 100"/>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5" name="Group 101"/>
            <p:cNvGrpSpPr>
              <a:grpSpLocks/>
            </p:cNvGrpSpPr>
            <p:nvPr/>
          </p:nvGrpSpPr>
          <p:grpSpPr bwMode="auto">
            <a:xfrm flipH="1">
              <a:off x="4164" y="2500"/>
              <a:ext cx="152" cy="109"/>
              <a:chOff x="3216" y="2784"/>
              <a:chExt cx="192" cy="144"/>
            </a:xfrm>
          </p:grpSpPr>
          <p:sp>
            <p:nvSpPr>
              <p:cNvPr id="104550" name="Line 102"/>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1" name="Line 103"/>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2" name="Line 104"/>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3" name="Line 105"/>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54" name="Freeform 106"/>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55" name="Oval 107"/>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56" name="Oval 108"/>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6" name="Group 109"/>
          <p:cNvGrpSpPr>
            <a:grpSpLocks/>
          </p:cNvGrpSpPr>
          <p:nvPr/>
        </p:nvGrpSpPr>
        <p:grpSpPr bwMode="auto">
          <a:xfrm>
            <a:off x="7121525" y="2028791"/>
            <a:ext cx="269875" cy="460375"/>
            <a:chOff x="4120" y="2308"/>
            <a:chExt cx="305" cy="415"/>
          </a:xfrm>
        </p:grpSpPr>
        <p:sp>
          <p:nvSpPr>
            <p:cNvPr id="104558"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59"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60"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7" name="Group 113"/>
            <p:cNvGrpSpPr>
              <a:grpSpLocks/>
            </p:cNvGrpSpPr>
            <p:nvPr/>
          </p:nvGrpSpPr>
          <p:grpSpPr bwMode="auto">
            <a:xfrm flipH="1">
              <a:off x="4164" y="2500"/>
              <a:ext cx="152" cy="109"/>
              <a:chOff x="3216" y="2784"/>
              <a:chExt cx="192" cy="144"/>
            </a:xfrm>
          </p:grpSpPr>
          <p:sp>
            <p:nvSpPr>
              <p:cNvPr id="104562"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3"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4"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5"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66"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67"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68"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69" name="Line 121"/>
          <p:cNvSpPr>
            <a:spLocks noChangeShapeType="1"/>
          </p:cNvSpPr>
          <p:nvPr/>
        </p:nvSpPr>
        <p:spPr bwMode="auto">
          <a:xfrm flipV="1">
            <a:off x="5562600" y="2374866"/>
            <a:ext cx="1295400" cy="381000"/>
          </a:xfrm>
          <a:prstGeom prst="line">
            <a:avLst/>
          </a:prstGeom>
          <a:noFill/>
          <a:ln w="28575">
            <a:solidFill>
              <a:schemeClr val="tx1"/>
            </a:solidFill>
            <a:round/>
            <a:headEnd/>
            <a:tailEnd/>
          </a:ln>
          <a:effectLst/>
        </p:spPr>
        <p:txBody>
          <a:bodyPr wrap="none" anchor="ctr"/>
          <a:lstStyle/>
          <a:p>
            <a:endParaRPr lang="en-US" dirty="0"/>
          </a:p>
        </p:txBody>
      </p:sp>
      <p:grpSp>
        <p:nvGrpSpPr>
          <p:cNvPr id="18" name="Group 122"/>
          <p:cNvGrpSpPr>
            <a:grpSpLocks/>
          </p:cNvGrpSpPr>
          <p:nvPr/>
        </p:nvGrpSpPr>
        <p:grpSpPr bwMode="auto">
          <a:xfrm>
            <a:off x="5629275" y="2024028"/>
            <a:ext cx="269875" cy="460375"/>
            <a:chOff x="4120" y="2308"/>
            <a:chExt cx="305" cy="415"/>
          </a:xfrm>
        </p:grpSpPr>
        <p:sp>
          <p:nvSpPr>
            <p:cNvPr id="1045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 name="Group 126"/>
            <p:cNvGrpSpPr>
              <a:grpSpLocks/>
            </p:cNvGrpSpPr>
            <p:nvPr/>
          </p:nvGrpSpPr>
          <p:grpSpPr bwMode="auto">
            <a:xfrm flipH="1">
              <a:off x="4164" y="2500"/>
              <a:ext cx="152" cy="109"/>
              <a:chOff x="3216" y="2784"/>
              <a:chExt cx="192" cy="144"/>
            </a:xfrm>
          </p:grpSpPr>
          <p:sp>
            <p:nvSpPr>
              <p:cNvPr id="104575"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6"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7"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8"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7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8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8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83" name="Text Box 135"/>
          <p:cNvSpPr txBox="1">
            <a:spLocks noChangeArrowheads="1"/>
          </p:cNvSpPr>
          <p:nvPr/>
        </p:nvSpPr>
        <p:spPr bwMode="auto">
          <a:xfrm>
            <a:off x="5153179" y="1563962"/>
            <a:ext cx="867225" cy="39395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Core</a:t>
            </a:r>
            <a:r>
              <a:rPr lang="en-US" sz="1600" b="1" dirty="0" smtClean="0">
                <a:latin typeface="Arial" pitchFamily="34" charset="0"/>
                <a:cs typeface="Arial" pitchFamily="34" charset="0"/>
              </a:rPr>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grpSp>
        <p:nvGrpSpPr>
          <p:cNvPr id="20" name="Group 136"/>
          <p:cNvGrpSpPr>
            <a:grpSpLocks/>
          </p:cNvGrpSpPr>
          <p:nvPr/>
        </p:nvGrpSpPr>
        <p:grpSpPr bwMode="auto">
          <a:xfrm rot="7209871" flipV="1">
            <a:off x="1722438" y="2120866"/>
            <a:ext cx="982662" cy="871537"/>
            <a:chOff x="2870" y="2211"/>
            <a:chExt cx="690" cy="728"/>
          </a:xfrm>
        </p:grpSpPr>
        <p:sp>
          <p:nvSpPr>
            <p:cNvPr id="10458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10458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sp>
        <p:nvSpPr>
          <p:cNvPr id="104590" name="AutoShape 142"/>
          <p:cNvSpPr>
            <a:spLocks noChangeArrowheads="1"/>
          </p:cNvSpPr>
          <p:nvPr/>
        </p:nvSpPr>
        <p:spPr bwMode="auto">
          <a:xfrm>
            <a:off x="4038600" y="2679666"/>
            <a:ext cx="360363" cy="142875"/>
          </a:xfrm>
          <a:prstGeom prst="cube">
            <a:avLst>
              <a:gd name="adj" fmla="val 25000"/>
            </a:avLst>
          </a:prstGeom>
          <a:solidFill>
            <a:schemeClr val="bg2"/>
          </a:solidFill>
          <a:ln w="9525">
            <a:noFill/>
            <a:miter lim="800000"/>
            <a:headEnd/>
            <a:tailEnd/>
          </a:ln>
          <a:effectLst/>
        </p:spPr>
        <p:txBody>
          <a:bodyPr wrap="none" anchor="ctr"/>
          <a:lstStyle/>
          <a:p>
            <a:endParaRPr lang="en-US" dirty="0"/>
          </a:p>
        </p:txBody>
      </p:sp>
      <p:pic>
        <p:nvPicPr>
          <p:cNvPr id="135" name="Picture 29"/>
          <p:cNvPicPr>
            <a:picLocks noChangeArrowheads="1"/>
          </p:cNvPicPr>
          <p:nvPr/>
        </p:nvPicPr>
        <p:blipFill>
          <a:blip r:embed="rId7"/>
          <a:srcRect/>
          <a:stretch>
            <a:fillRect/>
          </a:stretch>
        </p:blipFill>
        <p:spPr bwMode="auto">
          <a:xfrm>
            <a:off x="5278438" y="2603466"/>
            <a:ext cx="478302" cy="304800"/>
          </a:xfrm>
          <a:prstGeom prst="rect">
            <a:avLst/>
          </a:prstGeom>
          <a:noFill/>
          <a:ln w="12700">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chor="ctr" anchorCtr="1"/>
          <a:lstStyle/>
          <a:p>
            <a:r>
              <a:rPr lang="en-US" dirty="0" smtClean="0"/>
              <a:t>Functions for establishment of</a:t>
            </a:r>
            <a:br>
              <a:rPr lang="en-US" dirty="0" smtClean="0"/>
            </a:br>
            <a:r>
              <a:rPr lang="en-US" dirty="0" smtClean="0"/>
              <a:t> end-to-end Connectivity</a:t>
            </a:r>
            <a:endParaRPr lang="en-US" dirty="0"/>
          </a:p>
        </p:txBody>
      </p:sp>
      <p:sp>
        <p:nvSpPr>
          <p:cNvPr id="149507" name="Rectangle 3"/>
          <p:cNvSpPr>
            <a:spLocks noGrp="1" noChangeArrowheads="1"/>
          </p:cNvSpPr>
          <p:nvPr>
            <p:ph type="body" idx="1"/>
          </p:nvPr>
        </p:nvSpPr>
        <p:spPr>
          <a:xfrm>
            <a:off x="381000" y="1574103"/>
            <a:ext cx="4116388" cy="639762"/>
          </a:xfrm>
        </p:spPr>
        <p:txBody>
          <a:bodyPr/>
          <a:lstStyle/>
          <a:p>
            <a:r>
              <a:rPr lang="en-US" dirty="0" smtClean="0"/>
              <a:t>Access Network</a:t>
            </a:r>
          </a:p>
        </p:txBody>
      </p:sp>
      <p:sp>
        <p:nvSpPr>
          <p:cNvPr id="8" name="Content Placeholder 7"/>
          <p:cNvSpPr>
            <a:spLocks noGrp="1"/>
          </p:cNvSpPr>
          <p:nvPr>
            <p:ph sz="half" idx="2"/>
          </p:nvPr>
        </p:nvSpPr>
        <p:spPr>
          <a:xfrm>
            <a:off x="381000" y="2333986"/>
            <a:ext cx="4116388" cy="3930329"/>
          </a:xfrm>
        </p:spPr>
        <p:txBody>
          <a:bodyPr>
            <a:normAutofit fontScale="85000" lnSpcReduction="10000"/>
          </a:bodyPr>
          <a:lstStyle/>
          <a:p>
            <a:r>
              <a:rPr lang="en-US" dirty="0" smtClean="0"/>
              <a:t>Network advertisement</a:t>
            </a:r>
          </a:p>
          <a:p>
            <a:r>
              <a:rPr lang="en-US" dirty="0" smtClean="0"/>
              <a:t>Pre-association </a:t>
            </a:r>
            <a:r>
              <a:rPr lang="en-US" dirty="0" err="1" smtClean="0"/>
              <a:t>signalling</a:t>
            </a:r>
            <a:endParaRPr lang="en-US" dirty="0" smtClean="0"/>
          </a:p>
          <a:p>
            <a:r>
              <a:rPr lang="en-US" dirty="0" smtClean="0"/>
              <a:t>IEEE 802.xx PHY and MAC</a:t>
            </a:r>
          </a:p>
          <a:p>
            <a:r>
              <a:rPr lang="en-US" dirty="0" smtClean="0"/>
              <a:t>Authentication, authorization and accounting client</a:t>
            </a:r>
          </a:p>
          <a:p>
            <a:r>
              <a:rPr lang="en-US" dirty="0" smtClean="0"/>
              <a:t>L2 session establishment</a:t>
            </a:r>
          </a:p>
          <a:p>
            <a:pPr lvl="1"/>
            <a:r>
              <a:rPr lang="en-US" dirty="0" smtClean="0"/>
              <a:t>w/ QoS and Policy Enforcement </a:t>
            </a:r>
          </a:p>
          <a:p>
            <a:r>
              <a:rPr lang="en-US" dirty="0" smtClean="0"/>
              <a:t>L2 mobility management inside  and across access networks</a:t>
            </a:r>
          </a:p>
          <a:p>
            <a:r>
              <a:rPr lang="en-US" dirty="0" smtClean="0"/>
              <a:t>Mobility Gateway</a:t>
            </a:r>
          </a:p>
          <a:p>
            <a:r>
              <a:rPr lang="en-US" dirty="0" smtClean="0"/>
              <a:t>Traffic forwarding to core based on L2 addresses</a:t>
            </a:r>
          </a:p>
        </p:txBody>
      </p:sp>
      <p:sp>
        <p:nvSpPr>
          <p:cNvPr id="9" name="Text Placeholder 8"/>
          <p:cNvSpPr>
            <a:spLocks noGrp="1"/>
          </p:cNvSpPr>
          <p:nvPr>
            <p:ph type="body" sz="quarter" idx="3"/>
          </p:nvPr>
        </p:nvSpPr>
        <p:spPr>
          <a:xfrm>
            <a:off x="4645025" y="1574103"/>
            <a:ext cx="4041775" cy="639762"/>
          </a:xfrm>
        </p:spPr>
        <p:txBody>
          <a:bodyPr/>
          <a:lstStyle/>
          <a:p>
            <a:r>
              <a:rPr lang="en-US" dirty="0" smtClean="0"/>
              <a:t>Core Network</a:t>
            </a:r>
            <a:endParaRPr lang="en-US" dirty="0"/>
          </a:p>
        </p:txBody>
      </p:sp>
      <p:sp>
        <p:nvSpPr>
          <p:cNvPr id="10" name="Content Placeholder 9"/>
          <p:cNvSpPr>
            <a:spLocks noGrp="1"/>
          </p:cNvSpPr>
          <p:nvPr>
            <p:ph sz="quarter" idx="4"/>
          </p:nvPr>
        </p:nvSpPr>
        <p:spPr>
          <a:xfrm>
            <a:off x="4645025" y="2333987"/>
            <a:ext cx="4194175" cy="3930328"/>
          </a:xfrm>
        </p:spPr>
        <p:txBody>
          <a:bodyPr>
            <a:normAutofit fontScale="92500" lnSpcReduction="10000"/>
          </a:bodyPr>
          <a:lstStyle/>
          <a:p>
            <a:r>
              <a:rPr lang="en-US" dirty="0" smtClean="0"/>
              <a:t>Authentication, authorization and accounting server</a:t>
            </a:r>
            <a:endParaRPr lang="en-GB" dirty="0" smtClean="0"/>
          </a:p>
          <a:p>
            <a:r>
              <a:rPr lang="en-US" dirty="0" smtClean="0"/>
              <a:t>IP address management </a:t>
            </a:r>
          </a:p>
          <a:p>
            <a:r>
              <a:rPr lang="en-US" dirty="0" smtClean="0"/>
              <a:t>Policy &amp; QoS management based on a SLA</a:t>
            </a:r>
          </a:p>
          <a:p>
            <a:r>
              <a:rPr lang="en-US" dirty="0" smtClean="0"/>
              <a:t>Mobility among multiple access networks</a:t>
            </a:r>
          </a:p>
          <a:p>
            <a:r>
              <a:rPr lang="en-US" dirty="0" smtClean="0"/>
              <a:t>IP connectivity establishment to Internet and services</a:t>
            </a:r>
          </a:p>
          <a:p>
            <a:r>
              <a:rPr lang="en-US" dirty="0" smtClean="0"/>
              <a:t>Roaming via other core networks</a:t>
            </a:r>
            <a:endParaRPr lang="en-US" sz="1900" dirty="0" smtClean="0"/>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Rectangle 313"/>
          <p:cNvSpPr/>
          <p:nvPr/>
        </p:nvSpPr>
        <p:spPr bwMode="auto">
          <a:xfrm>
            <a:off x="251520" y="2050024"/>
            <a:ext cx="8640960" cy="1019756"/>
          </a:xfrm>
          <a:prstGeom prst="rect">
            <a:avLst/>
          </a:prstGeom>
          <a:solidFill>
            <a:schemeClr val="bg2">
              <a:lumMod val="9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12" name="Rectangle 311"/>
          <p:cNvSpPr/>
          <p:nvPr/>
        </p:nvSpPr>
        <p:spPr bwMode="auto">
          <a:xfrm>
            <a:off x="251520" y="3076311"/>
            <a:ext cx="8640960" cy="1617385"/>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10" name="Rectangle 309"/>
          <p:cNvSpPr/>
          <p:nvPr/>
        </p:nvSpPr>
        <p:spPr bwMode="auto">
          <a:xfrm>
            <a:off x="251520" y="4696459"/>
            <a:ext cx="8640960" cy="1792881"/>
          </a:xfrm>
          <a:prstGeom prst="rect">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 name="Rectangle 36"/>
          <p:cNvSpPr/>
          <p:nvPr/>
        </p:nvSpPr>
        <p:spPr bwMode="auto">
          <a:xfrm>
            <a:off x="849023" y="6310261"/>
            <a:ext cx="1750696" cy="88969"/>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2622137" y="6323169"/>
            <a:ext cx="1952485" cy="76061"/>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dirty="0" smtClean="0"/>
              <a:t>Access Network Architectual Views</a:t>
            </a:r>
            <a:endParaRPr lang="en-US" dirty="0"/>
          </a:p>
        </p:txBody>
      </p:sp>
      <p:grpSp>
        <p:nvGrpSpPr>
          <p:cNvPr id="10" name="Group 9"/>
          <p:cNvGrpSpPr/>
          <p:nvPr/>
        </p:nvGrpSpPr>
        <p:grpSpPr>
          <a:xfrm>
            <a:off x="829866" y="4961052"/>
            <a:ext cx="708533" cy="1355043"/>
            <a:chOff x="971599" y="3514117"/>
            <a:chExt cx="1080121" cy="1355043"/>
          </a:xfrm>
        </p:grpSpPr>
        <p:sp>
          <p:nvSpPr>
            <p:cNvPr id="3"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6"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9" name="Rectangle 8"/>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32" name="Rectangle 31"/>
          <p:cNvSpPr/>
          <p:nvPr/>
        </p:nvSpPr>
        <p:spPr bwMode="auto">
          <a:xfrm>
            <a:off x="2252213" y="5776035"/>
            <a:ext cx="544303"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3" name="Rectangle 32"/>
          <p:cNvSpPr/>
          <p:nvPr/>
        </p:nvSpPr>
        <p:spPr bwMode="auto">
          <a:xfrm>
            <a:off x="2252213" y="6046065"/>
            <a:ext cx="544303"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91" name="Rounded Rectangle 90"/>
          <p:cNvSpPr/>
          <p:nvPr/>
        </p:nvSpPr>
        <p:spPr bwMode="auto">
          <a:xfrm>
            <a:off x="7569069" y="1044740"/>
            <a:ext cx="827582" cy="78573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2" name="Rounded Rectangle 91"/>
          <p:cNvSpPr/>
          <p:nvPr/>
        </p:nvSpPr>
        <p:spPr bwMode="auto">
          <a:xfrm>
            <a:off x="2249411" y="1044740"/>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3" name="AutoShape 11"/>
          <p:cNvSpPr>
            <a:spLocks noChangeArrowheads="1"/>
          </p:cNvSpPr>
          <p:nvPr/>
        </p:nvSpPr>
        <p:spPr bwMode="auto">
          <a:xfrm>
            <a:off x="746575" y="1044741"/>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94" name="AutoShape 13"/>
          <p:cNvSpPr>
            <a:spLocks noChangeArrowheads="1"/>
          </p:cNvSpPr>
          <p:nvPr/>
        </p:nvSpPr>
        <p:spPr bwMode="auto">
          <a:xfrm>
            <a:off x="5858879" y="1044740"/>
            <a:ext cx="1055687" cy="785730"/>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95" name="Freeform 14"/>
          <p:cNvSpPr>
            <a:spLocks/>
          </p:cNvSpPr>
          <p:nvPr/>
        </p:nvSpPr>
        <p:spPr bwMode="auto">
          <a:xfrm>
            <a:off x="6120727" y="1448600"/>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99" name="Line 18"/>
          <p:cNvSpPr>
            <a:spLocks noChangeShapeType="1"/>
          </p:cNvSpPr>
          <p:nvPr/>
        </p:nvSpPr>
        <p:spPr bwMode="auto">
          <a:xfrm>
            <a:off x="2590550" y="1306599"/>
            <a:ext cx="1751469" cy="295072"/>
          </a:xfrm>
          <a:prstGeom prst="line">
            <a:avLst/>
          </a:prstGeom>
          <a:noFill/>
          <a:ln w="12700">
            <a:solidFill>
              <a:schemeClr val="tx1"/>
            </a:solidFill>
            <a:round/>
            <a:headEnd/>
            <a:tailEnd/>
          </a:ln>
          <a:effectLst/>
        </p:spPr>
        <p:txBody>
          <a:bodyPr lIns="0" tIns="0"/>
          <a:lstStyle/>
          <a:p>
            <a:endParaRPr lang="en-US" dirty="0"/>
          </a:p>
        </p:txBody>
      </p:sp>
      <p:sp>
        <p:nvSpPr>
          <p:cNvPr id="101" name="Line 19"/>
          <p:cNvSpPr>
            <a:spLocks noChangeShapeType="1"/>
          </p:cNvSpPr>
          <p:nvPr/>
        </p:nvSpPr>
        <p:spPr bwMode="auto">
          <a:xfrm flipH="1">
            <a:off x="2995701" y="1704553"/>
            <a:ext cx="1345648" cy="78097"/>
          </a:xfrm>
          <a:prstGeom prst="line">
            <a:avLst/>
          </a:prstGeom>
          <a:noFill/>
          <a:ln w="12700">
            <a:solidFill>
              <a:schemeClr val="tx1"/>
            </a:solidFill>
            <a:round/>
            <a:headEnd/>
            <a:tailEnd/>
          </a:ln>
          <a:effectLst/>
        </p:spPr>
        <p:txBody>
          <a:bodyPr lIns="0" tIns="0"/>
          <a:lstStyle/>
          <a:p>
            <a:endParaRPr lang="en-US" dirty="0"/>
          </a:p>
        </p:txBody>
      </p:sp>
      <p:sp>
        <p:nvSpPr>
          <p:cNvPr id="102" name="Line 20"/>
          <p:cNvSpPr>
            <a:spLocks noChangeShapeType="1"/>
          </p:cNvSpPr>
          <p:nvPr/>
        </p:nvSpPr>
        <p:spPr bwMode="auto">
          <a:xfrm flipV="1">
            <a:off x="4778759" y="1639925"/>
            <a:ext cx="3009419" cy="0"/>
          </a:xfrm>
          <a:prstGeom prst="line">
            <a:avLst/>
          </a:prstGeom>
          <a:noFill/>
          <a:ln w="28575">
            <a:solidFill>
              <a:schemeClr val="tx1"/>
            </a:solidFill>
            <a:round/>
            <a:headEnd/>
            <a:tailEnd/>
          </a:ln>
          <a:effectLst/>
        </p:spPr>
        <p:txBody>
          <a:bodyPr wrap="none" anchor="ctr"/>
          <a:lstStyle/>
          <a:p>
            <a:endParaRPr lang="en-US" dirty="0"/>
          </a:p>
        </p:txBody>
      </p:sp>
      <p:sp>
        <p:nvSpPr>
          <p:cNvPr id="103" name="AutoShape 22"/>
          <p:cNvSpPr>
            <a:spLocks noChangeArrowheads="1"/>
          </p:cNvSpPr>
          <p:nvPr/>
        </p:nvSpPr>
        <p:spPr bwMode="auto">
          <a:xfrm>
            <a:off x="5927250" y="1236583"/>
            <a:ext cx="360362" cy="260331"/>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 name="Picture 23" descr="x_big_image2"/>
          <p:cNvPicPr>
            <a:picLocks noChangeAspect="1" noChangeArrowheads="1"/>
          </p:cNvPicPr>
          <p:nvPr/>
        </p:nvPicPr>
        <p:blipFill>
          <a:blip r:embed="rId2">
            <a:lum bright="10000" contrast="40000"/>
          </a:blip>
          <a:srcRect/>
          <a:stretch>
            <a:fillRect/>
          </a:stretch>
        </p:blipFill>
        <p:spPr bwMode="auto">
          <a:xfrm>
            <a:off x="849023" y="1266030"/>
            <a:ext cx="548641" cy="584366"/>
          </a:xfrm>
          <a:prstGeom prst="rect">
            <a:avLst/>
          </a:prstGeom>
          <a:noFill/>
          <a:ln w="9525">
            <a:noFill/>
            <a:miter lim="800000"/>
            <a:headEnd/>
            <a:tailEnd/>
          </a:ln>
        </p:spPr>
      </p:pic>
      <p:grpSp>
        <p:nvGrpSpPr>
          <p:cNvPr id="105" name="Group 25"/>
          <p:cNvGrpSpPr>
            <a:grpSpLocks noChangeAspect="1"/>
          </p:cNvGrpSpPr>
          <p:nvPr/>
        </p:nvGrpSpPr>
        <p:grpSpPr bwMode="auto">
          <a:xfrm flipH="1">
            <a:off x="2486366" y="1200880"/>
            <a:ext cx="498811" cy="600487"/>
            <a:chOff x="5" y="2480"/>
            <a:chExt cx="237" cy="430"/>
          </a:xfrm>
        </p:grpSpPr>
        <p:grpSp>
          <p:nvGrpSpPr>
            <p:cNvPr id="106" name="Group 26"/>
            <p:cNvGrpSpPr>
              <a:grpSpLocks noChangeAspect="1"/>
            </p:cNvGrpSpPr>
            <p:nvPr/>
          </p:nvGrpSpPr>
          <p:grpSpPr bwMode="auto">
            <a:xfrm>
              <a:off x="5" y="2521"/>
              <a:ext cx="145" cy="389"/>
              <a:chOff x="5" y="2521"/>
              <a:chExt cx="145" cy="389"/>
            </a:xfrm>
          </p:grpSpPr>
          <p:grpSp>
            <p:nvGrpSpPr>
              <p:cNvPr id="110" name="Group 27"/>
              <p:cNvGrpSpPr>
                <a:grpSpLocks noChangeAspect="1"/>
              </p:cNvGrpSpPr>
              <p:nvPr/>
            </p:nvGrpSpPr>
            <p:grpSpPr bwMode="auto">
              <a:xfrm>
                <a:off x="7" y="2654"/>
                <a:ext cx="143" cy="256"/>
                <a:chOff x="7" y="2654"/>
                <a:chExt cx="143" cy="256"/>
              </a:xfrm>
            </p:grpSpPr>
            <p:grpSp>
              <p:nvGrpSpPr>
                <p:cNvPr id="118" name="Group 28"/>
                <p:cNvGrpSpPr>
                  <a:grpSpLocks noChangeAspect="1"/>
                </p:cNvGrpSpPr>
                <p:nvPr/>
              </p:nvGrpSpPr>
              <p:grpSpPr bwMode="auto">
                <a:xfrm>
                  <a:off x="7" y="2661"/>
                  <a:ext cx="93" cy="247"/>
                  <a:chOff x="7" y="2661"/>
                  <a:chExt cx="93" cy="247"/>
                </a:xfrm>
              </p:grpSpPr>
              <p:sp>
                <p:nvSpPr>
                  <p:cNvPr id="126"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27"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28"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29"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30"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31"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32"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19"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20"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21"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22"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23"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24"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25"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1" name="Group 43"/>
              <p:cNvGrpSpPr>
                <a:grpSpLocks noChangeAspect="1"/>
              </p:cNvGrpSpPr>
              <p:nvPr/>
            </p:nvGrpSpPr>
            <p:grpSpPr bwMode="auto">
              <a:xfrm>
                <a:off x="5" y="2533"/>
                <a:ext cx="141" cy="374"/>
                <a:chOff x="5" y="2533"/>
                <a:chExt cx="141" cy="374"/>
              </a:xfrm>
            </p:grpSpPr>
            <p:sp>
              <p:nvSpPr>
                <p:cNvPr id="113"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14"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15"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16"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17"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12"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7"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8"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9"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133" name="Group 53"/>
          <p:cNvGrpSpPr>
            <a:grpSpLocks noChangeAspect="1"/>
          </p:cNvGrpSpPr>
          <p:nvPr/>
        </p:nvGrpSpPr>
        <p:grpSpPr bwMode="auto">
          <a:xfrm flipH="1">
            <a:off x="2390724" y="1077187"/>
            <a:ext cx="206807" cy="249108"/>
            <a:chOff x="5" y="2480"/>
            <a:chExt cx="237" cy="430"/>
          </a:xfrm>
        </p:grpSpPr>
        <p:grpSp>
          <p:nvGrpSpPr>
            <p:cNvPr id="134" name="Group 54"/>
            <p:cNvGrpSpPr>
              <a:grpSpLocks noChangeAspect="1"/>
            </p:cNvGrpSpPr>
            <p:nvPr/>
          </p:nvGrpSpPr>
          <p:grpSpPr bwMode="auto">
            <a:xfrm>
              <a:off x="5" y="2521"/>
              <a:ext cx="145" cy="389"/>
              <a:chOff x="5" y="2521"/>
              <a:chExt cx="145" cy="389"/>
            </a:xfrm>
          </p:grpSpPr>
          <p:grpSp>
            <p:nvGrpSpPr>
              <p:cNvPr id="138" name="Group 55"/>
              <p:cNvGrpSpPr>
                <a:grpSpLocks noChangeAspect="1"/>
              </p:cNvGrpSpPr>
              <p:nvPr/>
            </p:nvGrpSpPr>
            <p:grpSpPr bwMode="auto">
              <a:xfrm>
                <a:off x="7" y="2654"/>
                <a:ext cx="143" cy="256"/>
                <a:chOff x="7" y="2654"/>
                <a:chExt cx="143" cy="256"/>
              </a:xfrm>
            </p:grpSpPr>
            <p:grpSp>
              <p:nvGrpSpPr>
                <p:cNvPr id="146" name="Group 56"/>
                <p:cNvGrpSpPr>
                  <a:grpSpLocks noChangeAspect="1"/>
                </p:cNvGrpSpPr>
                <p:nvPr/>
              </p:nvGrpSpPr>
              <p:grpSpPr bwMode="auto">
                <a:xfrm>
                  <a:off x="7" y="2661"/>
                  <a:ext cx="93" cy="247"/>
                  <a:chOff x="7" y="2661"/>
                  <a:chExt cx="93" cy="247"/>
                </a:xfrm>
              </p:grpSpPr>
              <p:sp>
                <p:nvSpPr>
                  <p:cNvPr id="154"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55"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56"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57"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58"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59"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60"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47"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48"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49"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50"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51"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52"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53"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39" name="Group 71"/>
              <p:cNvGrpSpPr>
                <a:grpSpLocks noChangeAspect="1"/>
              </p:cNvGrpSpPr>
              <p:nvPr/>
            </p:nvGrpSpPr>
            <p:grpSpPr bwMode="auto">
              <a:xfrm>
                <a:off x="5" y="2533"/>
                <a:ext cx="141" cy="374"/>
                <a:chOff x="5" y="2533"/>
                <a:chExt cx="141" cy="374"/>
              </a:xfrm>
            </p:grpSpPr>
            <p:sp>
              <p:nvSpPr>
                <p:cNvPr id="141"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42"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43"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44"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45"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40"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35"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36"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37"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62" name="Text Box 82"/>
          <p:cNvSpPr txBox="1">
            <a:spLocks noChangeArrowheads="1"/>
          </p:cNvSpPr>
          <p:nvPr/>
        </p:nvSpPr>
        <p:spPr bwMode="auto">
          <a:xfrm>
            <a:off x="3068569" y="1044740"/>
            <a:ext cx="1433085"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b="1" dirty="0" smtClean="0">
                <a:latin typeface="Arial" pitchFamily="34" charset="0"/>
                <a:cs typeface="Arial" pitchFamily="34" charset="0"/>
              </a:rPr>
              <a:t>Access</a:t>
            </a:r>
            <a:r>
              <a:rPr lang="en-US" sz="1400" b="1" dirty="0" smtClean="0">
                <a:latin typeface="Arial" pitchFamily="34" charset="0"/>
                <a:cs typeface="Arial" pitchFamily="34" charset="0"/>
              </a:rPr>
              <a:t> Network</a:t>
            </a:r>
            <a:r>
              <a:rPr lang="hr-HR" sz="1400" b="1" dirty="0" smtClean="0">
                <a:latin typeface="Arial" pitchFamily="34" charset="0"/>
                <a:cs typeface="Arial" pitchFamily="34" charset="0"/>
              </a:rPr>
              <a:t> </a:t>
            </a:r>
            <a:endParaRPr lang="en-US" sz="1100" b="1" dirty="0">
              <a:latin typeface="Arial" pitchFamily="34" charset="0"/>
              <a:cs typeface="Arial" pitchFamily="34" charset="0"/>
            </a:endParaRPr>
          </a:p>
        </p:txBody>
      </p:sp>
      <p:grpSp>
        <p:nvGrpSpPr>
          <p:cNvPr id="164" name="Group 85"/>
          <p:cNvGrpSpPr>
            <a:grpSpLocks/>
          </p:cNvGrpSpPr>
          <p:nvPr/>
        </p:nvGrpSpPr>
        <p:grpSpPr bwMode="auto">
          <a:xfrm>
            <a:off x="7749244" y="1244179"/>
            <a:ext cx="269875" cy="460375"/>
            <a:chOff x="4120" y="2308"/>
            <a:chExt cx="305" cy="415"/>
          </a:xfrm>
        </p:grpSpPr>
        <p:sp>
          <p:nvSpPr>
            <p:cNvPr id="165"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6"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7"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8" name="Group 89"/>
            <p:cNvGrpSpPr>
              <a:grpSpLocks/>
            </p:cNvGrpSpPr>
            <p:nvPr/>
          </p:nvGrpSpPr>
          <p:grpSpPr bwMode="auto">
            <a:xfrm flipH="1">
              <a:off x="4164" y="2500"/>
              <a:ext cx="152" cy="109"/>
              <a:chOff x="3216" y="2784"/>
              <a:chExt cx="192" cy="144"/>
            </a:xfrm>
          </p:grpSpPr>
          <p:sp>
            <p:nvSpPr>
              <p:cNvPr id="172"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3"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69"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0"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1"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88" name="Group 109"/>
          <p:cNvGrpSpPr>
            <a:grpSpLocks/>
          </p:cNvGrpSpPr>
          <p:nvPr/>
        </p:nvGrpSpPr>
        <p:grpSpPr bwMode="auto">
          <a:xfrm>
            <a:off x="7974114" y="1316894"/>
            <a:ext cx="269875" cy="460375"/>
            <a:chOff x="4120" y="2308"/>
            <a:chExt cx="305" cy="415"/>
          </a:xfrm>
        </p:grpSpPr>
        <p:sp>
          <p:nvSpPr>
            <p:cNvPr id="189"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90"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91"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2" name="Group 113"/>
            <p:cNvGrpSpPr>
              <a:grpSpLocks/>
            </p:cNvGrpSpPr>
            <p:nvPr/>
          </p:nvGrpSpPr>
          <p:grpSpPr bwMode="auto">
            <a:xfrm flipH="1">
              <a:off x="4164" y="2500"/>
              <a:ext cx="152" cy="109"/>
              <a:chOff x="3216" y="2784"/>
              <a:chExt cx="192" cy="144"/>
            </a:xfrm>
          </p:grpSpPr>
          <p:sp>
            <p:nvSpPr>
              <p:cNvPr id="196"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97"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98"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99"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93"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94"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5"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01" name="Group 122"/>
          <p:cNvGrpSpPr>
            <a:grpSpLocks/>
          </p:cNvGrpSpPr>
          <p:nvPr/>
        </p:nvGrpSpPr>
        <p:grpSpPr bwMode="auto">
          <a:xfrm>
            <a:off x="6561299" y="1181879"/>
            <a:ext cx="269875" cy="390062"/>
            <a:chOff x="4120" y="2308"/>
            <a:chExt cx="305" cy="415"/>
          </a:xfrm>
        </p:grpSpPr>
        <p:sp>
          <p:nvSpPr>
            <p:cNvPr id="2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5" name="Group 126"/>
            <p:cNvGrpSpPr>
              <a:grpSpLocks/>
            </p:cNvGrpSpPr>
            <p:nvPr/>
          </p:nvGrpSpPr>
          <p:grpSpPr bwMode="auto">
            <a:xfrm flipH="1">
              <a:off x="4164" y="2500"/>
              <a:ext cx="152" cy="109"/>
              <a:chOff x="3216" y="2784"/>
              <a:chExt cx="192" cy="144"/>
            </a:xfrm>
          </p:grpSpPr>
          <p:sp>
            <p:nvSpPr>
              <p:cNvPr id="2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14" name="Group 136"/>
          <p:cNvGrpSpPr>
            <a:grpSpLocks/>
          </p:cNvGrpSpPr>
          <p:nvPr/>
        </p:nvGrpSpPr>
        <p:grpSpPr bwMode="auto">
          <a:xfrm rot="7624109" flipV="1">
            <a:off x="1221528" y="1079604"/>
            <a:ext cx="1284693" cy="1040403"/>
            <a:chOff x="2870" y="2211"/>
            <a:chExt cx="690" cy="728"/>
          </a:xfrm>
        </p:grpSpPr>
        <p:sp>
          <p:nvSpPr>
            <p:cNvPr id="21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21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pic>
        <p:nvPicPr>
          <p:cNvPr id="218" name="Picture 29"/>
          <p:cNvPicPr>
            <a:picLocks noChangeArrowheads="1"/>
          </p:cNvPicPr>
          <p:nvPr/>
        </p:nvPicPr>
        <p:blipFill>
          <a:blip r:embed="rId3"/>
          <a:srcRect/>
          <a:stretch>
            <a:fillRect/>
          </a:stretch>
        </p:blipFill>
        <p:spPr bwMode="auto">
          <a:xfrm>
            <a:off x="6165695" y="1521786"/>
            <a:ext cx="478302" cy="232108"/>
          </a:xfrm>
          <a:prstGeom prst="rect">
            <a:avLst/>
          </a:prstGeom>
          <a:noFill/>
          <a:ln w="12700">
            <a:noFill/>
            <a:miter lim="800000"/>
            <a:headEnd/>
            <a:tailEnd/>
          </a:ln>
          <a:effectLst/>
        </p:spPr>
      </p:pic>
      <p:sp>
        <p:nvSpPr>
          <p:cNvPr id="219" name="Text Box 82"/>
          <p:cNvSpPr txBox="1">
            <a:spLocks noChangeArrowheads="1"/>
          </p:cNvSpPr>
          <p:nvPr/>
        </p:nvSpPr>
        <p:spPr bwMode="auto">
          <a:xfrm>
            <a:off x="823002" y="1044665"/>
            <a:ext cx="73366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Terminal</a:t>
            </a:r>
            <a:endParaRPr lang="en-US" sz="1100" b="1" dirty="0">
              <a:latin typeface="Arial" pitchFamily="34" charset="0"/>
              <a:cs typeface="Arial" pitchFamily="34" charset="0"/>
            </a:endParaRPr>
          </a:p>
        </p:txBody>
      </p:sp>
      <p:pic>
        <p:nvPicPr>
          <p:cNvPr id="84" name="Picture 372" descr="switch"/>
          <p:cNvPicPr>
            <a:picLocks noChangeAspect="1" noChangeArrowheads="1"/>
          </p:cNvPicPr>
          <p:nvPr/>
        </p:nvPicPr>
        <p:blipFill>
          <a:blip r:embed="rId4"/>
          <a:srcRect/>
          <a:stretch>
            <a:fillRect/>
          </a:stretch>
        </p:blipFill>
        <p:spPr bwMode="auto">
          <a:xfrm>
            <a:off x="4345558" y="1514241"/>
            <a:ext cx="503237" cy="252412"/>
          </a:xfrm>
          <a:prstGeom prst="rect">
            <a:avLst/>
          </a:prstGeom>
          <a:noFill/>
        </p:spPr>
      </p:pic>
      <p:sp>
        <p:nvSpPr>
          <p:cNvPr id="220" name="Rectangle 219"/>
          <p:cNvSpPr/>
          <p:nvPr/>
        </p:nvSpPr>
        <p:spPr bwMode="auto">
          <a:xfrm>
            <a:off x="2796517" y="5772270"/>
            <a:ext cx="542082" cy="267961"/>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1" name="Rectangle 220"/>
          <p:cNvSpPr/>
          <p:nvPr/>
        </p:nvSpPr>
        <p:spPr bwMode="auto">
          <a:xfrm>
            <a:off x="2796514" y="6044183"/>
            <a:ext cx="54208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4" name="Isosceles Triangle 33"/>
          <p:cNvSpPr/>
          <p:nvPr/>
        </p:nvSpPr>
        <p:spPr bwMode="auto">
          <a:xfrm flipV="1">
            <a:off x="2252213" y="5788268"/>
            <a:ext cx="1086386" cy="65066"/>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nvGrpSpPr>
          <p:cNvPr id="232" name="Group 231"/>
          <p:cNvGrpSpPr/>
          <p:nvPr/>
        </p:nvGrpSpPr>
        <p:grpSpPr>
          <a:xfrm>
            <a:off x="7667161" y="4959170"/>
            <a:ext cx="708533" cy="1355043"/>
            <a:chOff x="971599" y="3514117"/>
            <a:chExt cx="1080121" cy="1355043"/>
          </a:xfrm>
        </p:grpSpPr>
        <p:sp>
          <p:nvSpPr>
            <p:cNvPr id="233" name="Rectangle 23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34" name="Rectangle 23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35" name="Rectangle 23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236" name="Rectangle 23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237" name="Rectangle 236"/>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238" name="Rectangle 237"/>
          <p:cNvSpPr/>
          <p:nvPr/>
        </p:nvSpPr>
        <p:spPr bwMode="auto">
          <a:xfrm>
            <a:off x="6388104" y="5504123"/>
            <a:ext cx="553982" cy="28542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9" name="Rectangle 238"/>
          <p:cNvSpPr/>
          <p:nvPr/>
        </p:nvSpPr>
        <p:spPr bwMode="auto">
          <a:xfrm>
            <a:off x="5850948" y="5504123"/>
            <a:ext cx="544304" cy="28257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1" name="Isosceles Triangle 230"/>
          <p:cNvSpPr/>
          <p:nvPr/>
        </p:nvSpPr>
        <p:spPr bwMode="auto">
          <a:xfrm flipV="1">
            <a:off x="5850948" y="5500171"/>
            <a:ext cx="1091137" cy="101710"/>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0" name="Rectangle 239"/>
          <p:cNvSpPr/>
          <p:nvPr/>
        </p:nvSpPr>
        <p:spPr bwMode="auto">
          <a:xfrm>
            <a:off x="4608823" y="6316095"/>
            <a:ext cx="1772263" cy="83135"/>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1" name="Rectangle 240"/>
          <p:cNvSpPr/>
          <p:nvPr/>
        </p:nvSpPr>
        <p:spPr bwMode="auto">
          <a:xfrm>
            <a:off x="6437594" y="6317978"/>
            <a:ext cx="1930051" cy="81252"/>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2" name="Text Box 82"/>
          <p:cNvSpPr txBox="1">
            <a:spLocks noChangeArrowheads="1"/>
          </p:cNvSpPr>
          <p:nvPr/>
        </p:nvSpPr>
        <p:spPr bwMode="auto">
          <a:xfrm>
            <a:off x="6152533" y="1043860"/>
            <a:ext cx="40876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Core</a:t>
            </a:r>
            <a:endParaRPr lang="en-US" sz="1100" b="1" dirty="0">
              <a:latin typeface="Arial" pitchFamily="34" charset="0"/>
              <a:cs typeface="Arial" pitchFamily="34" charset="0"/>
            </a:endParaRPr>
          </a:p>
        </p:txBody>
      </p:sp>
      <p:sp>
        <p:nvSpPr>
          <p:cNvPr id="243" name="Text Box 82"/>
          <p:cNvSpPr txBox="1">
            <a:spLocks noChangeArrowheads="1"/>
          </p:cNvSpPr>
          <p:nvPr/>
        </p:nvSpPr>
        <p:spPr bwMode="auto">
          <a:xfrm>
            <a:off x="7663733" y="1043735"/>
            <a:ext cx="63799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Service</a:t>
            </a:r>
            <a:endParaRPr lang="en-US" sz="1100" b="1" dirty="0">
              <a:latin typeface="Arial" pitchFamily="34" charset="0"/>
              <a:cs typeface="Arial" pitchFamily="34" charset="0"/>
            </a:endParaRPr>
          </a:p>
        </p:txBody>
      </p:sp>
      <p:sp>
        <p:nvSpPr>
          <p:cNvPr id="244" name="Rectangle 243"/>
          <p:cNvSpPr/>
          <p:nvPr/>
        </p:nvSpPr>
        <p:spPr bwMode="auto">
          <a:xfrm>
            <a:off x="4058679" y="5785682"/>
            <a:ext cx="544303" cy="26414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5" name="Rectangle 244"/>
          <p:cNvSpPr/>
          <p:nvPr/>
        </p:nvSpPr>
        <p:spPr bwMode="auto">
          <a:xfrm>
            <a:off x="4058679" y="6049830"/>
            <a:ext cx="544303"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6" name="Rectangle 245"/>
          <p:cNvSpPr/>
          <p:nvPr/>
        </p:nvSpPr>
        <p:spPr bwMode="auto">
          <a:xfrm>
            <a:off x="4602983" y="5785683"/>
            <a:ext cx="542082" cy="25831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7" name="Rectangle 246"/>
          <p:cNvSpPr/>
          <p:nvPr/>
        </p:nvSpPr>
        <p:spPr bwMode="auto">
          <a:xfrm>
            <a:off x="4602980" y="6047948"/>
            <a:ext cx="54208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8" name="Isosceles Triangle 247"/>
          <p:cNvSpPr/>
          <p:nvPr/>
        </p:nvSpPr>
        <p:spPr bwMode="auto">
          <a:xfrm flipV="1">
            <a:off x="4058679" y="5785683"/>
            <a:ext cx="1086386" cy="65066"/>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9" name="Rectangle 248"/>
          <p:cNvSpPr/>
          <p:nvPr/>
        </p:nvSpPr>
        <p:spPr bwMode="auto">
          <a:xfrm>
            <a:off x="5855699" y="5786697"/>
            <a:ext cx="544303" cy="26414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0" name="Rectangle 249"/>
          <p:cNvSpPr/>
          <p:nvPr/>
        </p:nvSpPr>
        <p:spPr bwMode="auto">
          <a:xfrm>
            <a:off x="5855699" y="6050845"/>
            <a:ext cx="544303"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1" name="Rectangle 250"/>
          <p:cNvSpPr/>
          <p:nvPr/>
        </p:nvSpPr>
        <p:spPr bwMode="auto">
          <a:xfrm>
            <a:off x="6400003" y="5786698"/>
            <a:ext cx="542082" cy="25831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2" name="Rectangle 251"/>
          <p:cNvSpPr/>
          <p:nvPr/>
        </p:nvSpPr>
        <p:spPr bwMode="auto">
          <a:xfrm>
            <a:off x="6400000" y="6048963"/>
            <a:ext cx="54208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4" name="Rectangle 253"/>
          <p:cNvSpPr/>
          <p:nvPr/>
        </p:nvSpPr>
        <p:spPr bwMode="auto">
          <a:xfrm>
            <a:off x="891599" y="2348880"/>
            <a:ext cx="585065" cy="585065"/>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5" name="Rectangle 254"/>
          <p:cNvSpPr/>
          <p:nvPr/>
        </p:nvSpPr>
        <p:spPr bwMode="auto">
          <a:xfrm>
            <a:off x="2443808" y="2352068"/>
            <a:ext cx="2452148" cy="574301"/>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6" name="Rectangle 255"/>
          <p:cNvSpPr/>
          <p:nvPr/>
        </p:nvSpPr>
        <p:spPr bwMode="auto">
          <a:xfrm>
            <a:off x="6102719" y="2341896"/>
            <a:ext cx="585065" cy="585065"/>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7" name="Rectangle 256"/>
          <p:cNvSpPr/>
          <p:nvPr/>
        </p:nvSpPr>
        <p:spPr bwMode="auto">
          <a:xfrm>
            <a:off x="7728894" y="2349099"/>
            <a:ext cx="585065" cy="585065"/>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8" name="Rectangle 257"/>
          <p:cNvSpPr/>
          <p:nvPr/>
        </p:nvSpPr>
        <p:spPr bwMode="auto">
          <a:xfrm>
            <a:off x="4436669" y="2484359"/>
            <a:ext cx="459287" cy="378145"/>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0" name="Oval 259"/>
          <p:cNvSpPr/>
          <p:nvPr/>
        </p:nvSpPr>
        <p:spPr bwMode="auto">
          <a:xfrm>
            <a:off x="5135357" y="2368136"/>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1" name="TextBox 260"/>
          <p:cNvSpPr txBox="1"/>
          <p:nvPr/>
        </p:nvSpPr>
        <p:spPr>
          <a:xfrm>
            <a:off x="4992482" y="2063336"/>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1" name="Straight Connector 40"/>
          <p:cNvCxnSpPr/>
          <p:nvPr/>
        </p:nvCxnSpPr>
        <p:spPr bwMode="auto">
          <a:xfrm>
            <a:off x="1476664" y="2444336"/>
            <a:ext cx="4644063"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63" name="Straight Connector 262"/>
          <p:cNvCxnSpPr/>
          <p:nvPr/>
        </p:nvCxnSpPr>
        <p:spPr bwMode="auto">
          <a:xfrm>
            <a:off x="1476664" y="2731696"/>
            <a:ext cx="967144"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64" name="Group 95"/>
          <p:cNvGrpSpPr/>
          <p:nvPr/>
        </p:nvGrpSpPr>
        <p:grpSpPr>
          <a:xfrm>
            <a:off x="1693884" y="2656765"/>
            <a:ext cx="479618" cy="457200"/>
            <a:chOff x="1524000" y="2209800"/>
            <a:chExt cx="479618" cy="457200"/>
          </a:xfrm>
        </p:grpSpPr>
        <p:sp>
          <p:nvSpPr>
            <p:cNvPr id="265" name="Oval 264"/>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6" name="TextBox 265"/>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67" name="Straight Connector 266"/>
          <p:cNvCxnSpPr/>
          <p:nvPr/>
        </p:nvCxnSpPr>
        <p:spPr bwMode="auto">
          <a:xfrm>
            <a:off x="2872898" y="2727179"/>
            <a:ext cx="1563771"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68" name="Straight Connector 267"/>
          <p:cNvCxnSpPr/>
          <p:nvPr/>
        </p:nvCxnSpPr>
        <p:spPr bwMode="auto">
          <a:xfrm>
            <a:off x="4895956" y="2731696"/>
            <a:ext cx="1224771"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70" name="Straight Connector 269"/>
          <p:cNvCxnSpPr>
            <a:stCxn id="256" idx="3"/>
            <a:endCxn id="257" idx="1"/>
          </p:cNvCxnSpPr>
          <p:nvPr/>
        </p:nvCxnSpPr>
        <p:spPr bwMode="auto">
          <a:xfrm>
            <a:off x="6687784" y="2634429"/>
            <a:ext cx="1041110" cy="7203"/>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73" name="Group 95"/>
          <p:cNvGrpSpPr/>
          <p:nvPr/>
        </p:nvGrpSpPr>
        <p:grpSpPr>
          <a:xfrm>
            <a:off x="5487537" y="2641412"/>
            <a:ext cx="479618" cy="457200"/>
            <a:chOff x="1524000" y="2209800"/>
            <a:chExt cx="479618" cy="457200"/>
          </a:xfrm>
        </p:grpSpPr>
        <p:sp>
          <p:nvSpPr>
            <p:cNvPr id="274" name="Oval 273"/>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75" name="TextBox 274"/>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grpSp>
        <p:nvGrpSpPr>
          <p:cNvPr id="276" name="Group 95"/>
          <p:cNvGrpSpPr/>
          <p:nvPr/>
        </p:nvGrpSpPr>
        <p:grpSpPr>
          <a:xfrm>
            <a:off x="7087681" y="2556479"/>
            <a:ext cx="479618" cy="457200"/>
            <a:chOff x="1524000" y="2209800"/>
            <a:chExt cx="479618" cy="457200"/>
          </a:xfrm>
        </p:grpSpPr>
        <p:sp>
          <p:nvSpPr>
            <p:cNvPr id="277" name="Oval 276"/>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78" name="TextBox 277"/>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sp>
        <p:nvSpPr>
          <p:cNvPr id="279" name="Rectangle 278"/>
          <p:cNvSpPr/>
          <p:nvPr/>
        </p:nvSpPr>
        <p:spPr bwMode="auto">
          <a:xfrm>
            <a:off x="2445852" y="2485679"/>
            <a:ext cx="457243" cy="386327"/>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cxnSp>
        <p:nvCxnSpPr>
          <p:cNvPr id="283" name="Straight Connector 282"/>
          <p:cNvCxnSpPr/>
          <p:nvPr/>
        </p:nvCxnSpPr>
        <p:spPr bwMode="auto">
          <a:xfrm>
            <a:off x="1178359" y="333899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4" name="Straight Connector 283"/>
          <p:cNvCxnSpPr/>
          <p:nvPr/>
        </p:nvCxnSpPr>
        <p:spPr bwMode="auto">
          <a:xfrm>
            <a:off x="2853898" y="333899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5" name="Straight Connector 284"/>
          <p:cNvCxnSpPr/>
          <p:nvPr/>
        </p:nvCxnSpPr>
        <p:spPr bwMode="auto">
          <a:xfrm>
            <a:off x="6083904" y="333899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6" name="Straight Connector 285"/>
          <p:cNvCxnSpPr/>
          <p:nvPr/>
        </p:nvCxnSpPr>
        <p:spPr bwMode="auto">
          <a:xfrm>
            <a:off x="6653322" y="333899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7" name="Straight Connector 286"/>
          <p:cNvCxnSpPr/>
          <p:nvPr/>
        </p:nvCxnSpPr>
        <p:spPr bwMode="auto">
          <a:xfrm>
            <a:off x="8013047" y="333899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4" name="Straight Arrow Connector 73"/>
          <p:cNvCxnSpPr/>
          <p:nvPr/>
        </p:nvCxnSpPr>
        <p:spPr bwMode="auto">
          <a:xfrm flipH="1">
            <a:off x="1178359" y="3467100"/>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8" name="Straight Arrow Connector 287"/>
          <p:cNvCxnSpPr/>
          <p:nvPr/>
        </p:nvCxnSpPr>
        <p:spPr bwMode="auto">
          <a:xfrm flipH="1">
            <a:off x="1178359" y="3528535"/>
            <a:ext cx="1672118"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89" name="Straight Arrow Connector 288"/>
          <p:cNvCxnSpPr/>
          <p:nvPr/>
        </p:nvCxnSpPr>
        <p:spPr bwMode="auto">
          <a:xfrm flipH="1">
            <a:off x="1171426" y="3654025"/>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83" name="TextBox 82"/>
          <p:cNvSpPr txBox="1"/>
          <p:nvPr/>
        </p:nvSpPr>
        <p:spPr>
          <a:xfrm>
            <a:off x="1592683" y="3251536"/>
            <a:ext cx="822661" cy="276999"/>
          </a:xfrm>
          <a:prstGeom prst="rect">
            <a:avLst/>
          </a:prstGeom>
          <a:noFill/>
        </p:spPr>
        <p:txBody>
          <a:bodyPr wrap="none" rtlCol="0">
            <a:spAutoFit/>
          </a:bodyPr>
          <a:lstStyle/>
          <a:p>
            <a:r>
              <a:rPr lang="en-US" dirty="0" smtClean="0">
                <a:latin typeface="+mn-lt"/>
              </a:rPr>
              <a:t>Scanning</a:t>
            </a:r>
            <a:endParaRPr lang="en-US" dirty="0">
              <a:latin typeface="+mn-lt"/>
            </a:endParaRPr>
          </a:p>
        </p:txBody>
      </p:sp>
      <p:sp>
        <p:nvSpPr>
          <p:cNvPr id="290" name="TextBox 289"/>
          <p:cNvSpPr txBox="1"/>
          <p:nvPr/>
        </p:nvSpPr>
        <p:spPr>
          <a:xfrm>
            <a:off x="1358379" y="3447636"/>
            <a:ext cx="1420582" cy="276999"/>
          </a:xfrm>
          <a:prstGeom prst="rect">
            <a:avLst/>
          </a:prstGeom>
          <a:noFill/>
        </p:spPr>
        <p:txBody>
          <a:bodyPr wrap="none" rtlCol="0">
            <a:spAutoFit/>
          </a:bodyPr>
          <a:lstStyle/>
          <a:p>
            <a:r>
              <a:rPr lang="en-US" dirty="0" smtClean="0">
                <a:latin typeface="+mn-lt"/>
              </a:rPr>
              <a:t>Network Selection</a:t>
            </a:r>
            <a:endParaRPr lang="en-US" dirty="0">
              <a:latin typeface="+mn-lt"/>
            </a:endParaRPr>
          </a:p>
        </p:txBody>
      </p:sp>
      <p:cxnSp>
        <p:nvCxnSpPr>
          <p:cNvPr id="291" name="Straight Arrow Connector 290"/>
          <p:cNvCxnSpPr/>
          <p:nvPr/>
        </p:nvCxnSpPr>
        <p:spPr bwMode="auto">
          <a:xfrm flipH="1">
            <a:off x="1187492" y="3744035"/>
            <a:ext cx="1672118"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92" name="Straight Arrow Connector 291"/>
          <p:cNvCxnSpPr/>
          <p:nvPr/>
        </p:nvCxnSpPr>
        <p:spPr bwMode="auto">
          <a:xfrm flipH="1">
            <a:off x="1178359" y="3860000"/>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93" name="TextBox 292"/>
          <p:cNvSpPr txBox="1"/>
          <p:nvPr/>
        </p:nvSpPr>
        <p:spPr>
          <a:xfrm>
            <a:off x="1514969" y="3646911"/>
            <a:ext cx="968535" cy="276999"/>
          </a:xfrm>
          <a:prstGeom prst="rect">
            <a:avLst/>
          </a:prstGeom>
          <a:noFill/>
        </p:spPr>
        <p:txBody>
          <a:bodyPr wrap="none" rtlCol="0">
            <a:spAutoFit/>
          </a:bodyPr>
          <a:lstStyle/>
          <a:p>
            <a:r>
              <a:rPr lang="en-US" dirty="0" smtClean="0">
                <a:latin typeface="+mn-lt"/>
              </a:rPr>
              <a:t>Association</a:t>
            </a:r>
            <a:endParaRPr lang="en-US" dirty="0">
              <a:latin typeface="+mn-lt"/>
            </a:endParaRPr>
          </a:p>
        </p:txBody>
      </p:sp>
      <p:cxnSp>
        <p:nvCxnSpPr>
          <p:cNvPr id="294" name="Straight Arrow Connector 293"/>
          <p:cNvCxnSpPr/>
          <p:nvPr/>
        </p:nvCxnSpPr>
        <p:spPr bwMode="auto">
          <a:xfrm flipH="1">
            <a:off x="1197301" y="3916050"/>
            <a:ext cx="4886603"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296" name="TextBox 295"/>
          <p:cNvSpPr txBox="1"/>
          <p:nvPr/>
        </p:nvSpPr>
        <p:spPr>
          <a:xfrm>
            <a:off x="2978559" y="3830961"/>
            <a:ext cx="1156086" cy="276999"/>
          </a:xfrm>
          <a:prstGeom prst="rect">
            <a:avLst/>
          </a:prstGeom>
          <a:noFill/>
        </p:spPr>
        <p:txBody>
          <a:bodyPr wrap="none" rtlCol="0">
            <a:spAutoFit/>
          </a:bodyPr>
          <a:lstStyle/>
          <a:p>
            <a:r>
              <a:rPr lang="en-US" dirty="0" smtClean="0">
                <a:latin typeface="+mn-lt"/>
              </a:rPr>
              <a:t>Authentication</a:t>
            </a:r>
            <a:endParaRPr lang="en-US" dirty="0">
              <a:latin typeface="+mn-lt"/>
            </a:endParaRPr>
          </a:p>
        </p:txBody>
      </p:sp>
      <p:cxnSp>
        <p:nvCxnSpPr>
          <p:cNvPr id="297" name="Straight Arrow Connector 296"/>
          <p:cNvCxnSpPr/>
          <p:nvPr/>
        </p:nvCxnSpPr>
        <p:spPr bwMode="auto">
          <a:xfrm flipH="1">
            <a:off x="1178359" y="4030495"/>
            <a:ext cx="490554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0" name="Straight Arrow Connector 299"/>
          <p:cNvCxnSpPr/>
          <p:nvPr/>
        </p:nvCxnSpPr>
        <p:spPr bwMode="auto">
          <a:xfrm flipH="1">
            <a:off x="1178360" y="4117365"/>
            <a:ext cx="5486735"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302" name="TextBox 301"/>
          <p:cNvSpPr txBox="1"/>
          <p:nvPr/>
        </p:nvSpPr>
        <p:spPr>
          <a:xfrm>
            <a:off x="3504535" y="4027840"/>
            <a:ext cx="1454244" cy="276999"/>
          </a:xfrm>
          <a:prstGeom prst="rect">
            <a:avLst/>
          </a:prstGeom>
          <a:noFill/>
        </p:spPr>
        <p:txBody>
          <a:bodyPr wrap="none" rtlCol="0">
            <a:spAutoFit/>
          </a:bodyPr>
          <a:lstStyle/>
          <a:p>
            <a:r>
              <a:rPr lang="en-US" dirty="0" smtClean="0">
                <a:latin typeface="+mn-lt"/>
              </a:rPr>
              <a:t>Host Configuration</a:t>
            </a:r>
            <a:endParaRPr lang="en-US" dirty="0">
              <a:latin typeface="+mn-lt"/>
            </a:endParaRPr>
          </a:p>
        </p:txBody>
      </p:sp>
      <p:cxnSp>
        <p:nvCxnSpPr>
          <p:cNvPr id="303" name="Straight Arrow Connector 302"/>
          <p:cNvCxnSpPr/>
          <p:nvPr/>
        </p:nvCxnSpPr>
        <p:spPr bwMode="auto">
          <a:xfrm flipH="1">
            <a:off x="1178359" y="4229565"/>
            <a:ext cx="548673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5" name="Straight Arrow Connector 304"/>
          <p:cNvCxnSpPr/>
          <p:nvPr/>
        </p:nvCxnSpPr>
        <p:spPr bwMode="auto">
          <a:xfrm flipH="1">
            <a:off x="1197302" y="4293620"/>
            <a:ext cx="6815745"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307" name="Straight Arrow Connector 306"/>
          <p:cNvCxnSpPr/>
          <p:nvPr/>
        </p:nvCxnSpPr>
        <p:spPr bwMode="auto">
          <a:xfrm flipH="1">
            <a:off x="1178359" y="4419110"/>
            <a:ext cx="6843067"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09" name="TextBox 308"/>
          <p:cNvSpPr txBox="1"/>
          <p:nvPr/>
        </p:nvSpPr>
        <p:spPr>
          <a:xfrm>
            <a:off x="4745590" y="4213135"/>
            <a:ext cx="933269" cy="276999"/>
          </a:xfrm>
          <a:prstGeom prst="rect">
            <a:avLst/>
          </a:prstGeom>
          <a:noFill/>
        </p:spPr>
        <p:txBody>
          <a:bodyPr wrap="none" rtlCol="0">
            <a:spAutoFit/>
          </a:bodyPr>
          <a:lstStyle/>
          <a:p>
            <a:r>
              <a:rPr lang="en-US" dirty="0" smtClean="0">
                <a:latin typeface="+mn-lt"/>
              </a:rPr>
              <a:t>Application</a:t>
            </a:r>
            <a:endParaRPr lang="en-US" dirty="0">
              <a:latin typeface="+mn-lt"/>
            </a:endParaRPr>
          </a:p>
        </p:txBody>
      </p:sp>
      <p:sp>
        <p:nvSpPr>
          <p:cNvPr id="311" name="TextBox 310"/>
          <p:cNvSpPr txBox="1"/>
          <p:nvPr/>
        </p:nvSpPr>
        <p:spPr>
          <a:xfrm>
            <a:off x="161510" y="4643825"/>
            <a:ext cx="2655535" cy="369332"/>
          </a:xfrm>
          <a:prstGeom prst="rect">
            <a:avLst/>
          </a:prstGeom>
          <a:noFill/>
        </p:spPr>
        <p:txBody>
          <a:bodyPr wrap="none" rtlCol="0">
            <a:spAutoFit/>
          </a:bodyPr>
          <a:lstStyle/>
          <a:p>
            <a:r>
              <a:rPr lang="en-US" sz="1800" b="1" dirty="0" smtClean="0">
                <a:latin typeface="+mn-lt"/>
              </a:rPr>
              <a:t>Layered Protocol View</a:t>
            </a:r>
            <a:endParaRPr lang="en-US" sz="1800" b="1" dirty="0">
              <a:latin typeface="+mn-lt"/>
            </a:endParaRPr>
          </a:p>
        </p:txBody>
      </p:sp>
      <p:sp>
        <p:nvSpPr>
          <p:cNvPr id="313" name="TextBox 312"/>
          <p:cNvSpPr txBox="1"/>
          <p:nvPr/>
        </p:nvSpPr>
        <p:spPr>
          <a:xfrm>
            <a:off x="161510" y="3023955"/>
            <a:ext cx="1975862" cy="369332"/>
          </a:xfrm>
          <a:prstGeom prst="rect">
            <a:avLst/>
          </a:prstGeom>
          <a:noFill/>
        </p:spPr>
        <p:txBody>
          <a:bodyPr wrap="none" rtlCol="0">
            <a:spAutoFit/>
          </a:bodyPr>
          <a:lstStyle/>
          <a:p>
            <a:r>
              <a:rPr lang="en-US" sz="1800" b="1" dirty="0" smtClean="0">
                <a:latin typeface="+mn-lt"/>
              </a:rPr>
              <a:t>Procedural View</a:t>
            </a:r>
            <a:endParaRPr lang="en-US" sz="1800" b="1" dirty="0">
              <a:latin typeface="+mn-lt"/>
            </a:endParaRPr>
          </a:p>
        </p:txBody>
      </p:sp>
      <p:sp>
        <p:nvSpPr>
          <p:cNvPr id="315" name="TextBox 314"/>
          <p:cNvSpPr txBox="1"/>
          <p:nvPr/>
        </p:nvSpPr>
        <p:spPr>
          <a:xfrm>
            <a:off x="166093" y="2004716"/>
            <a:ext cx="1792029" cy="369332"/>
          </a:xfrm>
          <a:prstGeom prst="rect">
            <a:avLst/>
          </a:prstGeom>
          <a:noFill/>
        </p:spPr>
        <p:txBody>
          <a:bodyPr wrap="none" rtlCol="0">
            <a:spAutoFit/>
          </a:bodyPr>
          <a:lstStyle/>
          <a:p>
            <a:r>
              <a:rPr lang="en-US" sz="1800" b="1" dirty="0" smtClean="0">
                <a:latin typeface="+mn-lt"/>
              </a:rPr>
              <a:t>Topology View</a:t>
            </a:r>
            <a:endParaRPr lang="en-US" sz="1800" b="1" dirty="0">
              <a:latin typeface="+mn-lt"/>
            </a:endParaRPr>
          </a:p>
        </p:txBody>
      </p:sp>
    </p:spTree>
    <p:extLst>
      <p:ext uri="{BB962C8B-B14F-4D97-AF65-F5344CB8AC3E}">
        <p14:creationId xmlns:p14="http://schemas.microsoft.com/office/powerpoint/2010/main" val="31680101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400</TotalTime>
  <Words>2491</Words>
  <Application>Microsoft Macintosh PowerPoint</Application>
  <PresentationFormat>On-screen Show (4:3)</PresentationFormat>
  <Paragraphs>403</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omniran_usecase_template</vt:lpstr>
      <vt:lpstr>Clip</vt:lpstr>
      <vt:lpstr>PowerPoint Presentation</vt:lpstr>
      <vt:lpstr>IEEE 802 Scope of OmniRAN</vt:lpstr>
      <vt:lpstr>Motivation</vt:lpstr>
      <vt:lpstr>How and where does OmniRAN fit? (Informative figure IEEE 802-2001)</vt:lpstr>
      <vt:lpstr>Really helpful to describe and define OmniRAN scope within IEEE 802?</vt:lpstr>
      <vt:lpstr>ACCESS NETWORK ArchitecturAL VIEWS</vt:lpstr>
      <vt:lpstr>OmniRAN architecture partitioning for dynamic attachment of terminals to networks</vt:lpstr>
      <vt:lpstr>Functions for establishment of  end-to-end Connectivity</vt:lpstr>
      <vt:lpstr>Access Network Architectual Views</vt:lpstr>
      <vt:lpstr>Topology view on OmniRAN architecture and reference points</vt:lpstr>
      <vt:lpstr>The benefits of the topology view: Reference points</vt:lpstr>
      <vt:lpstr>Procedural view on OmniRAN</vt:lpstr>
      <vt:lpstr>The benefit of the procedural view: Getting insights into protocols</vt:lpstr>
      <vt:lpstr>The benefit of the layered protocol view: Detailed representation of the data path</vt:lpstr>
      <vt:lpstr>IEEE 802 Architecture</vt:lpstr>
      <vt:lpstr>IEEE 802 Reference Model for End-Stations (802rev-D1.6)</vt:lpstr>
      <vt:lpstr>IEEE 802 Reference Model for Bridges</vt:lpstr>
      <vt:lpstr>OmniRAN Architecture WITHIN SCOPE of IEEE 802</vt:lpstr>
      <vt:lpstr>OmniRAN Reference Points  in the layered protocol view</vt:lpstr>
      <vt:lpstr>Mapping of OmniRAN Reference Points to IEEE 802 Reference Model</vt:lpstr>
      <vt:lpstr>Further considerations</vt:lpstr>
      <vt:lpstr>[draft-iab-rfc4441rev-04.txt] Appendix A.  Current examples of IEEE 802 and IETF  Work Item Collaboration</vt:lpstr>
      <vt:lpstr>[draft-iab-rfc4441rev-04.txt] Appendix A.  Current examples of IEEE 802 and IETF  Work Item Collaboration</vt:lpstr>
      <vt:lpstr>Conclusion</vt:lpstr>
      <vt:lpstr>Conclusion</vt:lpstr>
    </vt:vector>
  </TitlesOfParts>
  <Company>Nokia Siemens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56</cp:revision>
  <cp:lastPrinted>1998-02-10T13:28:06Z</cp:lastPrinted>
  <dcterms:created xsi:type="dcterms:W3CDTF">2013-03-11T14:14:17Z</dcterms:created>
  <dcterms:modified xsi:type="dcterms:W3CDTF">2013-05-14T09:11:33Z</dcterms:modified>
</cp:coreProperties>
</file>