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handoutMasterIdLst>
    <p:handoutMasterId r:id="rId21"/>
  </p:handoutMasterIdLst>
  <p:sldIdLst>
    <p:sldId id="264" r:id="rId2"/>
    <p:sldId id="262" r:id="rId3"/>
    <p:sldId id="316" r:id="rId4"/>
    <p:sldId id="312" r:id="rId5"/>
    <p:sldId id="315" r:id="rId6"/>
    <p:sldId id="311" r:id="rId7"/>
    <p:sldId id="314" r:id="rId8"/>
    <p:sldId id="317" r:id="rId9"/>
    <p:sldId id="320" r:id="rId10"/>
    <p:sldId id="298" r:id="rId11"/>
    <p:sldId id="299" r:id="rId12"/>
    <p:sldId id="319" r:id="rId13"/>
    <p:sldId id="276" r:id="rId14"/>
    <p:sldId id="303" r:id="rId15"/>
    <p:sldId id="304" r:id="rId16"/>
    <p:sldId id="318" r:id="rId17"/>
    <p:sldId id="309" r:id="rId18"/>
    <p:sldId id="321" r:id="rId1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 charset="0"/>
        <a:ea typeface="+mn-ea"/>
        <a:cs typeface="+mn-cs"/>
      </a:defRPr>
    </a:lvl5pPr>
    <a:lvl6pPr marL="2286000" algn="l" defTabSz="457200" rtl="0" eaLnBrk="1" latinLnBrk="0" hangingPunct="1">
      <a:defRPr sz="1200" kern="1200">
        <a:solidFill>
          <a:schemeClr val="tx1"/>
        </a:solidFill>
        <a:latin typeface="Times New Roman" pitchFamily="1" charset="0"/>
        <a:ea typeface="+mn-ea"/>
        <a:cs typeface="+mn-cs"/>
      </a:defRPr>
    </a:lvl6pPr>
    <a:lvl7pPr marL="2743200" algn="l" defTabSz="457200" rtl="0" eaLnBrk="1" latinLnBrk="0" hangingPunct="1">
      <a:defRPr sz="1200" kern="1200">
        <a:solidFill>
          <a:schemeClr val="tx1"/>
        </a:solidFill>
        <a:latin typeface="Times New Roman" pitchFamily="1" charset="0"/>
        <a:ea typeface="+mn-ea"/>
        <a:cs typeface="+mn-cs"/>
      </a:defRPr>
    </a:lvl7pPr>
    <a:lvl8pPr marL="3200400" algn="l" defTabSz="457200" rtl="0" eaLnBrk="1" latinLnBrk="0" hangingPunct="1">
      <a:defRPr sz="1200" kern="1200">
        <a:solidFill>
          <a:schemeClr val="tx1"/>
        </a:solidFill>
        <a:latin typeface="Times New Roman" pitchFamily="1" charset="0"/>
        <a:ea typeface="+mn-ea"/>
        <a:cs typeface="+mn-cs"/>
      </a:defRPr>
    </a:lvl8pPr>
    <a:lvl9pPr marL="3657600" algn="l" defTabSz="457200" rtl="0" eaLnBrk="1" latinLnBrk="0" hangingPunct="1">
      <a:defRPr sz="1200" kern="1200">
        <a:solidFill>
          <a:schemeClr val="tx1"/>
        </a:solidFill>
        <a:latin typeface="Times New Roman"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040"/>
    <a:srgbClr val="7600A0"/>
    <a:srgbClr val="9900CC"/>
    <a:srgbClr val="9900FF"/>
    <a:srgbClr val="6600CC"/>
    <a:srgbClr val="A50021"/>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56" autoAdjust="0"/>
    <p:restoredTop sz="99233" autoAdjust="0"/>
  </p:normalViewPr>
  <p:slideViewPr>
    <p:cSldViewPr>
      <p:cViewPr varScale="1">
        <p:scale>
          <a:sx n="110" d="100"/>
          <a:sy n="110" d="100"/>
        </p:scale>
        <p:origin x="-72" y="-4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3276600" y="8915400"/>
            <a:ext cx="2159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t> </a:t>
            </a:r>
            <a:fld id="{FB19A1F6-4CBA-3045-A103-578AB249C5A6}"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0" name="Line 8"/>
          <p:cNvSpPr>
            <a:spLocks noChangeShapeType="1"/>
          </p:cNvSpPr>
          <p:nvPr/>
        </p:nvSpPr>
        <p:spPr bwMode="auto">
          <a:xfrm>
            <a:off x="685800" y="8915400"/>
            <a:ext cx="5700713"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2" name="Text Box 10"/>
          <p:cNvSpPr txBox="1">
            <a:spLocks noChangeArrowheads="1"/>
          </p:cNvSpPr>
          <p:nvPr/>
        </p:nvSpPr>
        <p:spPr bwMode="auto">
          <a:xfrm>
            <a:off x="609600" y="8915400"/>
            <a:ext cx="720725"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3083" name="Text Box 11"/>
          <p:cNvSpPr txBox="1">
            <a:spLocks noChangeArrowheads="1"/>
          </p:cNvSpPr>
          <p:nvPr/>
        </p:nvSpPr>
        <p:spPr bwMode="auto">
          <a:xfrm>
            <a:off x="441325" y="1127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3084" name="Text Box 12"/>
          <p:cNvSpPr txBox="1">
            <a:spLocks noChangeArrowheads="1"/>
          </p:cNvSpPr>
          <p:nvPr/>
        </p:nvSpPr>
        <p:spPr bwMode="auto">
          <a:xfrm>
            <a:off x="4937125" y="1127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802.16xx-99/xxx</a:t>
            </a:r>
          </a:p>
        </p:txBody>
      </p:sp>
      <p:sp>
        <p:nvSpPr>
          <p:cNvPr id="3085" name="Text Box 13"/>
          <p:cNvSpPr txBox="1">
            <a:spLocks noChangeArrowheads="1"/>
          </p:cNvSpPr>
          <p:nvPr/>
        </p:nvSpPr>
        <p:spPr bwMode="auto">
          <a:xfrm>
            <a:off x="4724400" y="89154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 xmlns:p14="http://schemas.microsoft.com/office/powerpoint/2010/main" val="703574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p:cNvSpPr>
            <a:spLocks noGrp="1" noChangeArrowheads="1"/>
          </p:cNvSpPr>
          <p:nvPr>
            <p:ph type="sldNum" sz="quarter" idx="5"/>
          </p:nvPr>
        </p:nvSpPr>
        <p:spPr bwMode="auto">
          <a:xfrm>
            <a:off x="3352800" y="8839200"/>
            <a:ext cx="177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fld id="{AFD3B331-72B1-F946-AF7D-D265CAA405DE}" type="slidenum">
              <a:rPr lang="en-US"/>
              <a:pPr>
                <a:defRPr/>
              </a:pPr>
              <a:t>‹#›</a:t>
            </a:fld>
            <a:endParaRPr lang="en-US"/>
          </a:p>
        </p:txBody>
      </p:sp>
      <p:sp>
        <p:nvSpPr>
          <p:cNvPr id="2057" name="Line 9"/>
          <p:cNvSpPr>
            <a:spLocks noChangeShapeType="1"/>
          </p:cNvSpPr>
          <p:nvPr/>
        </p:nvSpPr>
        <p:spPr bwMode="auto">
          <a:xfrm>
            <a:off x="685800" y="8839200"/>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9" name="Text Box 11"/>
          <p:cNvSpPr txBox="1">
            <a:spLocks noChangeArrowheads="1"/>
          </p:cNvSpPr>
          <p:nvPr/>
        </p:nvSpPr>
        <p:spPr bwMode="auto">
          <a:xfrm>
            <a:off x="822325" y="8799513"/>
            <a:ext cx="7207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2060" name="Text Box 12"/>
          <p:cNvSpPr txBox="1">
            <a:spLocks noChangeArrowheads="1"/>
          </p:cNvSpPr>
          <p:nvPr/>
        </p:nvSpPr>
        <p:spPr bwMode="auto">
          <a:xfrm>
            <a:off x="593725" y="365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2061" name="Text Box 13"/>
          <p:cNvSpPr txBox="1">
            <a:spLocks noChangeArrowheads="1"/>
          </p:cNvSpPr>
          <p:nvPr/>
        </p:nvSpPr>
        <p:spPr bwMode="auto">
          <a:xfrm>
            <a:off x="4632325" y="365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801.16xx-99/xxx</a:t>
            </a:r>
          </a:p>
        </p:txBody>
      </p:sp>
      <p:sp>
        <p:nvSpPr>
          <p:cNvPr id="2063" name="Text Box 15"/>
          <p:cNvSpPr txBox="1">
            <a:spLocks noChangeArrowheads="1"/>
          </p:cNvSpPr>
          <p:nvPr/>
        </p:nvSpPr>
        <p:spPr bwMode="auto">
          <a:xfrm>
            <a:off x="4267200" y="88392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 xmlns:p14="http://schemas.microsoft.com/office/powerpoint/2010/main" val="2600344236"/>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453656" y="8839200"/>
            <a:ext cx="76944" cy="184666"/>
          </a:xfrm>
          <a:ln/>
        </p:spPr>
        <p:txBody>
          <a:bodyPr/>
          <a:lstStyle/>
          <a:p>
            <a:fld id="{07185C03-F1AB-4731-8F81-162CD1B609D7}" type="slidenum">
              <a:rPr lang="en-US"/>
              <a:pPr/>
              <a:t>10</a:t>
            </a:fld>
            <a:endParaRPr lang="en-US" dirty="0"/>
          </a:p>
        </p:txBody>
      </p:sp>
      <p:sp>
        <p:nvSpPr>
          <p:cNvPr id="105474" name="Rectangle 2"/>
          <p:cNvSpPr>
            <a:spLocks noGrp="1" noRot="1" noChangeAspect="1" noChangeArrowheads="1" noTextEdit="1"/>
          </p:cNvSpPr>
          <p:nvPr>
            <p:ph type="sldImg"/>
          </p:nvPr>
        </p:nvSpPr>
        <p:spPr>
          <a:xfrm>
            <a:off x="1154113" y="701675"/>
            <a:ext cx="4625975" cy="3468688"/>
          </a:xfrm>
          <a:ln/>
        </p:spPr>
      </p:sp>
      <p:sp>
        <p:nvSpPr>
          <p:cNvPr id="105475" name="Rectangle 3"/>
          <p:cNvSpPr>
            <a:spLocks noGrp="1" noChangeArrowheads="1"/>
          </p:cNvSpPr>
          <p:nvPr>
            <p:ph type="body" idx="1"/>
          </p:nvPr>
        </p:nvSpPr>
        <p:spPr/>
        <p:txBody>
          <a:bodyPr/>
          <a:lstStyle/>
          <a:p>
            <a:pPr marL="231618" indent="-231618">
              <a:buFontTx/>
              <a:buAutoNum type="arabicPeriod"/>
            </a:pPr>
            <a:endParaRPr lang="en-US" dirty="0"/>
          </a:p>
        </p:txBody>
      </p:sp>
    </p:spTree>
    <p:extLst>
      <p:ext uri="{BB962C8B-B14F-4D97-AF65-F5344CB8AC3E}">
        <p14:creationId xmlns="" xmlns:p14="http://schemas.microsoft.com/office/powerpoint/2010/main" val="1424924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nchor="ctr" anchorCtr="1"/>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759040" y="76200"/>
            <a:ext cx="2156360" cy="307777"/>
          </a:xfrm>
          <a:prstGeom prst="rect">
            <a:avLst/>
          </a:prstGeom>
        </p:spPr>
        <p:txBody>
          <a:bodyPr wrap="none">
            <a:spAutoFit/>
          </a:bodyPr>
          <a:lstStyle/>
          <a:p>
            <a:pPr algn="r"/>
            <a:r>
              <a:rPr lang="en-US" sz="1400" b="1" dirty="0" smtClean="0"/>
              <a:t>omniran-13-0032-00-0000</a:t>
            </a:r>
            <a:endParaRPr lang="en-US" sz="1400" b="1" dirty="0"/>
          </a:p>
        </p:txBody>
      </p:sp>
      <p:sp>
        <p:nvSpPr>
          <p:cNvPr id="3" name="TextBox 2"/>
          <p:cNvSpPr txBox="1"/>
          <p:nvPr/>
        </p:nvSpPr>
        <p:spPr>
          <a:xfrm>
            <a:off x="8534400" y="6400800"/>
            <a:ext cx="393056" cy="307777"/>
          </a:xfrm>
          <a:prstGeom prst="rect">
            <a:avLst/>
          </a:prstGeom>
          <a:noFill/>
        </p:spPr>
        <p:txBody>
          <a:bodyPr wrap="none" rtlCol="0">
            <a:spAutoFit/>
          </a:bodyPr>
          <a:lstStyle/>
          <a:p>
            <a:pPr algn="r"/>
            <a:fld id="{3A4FC69D-D438-4AD9-846B-37793AD4330F}" type="slidenum">
              <a:rPr lang="en-US" sz="1400" smtClean="0"/>
              <a:pPr algn="r"/>
              <a:t>‹#›</a:t>
            </a:fld>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rtl="0" eaLnBrk="1" fontAlgn="base" hangingPunct="1">
        <a:spcBef>
          <a:spcPct val="0"/>
        </a:spcBef>
        <a:spcAft>
          <a:spcPct val="0"/>
        </a:spcAft>
        <a:defRPr sz="32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3200">
          <a:solidFill>
            <a:schemeClr val="tx2"/>
          </a:solidFill>
          <a:latin typeface="Times" charset="0"/>
        </a:defRPr>
      </a:lvl6pPr>
      <a:lvl7pPr marL="914400" algn="ctr" rtl="0" eaLnBrk="1" fontAlgn="base" hangingPunct="1">
        <a:spcBef>
          <a:spcPct val="0"/>
        </a:spcBef>
        <a:spcAft>
          <a:spcPct val="0"/>
        </a:spcAft>
        <a:defRPr sz="3200">
          <a:solidFill>
            <a:schemeClr val="tx2"/>
          </a:solidFill>
          <a:latin typeface="Times" charset="0"/>
        </a:defRPr>
      </a:lvl7pPr>
      <a:lvl8pPr marL="1371600" algn="ctr" rtl="0" eaLnBrk="1" fontAlgn="base" hangingPunct="1">
        <a:spcBef>
          <a:spcPct val="0"/>
        </a:spcBef>
        <a:spcAft>
          <a:spcPct val="0"/>
        </a:spcAft>
        <a:defRPr sz="3200">
          <a:solidFill>
            <a:schemeClr val="tx2"/>
          </a:solidFill>
          <a:latin typeface="Times" charset="0"/>
        </a:defRPr>
      </a:lvl8pPr>
      <a:lvl9pPr marL="1828800" algn="ctr" rtl="0" eaLnBrk="1" fontAlgn="base" hangingPunct="1">
        <a:spcBef>
          <a:spcPct val="0"/>
        </a:spcBef>
        <a:spcAft>
          <a:spcPct val="0"/>
        </a:spcAft>
        <a:defRPr sz="3200">
          <a:solidFill>
            <a:schemeClr val="tx2"/>
          </a:solidFill>
          <a:latin typeface="Times"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08585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42875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177165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22885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68605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14325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60045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andards.ieee.org/guides/bylaws/sect6-7.html" TargetMode="External"/><Relationship Id="rId2" Type="http://schemas.openxmlformats.org/officeDocument/2006/relationships/hyperlink" Target="http://standards.ieee.org/IPR/copyrightpolicy.html" TargetMode="External"/><Relationship Id="rId1" Type="http://schemas.openxmlformats.org/officeDocument/2006/relationships/slideLayout" Target="../slideLayouts/slideLayout7.xml"/><Relationship Id="rId4" Type="http://schemas.openxmlformats.org/officeDocument/2006/relationships/hyperlink" Target="http://standards.ieee.org/guides/opman/sect6.html"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533400" y="483090"/>
          <a:ext cx="8077201" cy="3241529"/>
        </p:xfrm>
        <a:graphic>
          <a:graphicData uri="http://schemas.openxmlformats.org/drawingml/2006/table">
            <a:tbl>
              <a:tblPr firstRow="1" bandRow="1">
                <a:tableStyleId>{5940675A-B579-460E-94D1-54222C63F5DA}</a:tableStyleId>
              </a:tblPr>
              <a:tblGrid>
                <a:gridCol w="2056015"/>
                <a:gridCol w="1622545"/>
                <a:gridCol w="1845205"/>
                <a:gridCol w="2553436"/>
              </a:tblGrid>
              <a:tr h="399499">
                <a:tc gridSpan="4">
                  <a:txBody>
                    <a:bodyPr/>
                    <a:lstStyle/>
                    <a:p>
                      <a:pPr algn="ctr"/>
                      <a:r>
                        <a:rPr lang="en-US" sz="2000" dirty="0" smtClean="0">
                          <a:solidFill>
                            <a:schemeClr val="tx2"/>
                          </a:solidFill>
                          <a:latin typeface="+mj-lt"/>
                        </a:rPr>
                        <a:t>IEEE 802 Scope of OmniRAN</a:t>
                      </a:r>
                      <a:endParaRPr lang="en-US" sz="2000" dirty="0">
                        <a:solidFill>
                          <a:schemeClr val="tx2"/>
                        </a:solidFill>
                        <a:latin typeface="+mj-lt"/>
                      </a:endParaRPr>
                    </a:p>
                  </a:txBody>
                  <a:tcPr marL="36000" marR="36000" marT="36000" marB="36000"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r>
              <a:tr h="270234">
                <a:tc gridSpan="4">
                  <a:txBody>
                    <a:bodyPr/>
                    <a:lstStyle/>
                    <a:p>
                      <a:pPr algn="ctr"/>
                      <a:r>
                        <a:rPr lang="en-US" sz="1200" dirty="0" smtClean="0"/>
                        <a:t>Date: 2013-04-11</a:t>
                      </a:r>
                      <a:endParaRPr lang="en-US" sz="1200" dirty="0"/>
                    </a:p>
                  </a:txBody>
                  <a:tcPr marL="36000" marR="36000" marT="36000" marB="3600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93897">
                <a:tc gridSpan="4">
                  <a:txBody>
                    <a:bodyPr/>
                    <a:lstStyle/>
                    <a:p>
                      <a:r>
                        <a:rPr lang="en-US" sz="1200" b="1" i="1" dirty="0" smtClean="0"/>
                        <a:t>Authors:</a:t>
                      </a:r>
                      <a:endParaRPr lang="en-US" sz="1200" b="1" i="1" dirty="0"/>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77280">
                <a:tc>
                  <a:txBody>
                    <a:bodyPr/>
                    <a:lstStyle/>
                    <a:p>
                      <a:r>
                        <a:rPr lang="en-US" sz="1000" b="0" i="1" dirty="0" smtClean="0"/>
                        <a:t>Name</a:t>
                      </a:r>
                      <a:endParaRPr lang="en-US" sz="1000" b="0" i="1"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Affiliation</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Phone</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Email</a:t>
                      </a:r>
                      <a:endParaRPr lang="en-US" sz="1000" b="0" i="1"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r>
                        <a:rPr lang="en-US" sz="1400" dirty="0" smtClean="0"/>
                        <a:t>Max Riegel</a:t>
                      </a:r>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NSN</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+49 173 293 8240</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maximilian.riegel@nsn.com</a:t>
                      </a:r>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323">
                <a:tc gridSpan="4">
                  <a:txBody>
                    <a:bodyPr/>
                    <a:lstStyle/>
                    <a:p>
                      <a:r>
                        <a:rPr lang="en-US" sz="1000" b="1" i="1" dirty="0" smtClean="0"/>
                        <a:t>Notice:</a:t>
                      </a:r>
                    </a:p>
                    <a:p>
                      <a:r>
                        <a:rPr lang="en-US" sz="1000" i="0" kern="1200" dirty="0" smtClean="0">
                          <a:solidFill>
                            <a:schemeClr val="tx1"/>
                          </a:solidFill>
                          <a:latin typeface="+mn-lt"/>
                          <a:ea typeface="+mn-ea"/>
                          <a:cs typeface="+mn-cs"/>
                        </a:rPr>
                        <a:t>This document does not represent the agreed view</a:t>
                      </a:r>
                      <a:r>
                        <a:rPr lang="en-US" sz="1000" i="0" kern="1200" baseline="0" dirty="0" smtClean="0">
                          <a:solidFill>
                            <a:schemeClr val="tx1"/>
                          </a:solidFill>
                          <a:latin typeface="+mn-lt"/>
                          <a:ea typeface="+mn-ea"/>
                          <a:cs typeface="+mn-cs"/>
                        </a:rPr>
                        <a:t> of the OmniRAN EC SG</a:t>
                      </a:r>
                      <a:r>
                        <a:rPr lang="en-US" sz="1000" i="0" kern="1200" dirty="0" smtClean="0">
                          <a:solidFill>
                            <a:schemeClr val="tx1"/>
                          </a:solidFill>
                          <a:latin typeface="+mn-lt"/>
                          <a:ea typeface="+mn-ea"/>
                          <a:cs typeface="+mn-cs"/>
                        </a:rPr>
                        <a:t>. It represents only the views of the participants listed in the ‘Authors:’ field above. It is offered as a basis for discussion. It is not binding on the contributor, who reserve the right to add, amend or withdraw material contained herein.</a:t>
                      </a:r>
                      <a:endParaRPr lang="en-US" sz="1000" i="0" dirty="0"/>
                    </a:p>
                  </a:txBody>
                  <a:tcPr marL="36000" marR="36000" marT="0" marB="0" anchor="ctr">
                    <a:lnT w="12700" cap="flat" cmpd="sng" algn="ctr">
                      <a:solidFill>
                        <a:schemeClr val="tx1"/>
                      </a:solidFill>
                      <a:prstDash val="solid"/>
                      <a:round/>
                      <a:headEnd type="none" w="med" len="med"/>
                      <a:tailEnd type="none" w="med" len="med"/>
                    </a:lnT>
                  </a:tcP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383754">
                <a:tc gridSpan="4">
                  <a:txBody>
                    <a:bodyPr/>
                    <a:lstStyle/>
                    <a:p>
                      <a:r>
                        <a:rPr lang="en-US" sz="1000" b="1" i="1" dirty="0" smtClean="0"/>
                        <a:t>Copyright policy:</a:t>
                      </a:r>
                    </a:p>
                    <a:p>
                      <a:r>
                        <a:rPr lang="en-US" sz="1000" kern="1200" dirty="0" smtClean="0">
                          <a:solidFill>
                            <a:schemeClr val="tx1"/>
                          </a:solidFill>
                          <a:latin typeface="+mn-lt"/>
                          <a:ea typeface="+mn-ea"/>
                          <a:cs typeface="+mn-cs"/>
                        </a:rPr>
                        <a:t>The contributor is familiar with the IEEE-SA Copyright Policy &lt;</a:t>
                      </a:r>
                      <a:r>
                        <a:rPr lang="en-US" sz="1000" kern="1200" dirty="0" smtClean="0">
                          <a:solidFill>
                            <a:schemeClr val="tx1"/>
                          </a:solidFill>
                          <a:latin typeface="+mn-lt"/>
                          <a:ea typeface="+mn-ea"/>
                          <a:cs typeface="+mn-cs"/>
                          <a:hlinkClick r:id="rId2"/>
                        </a:rPr>
                        <a:t>http://standards.ieee.org/IPR/copyrightpolicy.html</a:t>
                      </a:r>
                      <a:r>
                        <a:rPr lang="en-US" sz="1000" kern="1200" dirty="0" smtClean="0">
                          <a:solidFill>
                            <a:schemeClr val="tx1"/>
                          </a:solidFill>
                          <a:latin typeface="+mn-lt"/>
                          <a:ea typeface="+mn-ea"/>
                          <a:cs typeface="+mn-cs"/>
                        </a:rPr>
                        <a:t>&gt;.</a:t>
                      </a:r>
                      <a:endParaRPr lang="en-US" sz="1000" dirty="0"/>
                    </a:p>
                  </a:txBody>
                  <a:tcPr marL="36000" marR="36000" marT="0" marB="0" anchor="ct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484742">
                <a:tc gridSpan="4">
                  <a:txBody>
                    <a:bodyPr/>
                    <a:lstStyle/>
                    <a:p>
                      <a:r>
                        <a:rPr lang="en-US" sz="1000" b="1" i="1" dirty="0" smtClean="0"/>
                        <a:t>Patent policy:</a:t>
                      </a:r>
                      <a:endParaRPr lang="en-US" sz="1000" b="1" i="1" dirty="0"/>
                    </a:p>
                    <a:p>
                      <a:r>
                        <a:rPr lang="en-US" sz="1000" kern="1200" dirty="0" smtClean="0">
                          <a:solidFill>
                            <a:schemeClr val="tx1"/>
                          </a:solidFill>
                          <a:latin typeface="+mn-lt"/>
                          <a:ea typeface="+mn-ea"/>
                          <a:cs typeface="+mn-cs"/>
                        </a:rPr>
                        <a:t>The contributor is familiar with the IEEE-SA Patent Policy and Procedures:</a:t>
                      </a:r>
                    </a:p>
                    <a:p>
                      <a:r>
                        <a:rPr lang="en-US" sz="1000" kern="1200" dirty="0" smtClean="0">
                          <a:solidFill>
                            <a:schemeClr val="tx1"/>
                          </a:solidFill>
                          <a:latin typeface="+mn-lt"/>
                          <a:ea typeface="+mn-ea"/>
                          <a:cs typeface="+mn-cs"/>
                        </a:rPr>
                        <a:t>&lt;</a:t>
                      </a:r>
                      <a:r>
                        <a:rPr lang="en-US" sz="1000" u="none" strike="noStrike" kern="1200" dirty="0" smtClean="0">
                          <a:solidFill>
                            <a:schemeClr val="tx1"/>
                          </a:solidFill>
                          <a:latin typeface="+mn-lt"/>
                          <a:ea typeface="+mn-ea"/>
                          <a:cs typeface="+mn-cs"/>
                          <a:hlinkClick r:id="rId3"/>
                        </a:rPr>
                        <a:t>http://standards.ieee.org/guides/bylaws/sect6-7.html#6</a:t>
                      </a:r>
                      <a:r>
                        <a:rPr lang="en-US" sz="1000" kern="1200" dirty="0" smtClean="0">
                          <a:solidFill>
                            <a:schemeClr val="tx1"/>
                          </a:solidFill>
                          <a:latin typeface="+mn-lt"/>
                          <a:ea typeface="+mn-ea"/>
                          <a:cs typeface="+mn-cs"/>
                        </a:rPr>
                        <a:t>&gt; and &lt;</a:t>
                      </a:r>
                      <a:r>
                        <a:rPr lang="en-US" sz="1000" u="none" strike="noStrike" kern="1200" dirty="0" smtClean="0">
                          <a:solidFill>
                            <a:schemeClr val="tx1"/>
                          </a:solidFill>
                          <a:latin typeface="+mn-lt"/>
                          <a:ea typeface="+mn-ea"/>
                          <a:cs typeface="+mn-cs"/>
                          <a:hlinkClick r:id="rId4"/>
                        </a:rPr>
                        <a:t>http://standards.ieee.org/guides/opman/sect6.html#6.3</a:t>
                      </a:r>
                      <a:r>
                        <a:rPr lang="en-US" sz="1000" kern="1200" dirty="0" smtClean="0">
                          <a:solidFill>
                            <a:schemeClr val="tx1"/>
                          </a:solidFill>
                          <a:latin typeface="+mn-lt"/>
                          <a:ea typeface="+mn-ea"/>
                          <a:cs typeface="+mn-cs"/>
                        </a:rPr>
                        <a:t>&gt;.</a:t>
                      </a:r>
                    </a:p>
                  </a:txBody>
                  <a:tcPr marL="36000" marR="36000" marT="0" marB="0" anchor="ctr"/>
                </a:tc>
                <a:tc hMerge="1">
                  <a:txBody>
                    <a:bodyPr/>
                    <a:lstStyle/>
                    <a:p>
                      <a:endParaRPr lang="en-US" sz="1200" kern="1200" dirty="0" smtClean="0">
                        <a:solidFill>
                          <a:schemeClr val="tx1"/>
                        </a:solidFill>
                        <a:latin typeface="+mn-lt"/>
                        <a:ea typeface="+mn-ea"/>
                        <a:cs typeface="+mn-cs"/>
                      </a:endParaRPr>
                    </a:p>
                  </a:txBody>
                  <a:tcPr marL="36000" marR="36000" marT="0" marB="0" anchor="ctr"/>
                </a:tc>
                <a:tc hMerge="1">
                  <a:txBody>
                    <a:bodyPr/>
                    <a:lstStyle/>
                    <a:p>
                      <a:endParaRPr lang="en-US" dirty="0"/>
                    </a:p>
                  </a:txBody>
                  <a:tcPr/>
                </a:tc>
                <a:tc hMerge="1">
                  <a:txBody>
                    <a:bodyPr/>
                    <a:lstStyle/>
                    <a:p>
                      <a:endParaRPr lang="en-US" dirty="0"/>
                    </a:p>
                  </a:txBody>
                  <a:tcPr/>
                </a:tc>
              </a:tr>
            </a:tbl>
          </a:graphicData>
        </a:graphic>
      </p:graphicFrame>
      <p:sp>
        <p:nvSpPr>
          <p:cNvPr id="8" name="TextBox 7"/>
          <p:cNvSpPr txBox="1"/>
          <p:nvPr/>
        </p:nvSpPr>
        <p:spPr>
          <a:xfrm>
            <a:off x="533400" y="3886200"/>
            <a:ext cx="8077200" cy="2362200"/>
          </a:xfrm>
          <a:prstGeom prst="rect">
            <a:avLst/>
          </a:prstGeom>
          <a:noFill/>
        </p:spPr>
        <p:txBody>
          <a:bodyPr wrap="square" lIns="36000" tIns="36000" rIns="36000" bIns="36000" rtlCol="0">
            <a:normAutofit/>
          </a:bodyPr>
          <a:lstStyle/>
          <a:p>
            <a:pPr algn="ctr"/>
            <a:r>
              <a:rPr lang="en-US" sz="2000" dirty="0" smtClean="0">
                <a:latin typeface="+mn-lt"/>
              </a:rPr>
              <a:t>Abstract</a:t>
            </a:r>
          </a:p>
          <a:p>
            <a:endParaRPr lang="en-US" sz="1600" dirty="0" smtClean="0">
              <a:latin typeface="+mn-lt"/>
            </a:endParaRPr>
          </a:p>
          <a:p>
            <a:r>
              <a:rPr lang="en-US" sz="1600" dirty="0" smtClean="0">
                <a:latin typeface="+mn-lt"/>
              </a:rPr>
              <a:t>Access networks comprise functions which extend beyond the scope of IEEE 802</a:t>
            </a:r>
            <a:r>
              <a:rPr lang="en-US" sz="1600" dirty="0" smtClean="0">
                <a:latin typeface="+mn-lt"/>
              </a:rPr>
              <a:t>.</a:t>
            </a:r>
            <a:endParaRPr lang="en-US" sz="1600" dirty="0" smtClean="0">
              <a:latin typeface="+mn-lt"/>
            </a:endParaRPr>
          </a:p>
          <a:p>
            <a:r>
              <a:rPr lang="en-US" sz="1600" dirty="0" smtClean="0">
                <a:latin typeface="+mn-lt"/>
              </a:rPr>
              <a:t>The contribution provides different architectural views on access networks to define the functional pieces of access networks</a:t>
            </a:r>
            <a:r>
              <a:rPr lang="en-US" sz="1600" dirty="0" smtClean="0">
                <a:latin typeface="+mn-lt"/>
              </a:rPr>
              <a:t> </a:t>
            </a:r>
            <a:r>
              <a:rPr lang="en-US" sz="1600" dirty="0" smtClean="0">
                <a:latin typeface="+mn-lt"/>
              </a:rPr>
              <a:t>which fall into the scope of IEEE 802.</a:t>
            </a:r>
            <a:endParaRPr lang="en-US" sz="16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ounded Rectangle 136"/>
          <p:cNvSpPr/>
          <p:nvPr/>
        </p:nvSpPr>
        <p:spPr bwMode="auto">
          <a:xfrm>
            <a:off x="6400800" y="1536666"/>
            <a:ext cx="1219200" cy="1600200"/>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6" name="Rounded Rectangle 135"/>
          <p:cNvSpPr/>
          <p:nvPr/>
        </p:nvSpPr>
        <p:spPr bwMode="auto">
          <a:xfrm>
            <a:off x="2667000" y="1536666"/>
            <a:ext cx="2057400" cy="1600200"/>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04450" name="Rectangle 2"/>
          <p:cNvSpPr>
            <a:spLocks noGrp="1" noChangeArrowheads="1"/>
          </p:cNvSpPr>
          <p:nvPr>
            <p:ph type="title"/>
          </p:nvPr>
        </p:nvSpPr>
        <p:spPr>
          <a:xfrm>
            <a:off x="381000" y="274638"/>
            <a:ext cx="8382000" cy="1143000"/>
          </a:xfrm>
        </p:spPr>
        <p:txBody>
          <a:bodyPr/>
          <a:lstStyle/>
          <a:p>
            <a:r>
              <a:rPr lang="en-US" dirty="0"/>
              <a:t>OmniRAN Architecture </a:t>
            </a:r>
            <a:r>
              <a:rPr lang="en-US" dirty="0" smtClean="0"/>
              <a:t>Partitioning for</a:t>
            </a:r>
            <a:br>
              <a:rPr lang="en-US" dirty="0" smtClean="0"/>
            </a:br>
            <a:r>
              <a:rPr lang="en-US" dirty="0" smtClean="0"/>
              <a:t>dynamic attachment of terminals to networks</a:t>
            </a:r>
            <a:endParaRPr lang="en-US" dirty="0"/>
          </a:p>
        </p:txBody>
      </p:sp>
      <p:sp>
        <p:nvSpPr>
          <p:cNvPr id="104589" name="Rectangle 141"/>
          <p:cNvSpPr>
            <a:spLocks noGrp="1" noChangeArrowheads="1"/>
          </p:cNvSpPr>
          <p:nvPr>
            <p:ph idx="1"/>
          </p:nvPr>
        </p:nvSpPr>
        <p:spPr>
          <a:xfrm>
            <a:off x="457200" y="3505200"/>
            <a:ext cx="8229600" cy="2819400"/>
          </a:xfrm>
        </p:spPr>
        <p:txBody>
          <a:bodyPr>
            <a:normAutofit fontScale="70000" lnSpcReduction="20000"/>
          </a:bodyPr>
          <a:lstStyle/>
          <a:p>
            <a:r>
              <a:rPr lang="en-US" dirty="0" smtClean="0"/>
              <a:t>Communication networks supporting dynamic attachment of terminals are usually structured into</a:t>
            </a:r>
          </a:p>
          <a:p>
            <a:pPr lvl="1"/>
            <a:r>
              <a:rPr lang="en-US" dirty="0" smtClean="0"/>
              <a:t>Access Network</a:t>
            </a:r>
          </a:p>
          <a:p>
            <a:pPr lvl="2"/>
            <a:r>
              <a:rPr lang="en-US" dirty="0" smtClean="0"/>
              <a:t>Distributed infrastructure for aggregation of multiple network access interfaces into a common interface</a:t>
            </a:r>
          </a:p>
          <a:p>
            <a:pPr lvl="1"/>
            <a:r>
              <a:rPr lang="en-US" dirty="0" smtClean="0"/>
              <a:t>Core Network</a:t>
            </a:r>
          </a:p>
          <a:p>
            <a:pPr lvl="2"/>
            <a:r>
              <a:rPr lang="en-US" dirty="0" smtClean="0"/>
              <a:t>Infrastructure for control and management of network access and end-to-end IP connectivity</a:t>
            </a:r>
          </a:p>
          <a:p>
            <a:pPr lvl="1"/>
            <a:r>
              <a:rPr lang="en-US" dirty="0" smtClean="0"/>
              <a:t>Services</a:t>
            </a:r>
          </a:p>
          <a:p>
            <a:pPr lvl="2"/>
            <a:r>
              <a:rPr lang="en-US" dirty="0" smtClean="0"/>
              <a:t>Infrastructure for providing services on top of established IP connectivity</a:t>
            </a:r>
            <a:endParaRPr lang="en-US" dirty="0"/>
          </a:p>
        </p:txBody>
      </p:sp>
      <p:sp>
        <p:nvSpPr>
          <p:cNvPr id="104459" name="AutoShape 11"/>
          <p:cNvSpPr>
            <a:spLocks noChangeArrowheads="1"/>
          </p:cNvSpPr>
          <p:nvPr/>
        </p:nvSpPr>
        <p:spPr bwMode="auto">
          <a:xfrm>
            <a:off x="914400" y="1536666"/>
            <a:ext cx="990600" cy="1611313"/>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104461" name="AutoShape 13"/>
          <p:cNvSpPr>
            <a:spLocks noChangeArrowheads="1"/>
          </p:cNvSpPr>
          <p:nvPr/>
        </p:nvSpPr>
        <p:spPr bwMode="auto">
          <a:xfrm>
            <a:off x="5040313" y="1536666"/>
            <a:ext cx="1055687" cy="1611313"/>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104462" name="Freeform 14"/>
          <p:cNvSpPr>
            <a:spLocks/>
          </p:cNvSpPr>
          <p:nvPr/>
        </p:nvSpPr>
        <p:spPr bwMode="auto">
          <a:xfrm>
            <a:off x="5384800" y="2438366"/>
            <a:ext cx="387350" cy="88900"/>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graphicFrame>
        <p:nvGraphicFramePr>
          <p:cNvPr id="104463" name="Object 15">
            <a:hlinkClick r:id="" action="ppaction://ole?verb=0"/>
          </p:cNvPr>
          <p:cNvGraphicFramePr>
            <a:graphicFrameLocks/>
          </p:cNvGraphicFramePr>
          <p:nvPr/>
        </p:nvGraphicFramePr>
        <p:xfrm>
          <a:off x="6553200" y="2527267"/>
          <a:ext cx="990600" cy="533399"/>
        </p:xfrm>
        <a:graphic>
          <a:graphicData uri="http://schemas.openxmlformats.org/presentationml/2006/ole">
            <p:oleObj spid="_x0000_s10242" name="Clip" r:id="rId4" imgW="5757415" imgH="3221332" progId="">
              <p:embed/>
            </p:oleObj>
          </a:graphicData>
        </a:graphic>
      </p:graphicFrame>
      <p:sp>
        <p:nvSpPr>
          <p:cNvPr id="104464" name="Text Box 16"/>
          <p:cNvSpPr txBox="1">
            <a:spLocks noChangeArrowheads="1"/>
          </p:cNvSpPr>
          <p:nvPr/>
        </p:nvSpPr>
        <p:spPr bwMode="auto">
          <a:xfrm>
            <a:off x="6663351" y="2610290"/>
            <a:ext cx="790601"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dirty="0" smtClean="0">
                <a:latin typeface="Arial" pitchFamily="34" charset="0"/>
                <a:ea typeface="ＭＳ Ｐゴシック" pitchFamily="34" charset="-128"/>
                <a:cs typeface="Arial" pitchFamily="34" charset="0"/>
              </a:rPr>
              <a:t>Internet</a:t>
            </a:r>
            <a:endParaRPr lang="en-US" sz="1400" dirty="0">
              <a:latin typeface="Arial" pitchFamily="34" charset="0"/>
              <a:ea typeface="ＭＳ Ｐゴシック" pitchFamily="34" charset="-128"/>
              <a:cs typeface="Arial" pitchFamily="34" charset="0"/>
            </a:endParaRPr>
          </a:p>
        </p:txBody>
      </p:sp>
      <p:sp>
        <p:nvSpPr>
          <p:cNvPr id="104466" name="Line 18"/>
          <p:cNvSpPr>
            <a:spLocks noChangeShapeType="1"/>
          </p:cNvSpPr>
          <p:nvPr/>
        </p:nvSpPr>
        <p:spPr bwMode="auto">
          <a:xfrm>
            <a:off x="3429000" y="2298666"/>
            <a:ext cx="685800" cy="457200"/>
          </a:xfrm>
          <a:prstGeom prst="line">
            <a:avLst/>
          </a:prstGeom>
          <a:noFill/>
          <a:ln w="12700">
            <a:solidFill>
              <a:schemeClr val="tx1"/>
            </a:solidFill>
            <a:round/>
            <a:headEnd/>
            <a:tailEnd/>
          </a:ln>
          <a:effectLst/>
        </p:spPr>
        <p:txBody>
          <a:bodyPr lIns="0" tIns="0"/>
          <a:lstStyle/>
          <a:p>
            <a:endParaRPr lang="en-US" dirty="0"/>
          </a:p>
        </p:txBody>
      </p:sp>
      <p:sp>
        <p:nvSpPr>
          <p:cNvPr id="104467" name="Line 19"/>
          <p:cNvSpPr>
            <a:spLocks noChangeShapeType="1"/>
          </p:cNvSpPr>
          <p:nvPr/>
        </p:nvSpPr>
        <p:spPr bwMode="auto">
          <a:xfrm flipH="1">
            <a:off x="3335336" y="2755865"/>
            <a:ext cx="703263" cy="276225"/>
          </a:xfrm>
          <a:prstGeom prst="line">
            <a:avLst/>
          </a:prstGeom>
          <a:noFill/>
          <a:ln w="12700">
            <a:solidFill>
              <a:schemeClr val="tx1"/>
            </a:solidFill>
            <a:round/>
            <a:headEnd/>
            <a:tailEnd/>
          </a:ln>
          <a:effectLst/>
        </p:spPr>
        <p:txBody>
          <a:bodyPr lIns="0" tIns="0"/>
          <a:lstStyle/>
          <a:p>
            <a:endParaRPr lang="en-US" dirty="0"/>
          </a:p>
        </p:txBody>
      </p:sp>
      <p:sp>
        <p:nvSpPr>
          <p:cNvPr id="104468" name="Line 20"/>
          <p:cNvSpPr>
            <a:spLocks noChangeShapeType="1"/>
          </p:cNvSpPr>
          <p:nvPr/>
        </p:nvSpPr>
        <p:spPr bwMode="auto">
          <a:xfrm flipV="1">
            <a:off x="4343400" y="2755866"/>
            <a:ext cx="2286000" cy="0"/>
          </a:xfrm>
          <a:prstGeom prst="line">
            <a:avLst/>
          </a:prstGeom>
          <a:noFill/>
          <a:ln w="28575">
            <a:solidFill>
              <a:schemeClr val="tx1"/>
            </a:solidFill>
            <a:round/>
            <a:headEnd/>
            <a:tailEnd/>
          </a:ln>
          <a:effectLst/>
        </p:spPr>
        <p:txBody>
          <a:bodyPr wrap="none" anchor="ctr"/>
          <a:lstStyle/>
          <a:p>
            <a:endParaRPr lang="en-US" dirty="0"/>
          </a:p>
        </p:txBody>
      </p:sp>
      <p:sp>
        <p:nvSpPr>
          <p:cNvPr id="104470" name="AutoShape 22"/>
          <p:cNvSpPr>
            <a:spLocks noChangeArrowheads="1"/>
          </p:cNvSpPr>
          <p:nvPr/>
        </p:nvSpPr>
        <p:spPr bwMode="auto">
          <a:xfrm>
            <a:off x="5195888" y="2128803"/>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pic>
        <p:nvPicPr>
          <p:cNvPr id="104471" name="Picture 23" descr="x_big_image2"/>
          <p:cNvPicPr>
            <a:picLocks noChangeAspect="1" noChangeArrowheads="1"/>
          </p:cNvPicPr>
          <p:nvPr/>
        </p:nvPicPr>
        <p:blipFill>
          <a:blip r:embed="rId5">
            <a:lum bright="10000" contrast="40000"/>
          </a:blip>
          <a:srcRect/>
          <a:stretch>
            <a:fillRect/>
          </a:stretch>
        </p:blipFill>
        <p:spPr bwMode="auto">
          <a:xfrm>
            <a:off x="1031544" y="2204530"/>
            <a:ext cx="682625" cy="727075"/>
          </a:xfrm>
          <a:prstGeom prst="rect">
            <a:avLst/>
          </a:prstGeom>
          <a:noFill/>
          <a:ln w="9525">
            <a:noFill/>
            <a:miter lim="800000"/>
            <a:headEnd/>
            <a:tailEnd/>
          </a:ln>
        </p:spPr>
      </p:pic>
      <p:grpSp>
        <p:nvGrpSpPr>
          <p:cNvPr id="2" name="Group 25"/>
          <p:cNvGrpSpPr>
            <a:grpSpLocks noChangeAspect="1"/>
          </p:cNvGrpSpPr>
          <p:nvPr/>
        </p:nvGrpSpPr>
        <p:grpSpPr bwMode="auto">
          <a:xfrm flipH="1">
            <a:off x="2687637" y="2239929"/>
            <a:ext cx="661988" cy="796925"/>
            <a:chOff x="5" y="2480"/>
            <a:chExt cx="237" cy="430"/>
          </a:xfrm>
        </p:grpSpPr>
        <p:grpSp>
          <p:nvGrpSpPr>
            <p:cNvPr id="3" name="Group 26"/>
            <p:cNvGrpSpPr>
              <a:grpSpLocks noChangeAspect="1"/>
            </p:cNvGrpSpPr>
            <p:nvPr/>
          </p:nvGrpSpPr>
          <p:grpSpPr bwMode="auto">
            <a:xfrm>
              <a:off x="5" y="2521"/>
              <a:ext cx="145" cy="389"/>
              <a:chOff x="5" y="2521"/>
              <a:chExt cx="145" cy="389"/>
            </a:xfrm>
          </p:grpSpPr>
          <p:grpSp>
            <p:nvGrpSpPr>
              <p:cNvPr id="4" name="Group 27"/>
              <p:cNvGrpSpPr>
                <a:grpSpLocks noChangeAspect="1"/>
              </p:cNvGrpSpPr>
              <p:nvPr/>
            </p:nvGrpSpPr>
            <p:grpSpPr bwMode="auto">
              <a:xfrm>
                <a:off x="7" y="2654"/>
                <a:ext cx="143" cy="256"/>
                <a:chOff x="7" y="2654"/>
                <a:chExt cx="143" cy="256"/>
              </a:xfrm>
            </p:grpSpPr>
            <p:grpSp>
              <p:nvGrpSpPr>
                <p:cNvPr id="5" name="Group 28"/>
                <p:cNvGrpSpPr>
                  <a:grpSpLocks noChangeAspect="1"/>
                </p:cNvGrpSpPr>
                <p:nvPr/>
              </p:nvGrpSpPr>
              <p:grpSpPr bwMode="auto">
                <a:xfrm>
                  <a:off x="7" y="2661"/>
                  <a:ext cx="93" cy="247"/>
                  <a:chOff x="7" y="2661"/>
                  <a:chExt cx="93" cy="247"/>
                </a:xfrm>
              </p:grpSpPr>
              <p:sp>
                <p:nvSpPr>
                  <p:cNvPr id="104477"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04478"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04479"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04480"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04481"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04482"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04483"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04484"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04485"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04486"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04487"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04488"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04489"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04490"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6" name="Group 43"/>
              <p:cNvGrpSpPr>
                <a:grpSpLocks noChangeAspect="1"/>
              </p:cNvGrpSpPr>
              <p:nvPr/>
            </p:nvGrpSpPr>
            <p:grpSpPr bwMode="auto">
              <a:xfrm>
                <a:off x="5" y="2533"/>
                <a:ext cx="141" cy="374"/>
                <a:chOff x="5" y="2533"/>
                <a:chExt cx="141" cy="374"/>
              </a:xfrm>
            </p:grpSpPr>
            <p:sp>
              <p:nvSpPr>
                <p:cNvPr id="104492"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04493"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04494"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04495"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04496"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04497"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4498"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4499"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4500"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7" name="Group 53"/>
          <p:cNvGrpSpPr>
            <a:grpSpLocks noChangeAspect="1"/>
          </p:cNvGrpSpPr>
          <p:nvPr/>
        </p:nvGrpSpPr>
        <p:grpSpPr bwMode="auto">
          <a:xfrm flipH="1">
            <a:off x="3009900" y="1793841"/>
            <a:ext cx="419100" cy="504825"/>
            <a:chOff x="5" y="2480"/>
            <a:chExt cx="237" cy="430"/>
          </a:xfrm>
        </p:grpSpPr>
        <p:grpSp>
          <p:nvGrpSpPr>
            <p:cNvPr id="8" name="Group 54"/>
            <p:cNvGrpSpPr>
              <a:grpSpLocks noChangeAspect="1"/>
            </p:cNvGrpSpPr>
            <p:nvPr/>
          </p:nvGrpSpPr>
          <p:grpSpPr bwMode="auto">
            <a:xfrm>
              <a:off x="5" y="2521"/>
              <a:ext cx="145" cy="389"/>
              <a:chOff x="5" y="2521"/>
              <a:chExt cx="145" cy="389"/>
            </a:xfrm>
          </p:grpSpPr>
          <p:grpSp>
            <p:nvGrpSpPr>
              <p:cNvPr id="9" name="Group 55"/>
              <p:cNvGrpSpPr>
                <a:grpSpLocks noChangeAspect="1"/>
              </p:cNvGrpSpPr>
              <p:nvPr/>
            </p:nvGrpSpPr>
            <p:grpSpPr bwMode="auto">
              <a:xfrm>
                <a:off x="7" y="2654"/>
                <a:ext cx="143" cy="256"/>
                <a:chOff x="7" y="2654"/>
                <a:chExt cx="143" cy="256"/>
              </a:xfrm>
            </p:grpSpPr>
            <p:grpSp>
              <p:nvGrpSpPr>
                <p:cNvPr id="10" name="Group 56"/>
                <p:cNvGrpSpPr>
                  <a:grpSpLocks noChangeAspect="1"/>
                </p:cNvGrpSpPr>
                <p:nvPr/>
              </p:nvGrpSpPr>
              <p:grpSpPr bwMode="auto">
                <a:xfrm>
                  <a:off x="7" y="2661"/>
                  <a:ext cx="93" cy="247"/>
                  <a:chOff x="7" y="2661"/>
                  <a:chExt cx="93" cy="247"/>
                </a:xfrm>
              </p:grpSpPr>
              <p:sp>
                <p:nvSpPr>
                  <p:cNvPr id="104505"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04506"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04507"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04508"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04509"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04510"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04511"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04512"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04513"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04514"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04515"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04516"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04517"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04518"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1" name="Group 71"/>
              <p:cNvGrpSpPr>
                <a:grpSpLocks noChangeAspect="1"/>
              </p:cNvGrpSpPr>
              <p:nvPr/>
            </p:nvGrpSpPr>
            <p:grpSpPr bwMode="auto">
              <a:xfrm>
                <a:off x="5" y="2533"/>
                <a:ext cx="141" cy="374"/>
                <a:chOff x="5" y="2533"/>
                <a:chExt cx="141" cy="374"/>
              </a:xfrm>
            </p:grpSpPr>
            <p:sp>
              <p:nvSpPr>
                <p:cNvPr id="104520"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04521"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04522"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04523"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04524"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04525" name="Oval 77"/>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4526" name="Arc 78"/>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4527" name="Arc 79"/>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4528" name="Arc 80"/>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sp>
        <p:nvSpPr>
          <p:cNvPr id="104529" name="Text Box 81"/>
          <p:cNvSpPr txBox="1">
            <a:spLocks noChangeArrowheads="1"/>
          </p:cNvSpPr>
          <p:nvPr/>
        </p:nvSpPr>
        <p:spPr bwMode="auto">
          <a:xfrm>
            <a:off x="981067" y="1487762"/>
            <a:ext cx="840743" cy="277512"/>
          </a:xfrm>
          <a:prstGeom prst="rect">
            <a:avLst/>
          </a:prstGeom>
          <a:noFill/>
          <a:ln w="9525">
            <a:noFill/>
            <a:miter lim="800000"/>
            <a:headEnd/>
            <a:tailEnd/>
          </a:ln>
          <a:effectLst/>
        </p:spPr>
        <p:txBody>
          <a:bodyPr wrap="none" lIns="0" tIns="0" rIns="0" bIns="0">
            <a:spAutoFit/>
          </a:bodyPr>
          <a:lstStyle/>
          <a:p>
            <a:pPr eaLnBrk="0" hangingPunct="0">
              <a:lnSpc>
                <a:spcPts val="2400"/>
              </a:lnSpc>
              <a:spcBef>
                <a:spcPct val="0"/>
              </a:spcBef>
              <a:buFontTx/>
              <a:buNone/>
            </a:pPr>
            <a:r>
              <a:rPr lang="de-DE" sz="1600" b="1" dirty="0" smtClean="0">
                <a:latin typeface="Arial" pitchFamily="34" charset="0"/>
                <a:ea typeface="ＭＳ Ｐゴシック" pitchFamily="34" charset="-128"/>
                <a:cs typeface="Arial" pitchFamily="34" charset="0"/>
              </a:rPr>
              <a:t>Terminal</a:t>
            </a:r>
            <a:endParaRPr lang="en-US" sz="1600" b="1" dirty="0">
              <a:latin typeface="Arial" pitchFamily="34" charset="0"/>
              <a:ea typeface="ＭＳ Ｐゴシック" pitchFamily="34" charset="-128"/>
              <a:cs typeface="Arial" pitchFamily="34" charset="0"/>
            </a:endParaRPr>
          </a:p>
        </p:txBody>
      </p:sp>
      <p:sp>
        <p:nvSpPr>
          <p:cNvPr id="104530" name="Text Box 82"/>
          <p:cNvSpPr txBox="1">
            <a:spLocks noChangeArrowheads="1"/>
          </p:cNvSpPr>
          <p:nvPr/>
        </p:nvSpPr>
        <p:spPr bwMode="auto">
          <a:xfrm>
            <a:off x="2895600" y="1536666"/>
            <a:ext cx="1641476" cy="233910"/>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600" b="1" dirty="0" smtClean="0">
                <a:latin typeface="Arial" pitchFamily="34" charset="0"/>
                <a:cs typeface="Arial" pitchFamily="34" charset="0"/>
              </a:rPr>
              <a:t>Access</a:t>
            </a:r>
            <a:r>
              <a:rPr lang="en-US" sz="1600" b="1" dirty="0" smtClean="0">
                <a:latin typeface="Arial" pitchFamily="34" charset="0"/>
                <a:cs typeface="Arial" pitchFamily="34" charset="0"/>
              </a:rPr>
              <a:t> Network</a:t>
            </a:r>
            <a:r>
              <a:rPr lang="hr-HR" sz="1600" b="1" dirty="0" smtClean="0">
                <a:latin typeface="Arial" pitchFamily="34" charset="0"/>
                <a:cs typeface="Arial" pitchFamily="34" charset="0"/>
              </a:rPr>
              <a:t> </a:t>
            </a:r>
            <a:endParaRPr lang="en-US" sz="1200" b="1" dirty="0">
              <a:latin typeface="Arial" pitchFamily="34" charset="0"/>
              <a:cs typeface="Arial" pitchFamily="34" charset="0"/>
            </a:endParaRPr>
          </a:p>
        </p:txBody>
      </p:sp>
      <p:sp>
        <p:nvSpPr>
          <p:cNvPr id="104532" name="Text Box 84"/>
          <p:cNvSpPr txBox="1">
            <a:spLocks noChangeArrowheads="1"/>
          </p:cNvSpPr>
          <p:nvPr/>
        </p:nvSpPr>
        <p:spPr bwMode="auto">
          <a:xfrm>
            <a:off x="6548220" y="1563962"/>
            <a:ext cx="843180" cy="196977"/>
          </a:xfrm>
          <a:prstGeom prst="rect">
            <a:avLst/>
          </a:prstGeom>
          <a:noFill/>
          <a:ln w="9525">
            <a:noFill/>
            <a:miter lim="800000"/>
            <a:headEnd/>
            <a:tailEnd/>
          </a:ln>
          <a:effectLst/>
        </p:spPr>
        <p:txBody>
          <a:bodyPr wrap="none" lIns="0" tIns="0" rIns="0" bIns="0">
            <a:spAutoFit/>
          </a:bodyPr>
          <a:lstStyle/>
          <a:p>
            <a:pPr eaLnBrk="0" hangingPunct="0">
              <a:lnSpc>
                <a:spcPct val="80000"/>
              </a:lnSpc>
              <a:spcBef>
                <a:spcPct val="0"/>
              </a:spcBef>
              <a:buFontTx/>
              <a:buNone/>
            </a:pPr>
            <a:r>
              <a:rPr lang="en-US" sz="1600" b="1" dirty="0" smtClean="0">
                <a:latin typeface="Arial" pitchFamily="34" charset="0"/>
                <a:cs typeface="Arial" pitchFamily="34" charset="0"/>
              </a:rPr>
              <a:t>Services</a:t>
            </a:r>
            <a:endParaRPr lang="en-US" sz="1600" b="1" dirty="0">
              <a:latin typeface="Arial" pitchFamily="34" charset="0"/>
              <a:cs typeface="Arial" pitchFamily="34" charset="0"/>
            </a:endParaRPr>
          </a:p>
        </p:txBody>
      </p:sp>
      <p:grpSp>
        <p:nvGrpSpPr>
          <p:cNvPr id="12" name="Group 85"/>
          <p:cNvGrpSpPr>
            <a:grpSpLocks/>
          </p:cNvGrpSpPr>
          <p:nvPr/>
        </p:nvGrpSpPr>
        <p:grpSpPr bwMode="auto">
          <a:xfrm>
            <a:off x="6664325" y="1876391"/>
            <a:ext cx="269875" cy="460375"/>
            <a:chOff x="4120" y="2308"/>
            <a:chExt cx="305" cy="415"/>
          </a:xfrm>
        </p:grpSpPr>
        <p:sp>
          <p:nvSpPr>
            <p:cNvPr id="104534"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35"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36"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3" name="Group 89"/>
            <p:cNvGrpSpPr>
              <a:grpSpLocks/>
            </p:cNvGrpSpPr>
            <p:nvPr/>
          </p:nvGrpSpPr>
          <p:grpSpPr bwMode="auto">
            <a:xfrm flipH="1">
              <a:off x="4164" y="2500"/>
              <a:ext cx="152" cy="109"/>
              <a:chOff x="3216" y="2784"/>
              <a:chExt cx="192" cy="144"/>
            </a:xfrm>
          </p:grpSpPr>
          <p:sp>
            <p:nvSpPr>
              <p:cNvPr id="104538"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39"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40"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41"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4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4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4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4" name="Group 97"/>
          <p:cNvGrpSpPr>
            <a:grpSpLocks/>
          </p:cNvGrpSpPr>
          <p:nvPr/>
        </p:nvGrpSpPr>
        <p:grpSpPr bwMode="auto">
          <a:xfrm>
            <a:off x="6892925" y="1952591"/>
            <a:ext cx="269875" cy="460375"/>
            <a:chOff x="4120" y="2308"/>
            <a:chExt cx="305" cy="415"/>
          </a:xfrm>
        </p:grpSpPr>
        <p:sp>
          <p:nvSpPr>
            <p:cNvPr id="104546" name="Freeform 98"/>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47" name="Rectangle 99"/>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48" name="Oval 100"/>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5" name="Group 101"/>
            <p:cNvGrpSpPr>
              <a:grpSpLocks/>
            </p:cNvGrpSpPr>
            <p:nvPr/>
          </p:nvGrpSpPr>
          <p:grpSpPr bwMode="auto">
            <a:xfrm flipH="1">
              <a:off x="4164" y="2500"/>
              <a:ext cx="152" cy="109"/>
              <a:chOff x="3216" y="2784"/>
              <a:chExt cx="192" cy="144"/>
            </a:xfrm>
          </p:grpSpPr>
          <p:sp>
            <p:nvSpPr>
              <p:cNvPr id="104550" name="Line 102"/>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1" name="Line 103"/>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2" name="Line 104"/>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3" name="Line 105"/>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54" name="Freeform 106"/>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55" name="Oval 107"/>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56" name="Oval 108"/>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6" name="Group 109"/>
          <p:cNvGrpSpPr>
            <a:grpSpLocks/>
          </p:cNvGrpSpPr>
          <p:nvPr/>
        </p:nvGrpSpPr>
        <p:grpSpPr bwMode="auto">
          <a:xfrm>
            <a:off x="7121525" y="2028791"/>
            <a:ext cx="269875" cy="460375"/>
            <a:chOff x="4120" y="2308"/>
            <a:chExt cx="305" cy="415"/>
          </a:xfrm>
        </p:grpSpPr>
        <p:sp>
          <p:nvSpPr>
            <p:cNvPr id="104558" name="Freeform 110"/>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59" name="Rectangle 111"/>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60" name="Oval 112"/>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7" name="Group 113"/>
            <p:cNvGrpSpPr>
              <a:grpSpLocks/>
            </p:cNvGrpSpPr>
            <p:nvPr/>
          </p:nvGrpSpPr>
          <p:grpSpPr bwMode="auto">
            <a:xfrm flipH="1">
              <a:off x="4164" y="2500"/>
              <a:ext cx="152" cy="109"/>
              <a:chOff x="3216" y="2784"/>
              <a:chExt cx="192" cy="144"/>
            </a:xfrm>
          </p:grpSpPr>
          <p:sp>
            <p:nvSpPr>
              <p:cNvPr id="104562"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3"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4"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5"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66" name="Freeform 118"/>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67" name="Oval 119"/>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68" name="Oval 120"/>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569" name="Line 121"/>
          <p:cNvSpPr>
            <a:spLocks noChangeShapeType="1"/>
          </p:cNvSpPr>
          <p:nvPr/>
        </p:nvSpPr>
        <p:spPr bwMode="auto">
          <a:xfrm flipV="1">
            <a:off x="5562600" y="2374866"/>
            <a:ext cx="1295400" cy="381000"/>
          </a:xfrm>
          <a:prstGeom prst="line">
            <a:avLst/>
          </a:prstGeom>
          <a:noFill/>
          <a:ln w="28575">
            <a:solidFill>
              <a:schemeClr val="tx1"/>
            </a:solidFill>
            <a:round/>
            <a:headEnd/>
            <a:tailEnd/>
          </a:ln>
          <a:effectLst/>
        </p:spPr>
        <p:txBody>
          <a:bodyPr wrap="none" anchor="ctr"/>
          <a:lstStyle/>
          <a:p>
            <a:endParaRPr lang="en-US" dirty="0"/>
          </a:p>
        </p:txBody>
      </p:sp>
      <p:grpSp>
        <p:nvGrpSpPr>
          <p:cNvPr id="18" name="Group 122"/>
          <p:cNvGrpSpPr>
            <a:grpSpLocks/>
          </p:cNvGrpSpPr>
          <p:nvPr/>
        </p:nvGrpSpPr>
        <p:grpSpPr bwMode="auto">
          <a:xfrm>
            <a:off x="5629275" y="2024028"/>
            <a:ext cx="269875" cy="460375"/>
            <a:chOff x="4120" y="2308"/>
            <a:chExt cx="305" cy="415"/>
          </a:xfrm>
        </p:grpSpPr>
        <p:sp>
          <p:nvSpPr>
            <p:cNvPr id="1045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9" name="Group 126"/>
            <p:cNvGrpSpPr>
              <a:grpSpLocks/>
            </p:cNvGrpSpPr>
            <p:nvPr/>
          </p:nvGrpSpPr>
          <p:grpSpPr bwMode="auto">
            <a:xfrm flipH="1">
              <a:off x="4164" y="2500"/>
              <a:ext cx="152" cy="109"/>
              <a:chOff x="3216" y="2784"/>
              <a:chExt cx="192" cy="144"/>
            </a:xfrm>
          </p:grpSpPr>
          <p:sp>
            <p:nvSpPr>
              <p:cNvPr id="104575"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6"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7"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8"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79"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80"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81"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583" name="Text Box 135"/>
          <p:cNvSpPr txBox="1">
            <a:spLocks noChangeArrowheads="1"/>
          </p:cNvSpPr>
          <p:nvPr/>
        </p:nvSpPr>
        <p:spPr bwMode="auto">
          <a:xfrm>
            <a:off x="5153179" y="1563962"/>
            <a:ext cx="867225" cy="393954"/>
          </a:xfrm>
          <a:prstGeom prst="rect">
            <a:avLst/>
          </a:prstGeom>
          <a:noFill/>
          <a:ln w="9525">
            <a:noFill/>
            <a:miter lim="800000"/>
            <a:headEnd/>
            <a:tailEnd/>
          </a:ln>
          <a:effectLst/>
        </p:spPr>
        <p:txBody>
          <a:bodyPr wrap="none" lIns="0" tIns="0" rIns="0" bIns="0">
            <a:spAutoFit/>
          </a:bodyPr>
          <a:lstStyle/>
          <a:p>
            <a:pPr algn="ctr" eaLnBrk="0" hangingPunct="0">
              <a:lnSpc>
                <a:spcPct val="80000"/>
              </a:lnSpc>
              <a:spcBef>
                <a:spcPct val="0"/>
              </a:spcBef>
              <a:buFontTx/>
              <a:buNone/>
            </a:pPr>
            <a:r>
              <a:rPr lang="hr-HR" sz="1600" b="1" dirty="0" smtClean="0">
                <a:latin typeface="Arial" pitchFamily="34" charset="0"/>
                <a:cs typeface="Arial" pitchFamily="34" charset="0"/>
              </a:rPr>
              <a:t>Core</a:t>
            </a:r>
            <a:r>
              <a:rPr lang="en-US" sz="1600" b="1" dirty="0" smtClean="0">
                <a:latin typeface="Arial" pitchFamily="34" charset="0"/>
                <a:cs typeface="Arial" pitchFamily="34" charset="0"/>
              </a:rPr>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Network</a:t>
            </a:r>
            <a:r>
              <a:rPr lang="hr-HR" sz="1600" b="1" dirty="0" smtClean="0">
                <a:latin typeface="Arial" pitchFamily="34" charset="0"/>
                <a:cs typeface="Arial" pitchFamily="34" charset="0"/>
              </a:rPr>
              <a:t> </a:t>
            </a:r>
            <a:endParaRPr lang="en-US" sz="1200" b="1" dirty="0">
              <a:latin typeface="Arial" pitchFamily="34" charset="0"/>
              <a:cs typeface="Arial" pitchFamily="34" charset="0"/>
            </a:endParaRPr>
          </a:p>
        </p:txBody>
      </p:sp>
      <p:grpSp>
        <p:nvGrpSpPr>
          <p:cNvPr id="20" name="Group 136"/>
          <p:cNvGrpSpPr>
            <a:grpSpLocks/>
          </p:cNvGrpSpPr>
          <p:nvPr/>
        </p:nvGrpSpPr>
        <p:grpSpPr bwMode="auto">
          <a:xfrm rot="7209871" flipV="1">
            <a:off x="1722438" y="2120866"/>
            <a:ext cx="982662" cy="871537"/>
            <a:chOff x="2870" y="2211"/>
            <a:chExt cx="690" cy="728"/>
          </a:xfrm>
        </p:grpSpPr>
        <p:sp>
          <p:nvSpPr>
            <p:cNvPr id="104585"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p>
          </p:txBody>
        </p:sp>
        <p:sp>
          <p:nvSpPr>
            <p:cNvPr id="104586"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p>
          </p:txBody>
        </p:sp>
      </p:grpSp>
      <p:sp>
        <p:nvSpPr>
          <p:cNvPr id="104590" name="AutoShape 142"/>
          <p:cNvSpPr>
            <a:spLocks noChangeArrowheads="1"/>
          </p:cNvSpPr>
          <p:nvPr/>
        </p:nvSpPr>
        <p:spPr bwMode="auto">
          <a:xfrm>
            <a:off x="4038600" y="2679666"/>
            <a:ext cx="360363" cy="142875"/>
          </a:xfrm>
          <a:prstGeom prst="cube">
            <a:avLst>
              <a:gd name="adj" fmla="val 25000"/>
            </a:avLst>
          </a:prstGeom>
          <a:solidFill>
            <a:schemeClr val="bg2"/>
          </a:solidFill>
          <a:ln w="9525">
            <a:noFill/>
            <a:miter lim="800000"/>
            <a:headEnd/>
            <a:tailEnd/>
          </a:ln>
          <a:effectLst/>
        </p:spPr>
        <p:txBody>
          <a:bodyPr wrap="none" anchor="ctr"/>
          <a:lstStyle/>
          <a:p>
            <a:endParaRPr lang="en-US" dirty="0"/>
          </a:p>
        </p:txBody>
      </p:sp>
      <p:pic>
        <p:nvPicPr>
          <p:cNvPr id="135" name="Picture 29"/>
          <p:cNvPicPr>
            <a:picLocks noChangeArrowheads="1"/>
          </p:cNvPicPr>
          <p:nvPr/>
        </p:nvPicPr>
        <p:blipFill>
          <a:blip r:embed="rId6"/>
          <a:srcRect/>
          <a:stretch>
            <a:fillRect/>
          </a:stretch>
        </p:blipFill>
        <p:spPr bwMode="auto">
          <a:xfrm>
            <a:off x="5278438" y="2603466"/>
            <a:ext cx="478302" cy="3048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chor="ctr" anchorCtr="1"/>
          <a:lstStyle/>
          <a:p>
            <a:r>
              <a:rPr lang="en-US" dirty="0" smtClean="0"/>
              <a:t>Functions for establishment of</a:t>
            </a:r>
            <a:br>
              <a:rPr lang="en-US" dirty="0" smtClean="0"/>
            </a:br>
            <a:r>
              <a:rPr lang="en-US" dirty="0" smtClean="0"/>
              <a:t> end-to-end Connectivity</a:t>
            </a:r>
            <a:endParaRPr lang="en-US" dirty="0"/>
          </a:p>
        </p:txBody>
      </p:sp>
      <p:sp>
        <p:nvSpPr>
          <p:cNvPr id="149507" name="Rectangle 3"/>
          <p:cNvSpPr>
            <a:spLocks noGrp="1" noChangeArrowheads="1"/>
          </p:cNvSpPr>
          <p:nvPr>
            <p:ph type="body" idx="1"/>
          </p:nvPr>
        </p:nvSpPr>
        <p:spPr>
          <a:xfrm>
            <a:off x="381000" y="1574103"/>
            <a:ext cx="4116388" cy="639762"/>
          </a:xfrm>
        </p:spPr>
        <p:txBody>
          <a:bodyPr/>
          <a:lstStyle/>
          <a:p>
            <a:r>
              <a:rPr lang="en-US" dirty="0" smtClean="0"/>
              <a:t>Access Network</a:t>
            </a:r>
          </a:p>
        </p:txBody>
      </p:sp>
      <p:sp>
        <p:nvSpPr>
          <p:cNvPr id="8" name="Content Placeholder 7"/>
          <p:cNvSpPr>
            <a:spLocks noGrp="1"/>
          </p:cNvSpPr>
          <p:nvPr>
            <p:ph sz="half" idx="2"/>
          </p:nvPr>
        </p:nvSpPr>
        <p:spPr>
          <a:xfrm>
            <a:off x="381000" y="2333987"/>
            <a:ext cx="4116388" cy="3570288"/>
          </a:xfrm>
        </p:spPr>
        <p:txBody>
          <a:bodyPr>
            <a:normAutofit fontScale="85000" lnSpcReduction="10000"/>
          </a:bodyPr>
          <a:lstStyle/>
          <a:p>
            <a:r>
              <a:rPr lang="en-US" dirty="0" smtClean="0"/>
              <a:t>Network advertisement</a:t>
            </a:r>
          </a:p>
          <a:p>
            <a:r>
              <a:rPr lang="en-US" dirty="0" smtClean="0"/>
              <a:t>IEEE 802.xx PHY and MAC</a:t>
            </a:r>
          </a:p>
          <a:p>
            <a:r>
              <a:rPr lang="en-US" dirty="0" smtClean="0"/>
              <a:t>Authentication, authorization and accounting client</a:t>
            </a:r>
          </a:p>
          <a:p>
            <a:r>
              <a:rPr lang="en-US" dirty="0" smtClean="0"/>
              <a:t>L2 session establishment</a:t>
            </a:r>
          </a:p>
          <a:p>
            <a:pPr lvl="1"/>
            <a:r>
              <a:rPr lang="en-US" dirty="0" smtClean="0"/>
              <a:t>w/ QoS and Policy Enforcement </a:t>
            </a:r>
          </a:p>
          <a:p>
            <a:r>
              <a:rPr lang="en-US" dirty="0" smtClean="0"/>
              <a:t>L2 mobility management inside  and across access networks</a:t>
            </a:r>
          </a:p>
          <a:p>
            <a:r>
              <a:rPr lang="en-US" dirty="0" smtClean="0"/>
              <a:t>Mobility </a:t>
            </a:r>
            <a:r>
              <a:rPr lang="en-US" dirty="0" smtClean="0"/>
              <a:t>Gateway</a:t>
            </a:r>
            <a:endParaRPr lang="en-US" dirty="0" smtClean="0"/>
          </a:p>
          <a:p>
            <a:r>
              <a:rPr lang="en-US" dirty="0" smtClean="0"/>
              <a:t>Traffic forwarding to core based on L2 addresses</a:t>
            </a:r>
          </a:p>
        </p:txBody>
      </p:sp>
      <p:sp>
        <p:nvSpPr>
          <p:cNvPr id="9" name="Text Placeholder 8"/>
          <p:cNvSpPr>
            <a:spLocks noGrp="1"/>
          </p:cNvSpPr>
          <p:nvPr>
            <p:ph type="body" sz="quarter" idx="3"/>
          </p:nvPr>
        </p:nvSpPr>
        <p:spPr>
          <a:xfrm>
            <a:off x="4645025" y="1574103"/>
            <a:ext cx="4041775" cy="639762"/>
          </a:xfrm>
        </p:spPr>
        <p:txBody>
          <a:bodyPr/>
          <a:lstStyle/>
          <a:p>
            <a:r>
              <a:rPr lang="en-US" dirty="0" smtClean="0"/>
              <a:t>Core Network</a:t>
            </a:r>
            <a:endParaRPr lang="en-US" dirty="0"/>
          </a:p>
        </p:txBody>
      </p:sp>
      <p:sp>
        <p:nvSpPr>
          <p:cNvPr id="10" name="Content Placeholder 9"/>
          <p:cNvSpPr>
            <a:spLocks noGrp="1"/>
          </p:cNvSpPr>
          <p:nvPr>
            <p:ph sz="quarter" idx="4"/>
          </p:nvPr>
        </p:nvSpPr>
        <p:spPr>
          <a:xfrm>
            <a:off x="4645025" y="2333987"/>
            <a:ext cx="4194175" cy="3570288"/>
          </a:xfrm>
        </p:spPr>
        <p:txBody>
          <a:bodyPr>
            <a:normAutofit fontScale="92500" lnSpcReduction="20000"/>
          </a:bodyPr>
          <a:lstStyle/>
          <a:p>
            <a:r>
              <a:rPr lang="en-US" dirty="0" smtClean="0"/>
              <a:t>Authentication, authorization and accounting server</a:t>
            </a:r>
            <a:endParaRPr lang="en-GB" dirty="0" smtClean="0"/>
          </a:p>
          <a:p>
            <a:r>
              <a:rPr lang="en-US" dirty="0" smtClean="0"/>
              <a:t>IP address management </a:t>
            </a:r>
          </a:p>
          <a:p>
            <a:r>
              <a:rPr lang="en-US" dirty="0" smtClean="0"/>
              <a:t>Policy &amp; QoS management based on a SLA</a:t>
            </a:r>
          </a:p>
          <a:p>
            <a:r>
              <a:rPr lang="en-US" dirty="0" smtClean="0"/>
              <a:t>Mobility among multiple access </a:t>
            </a:r>
            <a:r>
              <a:rPr lang="en-US" dirty="0" smtClean="0"/>
              <a:t>networks</a:t>
            </a:r>
            <a:endParaRPr lang="en-US" dirty="0" smtClean="0"/>
          </a:p>
          <a:p>
            <a:r>
              <a:rPr lang="en-US" dirty="0" smtClean="0"/>
              <a:t>IP connectivity establishment to Internet and services</a:t>
            </a:r>
          </a:p>
          <a:p>
            <a:r>
              <a:rPr lang="en-US" dirty="0" smtClean="0"/>
              <a:t>Roaming via other core networks</a:t>
            </a:r>
            <a:endParaRPr lang="en-US" sz="1900" dirty="0" smtClean="0"/>
          </a:p>
          <a:p>
            <a:pPr>
              <a:buNone/>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bwMode="auto">
          <a:xfrm>
            <a:off x="836585" y="4906791"/>
            <a:ext cx="7515835" cy="945106"/>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Current s</a:t>
            </a:r>
            <a:r>
              <a:rPr kumimoji="0" lang="en-US" sz="1200" b="0" i="0" u="none" strike="noStrike" cap="none" normalizeH="0" baseline="0" dirty="0" smtClean="0">
                <a:ln>
                  <a:noFill/>
                </a:ln>
                <a:solidFill>
                  <a:schemeClr val="tx1"/>
                </a:solidFill>
                <a:effectLst/>
                <a:latin typeface="+mn-lt"/>
              </a:rPr>
              <a:t>cope of IEEE 802</a:t>
            </a:r>
            <a:endParaRPr kumimoji="0" lang="en-US" sz="1200" b="0" i="0" u="none" strike="noStrike" cap="none" normalizeH="0" baseline="0" dirty="0">
              <a:ln>
                <a:noFill/>
              </a:ln>
              <a:solidFill>
                <a:schemeClr val="tx1"/>
              </a:solidFill>
              <a:effectLst/>
              <a:latin typeface="+mn-lt"/>
            </a:endParaRPr>
          </a:p>
        </p:txBody>
      </p:sp>
      <p:sp>
        <p:nvSpPr>
          <p:cNvPr id="85" name="Rounded Rectangle 84"/>
          <p:cNvSpPr/>
          <p:nvPr/>
        </p:nvSpPr>
        <p:spPr bwMode="auto">
          <a:xfrm>
            <a:off x="2411760" y="1538791"/>
            <a:ext cx="4320480" cy="1755194"/>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86" name="AutoShape 11"/>
          <p:cNvSpPr>
            <a:spLocks noChangeArrowheads="1"/>
          </p:cNvSpPr>
          <p:nvPr/>
        </p:nvSpPr>
        <p:spPr bwMode="auto">
          <a:xfrm>
            <a:off x="836585" y="1538790"/>
            <a:ext cx="990600" cy="1755195"/>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87" name="AutoShape 13"/>
          <p:cNvSpPr>
            <a:spLocks noChangeArrowheads="1"/>
          </p:cNvSpPr>
          <p:nvPr/>
        </p:nvSpPr>
        <p:spPr bwMode="auto">
          <a:xfrm>
            <a:off x="7362310" y="1538790"/>
            <a:ext cx="1055687" cy="1755195"/>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88" name="Text Box 81"/>
          <p:cNvSpPr txBox="1">
            <a:spLocks noChangeArrowheads="1"/>
          </p:cNvSpPr>
          <p:nvPr/>
        </p:nvSpPr>
        <p:spPr bwMode="auto">
          <a:xfrm>
            <a:off x="926595" y="1493785"/>
            <a:ext cx="840743" cy="277512"/>
          </a:xfrm>
          <a:prstGeom prst="rect">
            <a:avLst/>
          </a:prstGeom>
          <a:noFill/>
          <a:ln w="9525">
            <a:noFill/>
            <a:miter lim="800000"/>
            <a:headEnd/>
            <a:tailEnd/>
          </a:ln>
          <a:effectLst/>
        </p:spPr>
        <p:txBody>
          <a:bodyPr wrap="none" lIns="0" tIns="0" rIns="0" bIns="0">
            <a:spAutoFit/>
          </a:bodyPr>
          <a:lstStyle/>
          <a:p>
            <a:pPr eaLnBrk="0" hangingPunct="0">
              <a:lnSpc>
                <a:spcPts val="2400"/>
              </a:lnSpc>
              <a:spcBef>
                <a:spcPct val="0"/>
              </a:spcBef>
              <a:buFontTx/>
              <a:buNone/>
            </a:pPr>
            <a:r>
              <a:rPr lang="de-DE" sz="1600" b="1" dirty="0" smtClean="0">
                <a:latin typeface="Arial" pitchFamily="34" charset="0"/>
                <a:ea typeface="ＭＳ Ｐゴシック" pitchFamily="34" charset="-128"/>
                <a:cs typeface="Arial" pitchFamily="34" charset="0"/>
              </a:rPr>
              <a:t>Terminal</a:t>
            </a:r>
            <a:endParaRPr lang="en-US" sz="1600" b="1" dirty="0">
              <a:latin typeface="Arial" pitchFamily="34" charset="0"/>
              <a:ea typeface="ＭＳ Ｐゴシック" pitchFamily="34" charset="-128"/>
              <a:cs typeface="Arial" pitchFamily="34" charset="0"/>
            </a:endParaRPr>
          </a:p>
        </p:txBody>
      </p:sp>
      <p:sp>
        <p:nvSpPr>
          <p:cNvPr id="89" name="Text Box 82"/>
          <p:cNvSpPr txBox="1">
            <a:spLocks noChangeArrowheads="1"/>
          </p:cNvSpPr>
          <p:nvPr/>
        </p:nvSpPr>
        <p:spPr bwMode="auto">
          <a:xfrm>
            <a:off x="3806915" y="1538790"/>
            <a:ext cx="1641476" cy="233910"/>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600" b="1" dirty="0" smtClean="0">
                <a:latin typeface="Arial" pitchFamily="34" charset="0"/>
                <a:cs typeface="Arial" pitchFamily="34" charset="0"/>
              </a:rPr>
              <a:t>Access</a:t>
            </a:r>
            <a:r>
              <a:rPr lang="en-US" sz="1600" b="1" dirty="0" smtClean="0">
                <a:latin typeface="Arial" pitchFamily="34" charset="0"/>
                <a:cs typeface="Arial" pitchFamily="34" charset="0"/>
              </a:rPr>
              <a:t> Network</a:t>
            </a:r>
            <a:r>
              <a:rPr lang="hr-HR" sz="1600" b="1" dirty="0" smtClean="0">
                <a:latin typeface="Arial" pitchFamily="34" charset="0"/>
                <a:cs typeface="Arial" pitchFamily="34" charset="0"/>
              </a:rPr>
              <a:t> </a:t>
            </a:r>
            <a:endParaRPr lang="en-US" sz="1200" b="1" dirty="0">
              <a:latin typeface="Arial" pitchFamily="34" charset="0"/>
              <a:cs typeface="Arial" pitchFamily="34" charset="0"/>
            </a:endParaRPr>
          </a:p>
        </p:txBody>
      </p:sp>
      <p:sp>
        <p:nvSpPr>
          <p:cNvPr id="90" name="Text Box 135"/>
          <p:cNvSpPr txBox="1">
            <a:spLocks noChangeArrowheads="1"/>
          </p:cNvSpPr>
          <p:nvPr/>
        </p:nvSpPr>
        <p:spPr bwMode="auto">
          <a:xfrm>
            <a:off x="7475176" y="1574953"/>
            <a:ext cx="867225" cy="393954"/>
          </a:xfrm>
          <a:prstGeom prst="rect">
            <a:avLst/>
          </a:prstGeom>
          <a:noFill/>
          <a:ln w="9525">
            <a:noFill/>
            <a:miter lim="800000"/>
            <a:headEnd/>
            <a:tailEnd/>
          </a:ln>
          <a:effectLst/>
        </p:spPr>
        <p:txBody>
          <a:bodyPr wrap="none" lIns="0" tIns="0" rIns="0" bIns="0">
            <a:spAutoFit/>
          </a:bodyPr>
          <a:lstStyle/>
          <a:p>
            <a:pPr algn="ctr" eaLnBrk="0" hangingPunct="0">
              <a:lnSpc>
                <a:spcPct val="80000"/>
              </a:lnSpc>
              <a:spcBef>
                <a:spcPct val="0"/>
              </a:spcBef>
              <a:buFontTx/>
              <a:buNone/>
            </a:pPr>
            <a:r>
              <a:rPr lang="hr-HR" sz="1600" b="1" dirty="0" smtClean="0">
                <a:latin typeface="Arial" pitchFamily="34" charset="0"/>
                <a:cs typeface="Arial" pitchFamily="34" charset="0"/>
              </a:rPr>
              <a:t>Core</a:t>
            </a:r>
            <a:r>
              <a:rPr lang="en-US" sz="1600" b="1" dirty="0" smtClean="0">
                <a:latin typeface="Arial" pitchFamily="34" charset="0"/>
                <a:cs typeface="Arial" pitchFamily="34" charset="0"/>
              </a:rPr>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Network</a:t>
            </a:r>
            <a:r>
              <a:rPr lang="hr-HR" sz="1600" b="1" dirty="0" smtClean="0">
                <a:latin typeface="Arial" pitchFamily="34" charset="0"/>
                <a:cs typeface="Arial" pitchFamily="34" charset="0"/>
              </a:rPr>
              <a:t> </a:t>
            </a:r>
            <a:endParaRPr lang="en-US" sz="1200" b="1" dirty="0">
              <a:latin typeface="Arial" pitchFamily="34" charset="0"/>
              <a:cs typeface="Arial" pitchFamily="34" charset="0"/>
            </a:endParaRPr>
          </a:p>
        </p:txBody>
      </p:sp>
      <p:sp>
        <p:nvSpPr>
          <p:cNvPr id="37" name="Rectangle 36"/>
          <p:cNvSpPr/>
          <p:nvPr/>
        </p:nvSpPr>
        <p:spPr bwMode="auto">
          <a:xfrm>
            <a:off x="926596" y="5454225"/>
            <a:ext cx="2340259" cy="90010"/>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8" name="Rectangle 37"/>
          <p:cNvSpPr/>
          <p:nvPr/>
        </p:nvSpPr>
        <p:spPr bwMode="auto">
          <a:xfrm>
            <a:off x="3356865" y="5454225"/>
            <a:ext cx="243027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9" name="Rectangle 38"/>
          <p:cNvSpPr/>
          <p:nvPr/>
        </p:nvSpPr>
        <p:spPr bwMode="auto">
          <a:xfrm>
            <a:off x="5922150" y="5454225"/>
            <a:ext cx="234026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p:txBody>
          <a:bodyPr/>
          <a:lstStyle/>
          <a:p>
            <a:r>
              <a:rPr lang="en-US" dirty="0" smtClean="0"/>
              <a:t>Access Network Reference Model</a:t>
            </a:r>
            <a:endParaRPr lang="en-US" dirty="0"/>
          </a:p>
        </p:txBody>
      </p:sp>
      <p:grpSp>
        <p:nvGrpSpPr>
          <p:cNvPr id="10" name="Group 9"/>
          <p:cNvGrpSpPr/>
          <p:nvPr/>
        </p:nvGrpSpPr>
        <p:grpSpPr>
          <a:xfrm>
            <a:off x="881590" y="3564015"/>
            <a:ext cx="855095" cy="1890210"/>
            <a:chOff x="971599" y="2978950"/>
            <a:chExt cx="1080121" cy="1890210"/>
          </a:xfrm>
        </p:grpSpPr>
        <p:sp>
          <p:nvSpPr>
            <p:cNvPr id="3" name="Rectangle 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4" name="Rectangle 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5" name="Rectangle 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6" name="Rectangle 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7" name="Rectangle 6"/>
            <p:cNvSpPr/>
            <p:nvPr/>
          </p:nvSpPr>
          <p:spPr bwMode="auto">
            <a:xfrm>
              <a:off x="971600" y="351901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Session</a:t>
              </a:r>
              <a:endParaRPr kumimoji="0" lang="en-US" sz="1200" b="0" i="0" u="none" strike="noStrike" cap="none" normalizeH="0" baseline="0" dirty="0">
                <a:ln>
                  <a:noFill/>
                </a:ln>
                <a:solidFill>
                  <a:schemeClr val="tx1"/>
                </a:solidFill>
                <a:effectLst/>
                <a:latin typeface="+mn-lt"/>
              </a:endParaRPr>
            </a:p>
          </p:txBody>
        </p:sp>
        <p:sp>
          <p:nvSpPr>
            <p:cNvPr id="8" name="Rectangle 7"/>
            <p:cNvSpPr/>
            <p:nvPr/>
          </p:nvSpPr>
          <p:spPr bwMode="auto">
            <a:xfrm>
              <a:off x="971600" y="324898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Present.</a:t>
              </a:r>
              <a:endParaRPr kumimoji="0" lang="en-US" sz="1200" b="0" i="0" u="none" strike="noStrike" cap="none" normalizeH="0" baseline="0" dirty="0">
                <a:ln>
                  <a:noFill/>
                </a:ln>
                <a:solidFill>
                  <a:schemeClr val="tx1"/>
                </a:solidFill>
                <a:effectLst/>
                <a:latin typeface="+mn-lt"/>
              </a:endParaRPr>
            </a:p>
          </p:txBody>
        </p:sp>
        <p:sp>
          <p:nvSpPr>
            <p:cNvPr id="9" name="Rectangle 8"/>
            <p:cNvSpPr/>
            <p:nvPr/>
          </p:nvSpPr>
          <p:spPr bwMode="auto">
            <a:xfrm>
              <a:off x="971600" y="297895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err="1" smtClean="0">
                  <a:latin typeface="+mn-lt"/>
                </a:rPr>
                <a:t>Applic</a:t>
              </a:r>
              <a:r>
                <a:rPr lang="en-US" dirty="0" smtClean="0">
                  <a:latin typeface="+mn-lt"/>
                </a:rPr>
                <a:t>.</a:t>
              </a:r>
              <a:endParaRPr kumimoji="0" lang="en-US" sz="1200" b="0" i="0" u="none" strike="noStrike" cap="none" normalizeH="0" baseline="0" dirty="0">
                <a:ln>
                  <a:noFill/>
                </a:ln>
                <a:solidFill>
                  <a:schemeClr val="tx1"/>
                </a:solidFill>
                <a:effectLst/>
                <a:latin typeface="+mn-lt"/>
              </a:endParaRPr>
            </a:p>
          </p:txBody>
        </p:sp>
      </p:grpSp>
      <p:grpSp>
        <p:nvGrpSpPr>
          <p:cNvPr id="11" name="Group 10"/>
          <p:cNvGrpSpPr/>
          <p:nvPr/>
        </p:nvGrpSpPr>
        <p:grpSpPr>
          <a:xfrm>
            <a:off x="7452320" y="3564015"/>
            <a:ext cx="855095" cy="1890210"/>
            <a:chOff x="971599" y="2978950"/>
            <a:chExt cx="1080121" cy="1890210"/>
          </a:xfrm>
        </p:grpSpPr>
        <p:sp>
          <p:nvSpPr>
            <p:cNvPr id="12" name="Rectangle 11"/>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13" name="Rectangle 12"/>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14" name="Rectangle 13"/>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15" name="Rectangle 14"/>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16" name="Rectangle 15"/>
            <p:cNvSpPr/>
            <p:nvPr/>
          </p:nvSpPr>
          <p:spPr bwMode="auto">
            <a:xfrm>
              <a:off x="971600" y="351901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Session</a:t>
              </a:r>
              <a:endParaRPr kumimoji="0" lang="en-US" sz="1200" b="0" i="0" u="none" strike="noStrike" cap="none" normalizeH="0" baseline="0" dirty="0">
                <a:ln>
                  <a:noFill/>
                </a:ln>
                <a:solidFill>
                  <a:schemeClr val="tx1"/>
                </a:solidFill>
                <a:effectLst/>
                <a:latin typeface="+mn-lt"/>
              </a:endParaRPr>
            </a:p>
          </p:txBody>
        </p:sp>
        <p:sp>
          <p:nvSpPr>
            <p:cNvPr id="17" name="Rectangle 16"/>
            <p:cNvSpPr/>
            <p:nvPr/>
          </p:nvSpPr>
          <p:spPr bwMode="auto">
            <a:xfrm>
              <a:off x="971600" y="324898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Present.</a:t>
              </a:r>
              <a:endParaRPr kumimoji="0" lang="en-US" sz="1200" b="0" i="0" u="none" strike="noStrike" cap="none" normalizeH="0" baseline="0" dirty="0">
                <a:ln>
                  <a:noFill/>
                </a:ln>
                <a:solidFill>
                  <a:schemeClr val="tx1"/>
                </a:solidFill>
                <a:effectLst/>
                <a:latin typeface="+mn-lt"/>
              </a:endParaRPr>
            </a:p>
          </p:txBody>
        </p:sp>
        <p:sp>
          <p:nvSpPr>
            <p:cNvPr id="18" name="Rectangle 17"/>
            <p:cNvSpPr/>
            <p:nvPr/>
          </p:nvSpPr>
          <p:spPr bwMode="auto">
            <a:xfrm>
              <a:off x="971600" y="297895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err="1" smtClean="0">
                  <a:latin typeface="+mn-lt"/>
                </a:rPr>
                <a:t>Applic</a:t>
              </a:r>
              <a:r>
                <a:rPr lang="en-US" dirty="0" smtClean="0">
                  <a:latin typeface="+mn-lt"/>
                </a:rPr>
                <a:t>.</a:t>
              </a:r>
              <a:endParaRPr kumimoji="0" lang="en-US" sz="1200" b="0" i="0" u="none" strike="noStrike" cap="none" normalizeH="0" baseline="0" dirty="0">
                <a:ln>
                  <a:noFill/>
                </a:ln>
                <a:solidFill>
                  <a:schemeClr val="tx1"/>
                </a:solidFill>
                <a:effectLst/>
                <a:latin typeface="+mn-lt"/>
              </a:endParaRPr>
            </a:p>
          </p:txBody>
        </p:sp>
      </p:grpSp>
      <p:sp>
        <p:nvSpPr>
          <p:cNvPr id="20" name="Rectangle 19"/>
          <p:cNvSpPr/>
          <p:nvPr/>
        </p:nvSpPr>
        <p:spPr bwMode="auto">
          <a:xfrm>
            <a:off x="5832141" y="4914165"/>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1" name="Rectangle 20"/>
          <p:cNvSpPr/>
          <p:nvPr/>
        </p:nvSpPr>
        <p:spPr bwMode="auto">
          <a:xfrm>
            <a:off x="5832142" y="5184195"/>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7" name="Rectangle 26"/>
          <p:cNvSpPr/>
          <p:nvPr/>
        </p:nvSpPr>
        <p:spPr bwMode="auto">
          <a:xfrm>
            <a:off x="4977045" y="4914165"/>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8" name="Rectangle 27"/>
          <p:cNvSpPr/>
          <p:nvPr/>
        </p:nvSpPr>
        <p:spPr bwMode="auto">
          <a:xfrm>
            <a:off x="4977046" y="5184195"/>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9" name="Isosceles Triangle 28"/>
          <p:cNvSpPr/>
          <p:nvPr/>
        </p:nvSpPr>
        <p:spPr bwMode="auto">
          <a:xfrm flipV="1">
            <a:off x="4977046" y="4914165"/>
            <a:ext cx="1710190" cy="45719"/>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0" name="Rectangle 29"/>
          <p:cNvSpPr/>
          <p:nvPr/>
        </p:nvSpPr>
        <p:spPr bwMode="auto">
          <a:xfrm>
            <a:off x="3311861" y="4914165"/>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1" name="Rectangle 30"/>
          <p:cNvSpPr/>
          <p:nvPr/>
        </p:nvSpPr>
        <p:spPr bwMode="auto">
          <a:xfrm>
            <a:off x="3311862" y="5184195"/>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2" name="Rectangle 31"/>
          <p:cNvSpPr/>
          <p:nvPr/>
        </p:nvSpPr>
        <p:spPr bwMode="auto">
          <a:xfrm>
            <a:off x="2456765" y="4914165"/>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3" name="Rectangle 32"/>
          <p:cNvSpPr/>
          <p:nvPr/>
        </p:nvSpPr>
        <p:spPr bwMode="auto">
          <a:xfrm>
            <a:off x="2456766" y="5184195"/>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4" name="Isosceles Triangle 33"/>
          <p:cNvSpPr/>
          <p:nvPr/>
        </p:nvSpPr>
        <p:spPr bwMode="auto">
          <a:xfrm flipV="1">
            <a:off x="2456766" y="4914165"/>
            <a:ext cx="1710190" cy="45719"/>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grpSp>
        <p:nvGrpSpPr>
          <p:cNvPr id="19" name="Group 25"/>
          <p:cNvGrpSpPr>
            <a:grpSpLocks noChangeAspect="1"/>
          </p:cNvGrpSpPr>
          <p:nvPr/>
        </p:nvGrpSpPr>
        <p:grpSpPr bwMode="auto">
          <a:xfrm flipH="1">
            <a:off x="2722043" y="2086224"/>
            <a:ext cx="859847" cy="1035115"/>
            <a:chOff x="5" y="2480"/>
            <a:chExt cx="237" cy="430"/>
          </a:xfrm>
        </p:grpSpPr>
        <p:grpSp>
          <p:nvGrpSpPr>
            <p:cNvPr id="22" name="Group 26"/>
            <p:cNvGrpSpPr>
              <a:grpSpLocks noChangeAspect="1"/>
            </p:cNvGrpSpPr>
            <p:nvPr/>
          </p:nvGrpSpPr>
          <p:grpSpPr bwMode="auto">
            <a:xfrm>
              <a:off x="5" y="2521"/>
              <a:ext cx="145" cy="389"/>
              <a:chOff x="5" y="2521"/>
              <a:chExt cx="145" cy="389"/>
            </a:xfrm>
          </p:grpSpPr>
          <p:grpSp>
            <p:nvGrpSpPr>
              <p:cNvPr id="23" name="Group 27"/>
              <p:cNvGrpSpPr>
                <a:grpSpLocks noChangeAspect="1"/>
              </p:cNvGrpSpPr>
              <p:nvPr/>
            </p:nvGrpSpPr>
            <p:grpSpPr bwMode="auto">
              <a:xfrm>
                <a:off x="7" y="2654"/>
                <a:ext cx="143" cy="256"/>
                <a:chOff x="7" y="2654"/>
                <a:chExt cx="143" cy="256"/>
              </a:xfrm>
            </p:grpSpPr>
            <p:grpSp>
              <p:nvGrpSpPr>
                <p:cNvPr id="24" name="Group 28"/>
                <p:cNvGrpSpPr>
                  <a:grpSpLocks noChangeAspect="1"/>
                </p:cNvGrpSpPr>
                <p:nvPr/>
              </p:nvGrpSpPr>
              <p:grpSpPr bwMode="auto">
                <a:xfrm>
                  <a:off x="7" y="2661"/>
                  <a:ext cx="93" cy="247"/>
                  <a:chOff x="7" y="2661"/>
                  <a:chExt cx="93" cy="247"/>
                </a:xfrm>
              </p:grpSpPr>
              <p:sp>
                <p:nvSpPr>
                  <p:cNvPr id="61"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62"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63"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64"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65"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66"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67"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54"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55"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56"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57"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58"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59"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60"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25" name="Group 43"/>
              <p:cNvGrpSpPr>
                <a:grpSpLocks noChangeAspect="1"/>
              </p:cNvGrpSpPr>
              <p:nvPr/>
            </p:nvGrpSpPr>
            <p:grpSpPr bwMode="auto">
              <a:xfrm>
                <a:off x="5" y="2533"/>
                <a:ext cx="141" cy="374"/>
                <a:chOff x="5" y="2533"/>
                <a:chExt cx="141" cy="374"/>
              </a:xfrm>
            </p:grpSpPr>
            <p:sp>
              <p:nvSpPr>
                <p:cNvPr id="48"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49"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50"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51"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52"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47"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42"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43"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44"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pic>
        <p:nvPicPr>
          <p:cNvPr id="68" name="Picture 67" descr="MC900439836.PNG"/>
          <p:cNvPicPr>
            <a:picLocks noChangeAspect="1"/>
          </p:cNvPicPr>
          <p:nvPr/>
        </p:nvPicPr>
        <p:blipFill>
          <a:blip r:embed="rId2"/>
          <a:stretch>
            <a:fillRect/>
          </a:stretch>
        </p:blipFill>
        <p:spPr>
          <a:xfrm>
            <a:off x="1016605" y="2123855"/>
            <a:ext cx="533400" cy="533400"/>
          </a:xfrm>
          <a:prstGeom prst="rect">
            <a:avLst/>
          </a:prstGeom>
        </p:spPr>
      </p:pic>
      <p:sp>
        <p:nvSpPr>
          <p:cNvPr id="69" name="AutoShape 22"/>
          <p:cNvSpPr>
            <a:spLocks noChangeArrowheads="1"/>
          </p:cNvSpPr>
          <p:nvPr/>
        </p:nvSpPr>
        <p:spPr bwMode="auto">
          <a:xfrm>
            <a:off x="7677345" y="2078850"/>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26" name="Group 122"/>
          <p:cNvGrpSpPr>
            <a:grpSpLocks/>
          </p:cNvGrpSpPr>
          <p:nvPr/>
        </p:nvGrpSpPr>
        <p:grpSpPr bwMode="auto">
          <a:xfrm>
            <a:off x="7722350" y="2483895"/>
            <a:ext cx="269875" cy="460375"/>
            <a:chOff x="4120" y="2308"/>
            <a:chExt cx="305" cy="415"/>
          </a:xfrm>
        </p:grpSpPr>
        <p:sp>
          <p:nvSpPr>
            <p:cNvPr id="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5" name="Group 126"/>
            <p:cNvGrpSpPr>
              <a:grpSpLocks/>
            </p:cNvGrpSpPr>
            <p:nvPr/>
          </p:nvGrpSpPr>
          <p:grpSpPr bwMode="auto">
            <a:xfrm flipH="1">
              <a:off x="4164" y="2500"/>
              <a:ext cx="152" cy="109"/>
              <a:chOff x="3216" y="2784"/>
              <a:chExt cx="192" cy="144"/>
            </a:xfrm>
          </p:grpSpPr>
          <p:sp>
            <p:nvSpPr>
              <p:cNvPr id="7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pic>
        <p:nvPicPr>
          <p:cNvPr id="82" name="Picture 29"/>
          <p:cNvPicPr>
            <a:picLocks noChangeArrowheads="1"/>
          </p:cNvPicPr>
          <p:nvPr/>
        </p:nvPicPr>
        <p:blipFill>
          <a:blip r:embed="rId3"/>
          <a:srcRect/>
          <a:stretch>
            <a:fillRect/>
          </a:stretch>
        </p:blipFill>
        <p:spPr bwMode="auto">
          <a:xfrm>
            <a:off x="7632340" y="2978950"/>
            <a:ext cx="478302" cy="304800"/>
          </a:xfrm>
          <a:prstGeom prst="rect">
            <a:avLst/>
          </a:prstGeom>
          <a:noFill/>
          <a:ln w="12700">
            <a:noFill/>
            <a:miter lim="800000"/>
            <a:headEnd/>
            <a:tailEnd/>
          </a:ln>
          <a:effectLst/>
        </p:spPr>
      </p:pic>
      <p:cxnSp>
        <p:nvCxnSpPr>
          <p:cNvPr id="98" name="Straight Connector 97"/>
          <p:cNvCxnSpPr/>
          <p:nvPr/>
        </p:nvCxnSpPr>
        <p:spPr bwMode="auto">
          <a:xfrm flipH="1">
            <a:off x="3581890" y="3113965"/>
            <a:ext cx="4050451" cy="0"/>
          </a:xfrm>
          <a:prstGeom prst="line">
            <a:avLst/>
          </a:prstGeom>
          <a:solidFill>
            <a:schemeClr val="accent1"/>
          </a:solidFill>
          <a:ln w="12700" cap="flat" cmpd="sng" algn="ctr">
            <a:solidFill>
              <a:schemeClr val="tx1"/>
            </a:solidFill>
            <a:prstDash val="solid"/>
            <a:round/>
            <a:headEnd type="none" w="sm" len="sm"/>
            <a:tailEnd type="none" w="sm" len="sm"/>
          </a:ln>
          <a:effectLst/>
        </p:spPr>
      </p:cxnSp>
      <p:pic>
        <p:nvPicPr>
          <p:cNvPr id="84" name="Picture 372" descr="switch"/>
          <p:cNvPicPr>
            <a:picLocks noChangeAspect="1" noChangeArrowheads="1"/>
          </p:cNvPicPr>
          <p:nvPr/>
        </p:nvPicPr>
        <p:blipFill>
          <a:blip r:embed="rId4"/>
          <a:srcRect/>
          <a:stretch>
            <a:fillRect/>
          </a:stretch>
        </p:blipFill>
        <p:spPr bwMode="auto">
          <a:xfrm>
            <a:off x="5562110" y="2978950"/>
            <a:ext cx="503237" cy="25241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OmniRAN </a:t>
            </a:r>
            <a:r>
              <a:rPr lang="en-US" dirty="0" smtClean="0"/>
              <a:t>Architecture WITHIN SCOPE of IEEE 802</a:t>
            </a:r>
            <a:endParaRPr lang="en-US" dirty="0"/>
          </a:p>
        </p:txBody>
      </p:sp>
      <p:sp>
        <p:nvSpPr>
          <p:cNvPr id="3" name="Text Placeholder 2"/>
          <p:cNvSpPr>
            <a:spLocks noGrp="1"/>
          </p:cNvSpPr>
          <p:nvPr>
            <p:ph type="body" idx="1"/>
          </p:nvPr>
        </p:nvSpPr>
        <p:spPr/>
        <p:txBody>
          <a:bodyPr/>
          <a:lstStyle/>
          <a:p>
            <a:r>
              <a:rPr lang="en-US" dirty="0" smtClean="0"/>
              <a:t>IEEE 802 Scope of OmniRAN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lstStyle/>
          <a:p>
            <a:r>
              <a:rPr lang="en-US" dirty="0" smtClean="0"/>
              <a:t>OmniRAN Architecture and Reference Points</a:t>
            </a:r>
            <a:endParaRPr lang="en-US" dirty="0"/>
          </a:p>
        </p:txBody>
      </p:sp>
      <p:grpSp>
        <p:nvGrpSpPr>
          <p:cNvPr id="3" name="Group 123"/>
          <p:cNvGrpSpPr/>
          <p:nvPr/>
        </p:nvGrpSpPr>
        <p:grpSpPr>
          <a:xfrm>
            <a:off x="2124075" y="1733550"/>
            <a:ext cx="1000125" cy="990600"/>
            <a:chOff x="7315200" y="3886200"/>
            <a:chExt cx="1000125" cy="990600"/>
          </a:xfrm>
        </p:grpSpPr>
        <p:sp>
          <p:nvSpPr>
            <p:cNvPr id="8"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5" name="Group 158"/>
            <p:cNvGrpSpPr>
              <a:grpSpLocks noChangeAspect="1"/>
            </p:cNvGrpSpPr>
            <p:nvPr/>
          </p:nvGrpSpPr>
          <p:grpSpPr bwMode="auto">
            <a:xfrm flipH="1">
              <a:off x="7696199" y="4259473"/>
              <a:ext cx="411161" cy="494972"/>
              <a:chOff x="5" y="2480"/>
              <a:chExt cx="237" cy="430"/>
            </a:xfrm>
          </p:grpSpPr>
          <p:grpSp>
            <p:nvGrpSpPr>
              <p:cNvPr id="9" name="Group 159"/>
              <p:cNvGrpSpPr>
                <a:grpSpLocks noChangeAspect="1"/>
              </p:cNvGrpSpPr>
              <p:nvPr/>
            </p:nvGrpSpPr>
            <p:grpSpPr bwMode="auto">
              <a:xfrm>
                <a:off x="5" y="2521"/>
                <a:ext cx="145" cy="389"/>
                <a:chOff x="5" y="2521"/>
                <a:chExt cx="145" cy="389"/>
              </a:xfrm>
            </p:grpSpPr>
            <p:grpSp>
              <p:nvGrpSpPr>
                <p:cNvPr id="11" name="Group 160"/>
                <p:cNvGrpSpPr>
                  <a:grpSpLocks noChangeAspect="1"/>
                </p:cNvGrpSpPr>
                <p:nvPr/>
              </p:nvGrpSpPr>
              <p:grpSpPr bwMode="auto">
                <a:xfrm>
                  <a:off x="7" y="2654"/>
                  <a:ext cx="143" cy="256"/>
                  <a:chOff x="7" y="2654"/>
                  <a:chExt cx="143" cy="256"/>
                </a:xfrm>
              </p:grpSpPr>
              <p:grpSp>
                <p:nvGrpSpPr>
                  <p:cNvPr id="12" name="Group 161"/>
                  <p:cNvGrpSpPr>
                    <a:grpSpLocks noChangeAspect="1"/>
                  </p:cNvGrpSpPr>
                  <p:nvPr/>
                </p:nvGrpSpPr>
                <p:grpSpPr bwMode="auto">
                  <a:xfrm>
                    <a:off x="7" y="2661"/>
                    <a:ext cx="93" cy="247"/>
                    <a:chOff x="7" y="2661"/>
                    <a:chExt cx="93" cy="247"/>
                  </a:xfrm>
                </p:grpSpPr>
                <p:sp>
                  <p:nvSpPr>
                    <p:cNvPr id="32"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4"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7"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5"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9"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0"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6" name="Group 176"/>
                <p:cNvGrpSpPr>
                  <a:grpSpLocks noChangeAspect="1"/>
                </p:cNvGrpSpPr>
                <p:nvPr/>
              </p:nvGrpSpPr>
              <p:grpSpPr bwMode="auto">
                <a:xfrm>
                  <a:off x="5" y="2533"/>
                  <a:ext cx="141" cy="374"/>
                  <a:chOff x="5" y="2533"/>
                  <a:chExt cx="141" cy="374"/>
                </a:xfrm>
              </p:grpSpPr>
              <p:sp>
                <p:nvSpPr>
                  <p:cNvPr id="19"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0"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1"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2"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3"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8"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3"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4"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9"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7" name="Group 122"/>
          <p:cNvGrpSpPr/>
          <p:nvPr/>
        </p:nvGrpSpPr>
        <p:grpSpPr>
          <a:xfrm>
            <a:off x="3886200" y="1733550"/>
            <a:ext cx="990600" cy="990600"/>
            <a:chOff x="7315200" y="2819400"/>
            <a:chExt cx="990600" cy="990600"/>
          </a:xfrm>
        </p:grpSpPr>
        <p:sp>
          <p:nvSpPr>
            <p:cNvPr id="6"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0"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24" name="Group 107"/>
            <p:cNvGrpSpPr/>
            <p:nvPr/>
          </p:nvGrpSpPr>
          <p:grpSpPr>
            <a:xfrm>
              <a:off x="7520910" y="3095706"/>
              <a:ext cx="532437" cy="381000"/>
              <a:chOff x="7481888" y="3079208"/>
              <a:chExt cx="595312" cy="425992"/>
            </a:xfrm>
          </p:grpSpPr>
          <p:sp>
            <p:nvSpPr>
              <p:cNvPr id="109"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10"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41" name="Group 122"/>
              <p:cNvGrpSpPr>
                <a:grpSpLocks/>
              </p:cNvGrpSpPr>
              <p:nvPr/>
            </p:nvGrpSpPr>
            <p:grpSpPr bwMode="auto">
              <a:xfrm>
                <a:off x="7848751" y="3079208"/>
                <a:ext cx="228449" cy="389708"/>
                <a:chOff x="4120" y="2308"/>
                <a:chExt cx="305" cy="415"/>
              </a:xfrm>
            </p:grpSpPr>
            <p:sp>
              <p:nvSpPr>
                <p:cNvPr id="11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1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1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42" name="Group 126"/>
                <p:cNvGrpSpPr>
                  <a:grpSpLocks/>
                </p:cNvGrpSpPr>
                <p:nvPr/>
              </p:nvGrpSpPr>
              <p:grpSpPr bwMode="auto">
                <a:xfrm flipH="1">
                  <a:off x="4164" y="2500"/>
                  <a:ext cx="152" cy="109"/>
                  <a:chOff x="3216" y="2784"/>
                  <a:chExt cx="192" cy="144"/>
                </a:xfrm>
              </p:grpSpPr>
              <p:sp>
                <p:nvSpPr>
                  <p:cNvPr id="11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12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12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12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11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11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11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44" name="Group 582"/>
          <p:cNvGrpSpPr/>
          <p:nvPr/>
        </p:nvGrpSpPr>
        <p:grpSpPr>
          <a:xfrm>
            <a:off x="5257800" y="1733550"/>
            <a:ext cx="990600" cy="990600"/>
            <a:chOff x="5257800" y="1733550"/>
            <a:chExt cx="990600" cy="990600"/>
          </a:xfrm>
        </p:grpSpPr>
        <p:sp>
          <p:nvSpPr>
            <p:cNvPr id="43" name="Rounded Rectangle 42"/>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45" name="Group 61"/>
            <p:cNvGrpSpPr/>
            <p:nvPr/>
          </p:nvGrpSpPr>
          <p:grpSpPr>
            <a:xfrm>
              <a:off x="5410201" y="1816606"/>
              <a:ext cx="609600" cy="450344"/>
              <a:chOff x="6324600" y="1828800"/>
              <a:chExt cx="917575" cy="677862"/>
            </a:xfrm>
          </p:grpSpPr>
          <p:grpSp>
            <p:nvGrpSpPr>
              <p:cNvPr id="46" name="Group 10"/>
              <p:cNvGrpSpPr>
                <a:grpSpLocks/>
              </p:cNvGrpSpPr>
              <p:nvPr/>
            </p:nvGrpSpPr>
            <p:grpSpPr bwMode="auto">
              <a:xfrm>
                <a:off x="6972300" y="1828800"/>
                <a:ext cx="269875" cy="460375"/>
                <a:chOff x="4120" y="2308"/>
                <a:chExt cx="305" cy="415"/>
              </a:xfrm>
            </p:grpSpPr>
            <p:sp>
              <p:nvSpPr>
                <p:cNvPr id="82"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83"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84"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47" name="Group 14"/>
                <p:cNvGrpSpPr>
                  <a:grpSpLocks/>
                </p:cNvGrpSpPr>
                <p:nvPr/>
              </p:nvGrpSpPr>
              <p:grpSpPr bwMode="auto">
                <a:xfrm flipH="1">
                  <a:off x="4164" y="2500"/>
                  <a:ext cx="152" cy="109"/>
                  <a:chOff x="3216" y="2784"/>
                  <a:chExt cx="192" cy="144"/>
                </a:xfrm>
              </p:grpSpPr>
              <p:sp>
                <p:nvSpPr>
                  <p:cNvPr id="89"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90"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91"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92"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86"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87"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88"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48" name="Group 22"/>
              <p:cNvGrpSpPr>
                <a:grpSpLocks/>
              </p:cNvGrpSpPr>
              <p:nvPr/>
            </p:nvGrpSpPr>
            <p:grpSpPr bwMode="auto">
              <a:xfrm>
                <a:off x="6756400" y="1901825"/>
                <a:ext cx="269875" cy="460375"/>
                <a:chOff x="4120" y="2308"/>
                <a:chExt cx="305" cy="415"/>
              </a:xfrm>
            </p:grpSpPr>
            <p:sp>
              <p:nvSpPr>
                <p:cNvPr id="71"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72"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73"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52" name="Group 26"/>
                <p:cNvGrpSpPr>
                  <a:grpSpLocks/>
                </p:cNvGrpSpPr>
                <p:nvPr/>
              </p:nvGrpSpPr>
              <p:grpSpPr bwMode="auto">
                <a:xfrm flipH="1">
                  <a:off x="4164" y="2500"/>
                  <a:ext cx="152" cy="109"/>
                  <a:chOff x="3216" y="2784"/>
                  <a:chExt cx="192" cy="144"/>
                </a:xfrm>
              </p:grpSpPr>
              <p:sp>
                <p:nvSpPr>
                  <p:cNvPr id="78"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79"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80"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81"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75"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76"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77"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63" name="Group 34"/>
              <p:cNvGrpSpPr>
                <a:grpSpLocks/>
              </p:cNvGrpSpPr>
              <p:nvPr/>
            </p:nvGrpSpPr>
            <p:grpSpPr bwMode="auto">
              <a:xfrm>
                <a:off x="6540500" y="1973262"/>
                <a:ext cx="269875" cy="460375"/>
                <a:chOff x="4120" y="2308"/>
                <a:chExt cx="305" cy="415"/>
              </a:xfrm>
            </p:grpSpPr>
            <p:sp>
              <p:nvSpPr>
                <p:cNvPr id="60"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61"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62"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74" name="Group 38"/>
                <p:cNvGrpSpPr>
                  <a:grpSpLocks/>
                </p:cNvGrpSpPr>
                <p:nvPr/>
              </p:nvGrpSpPr>
              <p:grpSpPr bwMode="auto">
                <a:xfrm flipH="1">
                  <a:off x="4164" y="2500"/>
                  <a:ext cx="152" cy="109"/>
                  <a:chOff x="3216" y="2784"/>
                  <a:chExt cx="192" cy="144"/>
                </a:xfrm>
              </p:grpSpPr>
              <p:sp>
                <p:nvSpPr>
                  <p:cNvPr id="67"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68"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69"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70"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64"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65"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66"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85" name="Group 618"/>
              <p:cNvGrpSpPr>
                <a:grpSpLocks/>
              </p:cNvGrpSpPr>
              <p:nvPr/>
            </p:nvGrpSpPr>
            <p:grpSpPr bwMode="auto">
              <a:xfrm>
                <a:off x="6324600" y="2046287"/>
                <a:ext cx="269875" cy="460375"/>
                <a:chOff x="4120" y="2308"/>
                <a:chExt cx="305" cy="415"/>
              </a:xfrm>
            </p:grpSpPr>
            <p:sp>
              <p:nvSpPr>
                <p:cNvPr id="49"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50"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51"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93" name="Group 622"/>
                <p:cNvGrpSpPr>
                  <a:grpSpLocks/>
                </p:cNvGrpSpPr>
                <p:nvPr/>
              </p:nvGrpSpPr>
              <p:grpSpPr bwMode="auto">
                <a:xfrm flipH="1">
                  <a:off x="4164" y="2500"/>
                  <a:ext cx="152" cy="109"/>
                  <a:chOff x="3216" y="2784"/>
                  <a:chExt cx="192" cy="144"/>
                </a:xfrm>
              </p:grpSpPr>
              <p:sp>
                <p:nvSpPr>
                  <p:cNvPr id="56"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57"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58"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59"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53"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54"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55"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126" name="Object 15">
              <a:hlinkClick r:id="" action="ppaction://ole?verb=0"/>
            </p:cNvPr>
            <p:cNvGraphicFramePr>
              <a:graphicFrameLocks/>
            </p:cNvGraphicFramePr>
            <p:nvPr/>
          </p:nvGraphicFramePr>
          <p:xfrm>
            <a:off x="5341951" y="2253186"/>
            <a:ext cx="798445" cy="429931"/>
          </p:xfrm>
          <a:graphic>
            <a:graphicData uri="http://schemas.openxmlformats.org/presentationml/2006/ole">
              <p:oleObj spid="_x0000_s12290" name="Clip" r:id="rId4" imgW="5757415" imgH="3221332" progId="">
                <p:embed/>
              </p:oleObj>
            </a:graphicData>
          </a:graphic>
        </p:graphicFrame>
        <p:sp>
          <p:nvSpPr>
            <p:cNvPr id="127" name="Text Box 16"/>
            <p:cNvSpPr txBox="1">
              <a:spLocks noChangeArrowheads="1"/>
            </p:cNvSpPr>
            <p:nvPr/>
          </p:nvSpPr>
          <p:spPr bwMode="auto">
            <a:xfrm>
              <a:off x="5428250" y="231539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130" name="Straight Connector 129"/>
          <p:cNvCxnSpPr>
            <a:stCxn id="7" idx="3"/>
            <a:endCxn id="8" idx="1"/>
          </p:cNvCxnSpPr>
          <p:nvPr/>
        </p:nvCxnSpPr>
        <p:spPr bwMode="auto">
          <a:xfrm>
            <a:off x="1371600" y="2284731"/>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4" name="Group 95"/>
          <p:cNvGrpSpPr/>
          <p:nvPr/>
        </p:nvGrpSpPr>
        <p:grpSpPr>
          <a:xfrm>
            <a:off x="1524000" y="2209800"/>
            <a:ext cx="479618" cy="457200"/>
            <a:chOff x="1524000" y="2209800"/>
            <a:chExt cx="479618" cy="457200"/>
          </a:xfrm>
        </p:grpSpPr>
        <p:sp>
          <p:nvSpPr>
            <p:cNvPr id="131" name="Oval 13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33" name="TextBox 1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36" name="Straight Connector 135"/>
          <p:cNvCxnSpPr>
            <a:stCxn id="8" idx="3"/>
            <a:endCxn id="6" idx="1"/>
          </p:cNvCxnSpPr>
          <p:nvPr/>
        </p:nvCxnSpPr>
        <p:spPr bwMode="auto">
          <a:xfrm>
            <a:off x="3124200" y="222885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5" name="Group 40"/>
          <p:cNvGrpSpPr/>
          <p:nvPr/>
        </p:nvGrpSpPr>
        <p:grpSpPr>
          <a:xfrm>
            <a:off x="3276600" y="2156671"/>
            <a:ext cx="479618" cy="461425"/>
            <a:chOff x="3276600" y="2156671"/>
            <a:chExt cx="479618" cy="461425"/>
          </a:xfrm>
        </p:grpSpPr>
        <p:sp>
          <p:nvSpPr>
            <p:cNvPr id="137" name="Oval 136"/>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38" name="TextBox 137"/>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134" name="Straight Connector 133"/>
          <p:cNvCxnSpPr>
            <a:stCxn id="6" idx="3"/>
            <a:endCxn id="43" idx="1"/>
          </p:cNvCxnSpPr>
          <p:nvPr/>
        </p:nvCxnSpPr>
        <p:spPr bwMode="auto">
          <a:xfrm>
            <a:off x="4876800" y="222885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6" name="Group 98"/>
          <p:cNvGrpSpPr/>
          <p:nvPr/>
        </p:nvGrpSpPr>
        <p:grpSpPr>
          <a:xfrm>
            <a:off x="2133600" y="2724150"/>
            <a:ext cx="571500" cy="400050"/>
            <a:chOff x="2133600" y="2724150"/>
            <a:chExt cx="571500" cy="400050"/>
          </a:xfrm>
        </p:grpSpPr>
        <p:cxnSp>
          <p:nvCxnSpPr>
            <p:cNvPr id="129" name="Straight Connector 128"/>
            <p:cNvCxnSpPr>
              <a:stCxn id="8" idx="2"/>
              <a:endCxn id="145" idx="0"/>
            </p:cNvCxnSpPr>
            <p:nvPr/>
          </p:nvCxnSpPr>
          <p:spPr bwMode="auto">
            <a:xfrm>
              <a:off x="2624138" y="2724150"/>
              <a:ext cx="9525" cy="40005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132" name="TextBox 131"/>
            <p:cNvSpPr txBox="1"/>
            <p:nvPr/>
          </p:nvSpPr>
          <p:spPr>
            <a:xfrm>
              <a:off x="2133600" y="27432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R4</a:t>
              </a:r>
              <a:endParaRPr lang="en-US" sz="1800" b="1" dirty="0">
                <a:latin typeface="Arial" pitchFamily="34" charset="0"/>
                <a:cs typeface="Arial" pitchFamily="34" charset="0"/>
              </a:endParaRPr>
            </a:p>
          </p:txBody>
        </p:sp>
        <p:sp>
          <p:nvSpPr>
            <p:cNvPr id="178" name="Oval 177"/>
            <p:cNvSpPr/>
            <p:nvPr/>
          </p:nvSpPr>
          <p:spPr bwMode="auto">
            <a:xfrm>
              <a:off x="2552700" y="284797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grpSp>
        <p:nvGrpSpPr>
          <p:cNvPr id="97" name="Group 581"/>
          <p:cNvGrpSpPr/>
          <p:nvPr/>
        </p:nvGrpSpPr>
        <p:grpSpPr>
          <a:xfrm>
            <a:off x="2124075" y="2724150"/>
            <a:ext cx="4124325" cy="2686050"/>
            <a:chOff x="2124075" y="2724150"/>
            <a:chExt cx="4124325" cy="2686050"/>
          </a:xfrm>
        </p:grpSpPr>
        <p:grpSp>
          <p:nvGrpSpPr>
            <p:cNvPr id="98" name="Group 179"/>
            <p:cNvGrpSpPr/>
            <p:nvPr/>
          </p:nvGrpSpPr>
          <p:grpSpPr>
            <a:xfrm>
              <a:off x="2124075" y="4419600"/>
              <a:ext cx="1000125" cy="990600"/>
              <a:chOff x="7315200" y="3886200"/>
              <a:chExt cx="1000125" cy="990600"/>
            </a:xfrm>
          </p:grpSpPr>
          <p:sp>
            <p:nvSpPr>
              <p:cNvPr id="181"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99" name="Group 158"/>
              <p:cNvGrpSpPr>
                <a:grpSpLocks noChangeAspect="1"/>
              </p:cNvGrpSpPr>
              <p:nvPr/>
            </p:nvGrpSpPr>
            <p:grpSpPr bwMode="auto">
              <a:xfrm flipH="1">
                <a:off x="7696199" y="4259473"/>
                <a:ext cx="411161" cy="494972"/>
                <a:chOff x="5" y="2480"/>
                <a:chExt cx="237" cy="430"/>
              </a:xfrm>
            </p:grpSpPr>
            <p:grpSp>
              <p:nvGrpSpPr>
                <p:cNvPr id="100" name="Group 159"/>
                <p:cNvGrpSpPr>
                  <a:grpSpLocks noChangeAspect="1"/>
                </p:cNvGrpSpPr>
                <p:nvPr/>
              </p:nvGrpSpPr>
              <p:grpSpPr bwMode="auto">
                <a:xfrm>
                  <a:off x="5" y="2521"/>
                  <a:ext cx="145" cy="389"/>
                  <a:chOff x="5" y="2521"/>
                  <a:chExt cx="145" cy="389"/>
                </a:xfrm>
              </p:grpSpPr>
              <p:grpSp>
                <p:nvGrpSpPr>
                  <p:cNvPr id="101" name="Group 160"/>
                  <p:cNvGrpSpPr>
                    <a:grpSpLocks noChangeAspect="1"/>
                  </p:cNvGrpSpPr>
                  <p:nvPr/>
                </p:nvGrpSpPr>
                <p:grpSpPr bwMode="auto">
                  <a:xfrm>
                    <a:off x="7" y="2654"/>
                    <a:ext cx="143" cy="256"/>
                    <a:chOff x="7" y="2654"/>
                    <a:chExt cx="143" cy="256"/>
                  </a:xfrm>
                </p:grpSpPr>
                <p:grpSp>
                  <p:nvGrpSpPr>
                    <p:cNvPr id="102" name="Group 161"/>
                    <p:cNvGrpSpPr>
                      <a:grpSpLocks noChangeAspect="1"/>
                    </p:cNvGrpSpPr>
                    <p:nvPr/>
                  </p:nvGrpSpPr>
                  <p:grpSpPr bwMode="auto">
                    <a:xfrm>
                      <a:off x="7" y="2661"/>
                      <a:ext cx="93" cy="247"/>
                      <a:chOff x="7" y="2661"/>
                      <a:chExt cx="93" cy="247"/>
                    </a:xfrm>
                  </p:grpSpPr>
                  <p:sp>
                    <p:nvSpPr>
                      <p:cNvPr id="206"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7"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8"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9"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0"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1"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2"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99"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0"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1"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2"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3"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4"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5"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03" name="Group 176"/>
                  <p:cNvGrpSpPr>
                    <a:grpSpLocks noChangeAspect="1"/>
                  </p:cNvGrpSpPr>
                  <p:nvPr/>
                </p:nvGrpSpPr>
                <p:grpSpPr bwMode="auto">
                  <a:xfrm>
                    <a:off x="5" y="2533"/>
                    <a:ext cx="141" cy="374"/>
                    <a:chOff x="5" y="2533"/>
                    <a:chExt cx="141" cy="374"/>
                  </a:xfrm>
                </p:grpSpPr>
                <p:sp>
                  <p:nvSpPr>
                    <p:cNvPr id="193"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4"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5"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6"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7"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92"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87"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88"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89"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85"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04" name="Group 212"/>
            <p:cNvGrpSpPr/>
            <p:nvPr/>
          </p:nvGrpSpPr>
          <p:grpSpPr>
            <a:xfrm>
              <a:off x="3886200" y="4419600"/>
              <a:ext cx="990600" cy="990600"/>
              <a:chOff x="7315200" y="2819400"/>
              <a:chExt cx="990600" cy="990600"/>
            </a:xfrm>
          </p:grpSpPr>
          <p:sp>
            <p:nvSpPr>
              <p:cNvPr id="214"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215"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216"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105" name="Group 216"/>
              <p:cNvGrpSpPr/>
              <p:nvPr/>
            </p:nvGrpSpPr>
            <p:grpSpPr>
              <a:xfrm>
                <a:off x="7520910" y="3095706"/>
                <a:ext cx="532437" cy="381000"/>
                <a:chOff x="7481888" y="3079208"/>
                <a:chExt cx="595312" cy="425992"/>
              </a:xfrm>
            </p:grpSpPr>
            <p:sp>
              <p:nvSpPr>
                <p:cNvPr id="218"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219"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106" name="Group 122"/>
                <p:cNvGrpSpPr>
                  <a:grpSpLocks/>
                </p:cNvGrpSpPr>
                <p:nvPr/>
              </p:nvGrpSpPr>
              <p:grpSpPr bwMode="auto">
                <a:xfrm>
                  <a:off x="7848751" y="3079208"/>
                  <a:ext cx="228449" cy="389708"/>
                  <a:chOff x="4120" y="2308"/>
                  <a:chExt cx="305" cy="415"/>
                </a:xfrm>
              </p:grpSpPr>
              <p:sp>
                <p:nvSpPr>
                  <p:cNvPr id="22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22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22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107" name="Group 126"/>
                  <p:cNvGrpSpPr>
                    <a:grpSpLocks/>
                  </p:cNvGrpSpPr>
                  <p:nvPr/>
                </p:nvGrpSpPr>
                <p:grpSpPr bwMode="auto">
                  <a:xfrm flipH="1">
                    <a:off x="4164" y="2500"/>
                    <a:ext cx="152" cy="109"/>
                    <a:chOff x="3216" y="2784"/>
                    <a:chExt cx="192" cy="144"/>
                  </a:xfrm>
                </p:grpSpPr>
                <p:sp>
                  <p:nvSpPr>
                    <p:cNvPr id="22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2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3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3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2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2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2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108" name="Group 579"/>
            <p:cNvGrpSpPr/>
            <p:nvPr/>
          </p:nvGrpSpPr>
          <p:grpSpPr>
            <a:xfrm>
              <a:off x="5257800" y="4419600"/>
              <a:ext cx="990600" cy="990600"/>
              <a:chOff x="5257800" y="4419600"/>
              <a:chExt cx="990600" cy="990600"/>
            </a:xfrm>
          </p:grpSpPr>
          <p:sp>
            <p:nvSpPr>
              <p:cNvPr id="233" name="Rounded Rectangle 232"/>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111" name="Group 61"/>
              <p:cNvGrpSpPr/>
              <p:nvPr/>
            </p:nvGrpSpPr>
            <p:grpSpPr>
              <a:xfrm>
                <a:off x="5410201" y="4502656"/>
                <a:ext cx="609600" cy="450344"/>
                <a:chOff x="6324600" y="1828800"/>
                <a:chExt cx="917575" cy="677862"/>
              </a:xfrm>
            </p:grpSpPr>
            <p:grpSp>
              <p:nvGrpSpPr>
                <p:cNvPr id="115" name="Group 10"/>
                <p:cNvGrpSpPr>
                  <a:grpSpLocks/>
                </p:cNvGrpSpPr>
                <p:nvPr/>
              </p:nvGrpSpPr>
              <p:grpSpPr bwMode="auto">
                <a:xfrm>
                  <a:off x="6972300" y="1828800"/>
                  <a:ext cx="269875" cy="460375"/>
                  <a:chOff x="4120" y="2308"/>
                  <a:chExt cx="305" cy="415"/>
                </a:xfrm>
              </p:grpSpPr>
              <p:sp>
                <p:nvSpPr>
                  <p:cNvPr id="274"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75"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76"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3" name="Group 14"/>
                  <p:cNvGrpSpPr>
                    <a:grpSpLocks/>
                  </p:cNvGrpSpPr>
                  <p:nvPr/>
                </p:nvGrpSpPr>
                <p:grpSpPr bwMode="auto">
                  <a:xfrm flipH="1">
                    <a:off x="4164" y="2500"/>
                    <a:ext cx="152" cy="109"/>
                    <a:chOff x="3216" y="2784"/>
                    <a:chExt cx="192" cy="144"/>
                  </a:xfrm>
                </p:grpSpPr>
                <p:sp>
                  <p:nvSpPr>
                    <p:cNvPr id="281"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82"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83"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84"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78"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79"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80"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4" name="Group 22"/>
                <p:cNvGrpSpPr>
                  <a:grpSpLocks/>
                </p:cNvGrpSpPr>
                <p:nvPr/>
              </p:nvGrpSpPr>
              <p:grpSpPr bwMode="auto">
                <a:xfrm>
                  <a:off x="6756400" y="1901825"/>
                  <a:ext cx="269875" cy="460375"/>
                  <a:chOff x="4120" y="2308"/>
                  <a:chExt cx="305" cy="415"/>
                </a:xfrm>
              </p:grpSpPr>
              <p:sp>
                <p:nvSpPr>
                  <p:cNvPr id="263"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64"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65"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5" name="Group 26"/>
                  <p:cNvGrpSpPr>
                    <a:grpSpLocks/>
                  </p:cNvGrpSpPr>
                  <p:nvPr/>
                </p:nvGrpSpPr>
                <p:grpSpPr bwMode="auto">
                  <a:xfrm flipH="1">
                    <a:off x="4164" y="2500"/>
                    <a:ext cx="152" cy="109"/>
                    <a:chOff x="3216" y="2784"/>
                    <a:chExt cx="192" cy="144"/>
                  </a:xfrm>
                </p:grpSpPr>
                <p:sp>
                  <p:nvSpPr>
                    <p:cNvPr id="270"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71"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72"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73"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67"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68"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69"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8" name="Group 34"/>
                <p:cNvGrpSpPr>
                  <a:grpSpLocks/>
                </p:cNvGrpSpPr>
                <p:nvPr/>
              </p:nvGrpSpPr>
              <p:grpSpPr bwMode="auto">
                <a:xfrm>
                  <a:off x="6540500" y="1973262"/>
                  <a:ext cx="269875" cy="460375"/>
                  <a:chOff x="4120" y="2308"/>
                  <a:chExt cx="305" cy="415"/>
                </a:xfrm>
              </p:grpSpPr>
              <p:sp>
                <p:nvSpPr>
                  <p:cNvPr id="252"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53"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54"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35" name="Group 38"/>
                  <p:cNvGrpSpPr>
                    <a:grpSpLocks/>
                  </p:cNvGrpSpPr>
                  <p:nvPr/>
                </p:nvGrpSpPr>
                <p:grpSpPr bwMode="auto">
                  <a:xfrm flipH="1">
                    <a:off x="4164" y="2500"/>
                    <a:ext cx="152" cy="109"/>
                    <a:chOff x="3216" y="2784"/>
                    <a:chExt cx="192" cy="144"/>
                  </a:xfrm>
                </p:grpSpPr>
                <p:sp>
                  <p:nvSpPr>
                    <p:cNvPr id="259"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60"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61"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62"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56"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57"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58"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39" name="Group 618"/>
                <p:cNvGrpSpPr>
                  <a:grpSpLocks/>
                </p:cNvGrpSpPr>
                <p:nvPr/>
              </p:nvGrpSpPr>
              <p:grpSpPr bwMode="auto">
                <a:xfrm>
                  <a:off x="6324600" y="2046287"/>
                  <a:ext cx="269875" cy="460375"/>
                  <a:chOff x="4120" y="2308"/>
                  <a:chExt cx="305" cy="415"/>
                </a:xfrm>
              </p:grpSpPr>
              <p:sp>
                <p:nvSpPr>
                  <p:cNvPr id="241"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42"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43"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40" name="Group 622"/>
                  <p:cNvGrpSpPr>
                    <a:grpSpLocks/>
                  </p:cNvGrpSpPr>
                  <p:nvPr/>
                </p:nvGrpSpPr>
                <p:grpSpPr bwMode="auto">
                  <a:xfrm flipH="1">
                    <a:off x="4164" y="2500"/>
                    <a:ext cx="152" cy="109"/>
                    <a:chOff x="3216" y="2784"/>
                    <a:chExt cx="192" cy="144"/>
                  </a:xfrm>
                </p:grpSpPr>
                <p:sp>
                  <p:nvSpPr>
                    <p:cNvPr id="248"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49"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50"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51"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45"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46"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47"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235" name="Object 15">
                <a:hlinkClick r:id="" action="ppaction://ole?verb=0"/>
              </p:cNvPr>
              <p:cNvGraphicFramePr>
                <a:graphicFrameLocks/>
              </p:cNvGraphicFramePr>
              <p:nvPr/>
            </p:nvGraphicFramePr>
            <p:xfrm>
              <a:off x="5341951" y="4939236"/>
              <a:ext cx="798445" cy="429931"/>
            </p:xfrm>
            <a:graphic>
              <a:graphicData uri="http://schemas.openxmlformats.org/presentationml/2006/ole">
                <p:oleObj spid="_x0000_s12291" name="Clip" r:id="rId5" imgW="5757415" imgH="3221332" progId="">
                  <p:embed/>
                </p:oleObj>
              </a:graphicData>
            </a:graphic>
          </p:graphicFrame>
          <p:sp>
            <p:nvSpPr>
              <p:cNvPr id="236"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285" name="Straight Connector 284"/>
            <p:cNvCxnSpPr>
              <a:stCxn id="181" idx="3"/>
              <a:endCxn id="214" idx="1"/>
            </p:cNvCxnSpPr>
            <p:nvPr/>
          </p:nvCxnSpPr>
          <p:spPr bwMode="auto">
            <a:xfrm>
              <a:off x="3124200" y="491490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6" name="Oval 285"/>
            <p:cNvSpPr/>
            <p:nvPr/>
          </p:nvSpPr>
          <p:spPr bwMode="auto">
            <a:xfrm>
              <a:off x="3429000" y="484949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87" name="TextBox 286"/>
            <p:cNvSpPr txBox="1"/>
            <p:nvPr/>
          </p:nvSpPr>
          <p:spPr>
            <a:xfrm>
              <a:off x="3276600" y="454469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cxnSp>
          <p:nvCxnSpPr>
            <p:cNvPr id="288" name="Straight Connector 287"/>
            <p:cNvCxnSpPr>
              <a:stCxn id="214" idx="3"/>
              <a:endCxn id="233" idx="1"/>
            </p:cNvCxnSpPr>
            <p:nvPr/>
          </p:nvCxnSpPr>
          <p:spPr bwMode="auto">
            <a:xfrm>
              <a:off x="4876800" y="491490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89" name="Straight Connector 288"/>
            <p:cNvCxnSpPr>
              <a:stCxn id="6" idx="2"/>
              <a:endCxn id="214" idx="0"/>
            </p:cNvCxnSpPr>
            <p:nvPr/>
          </p:nvCxnSpPr>
          <p:spPr bwMode="auto">
            <a:xfrm>
              <a:off x="4381500" y="2724150"/>
              <a:ext cx="0" cy="169545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92" name="Oval 291"/>
            <p:cNvSpPr/>
            <p:nvPr/>
          </p:nvSpPr>
          <p:spPr bwMode="auto">
            <a:xfrm>
              <a:off x="4314611" y="383897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93" name="TextBox 292"/>
            <p:cNvSpPr txBox="1"/>
            <p:nvPr/>
          </p:nvSpPr>
          <p:spPr>
            <a:xfrm>
              <a:off x="3886200" y="37338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R5</a:t>
              </a:r>
              <a:endParaRPr lang="en-US" sz="1800" b="1" dirty="0">
                <a:latin typeface="Arial" pitchFamily="34" charset="0"/>
                <a:cs typeface="Arial" pitchFamily="34" charset="0"/>
              </a:endParaRPr>
            </a:p>
          </p:txBody>
        </p:sp>
      </p:grpSp>
      <p:grpSp>
        <p:nvGrpSpPr>
          <p:cNvPr id="141" name="Group 294"/>
          <p:cNvGrpSpPr/>
          <p:nvPr/>
        </p:nvGrpSpPr>
        <p:grpSpPr>
          <a:xfrm>
            <a:off x="381000" y="1733550"/>
            <a:ext cx="990600" cy="990600"/>
            <a:chOff x="381000" y="1962150"/>
            <a:chExt cx="990600" cy="990600"/>
          </a:xfrm>
        </p:grpSpPr>
        <p:sp>
          <p:nvSpPr>
            <p:cNvPr id="7"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94" name="Picture 293" descr="MC900439836.PNG"/>
            <p:cNvPicPr>
              <a:picLocks noChangeAspect="1"/>
            </p:cNvPicPr>
            <p:nvPr/>
          </p:nvPicPr>
          <p:blipFill>
            <a:blip r:embed="rId6"/>
            <a:stretch>
              <a:fillRect/>
            </a:stretch>
          </p:blipFill>
          <p:spPr>
            <a:xfrm>
              <a:off x="609600" y="2286000"/>
              <a:ext cx="533400" cy="533400"/>
            </a:xfrm>
            <a:prstGeom prst="rect">
              <a:avLst/>
            </a:prstGeom>
          </p:spPr>
        </p:pic>
      </p:grpSp>
      <p:grpSp>
        <p:nvGrpSpPr>
          <p:cNvPr id="142" name="Group 578"/>
          <p:cNvGrpSpPr/>
          <p:nvPr/>
        </p:nvGrpSpPr>
        <p:grpSpPr>
          <a:xfrm>
            <a:off x="304800" y="2362200"/>
            <a:ext cx="8442055" cy="3962400"/>
            <a:chOff x="304800" y="2362200"/>
            <a:chExt cx="8442055" cy="3962400"/>
          </a:xfrm>
        </p:grpSpPr>
        <p:cxnSp>
          <p:nvCxnSpPr>
            <p:cNvPr id="330" name="Straight Connector 329"/>
            <p:cNvCxnSpPr>
              <a:stCxn id="309" idx="0"/>
              <a:endCxn id="401" idx="0"/>
            </p:cNvCxnSpPr>
            <p:nvPr/>
          </p:nvCxnSpPr>
          <p:spPr bwMode="auto">
            <a:xfrm flipV="1">
              <a:off x="3556193" y="2362200"/>
              <a:ext cx="3554219" cy="48449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31" name="Straight Connector 330"/>
            <p:cNvCxnSpPr>
              <a:stCxn id="309" idx="3"/>
              <a:endCxn id="401" idx="3"/>
            </p:cNvCxnSpPr>
            <p:nvPr/>
          </p:nvCxnSpPr>
          <p:spPr bwMode="auto">
            <a:xfrm>
              <a:off x="3502311" y="2976778"/>
              <a:ext cx="2513633" cy="2027702"/>
            </a:xfrm>
            <a:prstGeom prst="line">
              <a:avLst/>
            </a:prstGeom>
            <a:solidFill>
              <a:schemeClr val="accent1"/>
            </a:solidFill>
            <a:ln w="12700" cap="flat" cmpd="sng" algn="ctr">
              <a:solidFill>
                <a:schemeClr val="tx1"/>
              </a:solidFill>
              <a:prstDash val="dash"/>
              <a:round/>
              <a:headEnd type="none" w="sm" len="sm"/>
              <a:tailEnd type="none" w="sm" len="sm"/>
            </a:ln>
            <a:effectLst/>
          </p:spPr>
        </p:cxnSp>
        <p:grpSp>
          <p:nvGrpSpPr>
            <p:cNvPr id="146" name="Group 367"/>
            <p:cNvGrpSpPr/>
            <p:nvPr/>
          </p:nvGrpSpPr>
          <p:grpSpPr>
            <a:xfrm>
              <a:off x="5562600" y="2362200"/>
              <a:ext cx="3095624" cy="3095624"/>
              <a:chOff x="5715000" y="1628775"/>
              <a:chExt cx="3095624" cy="3095624"/>
            </a:xfrm>
          </p:grpSpPr>
          <p:sp>
            <p:nvSpPr>
              <p:cNvPr id="369" name="Oval 368"/>
              <p:cNvSpPr/>
              <p:nvPr/>
            </p:nvSpPr>
            <p:spPr bwMode="auto">
              <a:xfrm>
                <a:off x="5791200" y="1651994"/>
                <a:ext cx="2971800" cy="3030071"/>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70" name="Rectangle 369"/>
              <p:cNvSpPr/>
              <p:nvPr/>
            </p:nvSpPr>
            <p:spPr bwMode="auto">
              <a:xfrm>
                <a:off x="7642324" y="2045494"/>
                <a:ext cx="595312" cy="232171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1" name="Rectangle 370"/>
              <p:cNvSpPr/>
              <p:nvPr/>
            </p:nvSpPr>
            <p:spPr bwMode="auto">
              <a:xfrm>
                <a:off x="8207870" y="2045494"/>
                <a:ext cx="59531" cy="22621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2" name="Rectangle 371"/>
              <p:cNvSpPr/>
              <p:nvPr/>
            </p:nvSpPr>
            <p:spPr bwMode="auto">
              <a:xfrm>
                <a:off x="6332637" y="2045494"/>
                <a:ext cx="595312" cy="232171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3" name="Rectangle 372"/>
              <p:cNvSpPr/>
              <p:nvPr/>
            </p:nvSpPr>
            <p:spPr bwMode="auto">
              <a:xfrm>
                <a:off x="6295430" y="2060376"/>
                <a:ext cx="59531" cy="22621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4" name="Oval 26"/>
              <p:cNvSpPr>
                <a:spLocks noChangeArrowheads="1"/>
              </p:cNvSpPr>
              <p:nvPr/>
            </p:nvSpPr>
            <p:spPr bwMode="auto">
              <a:xfrm>
                <a:off x="7166074" y="2402681"/>
                <a:ext cx="230684" cy="1637109"/>
              </a:xfrm>
              <a:prstGeom prst="ellipse">
                <a:avLst/>
              </a:prstGeom>
              <a:noFill/>
              <a:ln w="9525">
                <a:solidFill>
                  <a:schemeClr val="tx1"/>
                </a:solidFill>
                <a:round/>
                <a:headEnd/>
                <a:tailEnd/>
              </a:ln>
              <a:effectLst/>
            </p:spPr>
            <p:txBody>
              <a:bodyPr wrap="none" anchor="ctr"/>
              <a:lstStyle/>
              <a:p>
                <a:endParaRPr lang="en-US" sz="1000"/>
              </a:p>
            </p:txBody>
          </p:sp>
          <p:sp>
            <p:nvSpPr>
              <p:cNvPr id="375" name="Text Box 27"/>
              <p:cNvSpPr txBox="1">
                <a:spLocks noChangeArrowheads="1"/>
              </p:cNvSpPr>
              <p:nvPr/>
            </p:nvSpPr>
            <p:spPr bwMode="auto">
              <a:xfrm>
                <a:off x="7106543" y="2164556"/>
                <a:ext cx="380232" cy="276999"/>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b="1" dirty="0">
                    <a:latin typeface="Arial" pitchFamily="34" charset="0"/>
                    <a:cs typeface="Arial" pitchFamily="34" charset="0"/>
                  </a:rPr>
                  <a:t>R3</a:t>
                </a:r>
              </a:p>
            </p:txBody>
          </p:sp>
          <p:sp>
            <p:nvSpPr>
              <p:cNvPr id="376" name="Rectangle 375"/>
              <p:cNvSpPr/>
              <p:nvPr/>
            </p:nvSpPr>
            <p:spPr bwMode="auto">
              <a:xfrm>
                <a:off x="6034980" y="240268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Authentication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7" name="Rectangle 376"/>
              <p:cNvSpPr/>
              <p:nvPr/>
            </p:nvSpPr>
            <p:spPr bwMode="auto">
              <a:xfrm>
                <a:off x="6034980" y="264080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Authorization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8" name="Rectangle 377"/>
              <p:cNvSpPr/>
              <p:nvPr/>
            </p:nvSpPr>
            <p:spPr bwMode="auto">
              <a:xfrm>
                <a:off x="6034980" y="287893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latin typeface="Arial" pitchFamily="34" charset="0"/>
                    <a:cs typeface="Arial" pitchFamily="34" charset="0"/>
                  </a:rPr>
                  <a:t>Accounting</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9" name="Rectangle 378"/>
              <p:cNvSpPr/>
              <p:nvPr/>
            </p:nvSpPr>
            <p:spPr bwMode="auto">
              <a:xfrm>
                <a:off x="6034980" y="311705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Location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0" name="Rectangle 379"/>
              <p:cNvSpPr/>
              <p:nvPr/>
            </p:nvSpPr>
            <p:spPr bwMode="auto">
              <a:xfrm>
                <a:off x="6034980" y="335518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cs typeface="Arial" pitchFamily="34" charset="0"/>
                  </a:rPr>
                  <a:t>CoA</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1" name="Rectangle 380"/>
              <p:cNvSpPr/>
              <p:nvPr/>
            </p:nvSpPr>
            <p:spPr bwMode="auto">
              <a:xfrm>
                <a:off x="6034980" y="359330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Mobility</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2" name="Rectangle 381"/>
              <p:cNvSpPr/>
              <p:nvPr/>
            </p:nvSpPr>
            <p:spPr bwMode="auto">
              <a:xfrm>
                <a:off x="6034980" y="383143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Encapsulation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3" name="Rectangle 382"/>
              <p:cNvSpPr/>
              <p:nvPr/>
            </p:nvSpPr>
            <p:spPr bwMode="auto">
              <a:xfrm>
                <a:off x="7701855" y="240268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Authentication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4" name="Rectangle 383"/>
              <p:cNvSpPr/>
              <p:nvPr/>
            </p:nvSpPr>
            <p:spPr bwMode="auto">
              <a:xfrm>
                <a:off x="7701855" y="264080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Authorization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5" name="Rectangle 384"/>
              <p:cNvSpPr/>
              <p:nvPr/>
            </p:nvSpPr>
            <p:spPr bwMode="auto">
              <a:xfrm>
                <a:off x="7701855" y="287893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latin typeface="Arial" pitchFamily="34" charset="0"/>
                    <a:cs typeface="Arial" pitchFamily="34" charset="0"/>
                  </a:rPr>
                  <a:t>Accounting</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6" name="Rectangle 385"/>
              <p:cNvSpPr/>
              <p:nvPr/>
            </p:nvSpPr>
            <p:spPr bwMode="auto">
              <a:xfrm>
                <a:off x="7701855" y="311705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Location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7" name="Rectangle 386"/>
              <p:cNvSpPr/>
              <p:nvPr/>
            </p:nvSpPr>
            <p:spPr bwMode="auto">
              <a:xfrm>
                <a:off x="7701855" y="335518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cs typeface="Arial" pitchFamily="34" charset="0"/>
                  </a:rPr>
                  <a:t>CoA</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8" name="Rectangle 387"/>
              <p:cNvSpPr/>
              <p:nvPr/>
            </p:nvSpPr>
            <p:spPr bwMode="auto">
              <a:xfrm>
                <a:off x="7701855" y="359330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Mobility</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9" name="Rectangle 388"/>
              <p:cNvSpPr/>
              <p:nvPr/>
            </p:nvSpPr>
            <p:spPr bwMode="auto">
              <a:xfrm>
                <a:off x="7701855" y="383143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Encapsulation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cxnSp>
            <p:nvCxnSpPr>
              <p:cNvPr id="390" name="Straight Arrow Connector 389"/>
              <p:cNvCxnSpPr>
                <a:stCxn id="376" idx="3"/>
                <a:endCxn id="383" idx="1"/>
              </p:cNvCxnSpPr>
              <p:nvPr/>
            </p:nvCxnSpPr>
            <p:spPr bwMode="auto">
              <a:xfrm>
                <a:off x="6868418" y="249197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1" name="Straight Arrow Connector 390"/>
              <p:cNvCxnSpPr>
                <a:stCxn id="377" idx="3"/>
                <a:endCxn id="384" idx="1"/>
              </p:cNvCxnSpPr>
              <p:nvPr/>
            </p:nvCxnSpPr>
            <p:spPr bwMode="auto">
              <a:xfrm>
                <a:off x="6868418" y="2730103"/>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2" name="Straight Arrow Connector 391"/>
              <p:cNvCxnSpPr>
                <a:stCxn id="378" idx="3"/>
                <a:endCxn id="385" idx="1"/>
              </p:cNvCxnSpPr>
              <p:nvPr/>
            </p:nvCxnSpPr>
            <p:spPr bwMode="auto">
              <a:xfrm>
                <a:off x="6868418" y="296822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3" name="Straight Arrow Connector 392"/>
              <p:cNvCxnSpPr>
                <a:stCxn id="379" idx="3"/>
                <a:endCxn id="386" idx="1"/>
              </p:cNvCxnSpPr>
              <p:nvPr/>
            </p:nvCxnSpPr>
            <p:spPr bwMode="auto">
              <a:xfrm>
                <a:off x="6868418" y="3206353"/>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4" name="Straight Arrow Connector 393"/>
              <p:cNvCxnSpPr>
                <a:stCxn id="380" idx="3"/>
                <a:endCxn id="387" idx="1"/>
              </p:cNvCxnSpPr>
              <p:nvPr/>
            </p:nvCxnSpPr>
            <p:spPr bwMode="auto">
              <a:xfrm>
                <a:off x="6868418" y="344447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5" name="Straight Arrow Connector 394"/>
              <p:cNvCxnSpPr>
                <a:stCxn id="381" idx="3"/>
                <a:endCxn id="388" idx="1"/>
              </p:cNvCxnSpPr>
              <p:nvPr/>
            </p:nvCxnSpPr>
            <p:spPr bwMode="auto">
              <a:xfrm>
                <a:off x="6868418" y="3682602"/>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6" name="Straight Arrow Connector 395"/>
              <p:cNvCxnSpPr>
                <a:stCxn id="382" idx="3"/>
                <a:endCxn id="389" idx="1"/>
              </p:cNvCxnSpPr>
              <p:nvPr/>
            </p:nvCxnSpPr>
            <p:spPr bwMode="auto">
              <a:xfrm>
                <a:off x="6868418" y="3920727"/>
                <a:ext cx="833437" cy="0"/>
              </a:xfrm>
              <a:prstGeom prst="straightConnector1">
                <a:avLst/>
              </a:prstGeom>
              <a:solidFill>
                <a:schemeClr val="accent1"/>
              </a:solidFill>
              <a:ln w="38100" cap="flat" cmpd="sng" algn="ctr">
                <a:solidFill>
                  <a:schemeClr val="tx1"/>
                </a:solidFill>
                <a:prstDash val="solid"/>
                <a:round/>
                <a:headEnd type="none" w="med" len="med"/>
                <a:tailEnd type="none" w="med" len="med"/>
              </a:ln>
              <a:effectLst/>
            </p:spPr>
          </p:cxnSp>
          <p:sp>
            <p:nvSpPr>
              <p:cNvPr id="397" name="TextBox 396"/>
              <p:cNvSpPr txBox="1"/>
              <p:nvPr/>
            </p:nvSpPr>
            <p:spPr>
              <a:xfrm>
                <a:off x="6890742" y="3719809"/>
                <a:ext cx="797013" cy="261610"/>
              </a:xfrm>
              <a:prstGeom prst="rect">
                <a:avLst/>
              </a:prstGeom>
              <a:noFill/>
            </p:spPr>
            <p:txBody>
              <a:bodyPr wrap="none" rtlCol="0">
                <a:spAutoFit/>
              </a:bodyPr>
              <a:lstStyle/>
              <a:p>
                <a:r>
                  <a:rPr lang="en-US" sz="1050" b="1" dirty="0" err="1" smtClean="0">
                    <a:latin typeface="Arial" pitchFamily="34" charset="0"/>
                    <a:cs typeface="Arial" pitchFamily="34" charset="0"/>
                  </a:rPr>
                  <a:t>DataPath</a:t>
                </a:r>
                <a:endParaRPr lang="en-US" sz="1050" b="1" dirty="0">
                  <a:latin typeface="Arial" pitchFamily="34" charset="0"/>
                  <a:cs typeface="Arial" pitchFamily="34" charset="0"/>
                </a:endParaRPr>
              </a:p>
            </p:txBody>
          </p:sp>
          <p:sp>
            <p:nvSpPr>
              <p:cNvPr id="398" name="Text Box 27"/>
              <p:cNvSpPr txBox="1">
                <a:spLocks noChangeArrowheads="1"/>
              </p:cNvSpPr>
              <p:nvPr/>
            </p:nvSpPr>
            <p:spPr bwMode="auto">
              <a:xfrm>
                <a:off x="6172200" y="2045494"/>
                <a:ext cx="811441"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sp>
            <p:nvSpPr>
              <p:cNvPr id="399" name="Text Box 27"/>
              <p:cNvSpPr txBox="1">
                <a:spLocks noChangeArrowheads="1"/>
              </p:cNvSpPr>
              <p:nvPr/>
            </p:nvSpPr>
            <p:spPr bwMode="auto">
              <a:xfrm>
                <a:off x="7642324" y="2045494"/>
                <a:ext cx="593432"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b="1" dirty="0" smtClean="0">
                    <a:latin typeface="Arial" pitchFamily="34" charset="0"/>
                    <a:cs typeface="Arial" pitchFamily="34" charset="0"/>
                  </a:rPr>
                  <a:t>Core</a:t>
                </a:r>
                <a:endParaRPr lang="en-US" sz="1400" b="1" dirty="0">
                  <a:latin typeface="Arial" pitchFamily="34" charset="0"/>
                  <a:cs typeface="Arial" pitchFamily="34" charset="0"/>
                </a:endParaRPr>
              </a:p>
            </p:txBody>
          </p:sp>
          <p:sp>
            <p:nvSpPr>
              <p:cNvPr id="400" name="Rectangle 399"/>
              <p:cNvSpPr/>
              <p:nvPr/>
            </p:nvSpPr>
            <p:spPr bwMode="auto">
              <a:xfrm>
                <a:off x="6927949" y="4069555"/>
                <a:ext cx="714375" cy="238125"/>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Transport</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401" name="Donut 400"/>
              <p:cNvSpPr/>
              <p:nvPr/>
            </p:nvSpPr>
            <p:spPr bwMode="auto">
              <a:xfrm>
                <a:off x="5715000" y="1628775"/>
                <a:ext cx="3095624" cy="3095624"/>
              </a:xfrm>
              <a:prstGeom prst="donut">
                <a:avLst>
                  <a:gd name="adj" fmla="val 3120"/>
                </a:avLst>
              </a:prstGeom>
              <a:solidFill>
                <a:schemeClr val="tx1">
                  <a:lumMod val="65000"/>
                  <a:lumOff val="3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grpSp>
        <p:sp>
          <p:nvSpPr>
            <p:cNvPr id="578" name="TextBox 577"/>
            <p:cNvSpPr txBox="1"/>
            <p:nvPr/>
          </p:nvSpPr>
          <p:spPr>
            <a:xfrm>
              <a:off x="304800" y="5616714"/>
              <a:ext cx="8442055" cy="707886"/>
            </a:xfrm>
            <a:prstGeom prst="rect">
              <a:avLst/>
            </a:prstGeom>
            <a:noFill/>
          </p:spPr>
          <p:txBody>
            <a:bodyPr wrap="none" rtlCol="0">
              <a:spAutoFit/>
            </a:bodyPr>
            <a:lstStyle/>
            <a:p>
              <a:pPr marL="179388" indent="-179388">
                <a:buFont typeface="Arial" pitchFamily="34" charset="0"/>
                <a:buChar char="•"/>
              </a:pPr>
              <a:r>
                <a:rPr lang="en-US" sz="2000" dirty="0" smtClean="0">
                  <a:latin typeface="Arial" pitchFamily="34" charset="0"/>
                  <a:cs typeface="Arial" pitchFamily="34" charset="0"/>
                </a:rPr>
                <a:t>Reference Points represent a bundle of protocols between peer entities</a:t>
              </a:r>
            </a:p>
            <a:p>
              <a:pPr marL="630238" lvl="1" indent="-173038"/>
              <a:r>
                <a:rPr lang="en-US" sz="2000" dirty="0" smtClean="0">
                  <a:latin typeface="Arial" pitchFamily="34" charset="0"/>
                  <a:cs typeface="Arial" pitchFamily="34" charset="0"/>
                </a:rPr>
                <a:t>-	Similar to real network interfaces</a:t>
              </a:r>
            </a:p>
          </p:txBody>
        </p:sp>
      </p:grpSp>
      <p:grpSp>
        <p:nvGrpSpPr>
          <p:cNvPr id="148" name="Group 4"/>
          <p:cNvGrpSpPr/>
          <p:nvPr/>
        </p:nvGrpSpPr>
        <p:grpSpPr>
          <a:xfrm>
            <a:off x="1371600" y="1676400"/>
            <a:ext cx="2514600" cy="457200"/>
            <a:chOff x="1371600" y="1676400"/>
            <a:chExt cx="2514600" cy="457200"/>
          </a:xfrm>
        </p:grpSpPr>
        <p:sp>
          <p:nvSpPr>
            <p:cNvPr id="143" name="Oval 142"/>
            <p:cNvSpPr/>
            <p:nvPr/>
          </p:nvSpPr>
          <p:spPr bwMode="auto">
            <a:xfrm>
              <a:off x="1666875" y="19812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44" name="TextBox 143"/>
            <p:cNvSpPr txBox="1"/>
            <p:nvPr/>
          </p:nvSpPr>
          <p:spPr>
            <a:xfrm>
              <a:off x="1514475" y="16764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 name="Straight Connector 3"/>
            <p:cNvCxnSpPr/>
            <p:nvPr/>
          </p:nvCxnSpPr>
          <p:spPr bwMode="auto">
            <a:xfrm>
              <a:off x="1371600" y="2043694"/>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grpSp>
        <p:nvGrpSpPr>
          <p:cNvPr id="152" name="Group 99"/>
          <p:cNvGrpSpPr/>
          <p:nvPr/>
        </p:nvGrpSpPr>
        <p:grpSpPr>
          <a:xfrm>
            <a:off x="2133600" y="2394944"/>
            <a:ext cx="1762125" cy="1719856"/>
            <a:chOff x="2133600" y="2394944"/>
            <a:chExt cx="1762125" cy="1719856"/>
          </a:xfrm>
        </p:grpSpPr>
        <p:sp>
          <p:nvSpPr>
            <p:cNvPr id="309" name="Oval 308"/>
            <p:cNvSpPr/>
            <p:nvPr/>
          </p:nvSpPr>
          <p:spPr bwMode="auto">
            <a:xfrm>
              <a:off x="3479993" y="2846696"/>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nvGrpSpPr>
            <p:cNvPr id="153" name="Group 174"/>
            <p:cNvGrpSpPr/>
            <p:nvPr/>
          </p:nvGrpSpPr>
          <p:grpSpPr>
            <a:xfrm>
              <a:off x="2133600" y="3124200"/>
              <a:ext cx="1000125" cy="990600"/>
              <a:chOff x="2286000" y="3352800"/>
              <a:chExt cx="1000125" cy="990600"/>
            </a:xfrm>
          </p:grpSpPr>
          <p:sp>
            <p:nvSpPr>
              <p:cNvPr id="145" name="AutoShape 154"/>
              <p:cNvSpPr>
                <a:spLocks noChangeArrowheads="1"/>
              </p:cNvSpPr>
              <p:nvPr/>
            </p:nvSpPr>
            <p:spPr bwMode="auto">
              <a:xfrm>
                <a:off x="2286000" y="3352800"/>
                <a:ext cx="1000125" cy="9906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160" name="Group 158"/>
              <p:cNvGrpSpPr>
                <a:grpSpLocks noChangeAspect="1"/>
              </p:cNvGrpSpPr>
              <p:nvPr/>
            </p:nvGrpSpPr>
            <p:grpSpPr bwMode="auto">
              <a:xfrm flipH="1">
                <a:off x="2666999" y="3726073"/>
                <a:ext cx="411161" cy="494972"/>
                <a:chOff x="5" y="2480"/>
                <a:chExt cx="237" cy="430"/>
              </a:xfrm>
            </p:grpSpPr>
            <p:grpSp>
              <p:nvGrpSpPr>
                <p:cNvPr id="175" name="Group 159"/>
                <p:cNvGrpSpPr>
                  <a:grpSpLocks noChangeAspect="1"/>
                </p:cNvGrpSpPr>
                <p:nvPr/>
              </p:nvGrpSpPr>
              <p:grpSpPr bwMode="auto">
                <a:xfrm>
                  <a:off x="5" y="2521"/>
                  <a:ext cx="145" cy="389"/>
                  <a:chOff x="5" y="2521"/>
                  <a:chExt cx="145" cy="389"/>
                </a:xfrm>
              </p:grpSpPr>
              <p:grpSp>
                <p:nvGrpSpPr>
                  <p:cNvPr id="176" name="Group 160"/>
                  <p:cNvGrpSpPr>
                    <a:grpSpLocks noChangeAspect="1"/>
                  </p:cNvGrpSpPr>
                  <p:nvPr/>
                </p:nvGrpSpPr>
                <p:grpSpPr bwMode="auto">
                  <a:xfrm>
                    <a:off x="7" y="2654"/>
                    <a:ext cx="143" cy="256"/>
                    <a:chOff x="7" y="2654"/>
                    <a:chExt cx="143" cy="256"/>
                  </a:xfrm>
                </p:grpSpPr>
                <p:grpSp>
                  <p:nvGrpSpPr>
                    <p:cNvPr id="177" name="Group 161"/>
                    <p:cNvGrpSpPr>
                      <a:grpSpLocks noChangeAspect="1"/>
                    </p:cNvGrpSpPr>
                    <p:nvPr/>
                  </p:nvGrpSpPr>
                  <p:grpSpPr bwMode="auto">
                    <a:xfrm>
                      <a:off x="7" y="2661"/>
                      <a:ext cx="93" cy="247"/>
                      <a:chOff x="7" y="2661"/>
                      <a:chExt cx="93" cy="247"/>
                    </a:xfrm>
                  </p:grpSpPr>
                  <p:sp>
                    <p:nvSpPr>
                      <p:cNvPr id="168"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9"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0"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1"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2"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3"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4"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61"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2"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3"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4"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5"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6"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7"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79" name="Group 176"/>
                  <p:cNvGrpSpPr>
                    <a:grpSpLocks noChangeAspect="1"/>
                  </p:cNvGrpSpPr>
                  <p:nvPr/>
                </p:nvGrpSpPr>
                <p:grpSpPr bwMode="auto">
                  <a:xfrm>
                    <a:off x="5" y="2533"/>
                    <a:ext cx="141" cy="374"/>
                    <a:chOff x="5" y="2533"/>
                    <a:chExt cx="141" cy="374"/>
                  </a:xfrm>
                </p:grpSpPr>
                <p:sp>
                  <p:nvSpPr>
                    <p:cNvPr id="155"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6"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7"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8"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9"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54"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49"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0"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1"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47" name="Rectangle 187"/>
              <p:cNvSpPr>
                <a:spLocks noChangeArrowheads="1"/>
              </p:cNvSpPr>
              <p:nvPr/>
            </p:nvSpPr>
            <p:spPr bwMode="auto">
              <a:xfrm>
                <a:off x="2344737" y="34290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cxnSp>
          <p:nvCxnSpPr>
            <p:cNvPr id="306" name="Straight Connector 305"/>
            <p:cNvCxnSpPr>
              <a:stCxn id="145" idx="3"/>
            </p:cNvCxnSpPr>
            <p:nvPr/>
          </p:nvCxnSpPr>
          <p:spPr bwMode="auto">
            <a:xfrm flipV="1">
              <a:off x="3133725" y="2394944"/>
              <a:ext cx="762000" cy="1224556"/>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310" name="TextBox 309"/>
            <p:cNvSpPr txBox="1"/>
            <p:nvPr/>
          </p:nvSpPr>
          <p:spPr>
            <a:xfrm>
              <a:off x="3078033" y="274599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OmniRAN Reference Points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R1: Access link, </a:t>
            </a:r>
            <a:r>
              <a:rPr lang="en-US" i="1" dirty="0" smtClean="0"/>
              <a:t>technology specific</a:t>
            </a:r>
          </a:p>
          <a:p>
            <a:r>
              <a:rPr lang="en-US" dirty="0" smtClean="0"/>
              <a:t>R2: User &amp; terminal authentication, subscription &amp; terminal management</a:t>
            </a:r>
          </a:p>
          <a:p>
            <a:r>
              <a:rPr lang="en-US" dirty="0" smtClean="0"/>
              <a:t>R3: Authorization, service management, user data connection, mobility support, accounting, location</a:t>
            </a:r>
          </a:p>
          <a:p>
            <a:r>
              <a:rPr lang="en-US" dirty="0" smtClean="0"/>
              <a:t>R4: Inter-access network coordination and cooperation, fast inter-technology handover</a:t>
            </a:r>
          </a:p>
          <a:p>
            <a:r>
              <a:rPr lang="en-US" dirty="0" smtClean="0"/>
              <a:t>R5: Inter-operator roaming control interface</a:t>
            </a:r>
          </a:p>
          <a:p>
            <a:pPr lvl="3"/>
            <a:endParaRPr lang="en-US" sz="1500" dirty="0" smtClean="0"/>
          </a:p>
          <a:p>
            <a:pPr marL="0" indent="0">
              <a:buNone/>
            </a:pPr>
            <a:r>
              <a:rPr lang="en-US" i="1" dirty="0" smtClean="0"/>
              <a:t>All reference points may comprise a number of different protocols. However, only the protocols related to required functionality have to be present on the reference point</a:t>
            </a:r>
            <a:r>
              <a:rPr lang="en-US" i="1" dirty="0" smtClean="0"/>
              <a:t>.</a:t>
            </a:r>
            <a:endParaRPr lang="en-US" i="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bwMode="auto">
          <a:xfrm>
            <a:off x="836585" y="3158969"/>
            <a:ext cx="7515835" cy="945106"/>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Current s</a:t>
            </a:r>
            <a:r>
              <a:rPr kumimoji="0" lang="en-US" sz="1200" b="0" i="0" u="none" strike="noStrike" cap="none" normalizeH="0" baseline="0" dirty="0" smtClean="0">
                <a:ln>
                  <a:noFill/>
                </a:ln>
                <a:solidFill>
                  <a:schemeClr val="tx1"/>
                </a:solidFill>
                <a:effectLst/>
                <a:latin typeface="+mn-lt"/>
              </a:rPr>
              <a:t>cope of IEEE 802</a:t>
            </a:r>
            <a:endParaRPr kumimoji="0" lang="en-US" sz="1200" b="0" i="0" u="none" strike="noStrike" cap="none" normalizeH="0" baseline="0" dirty="0">
              <a:ln>
                <a:noFill/>
              </a:ln>
              <a:solidFill>
                <a:schemeClr val="tx1"/>
              </a:solidFill>
              <a:effectLst/>
              <a:latin typeface="+mn-lt"/>
            </a:endParaRPr>
          </a:p>
        </p:txBody>
      </p:sp>
      <p:sp>
        <p:nvSpPr>
          <p:cNvPr id="37" name="Rectangle 36"/>
          <p:cNvSpPr/>
          <p:nvPr/>
        </p:nvSpPr>
        <p:spPr bwMode="auto">
          <a:xfrm>
            <a:off x="926596" y="3706403"/>
            <a:ext cx="2340259" cy="90010"/>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8" name="Rectangle 37"/>
          <p:cNvSpPr/>
          <p:nvPr/>
        </p:nvSpPr>
        <p:spPr bwMode="auto">
          <a:xfrm>
            <a:off x="3356865" y="3706403"/>
            <a:ext cx="243027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9" name="Rectangle 38"/>
          <p:cNvSpPr/>
          <p:nvPr/>
        </p:nvSpPr>
        <p:spPr bwMode="auto">
          <a:xfrm>
            <a:off x="5922150" y="3706403"/>
            <a:ext cx="234026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p:txBody>
          <a:bodyPr/>
          <a:lstStyle/>
          <a:p>
            <a:r>
              <a:rPr lang="en-US" smtClean="0"/>
              <a:t>Mapping of OmniRAN Reference Points to IEEE 802 Reference Model</a:t>
            </a:r>
            <a:endParaRPr lang="en-US" dirty="0"/>
          </a:p>
        </p:txBody>
      </p:sp>
      <p:sp>
        <p:nvSpPr>
          <p:cNvPr id="140" name="Content Placeholder 139"/>
          <p:cNvSpPr>
            <a:spLocks noGrp="1"/>
          </p:cNvSpPr>
          <p:nvPr>
            <p:ph idx="1"/>
          </p:nvPr>
        </p:nvSpPr>
        <p:spPr>
          <a:xfrm>
            <a:off x="457200" y="4239090"/>
            <a:ext cx="8229600" cy="1887073"/>
          </a:xfrm>
        </p:spPr>
        <p:txBody>
          <a:bodyPr>
            <a:normAutofit fontScale="70000" lnSpcReduction="20000"/>
          </a:bodyPr>
          <a:lstStyle/>
          <a:p>
            <a:r>
              <a:rPr lang="en-US" dirty="0" smtClean="0"/>
              <a:t>R1, R2, R3 Reference Points can be easily mapped into IEEE 802 Reference Model</a:t>
            </a:r>
          </a:p>
          <a:p>
            <a:pPr lvl="1"/>
            <a:r>
              <a:rPr lang="en-US" dirty="0" smtClean="0"/>
              <a:t>However IP based protocols to carry control information elements are out of scope of IEEE 802</a:t>
            </a:r>
          </a:p>
          <a:p>
            <a:pPr lvl="1"/>
            <a:r>
              <a:rPr lang="en-US" dirty="0" smtClean="0"/>
              <a:t>R3 Data may define a special kind of Data Link SAP</a:t>
            </a:r>
          </a:p>
          <a:p>
            <a:pPr lvl="1"/>
            <a:r>
              <a:rPr lang="en-US" dirty="0" smtClean="0"/>
              <a:t>R2 and R3 Control may consist only of definition of attributes</a:t>
            </a:r>
          </a:p>
        </p:txBody>
      </p:sp>
      <p:sp>
        <p:nvSpPr>
          <p:cNvPr id="3" name="Rectangle 2"/>
          <p:cNvSpPr/>
          <p:nvPr/>
        </p:nvSpPr>
        <p:spPr bwMode="auto">
          <a:xfrm>
            <a:off x="881590" y="3166343"/>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4" name="Rectangle 3"/>
          <p:cNvSpPr/>
          <p:nvPr/>
        </p:nvSpPr>
        <p:spPr bwMode="auto">
          <a:xfrm>
            <a:off x="881591" y="3436373"/>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5" name="Rectangle 4"/>
          <p:cNvSpPr/>
          <p:nvPr/>
        </p:nvSpPr>
        <p:spPr bwMode="auto">
          <a:xfrm>
            <a:off x="881591" y="1816193"/>
            <a:ext cx="855094" cy="135015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900" dirty="0" smtClean="0">
                <a:latin typeface="+mn-lt"/>
              </a:rPr>
              <a:t>Higher Layers</a:t>
            </a:r>
            <a:endParaRPr kumimoji="0" lang="en-US" sz="900" b="0" i="0" u="none" strike="noStrike" cap="none" normalizeH="0" baseline="0" dirty="0">
              <a:ln>
                <a:noFill/>
              </a:ln>
              <a:solidFill>
                <a:schemeClr val="tx1"/>
              </a:solidFill>
              <a:effectLst/>
              <a:latin typeface="+mn-lt"/>
            </a:endParaRPr>
          </a:p>
        </p:txBody>
      </p:sp>
      <p:sp>
        <p:nvSpPr>
          <p:cNvPr id="12" name="Rectangle 11"/>
          <p:cNvSpPr/>
          <p:nvPr/>
        </p:nvSpPr>
        <p:spPr bwMode="auto">
          <a:xfrm>
            <a:off x="7452320" y="3166343"/>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13" name="Rectangle 12"/>
          <p:cNvSpPr/>
          <p:nvPr/>
        </p:nvSpPr>
        <p:spPr bwMode="auto">
          <a:xfrm>
            <a:off x="7452321" y="3436373"/>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0" name="Rectangle 19"/>
          <p:cNvSpPr/>
          <p:nvPr/>
        </p:nvSpPr>
        <p:spPr bwMode="auto">
          <a:xfrm>
            <a:off x="5832141" y="3166343"/>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1" name="Rectangle 20"/>
          <p:cNvSpPr/>
          <p:nvPr/>
        </p:nvSpPr>
        <p:spPr bwMode="auto">
          <a:xfrm>
            <a:off x="5832142" y="3436373"/>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7" name="Rectangle 26"/>
          <p:cNvSpPr/>
          <p:nvPr/>
        </p:nvSpPr>
        <p:spPr bwMode="auto">
          <a:xfrm>
            <a:off x="4977045" y="3166343"/>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8" name="Rectangle 27"/>
          <p:cNvSpPr/>
          <p:nvPr/>
        </p:nvSpPr>
        <p:spPr bwMode="auto">
          <a:xfrm>
            <a:off x="4977046" y="3436373"/>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9" name="Isosceles Triangle 28"/>
          <p:cNvSpPr/>
          <p:nvPr/>
        </p:nvSpPr>
        <p:spPr bwMode="auto">
          <a:xfrm flipV="1">
            <a:off x="4977046" y="3166343"/>
            <a:ext cx="1710190" cy="45719"/>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0" name="Rectangle 29"/>
          <p:cNvSpPr/>
          <p:nvPr/>
        </p:nvSpPr>
        <p:spPr bwMode="auto">
          <a:xfrm>
            <a:off x="3311861" y="3166343"/>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1" name="Rectangle 30"/>
          <p:cNvSpPr/>
          <p:nvPr/>
        </p:nvSpPr>
        <p:spPr bwMode="auto">
          <a:xfrm>
            <a:off x="3311862" y="3436373"/>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2" name="Rectangle 31"/>
          <p:cNvSpPr/>
          <p:nvPr/>
        </p:nvSpPr>
        <p:spPr bwMode="auto">
          <a:xfrm>
            <a:off x="2456765" y="3166343"/>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3" name="Rectangle 32"/>
          <p:cNvSpPr/>
          <p:nvPr/>
        </p:nvSpPr>
        <p:spPr bwMode="auto">
          <a:xfrm>
            <a:off x="2456766" y="3436373"/>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4" name="Isosceles Triangle 33"/>
          <p:cNvSpPr/>
          <p:nvPr/>
        </p:nvSpPr>
        <p:spPr bwMode="auto">
          <a:xfrm flipV="1">
            <a:off x="2456766" y="3166343"/>
            <a:ext cx="1710190" cy="45719"/>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pic>
        <p:nvPicPr>
          <p:cNvPr id="68" name="Picture 67" descr="MC900439836.PNG"/>
          <p:cNvPicPr>
            <a:picLocks noChangeAspect="1"/>
          </p:cNvPicPr>
          <p:nvPr/>
        </p:nvPicPr>
        <p:blipFill>
          <a:blip r:embed="rId2"/>
          <a:stretch>
            <a:fillRect/>
          </a:stretch>
        </p:blipFill>
        <p:spPr>
          <a:xfrm>
            <a:off x="1016605" y="2311248"/>
            <a:ext cx="533400" cy="533400"/>
          </a:xfrm>
          <a:prstGeom prst="rect">
            <a:avLst/>
          </a:prstGeom>
        </p:spPr>
      </p:pic>
      <p:sp>
        <p:nvSpPr>
          <p:cNvPr id="102" name="Rectangle 101"/>
          <p:cNvSpPr/>
          <p:nvPr/>
        </p:nvSpPr>
        <p:spPr bwMode="auto">
          <a:xfrm>
            <a:off x="2816805" y="2671289"/>
            <a:ext cx="855095" cy="495054"/>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latin typeface="+mn-lt"/>
              </a:rPr>
              <a:t>Higher Layers Control</a:t>
            </a:r>
            <a:endParaRPr kumimoji="0" lang="en-US" sz="700" b="0" i="0" u="none" strike="noStrike" cap="none" normalizeH="0" baseline="0" dirty="0">
              <a:ln>
                <a:noFill/>
              </a:ln>
              <a:solidFill>
                <a:schemeClr val="tx1"/>
              </a:solidFill>
              <a:effectLst/>
              <a:latin typeface="+mn-lt"/>
            </a:endParaRPr>
          </a:p>
        </p:txBody>
      </p:sp>
      <p:sp>
        <p:nvSpPr>
          <p:cNvPr id="104" name="Rectangle 103"/>
          <p:cNvSpPr/>
          <p:nvPr/>
        </p:nvSpPr>
        <p:spPr bwMode="auto">
          <a:xfrm>
            <a:off x="5472100" y="2671289"/>
            <a:ext cx="720080" cy="495054"/>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latin typeface="+mn-lt"/>
              </a:rPr>
              <a:t>Higher Layers Control</a:t>
            </a:r>
            <a:endParaRPr kumimoji="0" lang="en-US" sz="700" b="0" i="0" u="none" strike="noStrike" cap="none" normalizeH="0" baseline="0" dirty="0">
              <a:ln>
                <a:noFill/>
              </a:ln>
              <a:solidFill>
                <a:schemeClr val="tx1"/>
              </a:solidFill>
              <a:effectLst/>
              <a:latin typeface="+mn-lt"/>
            </a:endParaRPr>
          </a:p>
        </p:txBody>
      </p:sp>
      <p:sp>
        <p:nvSpPr>
          <p:cNvPr id="105" name="Rectangle 104"/>
          <p:cNvSpPr/>
          <p:nvPr/>
        </p:nvSpPr>
        <p:spPr bwMode="auto">
          <a:xfrm>
            <a:off x="7452320" y="1816193"/>
            <a:ext cx="855094" cy="135015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900" dirty="0" smtClean="0">
                <a:latin typeface="+mn-lt"/>
              </a:rPr>
              <a:t>Higher Layers</a:t>
            </a:r>
            <a:endParaRPr kumimoji="0" lang="en-US" sz="900" b="0" i="0" u="none" strike="noStrike" cap="none" normalizeH="0" baseline="0" dirty="0">
              <a:ln>
                <a:noFill/>
              </a:ln>
              <a:solidFill>
                <a:schemeClr val="tx1"/>
              </a:solidFill>
              <a:effectLst/>
              <a:latin typeface="+mn-lt"/>
            </a:endParaRPr>
          </a:p>
        </p:txBody>
      </p:sp>
      <p:pic>
        <p:nvPicPr>
          <p:cNvPr id="82" name="Picture 29"/>
          <p:cNvPicPr>
            <a:picLocks noChangeArrowheads="1"/>
          </p:cNvPicPr>
          <p:nvPr/>
        </p:nvPicPr>
        <p:blipFill>
          <a:blip r:embed="rId3"/>
          <a:srcRect/>
          <a:stretch>
            <a:fillRect/>
          </a:stretch>
        </p:blipFill>
        <p:spPr bwMode="auto">
          <a:xfrm>
            <a:off x="7677345" y="2761298"/>
            <a:ext cx="405045" cy="258117"/>
          </a:xfrm>
          <a:prstGeom prst="rect">
            <a:avLst/>
          </a:prstGeom>
          <a:noFill/>
          <a:ln w="12700">
            <a:noFill/>
            <a:miter lim="800000"/>
            <a:headEnd/>
            <a:tailEnd/>
          </a:ln>
          <a:effectLst/>
        </p:spPr>
      </p:pic>
      <p:grpSp>
        <p:nvGrpSpPr>
          <p:cNvPr id="70" name="Group 122"/>
          <p:cNvGrpSpPr>
            <a:grpSpLocks/>
          </p:cNvGrpSpPr>
          <p:nvPr/>
        </p:nvGrpSpPr>
        <p:grpSpPr bwMode="auto">
          <a:xfrm>
            <a:off x="7767355" y="2446263"/>
            <a:ext cx="190728" cy="325360"/>
            <a:chOff x="4120" y="2308"/>
            <a:chExt cx="305" cy="415"/>
          </a:xfrm>
        </p:grpSpPr>
        <p:sp>
          <p:nvSpPr>
            <p:cNvPr id="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74" name="Group 126"/>
            <p:cNvGrpSpPr>
              <a:grpSpLocks/>
            </p:cNvGrpSpPr>
            <p:nvPr/>
          </p:nvGrpSpPr>
          <p:grpSpPr bwMode="auto">
            <a:xfrm flipH="1">
              <a:off x="4164" y="2500"/>
              <a:ext cx="152" cy="109"/>
              <a:chOff x="3216" y="2784"/>
              <a:chExt cx="192" cy="144"/>
            </a:xfrm>
          </p:grpSpPr>
          <p:sp>
            <p:nvSpPr>
              <p:cNvPr id="7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69" name="AutoShape 22"/>
          <p:cNvSpPr>
            <a:spLocks noChangeArrowheads="1"/>
          </p:cNvSpPr>
          <p:nvPr/>
        </p:nvSpPr>
        <p:spPr bwMode="auto">
          <a:xfrm>
            <a:off x="7677345" y="2086223"/>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cxnSp>
        <p:nvCxnSpPr>
          <p:cNvPr id="114" name="Straight Arrow Connector 113"/>
          <p:cNvCxnSpPr/>
          <p:nvPr/>
        </p:nvCxnSpPr>
        <p:spPr bwMode="auto">
          <a:xfrm>
            <a:off x="5787135" y="3076333"/>
            <a:ext cx="0" cy="45005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6" name="Straight Arrow Connector 115"/>
          <p:cNvCxnSpPr/>
          <p:nvPr/>
        </p:nvCxnSpPr>
        <p:spPr bwMode="auto">
          <a:xfrm>
            <a:off x="5877145" y="3076333"/>
            <a:ext cx="0" cy="45005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7" name="Straight Arrow Connector 116"/>
          <p:cNvCxnSpPr/>
          <p:nvPr/>
        </p:nvCxnSpPr>
        <p:spPr bwMode="auto">
          <a:xfrm>
            <a:off x="3266855" y="3076333"/>
            <a:ext cx="0" cy="45005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8" name="Straight Arrow Connector 117"/>
          <p:cNvCxnSpPr/>
          <p:nvPr/>
        </p:nvCxnSpPr>
        <p:spPr bwMode="auto">
          <a:xfrm>
            <a:off x="3356865" y="3076333"/>
            <a:ext cx="0" cy="45005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20" name="Elbow Connector 119"/>
          <p:cNvCxnSpPr>
            <a:endCxn id="102" idx="3"/>
          </p:cNvCxnSpPr>
          <p:nvPr/>
        </p:nvCxnSpPr>
        <p:spPr bwMode="auto">
          <a:xfrm rot="10800000" flipV="1">
            <a:off x="3671900" y="2626282"/>
            <a:ext cx="3780422" cy="292534"/>
          </a:xfrm>
          <a:prstGeom prst="bentConnector3">
            <a:avLst>
              <a:gd name="adj1" fmla="val 95478"/>
            </a:avLst>
          </a:prstGeom>
          <a:solidFill>
            <a:schemeClr val="accent1"/>
          </a:solidFill>
          <a:ln w="12700" cap="flat" cmpd="sng" algn="ctr">
            <a:solidFill>
              <a:schemeClr val="tx1"/>
            </a:solidFill>
            <a:prstDash val="solid"/>
            <a:round/>
            <a:headEnd type="none" w="sm" len="sm"/>
            <a:tailEnd type="arrow"/>
          </a:ln>
          <a:effectLst/>
        </p:spPr>
      </p:cxnSp>
      <p:cxnSp>
        <p:nvCxnSpPr>
          <p:cNvPr id="124" name="Elbow Connector 123"/>
          <p:cNvCxnSpPr>
            <a:endCxn id="104" idx="3"/>
          </p:cNvCxnSpPr>
          <p:nvPr/>
        </p:nvCxnSpPr>
        <p:spPr bwMode="auto">
          <a:xfrm rot="10800000" flipV="1">
            <a:off x="6192180" y="2671286"/>
            <a:ext cx="1260142" cy="247530"/>
          </a:xfrm>
          <a:prstGeom prst="bentConnector3">
            <a:avLst>
              <a:gd name="adj1" fmla="val 50000"/>
            </a:avLst>
          </a:prstGeom>
          <a:solidFill>
            <a:schemeClr val="accent1"/>
          </a:solidFill>
          <a:ln w="12700" cap="flat" cmpd="sng" algn="ctr">
            <a:solidFill>
              <a:schemeClr val="tx1"/>
            </a:solidFill>
            <a:prstDash val="solid"/>
            <a:round/>
            <a:headEnd type="none" w="sm" len="sm"/>
            <a:tailEnd type="arrow"/>
          </a:ln>
          <a:effectLst/>
        </p:spPr>
      </p:cxnSp>
      <p:sp>
        <p:nvSpPr>
          <p:cNvPr id="129" name="Oval 128"/>
          <p:cNvSpPr/>
          <p:nvPr/>
        </p:nvSpPr>
        <p:spPr bwMode="auto">
          <a:xfrm>
            <a:off x="7857365" y="3121338"/>
            <a:ext cx="90010" cy="90010"/>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30" name="TextBox 129"/>
          <p:cNvSpPr txBox="1"/>
          <p:nvPr/>
        </p:nvSpPr>
        <p:spPr>
          <a:xfrm>
            <a:off x="7587335" y="2941318"/>
            <a:ext cx="652743" cy="246221"/>
          </a:xfrm>
          <a:prstGeom prst="rect">
            <a:avLst/>
          </a:prstGeom>
          <a:noFill/>
        </p:spPr>
        <p:txBody>
          <a:bodyPr wrap="none" rtlCol="0">
            <a:spAutoFit/>
          </a:bodyPr>
          <a:lstStyle/>
          <a:p>
            <a:r>
              <a:rPr lang="en-US" sz="1000" dirty="0" smtClean="0">
                <a:solidFill>
                  <a:srgbClr val="FF0000"/>
                </a:solidFill>
                <a:latin typeface="+mn-lt"/>
              </a:rPr>
              <a:t>R3 Data</a:t>
            </a:r>
            <a:endParaRPr lang="en-US" sz="1000" dirty="0">
              <a:solidFill>
                <a:srgbClr val="FF0000"/>
              </a:solidFill>
              <a:latin typeface="+mn-lt"/>
            </a:endParaRPr>
          </a:p>
        </p:txBody>
      </p:sp>
      <p:sp>
        <p:nvSpPr>
          <p:cNvPr id="131" name="TextBox 130"/>
          <p:cNvSpPr txBox="1"/>
          <p:nvPr/>
        </p:nvSpPr>
        <p:spPr>
          <a:xfrm>
            <a:off x="5427095" y="2896313"/>
            <a:ext cx="795411" cy="246221"/>
          </a:xfrm>
          <a:prstGeom prst="rect">
            <a:avLst/>
          </a:prstGeom>
          <a:noFill/>
        </p:spPr>
        <p:txBody>
          <a:bodyPr wrap="none" rtlCol="0">
            <a:spAutoFit/>
          </a:bodyPr>
          <a:lstStyle/>
          <a:p>
            <a:r>
              <a:rPr lang="en-US" sz="1000" dirty="0" smtClean="0">
                <a:solidFill>
                  <a:srgbClr val="FF0000"/>
                </a:solidFill>
                <a:latin typeface="+mn-lt"/>
              </a:rPr>
              <a:t>R3 Control</a:t>
            </a:r>
            <a:endParaRPr lang="en-US" sz="1000" dirty="0">
              <a:solidFill>
                <a:srgbClr val="FF0000"/>
              </a:solidFill>
              <a:latin typeface="+mn-lt"/>
            </a:endParaRPr>
          </a:p>
        </p:txBody>
      </p:sp>
      <p:sp>
        <p:nvSpPr>
          <p:cNvPr id="135" name="TextBox 134"/>
          <p:cNvSpPr txBox="1"/>
          <p:nvPr/>
        </p:nvSpPr>
        <p:spPr>
          <a:xfrm>
            <a:off x="2743222" y="2896313"/>
            <a:ext cx="994183" cy="246221"/>
          </a:xfrm>
          <a:prstGeom prst="rect">
            <a:avLst/>
          </a:prstGeom>
          <a:noFill/>
        </p:spPr>
        <p:txBody>
          <a:bodyPr wrap="none" rtlCol="0">
            <a:spAutoFit/>
          </a:bodyPr>
          <a:lstStyle/>
          <a:p>
            <a:r>
              <a:rPr lang="en-US" sz="1000" dirty="0" smtClean="0">
                <a:solidFill>
                  <a:srgbClr val="FF0000"/>
                </a:solidFill>
                <a:latin typeface="+mn-lt"/>
              </a:rPr>
              <a:t>R2/R3 Control</a:t>
            </a:r>
            <a:endParaRPr lang="en-US" sz="1000" dirty="0">
              <a:solidFill>
                <a:srgbClr val="FF0000"/>
              </a:solidFill>
              <a:latin typeface="+mn-lt"/>
            </a:endParaRPr>
          </a:p>
        </p:txBody>
      </p:sp>
      <p:sp>
        <p:nvSpPr>
          <p:cNvPr id="136" name="Freeform 135"/>
          <p:cNvSpPr/>
          <p:nvPr/>
        </p:nvSpPr>
        <p:spPr bwMode="auto">
          <a:xfrm>
            <a:off x="1628776" y="3071826"/>
            <a:ext cx="1278040" cy="138112"/>
          </a:xfrm>
          <a:custGeom>
            <a:avLst/>
            <a:gdLst>
              <a:gd name="connsiteX0" fmla="*/ 0 w 1395413"/>
              <a:gd name="connsiteY0" fmla="*/ 133350 h 138112"/>
              <a:gd name="connsiteX1" fmla="*/ 1395413 w 1395413"/>
              <a:gd name="connsiteY1" fmla="*/ 138112 h 138112"/>
              <a:gd name="connsiteX2" fmla="*/ 1395413 w 1395413"/>
              <a:gd name="connsiteY2" fmla="*/ 0 h 138112"/>
            </a:gdLst>
            <a:ahLst/>
            <a:cxnLst>
              <a:cxn ang="0">
                <a:pos x="connsiteX0" y="connsiteY0"/>
              </a:cxn>
              <a:cxn ang="0">
                <a:pos x="connsiteX1" y="connsiteY1"/>
              </a:cxn>
              <a:cxn ang="0">
                <a:pos x="connsiteX2" y="connsiteY2"/>
              </a:cxn>
            </a:cxnLst>
            <a:rect l="l" t="t" r="r" b="b"/>
            <a:pathLst>
              <a:path w="1395413" h="138112">
                <a:moveTo>
                  <a:pt x="0" y="133350"/>
                </a:moveTo>
                <a:lnTo>
                  <a:pt x="1395413" y="138112"/>
                </a:lnTo>
                <a:lnTo>
                  <a:pt x="1395413" y="0"/>
                </a:lnTo>
              </a:path>
            </a:pathLst>
          </a:custGeom>
          <a:noFill/>
          <a:ln w="12700" cap="flat" cmpd="sng" algn="ctr">
            <a:solidFill>
              <a:srgbClr val="FF0000"/>
            </a:solidFill>
            <a:prstDash val="dash"/>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41" name="TextBox 140"/>
          <p:cNvSpPr txBox="1"/>
          <p:nvPr/>
        </p:nvSpPr>
        <p:spPr>
          <a:xfrm>
            <a:off x="1961710" y="3338990"/>
            <a:ext cx="348172" cy="246221"/>
          </a:xfrm>
          <a:prstGeom prst="rect">
            <a:avLst/>
          </a:prstGeom>
          <a:noFill/>
        </p:spPr>
        <p:txBody>
          <a:bodyPr wrap="none" rtlCol="0">
            <a:spAutoFit/>
          </a:bodyPr>
          <a:lstStyle/>
          <a:p>
            <a:r>
              <a:rPr lang="en-US" sz="1000" dirty="0" smtClean="0">
                <a:solidFill>
                  <a:srgbClr val="FF0000"/>
                </a:solidFill>
                <a:latin typeface="+mn-lt"/>
              </a:rPr>
              <a:t>R1</a:t>
            </a:r>
            <a:endParaRPr lang="en-US" sz="1000" dirty="0">
              <a:solidFill>
                <a:srgbClr val="FF0000"/>
              </a:solidFill>
              <a:latin typeface="+mn-lt"/>
            </a:endParaRPr>
          </a:p>
        </p:txBody>
      </p:sp>
      <p:cxnSp>
        <p:nvCxnSpPr>
          <p:cNvPr id="142" name="Straight Arrow Connector 141"/>
          <p:cNvCxnSpPr/>
          <p:nvPr/>
        </p:nvCxnSpPr>
        <p:spPr bwMode="auto">
          <a:xfrm flipH="1">
            <a:off x="1646675" y="3338990"/>
            <a:ext cx="900100" cy="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44" name="Straight Arrow Connector 143"/>
          <p:cNvCxnSpPr/>
          <p:nvPr/>
        </p:nvCxnSpPr>
        <p:spPr bwMode="auto">
          <a:xfrm flipH="1">
            <a:off x="1646675" y="3564015"/>
            <a:ext cx="900100" cy="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idx="1"/>
          </p:nvPr>
        </p:nvSpPr>
        <p:spPr/>
        <p:txBody>
          <a:bodyPr/>
          <a:lstStyle/>
          <a:p>
            <a:r>
              <a:rPr lang="en-US" dirty="0" smtClean="0"/>
              <a:t>IEEE 802 Scope of OmniRAN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en-US" dirty="0"/>
          </a:p>
        </p:txBody>
      </p:sp>
      <p:sp>
        <p:nvSpPr>
          <p:cNvPr id="5" name="Content Placeholder 4"/>
          <p:cNvSpPr>
            <a:spLocks noGrp="1"/>
          </p:cNvSpPr>
          <p:nvPr>
            <p:ph idx="1"/>
          </p:nvPr>
        </p:nvSpPr>
        <p:spPr/>
        <p:txBody>
          <a:bodyPr>
            <a:normAutofit fontScale="62500" lnSpcReduction="20000"/>
          </a:bodyPr>
          <a:lstStyle/>
          <a:p>
            <a:r>
              <a:rPr lang="en-US" dirty="0" smtClean="0"/>
              <a:t>OmniRAN Reference Points can be mapped into the IEEE 802 Reference Model</a:t>
            </a:r>
          </a:p>
          <a:p>
            <a:pPr lvl="1"/>
            <a:r>
              <a:rPr lang="en-US" dirty="0" smtClean="0"/>
              <a:t>R1 is completely covered by IEEE 802 specifications</a:t>
            </a:r>
          </a:p>
          <a:p>
            <a:pPr lvl="1"/>
            <a:r>
              <a:rPr lang="en-US" dirty="0" smtClean="0"/>
              <a:t>R2 and R3 are related to attributes for control of IEEE 802 functions and the definition of a DL SAP for the transport of user payload</a:t>
            </a:r>
          </a:p>
          <a:p>
            <a:pPr lvl="1"/>
            <a:r>
              <a:rPr lang="en-US" dirty="0" smtClean="0"/>
              <a:t>R4 </a:t>
            </a:r>
            <a:r>
              <a:rPr lang="en-US" dirty="0" smtClean="0"/>
              <a:t>is </a:t>
            </a:r>
            <a:r>
              <a:rPr lang="en-US" dirty="0" smtClean="0"/>
              <a:t>not considered by this contribution</a:t>
            </a:r>
            <a:endParaRPr lang="en-US" dirty="0" smtClean="0"/>
          </a:p>
          <a:p>
            <a:pPr lvl="2"/>
            <a:r>
              <a:rPr lang="en-US" dirty="0" smtClean="0"/>
              <a:t>IEEE 802.21 may provide the solution for this OmniRAN reference point?</a:t>
            </a:r>
          </a:p>
          <a:p>
            <a:pPr lvl="1"/>
            <a:r>
              <a:rPr lang="en-US" dirty="0" smtClean="0"/>
              <a:t>R5 may be completely out of scope of IEEE 802</a:t>
            </a:r>
          </a:p>
          <a:p>
            <a:pPr lvl="2"/>
            <a:r>
              <a:rPr lang="en-US" dirty="0" smtClean="0"/>
              <a:t>However attributes of R3 may be copied </a:t>
            </a:r>
            <a:r>
              <a:rPr lang="en-US" dirty="0" smtClean="0"/>
              <a:t>over to R5</a:t>
            </a:r>
          </a:p>
          <a:p>
            <a:r>
              <a:rPr lang="en-US" dirty="0" smtClean="0"/>
              <a:t>IP protocols used for OmniRAN are out of scope of IEEE 802</a:t>
            </a:r>
          </a:p>
          <a:p>
            <a:r>
              <a:rPr lang="en-US" dirty="0" smtClean="0"/>
              <a:t>OmniRAN Specification in the scope of IEEE 802 would consist of</a:t>
            </a:r>
          </a:p>
          <a:p>
            <a:pPr lvl="1"/>
            <a:r>
              <a:rPr lang="en-US" dirty="0" smtClean="0"/>
              <a:t>an normative part defining control attributes and a DL SAP for the user payload</a:t>
            </a:r>
          </a:p>
          <a:p>
            <a:pPr lvl="1"/>
            <a:r>
              <a:rPr lang="en-US" dirty="0" smtClean="0"/>
              <a:t>an informative part proposing the usage of particular IP protocols and the mapping of the IEEE 802 attributes into the IP protocols.</a:t>
            </a:r>
            <a:br>
              <a:rPr lang="en-US" dirty="0" smtClean="0"/>
            </a:br>
            <a:endParaRPr lang="en-US" dirty="0" smtClean="0"/>
          </a:p>
          <a:p>
            <a:r>
              <a:rPr lang="en-US" dirty="0" smtClean="0"/>
              <a:t>BTW: It looks quite similar to proposals on SDN use cases</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IEEE 802 Scope of OmniRAN</a:t>
            </a:r>
            <a:endParaRPr lang="en-US" dirty="0"/>
          </a:p>
        </p:txBody>
      </p:sp>
      <p:sp>
        <p:nvSpPr>
          <p:cNvPr id="3" name="Subtitle 2"/>
          <p:cNvSpPr>
            <a:spLocks noGrp="1"/>
          </p:cNvSpPr>
          <p:nvPr>
            <p:ph type="subTitle" idx="1"/>
          </p:nvPr>
        </p:nvSpPr>
        <p:spPr/>
        <p:txBody>
          <a:bodyPr/>
          <a:lstStyle/>
          <a:p>
            <a:r>
              <a:rPr lang="en-US" dirty="0" smtClean="0"/>
              <a:t>Architectural models and functional pieces of OmniRAN in the scope of IEEE 802</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Text Placeholder 2"/>
          <p:cNvSpPr>
            <a:spLocks noGrp="1"/>
          </p:cNvSpPr>
          <p:nvPr>
            <p:ph type="body" idx="1"/>
          </p:nvPr>
        </p:nvSpPr>
        <p:spPr/>
        <p:txBody>
          <a:bodyPr/>
          <a:lstStyle/>
          <a:p>
            <a:r>
              <a:rPr lang="en-US" dirty="0" smtClean="0"/>
              <a:t>IEEE 802 Scope of OmniRAN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and w</a:t>
            </a:r>
            <a:r>
              <a:rPr lang="en-US" dirty="0" smtClean="0"/>
              <a:t>here does OmniRAN fit?</a:t>
            </a:r>
            <a:br>
              <a:rPr lang="en-US" dirty="0" smtClean="0"/>
            </a:br>
            <a:r>
              <a:rPr lang="en-US" sz="2400" dirty="0" smtClean="0"/>
              <a:t>(Informative figure IEEE 802-2001)</a:t>
            </a:r>
            <a:endParaRPr lang="en-US" dirty="0"/>
          </a:p>
        </p:txBody>
      </p:sp>
      <p:sp>
        <p:nvSpPr>
          <p:cNvPr id="5" name="Content Placeholder 4"/>
          <p:cNvSpPr>
            <a:spLocks noGrp="1"/>
          </p:cNvSpPr>
          <p:nvPr>
            <p:ph idx="1"/>
          </p:nvPr>
        </p:nvSpPr>
        <p:spPr>
          <a:xfrm>
            <a:off x="457200" y="5004175"/>
            <a:ext cx="8229600" cy="1215135"/>
          </a:xfrm>
        </p:spPr>
        <p:txBody>
          <a:bodyPr>
            <a:normAutofit fontScale="47500" lnSpcReduction="20000"/>
          </a:bodyPr>
          <a:lstStyle/>
          <a:p>
            <a:r>
              <a:rPr lang="en-US" dirty="0" smtClean="0"/>
              <a:t>OmniRAN comprises the functions of access networks based on IEEE 802 technologies</a:t>
            </a:r>
          </a:p>
          <a:p>
            <a:r>
              <a:rPr lang="en-US" dirty="0" smtClean="0"/>
              <a:t>As IEEE 802 access networks consist of the cooperation of multiple instances of IEEE 802 technologies with a single higher layer control and traffic forwarding function, there is no obvious place for OmniRAN in the IEEE 802-2001 informative figure.</a:t>
            </a:r>
          </a:p>
          <a:p>
            <a:pPr lvl="1"/>
            <a:r>
              <a:rPr lang="en-US" dirty="0" smtClean="0"/>
              <a:t>Like for other IEEE 802 standards, e.g. IEEE 802.21, IEEE 802.1X, …</a:t>
            </a:r>
            <a:endParaRPr lang="en-US" dirty="0"/>
          </a:p>
        </p:txBody>
      </p:sp>
      <p:pic>
        <p:nvPicPr>
          <p:cNvPr id="4" name="Picture 3"/>
          <p:cNvPicPr>
            <a:picLocks noChangeAspect="1"/>
          </p:cNvPicPr>
          <p:nvPr/>
        </p:nvPicPr>
        <p:blipFill>
          <a:blip r:embed="rId2"/>
          <a:stretch>
            <a:fillRect/>
          </a:stretch>
        </p:blipFill>
        <p:spPr>
          <a:xfrm>
            <a:off x="787890" y="1798343"/>
            <a:ext cx="7564530" cy="3025812"/>
          </a:xfrm>
          <a:prstGeom prst="rect">
            <a:avLst/>
          </a:prstGeom>
        </p:spPr>
      </p:pic>
    </p:spTree>
    <p:extLst>
      <p:ext uri="{BB962C8B-B14F-4D97-AF65-F5344CB8AC3E}">
        <p14:creationId xmlns:p14="http://schemas.microsoft.com/office/powerpoint/2010/main" xmlns="" val="1443873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Really helpful </a:t>
            </a:r>
            <a:r>
              <a:rPr lang="en-US" dirty="0" smtClean="0"/>
              <a:t>to describe and define OmniRAN scope within IEEE 802?</a:t>
            </a:r>
            <a:endParaRPr lang="en-US" dirty="0"/>
          </a:p>
        </p:txBody>
      </p:sp>
      <p:sp>
        <p:nvSpPr>
          <p:cNvPr id="11" name="Content Placeholder 10"/>
          <p:cNvSpPr>
            <a:spLocks noGrp="1"/>
          </p:cNvSpPr>
          <p:nvPr>
            <p:ph idx="1"/>
          </p:nvPr>
        </p:nvSpPr>
        <p:spPr>
          <a:xfrm>
            <a:off x="457200" y="4779150"/>
            <a:ext cx="8229600" cy="1710190"/>
          </a:xfrm>
        </p:spPr>
        <p:txBody>
          <a:bodyPr>
            <a:normAutofit fontScale="62500" lnSpcReduction="20000"/>
          </a:bodyPr>
          <a:lstStyle/>
          <a:p>
            <a:r>
              <a:rPr lang="en-US" dirty="0" smtClean="0"/>
              <a:t>The amended figure 5 of 802rev-D1.6 puts OmniRAN into a single box of the higher layer end-point stack aside of the data path</a:t>
            </a:r>
          </a:p>
          <a:p>
            <a:pPr lvl="1"/>
            <a:r>
              <a:rPr lang="en-US" dirty="0" smtClean="0"/>
              <a:t>discussed in the Mar ‘13 Orlando session</a:t>
            </a:r>
          </a:p>
          <a:p>
            <a:r>
              <a:rPr lang="en-US" dirty="0" smtClean="0"/>
              <a:t>The figure may not be completely wrong, however it provides not much guidance of functional pieces in scope of OmniRAN and relation to IP based protocols</a:t>
            </a:r>
          </a:p>
        </p:txBody>
      </p:sp>
      <p:grpSp>
        <p:nvGrpSpPr>
          <p:cNvPr id="9" name="Group 8"/>
          <p:cNvGrpSpPr>
            <a:grpSpLocks noChangeAspect="1"/>
          </p:cNvGrpSpPr>
          <p:nvPr/>
        </p:nvGrpSpPr>
        <p:grpSpPr>
          <a:xfrm>
            <a:off x="1970712" y="1599345"/>
            <a:ext cx="4649915" cy="3185863"/>
            <a:chOff x="746575" y="1718810"/>
            <a:chExt cx="7380820" cy="5056926"/>
          </a:xfrm>
        </p:grpSpPr>
        <p:pic>
          <p:nvPicPr>
            <p:cNvPr id="5" name="Picture 4"/>
            <p:cNvPicPr>
              <a:picLocks noChangeAspect="1"/>
            </p:cNvPicPr>
            <p:nvPr/>
          </p:nvPicPr>
          <p:blipFill>
            <a:blip r:embed="rId2"/>
            <a:stretch>
              <a:fillRect/>
            </a:stretch>
          </p:blipFill>
          <p:spPr>
            <a:xfrm>
              <a:off x="746575" y="2078850"/>
              <a:ext cx="7380820" cy="4696886"/>
            </a:xfrm>
            <a:prstGeom prst="rect">
              <a:avLst/>
            </a:prstGeom>
          </p:spPr>
        </p:pic>
        <p:sp>
          <p:nvSpPr>
            <p:cNvPr id="4" name="Rectangle 3"/>
            <p:cNvSpPr/>
            <p:nvPr/>
          </p:nvSpPr>
          <p:spPr bwMode="auto">
            <a:xfrm>
              <a:off x="6655598" y="1718810"/>
              <a:ext cx="1215135" cy="765085"/>
            </a:xfrm>
            <a:prstGeom prst="rect">
              <a:avLst/>
            </a:prstGeom>
            <a:solidFill>
              <a:srgbClr val="FFFFFF"/>
            </a:solidFill>
            <a:ln w="12700" cap="flat" cmpd="sng" algn="ctr">
              <a:solidFill>
                <a:schemeClr val="accent2"/>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n-lt"/>
                </a:rPr>
                <a:t>OmniRAN</a:t>
              </a:r>
            </a:p>
          </p:txBody>
        </p:sp>
        <p:sp>
          <p:nvSpPr>
            <p:cNvPr id="7" name="Rounded Rectangle 6"/>
            <p:cNvSpPr/>
            <p:nvPr/>
          </p:nvSpPr>
          <p:spPr bwMode="auto">
            <a:xfrm rot="5400000">
              <a:off x="6273056" y="2011342"/>
              <a:ext cx="742581" cy="157517"/>
            </a:xfrm>
            <a:prstGeom prst="roundRect">
              <a:avLst>
                <a:gd name="adj" fmla="val 42965"/>
              </a:avLst>
            </a:prstGeom>
            <a:solidFill>
              <a:srgbClr val="FFFFFF"/>
            </a:solidFill>
            <a:ln w="12700" cap="flat" cmpd="sng" algn="ctr">
              <a:solidFill>
                <a:srgbClr val="C0504D"/>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mn-lt"/>
                </a:rPr>
                <a:t>R2, R3 R4</a:t>
              </a:r>
            </a:p>
          </p:txBody>
        </p:sp>
        <p:cxnSp>
          <p:nvCxnSpPr>
            <p:cNvPr id="8" name="Straight Arrow Connector 7"/>
            <p:cNvCxnSpPr/>
            <p:nvPr/>
          </p:nvCxnSpPr>
          <p:spPr bwMode="auto">
            <a:xfrm flipH="1">
              <a:off x="6462211" y="2348880"/>
              <a:ext cx="450049" cy="1350150"/>
            </a:xfrm>
            <a:prstGeom prst="straightConnector1">
              <a:avLst/>
            </a:prstGeom>
            <a:solidFill>
              <a:schemeClr val="accent1"/>
            </a:solidFill>
            <a:ln w="12700" cap="flat" cmpd="sng" algn="ctr">
              <a:solidFill>
                <a:schemeClr val="tx1"/>
              </a:solidFill>
              <a:prstDash val="dash"/>
              <a:round/>
              <a:headEnd type="triangle"/>
              <a:tailEnd type="triangle"/>
            </a:ln>
            <a:effectLst/>
          </p:spPr>
        </p:cxnSp>
      </p:grpSp>
    </p:spTree>
    <p:extLst>
      <p:ext uri="{BB962C8B-B14F-4D97-AF65-F5344CB8AC3E}">
        <p14:creationId xmlns:p14="http://schemas.microsoft.com/office/powerpoint/2010/main" xmlns="" val="2872499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a:t>
            </a:r>
            <a:r>
              <a:rPr lang="en-US" dirty="0" smtClean="0"/>
              <a:t> </a:t>
            </a:r>
            <a:r>
              <a:rPr lang="en-US" dirty="0" smtClean="0"/>
              <a:t>Architecture</a:t>
            </a:r>
            <a:endParaRPr lang="en-US" dirty="0"/>
          </a:p>
        </p:txBody>
      </p:sp>
      <p:sp>
        <p:nvSpPr>
          <p:cNvPr id="3" name="Text Placeholder 2"/>
          <p:cNvSpPr>
            <a:spLocks noGrp="1"/>
          </p:cNvSpPr>
          <p:nvPr>
            <p:ph type="body" idx="1"/>
          </p:nvPr>
        </p:nvSpPr>
        <p:spPr/>
        <p:txBody>
          <a:bodyPr/>
          <a:lstStyle/>
          <a:p>
            <a:r>
              <a:rPr lang="en-US" dirty="0" smtClean="0"/>
              <a:t>IEEE 802 Scope of OmniRAN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Reference </a:t>
            </a:r>
            <a:r>
              <a:rPr lang="en-US" dirty="0" smtClean="0"/>
              <a:t>Model for End-Stations</a:t>
            </a:r>
            <a:r>
              <a:rPr lang="en-US" dirty="0"/>
              <a:t/>
            </a:r>
            <a:br>
              <a:rPr lang="en-US" dirty="0"/>
            </a:br>
            <a:r>
              <a:rPr lang="en-US" dirty="0"/>
              <a:t>(802rev-D1.6)</a:t>
            </a:r>
          </a:p>
        </p:txBody>
      </p:sp>
      <p:sp>
        <p:nvSpPr>
          <p:cNvPr id="6" name="Text Placeholder 5"/>
          <p:cNvSpPr>
            <a:spLocks noGrp="1"/>
          </p:cNvSpPr>
          <p:nvPr>
            <p:ph type="body" idx="1"/>
          </p:nvPr>
        </p:nvSpPr>
        <p:spPr>
          <a:xfrm>
            <a:off x="251520" y="1535113"/>
            <a:ext cx="4040188" cy="639762"/>
          </a:xfrm>
        </p:spPr>
        <p:txBody>
          <a:bodyPr>
            <a:normAutofit fontScale="92500" lnSpcReduction="20000"/>
          </a:bodyPr>
          <a:lstStyle/>
          <a:p>
            <a:r>
              <a:rPr lang="en-US" dirty="0" smtClean="0"/>
              <a:t>Reference Model within the 7 layer ISO-OSI model</a:t>
            </a:r>
            <a:endParaRPr lang="en-US" dirty="0"/>
          </a:p>
        </p:txBody>
      </p:sp>
      <p:sp>
        <p:nvSpPr>
          <p:cNvPr id="7" name="Content Placeholder 6"/>
          <p:cNvSpPr>
            <a:spLocks noGrp="1"/>
          </p:cNvSpPr>
          <p:nvPr>
            <p:ph sz="half" idx="2"/>
          </p:nvPr>
        </p:nvSpPr>
        <p:spPr>
          <a:xfrm>
            <a:off x="251520" y="4869160"/>
            <a:ext cx="4040188" cy="1260140"/>
          </a:xfrm>
        </p:spPr>
        <p:txBody>
          <a:bodyPr>
            <a:normAutofit fontScale="40000" lnSpcReduction="20000"/>
          </a:bodyPr>
          <a:lstStyle/>
          <a:p>
            <a:pPr marL="176213" indent="-176213"/>
            <a:r>
              <a:rPr lang="en-US" dirty="0" smtClean="0"/>
              <a:t>IEEE 802 provides link layer connectivity to the overall communication architecture</a:t>
            </a:r>
          </a:p>
          <a:p>
            <a:pPr marL="176213" indent="-176213"/>
            <a:r>
              <a:rPr lang="en-US" dirty="0" smtClean="0"/>
              <a:t>It covers the Physical and the Data link layer of the ISO-OSI 7 layer model</a:t>
            </a:r>
          </a:p>
          <a:p>
            <a:pPr marL="176213" indent="-176213"/>
            <a:r>
              <a:rPr lang="en-US" dirty="0" smtClean="0"/>
              <a:t>Data link layer is represented in IEEE 802 by MAC and LLC sub-layers</a:t>
            </a:r>
          </a:p>
          <a:p>
            <a:pPr marL="176213" indent="-176213"/>
            <a:r>
              <a:rPr lang="en-US" dirty="0" smtClean="0"/>
              <a:t>Functionality above Data link layer is considered as ‘higher layer’.</a:t>
            </a:r>
            <a:endParaRPr lang="en-US" dirty="0"/>
          </a:p>
        </p:txBody>
      </p:sp>
      <p:sp>
        <p:nvSpPr>
          <p:cNvPr id="8" name="Text Placeholder 7"/>
          <p:cNvSpPr>
            <a:spLocks noGrp="1"/>
          </p:cNvSpPr>
          <p:nvPr>
            <p:ph type="body" sz="quarter" idx="3"/>
          </p:nvPr>
        </p:nvSpPr>
        <p:spPr>
          <a:xfrm>
            <a:off x="4850705" y="1535113"/>
            <a:ext cx="4041775" cy="639762"/>
          </a:xfrm>
        </p:spPr>
        <p:txBody>
          <a:bodyPr>
            <a:normAutofit fontScale="92500" lnSpcReduction="20000"/>
          </a:bodyPr>
          <a:lstStyle/>
          <a:p>
            <a:r>
              <a:rPr lang="en-US" dirty="0" smtClean="0"/>
              <a:t>Reference Model exposing specific IEEE 802 functions</a:t>
            </a:r>
            <a:endParaRPr lang="en-US" dirty="0"/>
          </a:p>
        </p:txBody>
      </p:sp>
      <p:sp>
        <p:nvSpPr>
          <p:cNvPr id="9" name="Content Placeholder 8"/>
          <p:cNvSpPr>
            <a:spLocks noGrp="1"/>
          </p:cNvSpPr>
          <p:nvPr>
            <p:ph sz="quarter" idx="4"/>
          </p:nvPr>
        </p:nvSpPr>
        <p:spPr>
          <a:xfrm>
            <a:off x="4850705" y="4869159"/>
            <a:ext cx="4041775" cy="1530171"/>
          </a:xfrm>
        </p:spPr>
        <p:txBody>
          <a:bodyPr>
            <a:normAutofit fontScale="40000" lnSpcReduction="20000"/>
          </a:bodyPr>
          <a:lstStyle/>
          <a:p>
            <a:pPr marL="176213" indent="-176213"/>
            <a:r>
              <a:rPr lang="en-US" dirty="0" smtClean="0"/>
              <a:t>The IEEE 802 connectivity stack is supplemented by a management plane and a plane representing IEEE 802.21 MIH.</a:t>
            </a:r>
          </a:p>
          <a:p>
            <a:pPr marL="176213" indent="-176213"/>
            <a:r>
              <a:rPr lang="en-US" dirty="0" smtClean="0"/>
              <a:t>MIH comprises a number of control SAPs into each of the layer of the IEEE 802 reference model</a:t>
            </a:r>
          </a:p>
          <a:p>
            <a:pPr marL="176213" indent="-176213"/>
            <a:r>
              <a:rPr lang="en-US" dirty="0" smtClean="0"/>
              <a:t>The network management model of IEEE 802 is aligned with the ITU TMN framework and provides the definition of managed objects for each of the layers of the IEEE 802 architecture</a:t>
            </a:r>
          </a:p>
          <a:p>
            <a:pPr marL="176213" indent="-176213"/>
            <a:r>
              <a:rPr lang="en-US" dirty="0" smtClean="0"/>
              <a:t>IEEE 802 allows for special purpose network management protocols when the usual network management approach with managed objects is not sufficient.</a:t>
            </a:r>
            <a:endParaRPr lang="en-US" dirty="0"/>
          </a:p>
        </p:txBody>
      </p:sp>
      <p:pic>
        <p:nvPicPr>
          <p:cNvPr id="5" name="Picture 4"/>
          <p:cNvPicPr>
            <a:picLocks noChangeAspect="1"/>
          </p:cNvPicPr>
          <p:nvPr/>
        </p:nvPicPr>
        <p:blipFill>
          <a:blip r:embed="rId2"/>
          <a:stretch>
            <a:fillRect/>
          </a:stretch>
        </p:blipFill>
        <p:spPr>
          <a:xfrm>
            <a:off x="4758191" y="2123853"/>
            <a:ext cx="4359314" cy="2772114"/>
          </a:xfrm>
          <a:prstGeom prst="rect">
            <a:avLst/>
          </a:prstGeom>
        </p:spPr>
      </p:pic>
      <p:pic>
        <p:nvPicPr>
          <p:cNvPr id="50178" name="Picture 2"/>
          <p:cNvPicPr>
            <a:picLocks noChangeAspect="1" noChangeArrowheads="1"/>
          </p:cNvPicPr>
          <p:nvPr/>
        </p:nvPicPr>
        <p:blipFill>
          <a:blip r:embed="rId3"/>
          <a:srcRect/>
          <a:stretch>
            <a:fillRect/>
          </a:stretch>
        </p:blipFill>
        <p:spPr bwMode="auto">
          <a:xfrm>
            <a:off x="251520" y="2533154"/>
            <a:ext cx="4044315" cy="2217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IEEE 802 Reference Model for Bridges</a:t>
            </a:r>
            <a:endParaRPr lang="en-US" dirty="0"/>
          </a:p>
        </p:txBody>
      </p:sp>
      <p:sp>
        <p:nvSpPr>
          <p:cNvPr id="8" name="Content Placeholder 7"/>
          <p:cNvSpPr>
            <a:spLocks noGrp="1"/>
          </p:cNvSpPr>
          <p:nvPr>
            <p:ph idx="1"/>
          </p:nvPr>
        </p:nvSpPr>
        <p:spPr>
          <a:xfrm>
            <a:off x="457200" y="4149080"/>
            <a:ext cx="8229600" cy="1977083"/>
          </a:xfrm>
        </p:spPr>
        <p:txBody>
          <a:bodyPr>
            <a:normAutofit fontScale="62500" lnSpcReduction="20000"/>
          </a:bodyPr>
          <a:lstStyle/>
          <a:p>
            <a:r>
              <a:rPr lang="en-US" dirty="0" smtClean="0"/>
              <a:t>IEEE 802 provides a bridging model for interconnection of multiple network segments based on data link layer functionality</a:t>
            </a:r>
          </a:p>
          <a:p>
            <a:r>
              <a:rPr lang="en-US" dirty="0" smtClean="0"/>
              <a:t>Different bridging protocols can handle the issues of various topologies including avoidance of data loops and establishment of ‘optimized’ filtering and forwarding decisions.</a:t>
            </a:r>
          </a:p>
          <a:p>
            <a:r>
              <a:rPr lang="en-US" dirty="0" smtClean="0"/>
              <a:t>Bridging protocols have been extended to cope with multiple operational domains of an hierarchical provider structure.</a:t>
            </a:r>
            <a:endParaRPr lang="en-US" dirty="0"/>
          </a:p>
        </p:txBody>
      </p:sp>
      <p:pic>
        <p:nvPicPr>
          <p:cNvPr id="51202" name="Picture 2"/>
          <p:cNvPicPr>
            <a:picLocks noChangeAspect="1" noChangeArrowheads="1"/>
          </p:cNvPicPr>
          <p:nvPr/>
        </p:nvPicPr>
        <p:blipFill>
          <a:blip r:embed="rId2"/>
          <a:srcRect/>
          <a:stretch>
            <a:fillRect/>
          </a:stretch>
        </p:blipFill>
        <p:spPr bwMode="auto">
          <a:xfrm>
            <a:off x="1376645" y="1403775"/>
            <a:ext cx="6431090" cy="25051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ACCESS NETWORK </a:t>
            </a:r>
            <a:r>
              <a:rPr lang="en-US" dirty="0" smtClean="0"/>
              <a:t>Architecture</a:t>
            </a:r>
            <a:endParaRPr lang="en-US" dirty="0"/>
          </a:p>
        </p:txBody>
      </p:sp>
      <p:sp>
        <p:nvSpPr>
          <p:cNvPr id="3" name="Text Placeholder 2"/>
          <p:cNvSpPr>
            <a:spLocks noGrp="1"/>
          </p:cNvSpPr>
          <p:nvPr>
            <p:ph type="body" idx="1"/>
          </p:nvPr>
        </p:nvSpPr>
        <p:spPr/>
        <p:txBody>
          <a:bodyPr/>
          <a:lstStyle/>
          <a:p>
            <a:r>
              <a:rPr lang="en-US" dirty="0" smtClean="0"/>
              <a:t>IEEE 802 Scope of OmniRAN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mniran_usecas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1188</Words>
  <Application>Microsoft Office PowerPoint</Application>
  <PresentationFormat>On-screen Show (4:3)</PresentationFormat>
  <Paragraphs>207</Paragraphs>
  <Slides>18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omniran_usecase_template</vt:lpstr>
      <vt:lpstr>Clip</vt:lpstr>
      <vt:lpstr>Slide 1</vt:lpstr>
      <vt:lpstr>IEEE 802 Scope of OmniRAN</vt:lpstr>
      <vt:lpstr>Motivation</vt:lpstr>
      <vt:lpstr>How and where does OmniRAN fit? (Informative figure IEEE 802-2001)</vt:lpstr>
      <vt:lpstr>Really helpful to describe and define OmniRAN scope within IEEE 802?</vt:lpstr>
      <vt:lpstr>IEEE 802 Architecture</vt:lpstr>
      <vt:lpstr>IEEE 802 Reference Model for End-Stations (802rev-D1.6)</vt:lpstr>
      <vt:lpstr>IEEE 802 Reference Model for Bridges</vt:lpstr>
      <vt:lpstr>Layered ACCESS NETWORK Architecture</vt:lpstr>
      <vt:lpstr>OmniRAN Architecture Partitioning for dynamic attachment of terminals to networks</vt:lpstr>
      <vt:lpstr>Functions for establishment of  end-to-end Connectivity</vt:lpstr>
      <vt:lpstr>Access Network Reference Model</vt:lpstr>
      <vt:lpstr>OmniRAN Architecture WITHIN SCOPE of IEEE 802</vt:lpstr>
      <vt:lpstr>OmniRAN Architecture and Reference Points</vt:lpstr>
      <vt:lpstr>OmniRAN Reference Points</vt:lpstr>
      <vt:lpstr>Mapping of OmniRAN Reference Points to IEEE 802 Reference Model</vt:lpstr>
      <vt:lpstr>Conclusion</vt:lpstr>
      <vt:lpstr>Conclusion</vt:lpstr>
    </vt:vector>
  </TitlesOfParts>
  <Company>Nokia Siemens Networks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 Riegel</dc:creator>
  <cp:lastModifiedBy>Max Riegel</cp:lastModifiedBy>
  <cp:revision>8</cp:revision>
  <cp:lastPrinted>1998-02-10T13:28:06Z</cp:lastPrinted>
  <dcterms:created xsi:type="dcterms:W3CDTF">2013-03-11T14:14:17Z</dcterms:created>
  <dcterms:modified xsi:type="dcterms:W3CDTF">2013-05-02T12:50:49Z</dcterms:modified>
</cp:coreProperties>
</file>