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2" r:id="rId2"/>
    <p:sldId id="265" r:id="rId3"/>
    <p:sldId id="283" r:id="rId4"/>
    <p:sldId id="271" r:id="rId5"/>
    <p:sldId id="272" r:id="rId6"/>
    <p:sldId id="273" r:id="rId7"/>
    <p:sldId id="266" r:id="rId8"/>
    <p:sldId id="284" r:id="rId9"/>
    <p:sldId id="285" r:id="rId10"/>
    <p:sldId id="290" r:id="rId11"/>
    <p:sldId id="286" r:id="rId12"/>
    <p:sldId id="292" r:id="rId13"/>
    <p:sldId id="293" r:id="rId14"/>
    <p:sldId id="291"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286" autoAdjust="0"/>
    <p:restoredTop sz="99515" autoAdjust="0"/>
  </p:normalViewPr>
  <p:slideViewPr>
    <p:cSldViewPr>
      <p:cViewPr varScale="1">
        <p:scale>
          <a:sx n="144" d="100"/>
          <a:sy n="144" d="100"/>
        </p:scale>
        <p:origin x="-68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3</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5</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7</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7513" y="76200"/>
            <a:ext cx="2117887" cy="307777"/>
          </a:xfrm>
          <a:prstGeom prst="rect">
            <a:avLst/>
          </a:prstGeom>
        </p:spPr>
        <p:txBody>
          <a:bodyPr wrap="none">
            <a:spAutoFit/>
          </a:bodyPr>
          <a:lstStyle/>
          <a:p>
            <a:pPr algn="r"/>
            <a:r>
              <a:rPr lang="en-US" sz="1400" b="1" dirty="0" smtClean="0"/>
              <a:t>omniran-13-0031-01-ecsg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omniran/dcn/13/omniran-13-0032-01-0000-ieee-802-scope-of-omniran.pptx" TargetMode="External"/><Relationship Id="rId2" Type="http://schemas.openxmlformats.org/officeDocument/2006/relationships/hyperlink" Target="https://mentor.ieee.org/omniran/dcn/13/omniran-13-0032-00-0000-ieee-802-scope-of-omniran.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3/omniran-13-0030-01-ecsg-may-2013-waikoloa-agenda.pptx" TargetMode="External"/><Relationship Id="rId2" Type="http://schemas.openxmlformats.org/officeDocument/2006/relationships/hyperlink" Target="https://mentor.ieee.org/omniran/dcn/13/omniran-13-0030-00-ecsg-may-2013-waikoloa-agenda.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2.nokiasiemensnetworks.com/nvc"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sn.webex.com/nsn/j.php?J=706037886&amp;PW=NNDZhN2YwZGZh"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t>
            </a:r>
            <a:br>
              <a:rPr lang="en-US" dirty="0"/>
            </a:br>
            <a:r>
              <a:rPr lang="en-US" dirty="0" smtClean="0"/>
              <a:t>May 2</a:t>
            </a:r>
            <a:r>
              <a:rPr lang="en-US" baseline="30000" dirty="0" smtClean="0"/>
              <a:t>nd</a:t>
            </a:r>
            <a:r>
              <a:rPr lang="en-US" dirty="0" smtClean="0"/>
              <a:t>, 2013</a:t>
            </a:r>
            <a:br>
              <a:rPr lang="en-US" dirty="0" smtClean="0"/>
            </a:br>
            <a:r>
              <a:rPr lang="en-US" dirty="0" smtClean="0"/>
              <a:t>Conference Call</a:t>
            </a:r>
            <a:endParaRPr lang="en-US" dirty="0"/>
          </a:p>
        </p:txBody>
      </p:sp>
      <p:sp>
        <p:nvSpPr>
          <p:cNvPr id="3" name="Subtitle 2"/>
          <p:cNvSpPr>
            <a:spLocks noGrp="1"/>
          </p:cNvSpPr>
          <p:nvPr>
            <p:ph type="subTitle" idx="1"/>
          </p:nvPr>
        </p:nvSpPr>
        <p:spPr/>
        <p:txBody>
          <a:bodyPr/>
          <a:lstStyle/>
          <a:p>
            <a:r>
              <a:rPr lang="en-US" dirty="0" smtClean="0"/>
              <a:t>2013-05-02</a:t>
            </a:r>
            <a:r>
              <a:rPr lang="en-US" dirty="0"/>
              <a:t/>
            </a:r>
            <a:br>
              <a:rPr lang="en-US" dirty="0"/>
            </a:br>
            <a:r>
              <a:rPr lang="en-US" dirty="0"/>
              <a:t>Max Riegel</a:t>
            </a:r>
          </a:p>
          <a:p>
            <a:r>
              <a:rPr lang="en-US" dirty="0"/>
              <a:t>(OmniRAN SG Chair)</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#3</a:t>
            </a:r>
            <a:endParaRPr lang="en-US" dirty="0"/>
          </a:p>
        </p:txBody>
      </p:sp>
      <p:sp>
        <p:nvSpPr>
          <p:cNvPr id="3" name="Content Placeholder 2"/>
          <p:cNvSpPr>
            <a:spLocks noGrp="1"/>
          </p:cNvSpPr>
          <p:nvPr>
            <p:ph idx="1"/>
          </p:nvPr>
        </p:nvSpPr>
        <p:spPr>
          <a:xfrm>
            <a:off x="457200" y="1600200"/>
            <a:ext cx="8229600" cy="4876800"/>
          </a:xfrm>
        </p:spPr>
        <p:txBody>
          <a:bodyPr>
            <a:normAutofit fontScale="55000" lnSpcReduction="20000"/>
          </a:bodyPr>
          <a:lstStyle/>
          <a:p>
            <a:pPr lvl="0"/>
            <a:r>
              <a:rPr lang="en-US" dirty="0" smtClean="0"/>
              <a:t>Contributions on OmniRAN use cases</a:t>
            </a:r>
          </a:p>
          <a:p>
            <a:pPr lvl="1"/>
            <a:r>
              <a:rPr lang="en-US" dirty="0" smtClean="0"/>
              <a:t> no new </a:t>
            </a:r>
            <a:r>
              <a:rPr lang="en-US" dirty="0" smtClean="0"/>
              <a:t>contributions available</a:t>
            </a:r>
            <a:endParaRPr lang="en-US" dirty="0" smtClean="0"/>
          </a:p>
          <a:p>
            <a:pPr lvl="0"/>
            <a:r>
              <a:rPr lang="en-US" dirty="0" smtClean="0"/>
              <a:t>Draft use cases document</a:t>
            </a:r>
          </a:p>
          <a:p>
            <a:pPr lvl="1"/>
            <a:r>
              <a:rPr lang="en-US" dirty="0" smtClean="0"/>
              <a:t> no </a:t>
            </a:r>
            <a:r>
              <a:rPr lang="en-US" dirty="0" smtClean="0"/>
              <a:t>new input </a:t>
            </a:r>
            <a:r>
              <a:rPr lang="en-US" dirty="0" smtClean="0"/>
              <a:t>for this session</a:t>
            </a:r>
          </a:p>
          <a:p>
            <a:pPr lvl="0"/>
            <a:r>
              <a:rPr lang="en-US" dirty="0" smtClean="0"/>
              <a:t>Call for comments on use cases document</a:t>
            </a:r>
          </a:p>
          <a:p>
            <a:pPr lvl="1"/>
            <a:r>
              <a:rPr lang="en-US" dirty="0" smtClean="0"/>
              <a:t> no comments </a:t>
            </a:r>
            <a:r>
              <a:rPr lang="en-US" dirty="0" smtClean="0"/>
              <a:t>received so far</a:t>
            </a:r>
            <a:endParaRPr lang="en-US" dirty="0" smtClean="0"/>
          </a:p>
          <a:p>
            <a:pPr lvl="0"/>
            <a:r>
              <a:rPr lang="en-US" dirty="0" smtClean="0"/>
              <a:t>Classification of functional requirements</a:t>
            </a:r>
          </a:p>
          <a:p>
            <a:pPr lvl="1"/>
            <a:r>
              <a:rPr lang="en-US" dirty="0" smtClean="0">
                <a:hlinkClick r:id="rId2"/>
              </a:rPr>
              <a:t>https</a:t>
            </a:r>
            <a:r>
              <a:rPr lang="en-US" dirty="0" smtClean="0">
                <a:hlinkClick r:id="rId2"/>
              </a:rPr>
              <a:t>://</a:t>
            </a:r>
            <a:r>
              <a:rPr lang="en-US" dirty="0" smtClean="0">
                <a:hlinkClick r:id="rId2"/>
              </a:rPr>
              <a:t>mentor.ieee.org/omniran/dcn/13/omniran-13-0032-00-0000-ieee-802-scope-of-omniran.pptx</a:t>
            </a:r>
            <a:endParaRPr lang="en-US" dirty="0" smtClean="0"/>
          </a:p>
          <a:p>
            <a:pPr lvl="1"/>
            <a:r>
              <a:rPr lang="en-US" dirty="0" smtClean="0"/>
              <a:t>contribution considered helpful to structure results of OmniRAN for acceptance by IEEE 802 and communication with other SDOs</a:t>
            </a:r>
          </a:p>
          <a:p>
            <a:pPr lvl="1"/>
            <a:r>
              <a:rPr lang="en-US" dirty="0" smtClean="0"/>
              <a:t>Revision of f</a:t>
            </a:r>
            <a:r>
              <a:rPr lang="en-US" dirty="0" smtClean="0"/>
              <a:t>igure on slide 16 requested to more </a:t>
            </a:r>
            <a:r>
              <a:rPr lang="en-US" dirty="0" smtClean="0"/>
              <a:t>clearly </a:t>
            </a:r>
            <a:r>
              <a:rPr lang="en-US" dirty="0" smtClean="0"/>
              <a:t>distinguish R1 from the other reference points and to be more specific that R3 control does not address physical layer parameters on the wired backhaul</a:t>
            </a:r>
          </a:p>
          <a:p>
            <a:pPr lvl="1"/>
            <a:r>
              <a:rPr lang="en-US" dirty="0" smtClean="0"/>
              <a:t>Conclusion on slide 19 should also mention the creation of an informative document specifying the overall OmniRAN architecture</a:t>
            </a:r>
            <a:endParaRPr lang="en-US" dirty="0" smtClean="0"/>
          </a:p>
          <a:p>
            <a:pPr lvl="1"/>
            <a:r>
              <a:rPr lang="en-US" dirty="0" smtClean="0"/>
              <a:t>revised slides uploaded after call </a:t>
            </a:r>
            <a:r>
              <a:rPr lang="en-US" dirty="0" smtClean="0"/>
              <a:t>under </a:t>
            </a:r>
            <a:r>
              <a:rPr lang="en-US" dirty="0" smtClean="0">
                <a:hlinkClick r:id="rId3"/>
              </a:rPr>
              <a:t>https://</a:t>
            </a:r>
            <a:r>
              <a:rPr lang="en-US" dirty="0" smtClean="0">
                <a:hlinkClick r:id="rId3"/>
              </a:rPr>
              <a:t>mentor.ieee.org/omniran/dcn/13/omniran-13-0032-01-0000-ieee-802-scope-of-omniran.pptx</a:t>
            </a:r>
            <a:endParaRPr lang="en-US" dirty="0" smtClean="0"/>
          </a:p>
          <a:p>
            <a:pPr lvl="0"/>
            <a:r>
              <a:rPr lang="en-US" dirty="0" smtClean="0"/>
              <a:t>Review of project plan and timeline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Business #4</a:t>
            </a:r>
            <a:br>
              <a:rPr lang="en-US" dirty="0" smtClean="0"/>
            </a:br>
            <a:r>
              <a:rPr lang="en-US" dirty="0" smtClean="0"/>
              <a:t>Task of OmniRAN EC SG</a:t>
            </a:r>
            <a:endParaRPr lang="en-US" dirty="0"/>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r>
              <a:rPr lang="en-US" dirty="0" smtClean="0"/>
              <a:t>To perform a gap analysis that shows what pieces of work that are relevant to 802 (standards and standards under development) are not covered by existing external SDOs  (IETF, 3GPP,...) and internal, and socialize that analysis with those SDOs;</a:t>
            </a:r>
          </a:p>
          <a:p>
            <a:r>
              <a:rPr lang="en-US" dirty="0" smtClean="0"/>
              <a:t>Having performed that gap analysis, define a crisp scope of the ECSG (target 15 words or less);</a:t>
            </a:r>
          </a:p>
          <a:p>
            <a:r>
              <a:rPr lang="en-US" dirty="0" smtClean="0"/>
              <a:t>Define what piece(s) of work within that scope (a) fall legitimately within 802's remit and (b) are achievable within an 802 activity.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#5</a:t>
            </a:r>
            <a:br>
              <a:rPr lang="en-US" dirty="0" smtClean="0"/>
            </a:br>
            <a:r>
              <a:rPr lang="en-US" dirty="0" smtClean="0"/>
              <a:t>Plan </a:t>
            </a:r>
            <a:r>
              <a:rPr lang="en-US" dirty="0"/>
              <a:t>and </a:t>
            </a:r>
            <a:r>
              <a:rPr lang="en-US" dirty="0" smtClean="0"/>
              <a:t>Timeline (EC SG Motion)</a:t>
            </a:r>
            <a:endParaRPr lang="en-US" dirty="0"/>
          </a:p>
        </p:txBody>
      </p:sp>
      <p:sp>
        <p:nvSpPr>
          <p:cNvPr id="4" name="TextBox 3"/>
          <p:cNvSpPr txBox="1"/>
          <p:nvPr/>
        </p:nvSpPr>
        <p:spPr>
          <a:xfrm>
            <a:off x="457200" y="1543970"/>
            <a:ext cx="1265972" cy="246221"/>
          </a:xfrm>
          <a:prstGeom prst="rect">
            <a:avLst/>
          </a:prstGeom>
          <a:noFill/>
        </p:spPr>
        <p:txBody>
          <a:bodyPr wrap="none" lIns="0" tIns="0" rIns="0" bIns="0" rtlCol="0">
            <a:spAutoFit/>
          </a:bodyPr>
          <a:lstStyle/>
          <a:p>
            <a:r>
              <a:rPr lang="en-US" sz="1600" dirty="0" smtClean="0">
                <a:latin typeface="+mn-lt"/>
              </a:rPr>
              <a:t>Initial meeting</a:t>
            </a:r>
            <a:endParaRPr lang="en-US" sz="1600" dirty="0">
              <a:latin typeface="+mn-lt"/>
            </a:endParaRPr>
          </a:p>
        </p:txBody>
      </p:sp>
      <p:cxnSp>
        <p:nvCxnSpPr>
          <p:cNvPr id="6" name="Straight Arrow Connector 5"/>
          <p:cNvCxnSpPr/>
          <p:nvPr/>
        </p:nvCxnSpPr>
        <p:spPr bwMode="auto">
          <a:xfrm>
            <a:off x="457200" y="5987534"/>
            <a:ext cx="85344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 name="Straight Connector 8"/>
          <p:cNvCxnSpPr/>
          <p:nvPr/>
        </p:nvCxnSpPr>
        <p:spPr bwMode="auto">
          <a:xfrm>
            <a:off x="1676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8153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a:off x="70866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a:off x="60198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a:off x="49530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a:off x="38862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p:cNvCxnSpPr/>
          <p:nvPr/>
        </p:nvCxnSpPr>
        <p:spPr bwMode="auto">
          <a:xfrm>
            <a:off x="2819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p:cNvSpPr txBox="1"/>
          <p:nvPr/>
        </p:nvSpPr>
        <p:spPr>
          <a:xfrm>
            <a:off x="2209800" y="5987534"/>
            <a:ext cx="246862" cy="184666"/>
          </a:xfrm>
          <a:prstGeom prst="rect">
            <a:avLst/>
          </a:prstGeom>
          <a:noFill/>
        </p:spPr>
        <p:txBody>
          <a:bodyPr wrap="none" lIns="0" tIns="0" rIns="0" bIns="0" rtlCol="0">
            <a:spAutoFit/>
          </a:bodyPr>
          <a:lstStyle/>
          <a:p>
            <a:pPr algn="ctr"/>
            <a:r>
              <a:rPr lang="en-US" dirty="0" smtClean="0">
                <a:latin typeface="+mn-lt"/>
              </a:rPr>
              <a:t>Jan</a:t>
            </a:r>
            <a:endParaRPr lang="en-US" dirty="0">
              <a:latin typeface="+mn-lt"/>
            </a:endParaRPr>
          </a:p>
        </p:txBody>
      </p:sp>
      <p:sp>
        <p:nvSpPr>
          <p:cNvPr id="18" name="TextBox 17"/>
          <p:cNvSpPr txBox="1"/>
          <p:nvPr/>
        </p:nvSpPr>
        <p:spPr>
          <a:xfrm>
            <a:off x="3191582" y="5987534"/>
            <a:ext cx="264496" cy="184666"/>
          </a:xfrm>
          <a:prstGeom prst="rect">
            <a:avLst/>
          </a:prstGeom>
          <a:noFill/>
        </p:spPr>
        <p:txBody>
          <a:bodyPr wrap="none" lIns="0" tIns="0" rIns="0" bIns="0" rtlCol="0">
            <a:spAutoFit/>
          </a:bodyPr>
          <a:lstStyle/>
          <a:p>
            <a:pPr algn="ctr"/>
            <a:r>
              <a:rPr lang="en-US" dirty="0" smtClean="0">
                <a:latin typeface="+mn-lt"/>
              </a:rPr>
              <a:t>Feb</a:t>
            </a:r>
            <a:endParaRPr lang="en-US" dirty="0">
              <a:latin typeface="+mn-lt"/>
            </a:endParaRPr>
          </a:p>
        </p:txBody>
      </p:sp>
      <p:sp>
        <p:nvSpPr>
          <p:cNvPr id="19" name="TextBox 18"/>
          <p:cNvSpPr txBox="1"/>
          <p:nvPr/>
        </p:nvSpPr>
        <p:spPr>
          <a:xfrm>
            <a:off x="4258382" y="5987534"/>
            <a:ext cx="264496" cy="184666"/>
          </a:xfrm>
          <a:prstGeom prst="rect">
            <a:avLst/>
          </a:prstGeom>
          <a:noFill/>
        </p:spPr>
        <p:txBody>
          <a:bodyPr wrap="none" lIns="0" tIns="0" rIns="0" bIns="0" rtlCol="0">
            <a:spAutoFit/>
          </a:bodyPr>
          <a:lstStyle/>
          <a:p>
            <a:pPr algn="ctr"/>
            <a:r>
              <a:rPr lang="en-US" dirty="0" smtClean="0">
                <a:latin typeface="+mn-lt"/>
              </a:rPr>
              <a:t>Mar</a:t>
            </a:r>
            <a:endParaRPr lang="en-US" dirty="0">
              <a:latin typeface="+mn-lt"/>
            </a:endParaRPr>
          </a:p>
        </p:txBody>
      </p:sp>
      <p:sp>
        <p:nvSpPr>
          <p:cNvPr id="20" name="TextBox 19"/>
          <p:cNvSpPr txBox="1"/>
          <p:nvPr/>
        </p:nvSpPr>
        <p:spPr>
          <a:xfrm>
            <a:off x="5414206" y="5987534"/>
            <a:ext cx="238848" cy="184666"/>
          </a:xfrm>
          <a:prstGeom prst="rect">
            <a:avLst/>
          </a:prstGeom>
          <a:noFill/>
        </p:spPr>
        <p:txBody>
          <a:bodyPr wrap="none" lIns="0" tIns="0" rIns="0" bIns="0" rtlCol="0">
            <a:spAutoFit/>
          </a:bodyPr>
          <a:lstStyle/>
          <a:p>
            <a:pPr algn="ctr"/>
            <a:r>
              <a:rPr lang="en-US" dirty="0" smtClean="0">
                <a:latin typeface="+mn-lt"/>
              </a:rPr>
              <a:t>Apr</a:t>
            </a:r>
            <a:endParaRPr lang="en-US" dirty="0">
              <a:latin typeface="+mn-lt"/>
            </a:endParaRPr>
          </a:p>
        </p:txBody>
      </p:sp>
      <p:sp>
        <p:nvSpPr>
          <p:cNvPr id="21" name="TextBox 20"/>
          <p:cNvSpPr txBox="1"/>
          <p:nvPr/>
        </p:nvSpPr>
        <p:spPr>
          <a:xfrm>
            <a:off x="6379158" y="5987534"/>
            <a:ext cx="290144" cy="184666"/>
          </a:xfrm>
          <a:prstGeom prst="rect">
            <a:avLst/>
          </a:prstGeom>
          <a:noFill/>
        </p:spPr>
        <p:txBody>
          <a:bodyPr wrap="none" lIns="0" tIns="0" rIns="0" bIns="0" rtlCol="0">
            <a:spAutoFit/>
          </a:bodyPr>
          <a:lstStyle/>
          <a:p>
            <a:pPr algn="ctr"/>
            <a:r>
              <a:rPr lang="en-US" dirty="0" smtClean="0">
                <a:latin typeface="+mn-lt"/>
              </a:rPr>
              <a:t>May</a:t>
            </a:r>
            <a:endParaRPr lang="en-US" dirty="0">
              <a:latin typeface="+mn-lt"/>
            </a:endParaRPr>
          </a:p>
        </p:txBody>
      </p:sp>
      <p:sp>
        <p:nvSpPr>
          <p:cNvPr id="22" name="TextBox 21"/>
          <p:cNvSpPr txBox="1"/>
          <p:nvPr/>
        </p:nvSpPr>
        <p:spPr>
          <a:xfrm>
            <a:off x="7543799" y="5987534"/>
            <a:ext cx="246862" cy="184666"/>
          </a:xfrm>
          <a:prstGeom prst="rect">
            <a:avLst/>
          </a:prstGeom>
          <a:noFill/>
        </p:spPr>
        <p:txBody>
          <a:bodyPr wrap="none" lIns="0" tIns="0" rIns="0" bIns="0" rtlCol="0">
            <a:spAutoFit/>
          </a:bodyPr>
          <a:lstStyle/>
          <a:p>
            <a:pPr algn="ctr"/>
            <a:r>
              <a:rPr lang="en-US" dirty="0" smtClean="0">
                <a:latin typeface="+mn-lt"/>
              </a:rPr>
              <a:t>Jun</a:t>
            </a:r>
            <a:endParaRPr lang="en-US" dirty="0">
              <a:latin typeface="+mn-lt"/>
            </a:endParaRPr>
          </a:p>
        </p:txBody>
      </p:sp>
      <p:sp>
        <p:nvSpPr>
          <p:cNvPr id="23" name="TextBox 22"/>
          <p:cNvSpPr txBox="1"/>
          <p:nvPr/>
        </p:nvSpPr>
        <p:spPr>
          <a:xfrm>
            <a:off x="8560047" y="5987534"/>
            <a:ext cx="195566" cy="184666"/>
          </a:xfrm>
          <a:prstGeom prst="rect">
            <a:avLst/>
          </a:prstGeom>
          <a:noFill/>
        </p:spPr>
        <p:txBody>
          <a:bodyPr wrap="none" lIns="0" tIns="0" rIns="0" bIns="0" rtlCol="0">
            <a:spAutoFit/>
          </a:bodyPr>
          <a:lstStyle/>
          <a:p>
            <a:pPr algn="ctr"/>
            <a:r>
              <a:rPr lang="en-US" dirty="0" smtClean="0">
                <a:latin typeface="+mn-lt"/>
              </a:rPr>
              <a:t>Jul</a:t>
            </a:r>
            <a:endParaRPr lang="en-US" dirty="0">
              <a:latin typeface="+mn-lt"/>
            </a:endParaRPr>
          </a:p>
        </p:txBody>
      </p:sp>
      <p:sp>
        <p:nvSpPr>
          <p:cNvPr id="24" name="TextBox 23"/>
          <p:cNvSpPr txBox="1"/>
          <p:nvPr/>
        </p:nvSpPr>
        <p:spPr>
          <a:xfrm>
            <a:off x="457200" y="5606534"/>
            <a:ext cx="862416" cy="184666"/>
          </a:xfrm>
          <a:prstGeom prst="rect">
            <a:avLst/>
          </a:prstGeom>
          <a:noFill/>
        </p:spPr>
        <p:txBody>
          <a:bodyPr wrap="none" lIns="0" tIns="0" rIns="0" bIns="0" rtlCol="0">
            <a:spAutoFit/>
          </a:bodyPr>
          <a:lstStyle/>
          <a:p>
            <a:r>
              <a:rPr lang="en-US" dirty="0" smtClean="0">
                <a:latin typeface="+mn-lt"/>
              </a:rPr>
              <a:t>F2F meeting</a:t>
            </a:r>
            <a:endParaRPr lang="en-US" dirty="0">
              <a:latin typeface="+mn-lt"/>
            </a:endParaRPr>
          </a:p>
        </p:txBody>
      </p:sp>
      <p:sp>
        <p:nvSpPr>
          <p:cNvPr id="25" name="TextBox 24"/>
          <p:cNvSpPr txBox="1"/>
          <p:nvPr/>
        </p:nvSpPr>
        <p:spPr>
          <a:xfrm>
            <a:off x="457200" y="5301734"/>
            <a:ext cx="629981" cy="184666"/>
          </a:xfrm>
          <a:prstGeom prst="rect">
            <a:avLst/>
          </a:prstGeom>
          <a:noFill/>
        </p:spPr>
        <p:txBody>
          <a:bodyPr wrap="none" lIns="0" tIns="0" rIns="0" bIns="0" rtlCol="0">
            <a:spAutoFit/>
          </a:bodyPr>
          <a:lstStyle/>
          <a:p>
            <a:r>
              <a:rPr lang="en-US" dirty="0" smtClean="0">
                <a:latin typeface="+mn-lt"/>
              </a:rPr>
              <a:t>Conf Call</a:t>
            </a:r>
            <a:endParaRPr lang="en-US" dirty="0">
              <a:latin typeface="+mn-lt"/>
            </a:endParaRPr>
          </a:p>
        </p:txBody>
      </p:sp>
      <p:sp>
        <p:nvSpPr>
          <p:cNvPr id="26" name="TextBox 25"/>
          <p:cNvSpPr txBox="1"/>
          <p:nvPr/>
        </p:nvSpPr>
        <p:spPr>
          <a:xfrm>
            <a:off x="2209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7" name="TextBox 26"/>
          <p:cNvSpPr txBox="1"/>
          <p:nvPr/>
        </p:nvSpPr>
        <p:spPr>
          <a:xfrm>
            <a:off x="43434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8" name="TextBox 27"/>
          <p:cNvSpPr txBox="1"/>
          <p:nvPr/>
        </p:nvSpPr>
        <p:spPr>
          <a:xfrm>
            <a:off x="6400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9" name="TextBox 28"/>
          <p:cNvSpPr txBox="1"/>
          <p:nvPr/>
        </p:nvSpPr>
        <p:spPr>
          <a:xfrm>
            <a:off x="86106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0" name="TextBox 29"/>
          <p:cNvSpPr txBox="1"/>
          <p:nvPr/>
        </p:nvSpPr>
        <p:spPr>
          <a:xfrm>
            <a:off x="381000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1" name="TextBox 30"/>
          <p:cNvSpPr txBox="1"/>
          <p:nvPr/>
        </p:nvSpPr>
        <p:spPr>
          <a:xfrm>
            <a:off x="457200" y="2153570"/>
            <a:ext cx="2417629" cy="246221"/>
          </a:xfrm>
          <a:prstGeom prst="rect">
            <a:avLst/>
          </a:prstGeom>
          <a:noFill/>
        </p:spPr>
        <p:txBody>
          <a:bodyPr wrap="none" lIns="0" tIns="0" rIns="0" bIns="0" rtlCol="0">
            <a:spAutoFit/>
          </a:bodyPr>
          <a:lstStyle/>
          <a:p>
            <a:r>
              <a:rPr lang="en-US" sz="1600" dirty="0" smtClean="0">
                <a:latin typeface="+mn-lt"/>
              </a:rPr>
              <a:t>Draft Use cases document</a:t>
            </a:r>
            <a:endParaRPr lang="en-US" sz="1600" dirty="0">
              <a:latin typeface="+mn-lt"/>
            </a:endParaRPr>
          </a:p>
        </p:txBody>
      </p:sp>
      <p:sp>
        <p:nvSpPr>
          <p:cNvPr id="32" name="TextBox 31"/>
          <p:cNvSpPr txBox="1"/>
          <p:nvPr/>
        </p:nvSpPr>
        <p:spPr>
          <a:xfrm>
            <a:off x="457200" y="2482334"/>
            <a:ext cx="3911528" cy="246221"/>
          </a:xfrm>
          <a:prstGeom prst="rect">
            <a:avLst/>
          </a:prstGeom>
          <a:noFill/>
        </p:spPr>
        <p:txBody>
          <a:bodyPr wrap="none" lIns="0" tIns="0" rIns="0" bIns="0" rtlCol="0">
            <a:spAutoFit/>
          </a:bodyPr>
          <a:lstStyle/>
          <a:p>
            <a:r>
              <a:rPr lang="en-US" sz="1600" dirty="0" smtClean="0">
                <a:latin typeface="+mn-lt"/>
              </a:rPr>
              <a:t>Call for comments on Use cases document</a:t>
            </a:r>
            <a:endParaRPr lang="en-US" sz="1600" dirty="0">
              <a:latin typeface="+mn-lt"/>
            </a:endParaRPr>
          </a:p>
        </p:txBody>
      </p:sp>
      <p:sp>
        <p:nvSpPr>
          <p:cNvPr id="33" name="TextBox 32"/>
          <p:cNvSpPr txBox="1"/>
          <p:nvPr/>
        </p:nvSpPr>
        <p:spPr>
          <a:xfrm>
            <a:off x="457200" y="1848770"/>
            <a:ext cx="2178281" cy="246221"/>
          </a:xfrm>
          <a:prstGeom prst="rect">
            <a:avLst/>
          </a:prstGeom>
          <a:noFill/>
        </p:spPr>
        <p:txBody>
          <a:bodyPr wrap="none" lIns="0" tIns="0" rIns="0" bIns="0" rtlCol="0">
            <a:spAutoFit/>
          </a:bodyPr>
          <a:lstStyle/>
          <a:p>
            <a:r>
              <a:rPr lang="en-US" sz="1600" dirty="0" smtClean="0">
                <a:latin typeface="+mn-lt"/>
              </a:rPr>
              <a:t>Use cases contributions</a:t>
            </a:r>
            <a:endParaRPr lang="en-US" sz="1600" dirty="0">
              <a:latin typeface="+mn-lt"/>
            </a:endParaRPr>
          </a:p>
        </p:txBody>
      </p:sp>
      <p:sp>
        <p:nvSpPr>
          <p:cNvPr id="34" name="TextBox 33"/>
          <p:cNvSpPr txBox="1"/>
          <p:nvPr/>
        </p:nvSpPr>
        <p:spPr>
          <a:xfrm>
            <a:off x="457200" y="3067970"/>
            <a:ext cx="3626694" cy="246221"/>
          </a:xfrm>
          <a:prstGeom prst="rect">
            <a:avLst/>
          </a:prstGeom>
          <a:noFill/>
        </p:spPr>
        <p:txBody>
          <a:bodyPr wrap="none" lIns="0" tIns="0" rIns="0" bIns="0" rtlCol="0">
            <a:spAutoFit/>
          </a:bodyPr>
          <a:lstStyle/>
          <a:p>
            <a:r>
              <a:rPr lang="en-US" sz="1600" dirty="0" smtClean="0">
                <a:latin typeface="+mn-lt"/>
              </a:rPr>
              <a:t>Classification of functional requirements</a:t>
            </a:r>
            <a:endParaRPr lang="en-US" sz="1600" dirty="0">
              <a:latin typeface="+mn-lt"/>
            </a:endParaRPr>
          </a:p>
        </p:txBody>
      </p:sp>
      <p:sp>
        <p:nvSpPr>
          <p:cNvPr id="35" name="TextBox 34"/>
          <p:cNvSpPr txBox="1"/>
          <p:nvPr/>
        </p:nvSpPr>
        <p:spPr>
          <a:xfrm>
            <a:off x="457200" y="3677570"/>
            <a:ext cx="3033783" cy="246221"/>
          </a:xfrm>
          <a:prstGeom prst="rect">
            <a:avLst/>
          </a:prstGeom>
          <a:noFill/>
        </p:spPr>
        <p:txBody>
          <a:bodyPr wrap="none" lIns="0" tIns="0" rIns="0" bIns="0" rtlCol="0">
            <a:spAutoFit/>
          </a:bodyPr>
          <a:lstStyle/>
          <a:p>
            <a:r>
              <a:rPr lang="en-US" sz="1600" dirty="0" smtClean="0">
                <a:latin typeface="+mn-lt"/>
              </a:rPr>
              <a:t>Gap analysis to existing solutions</a:t>
            </a:r>
            <a:endParaRPr lang="en-US" sz="1600" dirty="0">
              <a:latin typeface="+mn-lt"/>
            </a:endParaRPr>
          </a:p>
        </p:txBody>
      </p:sp>
      <p:sp>
        <p:nvSpPr>
          <p:cNvPr id="36" name="TextBox 35"/>
          <p:cNvSpPr txBox="1"/>
          <p:nvPr/>
        </p:nvSpPr>
        <p:spPr>
          <a:xfrm>
            <a:off x="457200" y="4859179"/>
            <a:ext cx="2573721" cy="246221"/>
          </a:xfrm>
          <a:prstGeom prst="rect">
            <a:avLst/>
          </a:prstGeom>
          <a:noFill/>
        </p:spPr>
        <p:txBody>
          <a:bodyPr wrap="none" lIns="0" tIns="0" rIns="0" bIns="0" rtlCol="0">
            <a:spAutoFit/>
          </a:bodyPr>
          <a:lstStyle/>
          <a:p>
            <a:r>
              <a:rPr lang="en-US" sz="1600" dirty="0" smtClean="0">
                <a:latin typeface="+mn-lt"/>
              </a:rPr>
              <a:t>Finalization of PAR proposal</a:t>
            </a:r>
            <a:endParaRPr lang="en-US" sz="1600" dirty="0">
              <a:latin typeface="+mn-lt"/>
            </a:endParaRPr>
          </a:p>
        </p:txBody>
      </p:sp>
      <p:sp>
        <p:nvSpPr>
          <p:cNvPr id="37" name="TextBox 36"/>
          <p:cNvSpPr txBox="1"/>
          <p:nvPr/>
        </p:nvSpPr>
        <p:spPr>
          <a:xfrm>
            <a:off x="457200" y="3982370"/>
            <a:ext cx="2372344" cy="246221"/>
          </a:xfrm>
          <a:prstGeom prst="rect">
            <a:avLst/>
          </a:prstGeom>
          <a:noFill/>
        </p:spPr>
        <p:txBody>
          <a:bodyPr wrap="none" lIns="0" tIns="0" rIns="0" bIns="0" rtlCol="0">
            <a:spAutoFit/>
          </a:bodyPr>
          <a:lstStyle/>
          <a:p>
            <a:r>
              <a:rPr lang="en-US" sz="1600" dirty="0" smtClean="0">
                <a:latin typeface="+mn-lt"/>
              </a:rPr>
              <a:t>Decision about initial topic</a:t>
            </a:r>
            <a:endParaRPr lang="en-US" sz="1600" dirty="0">
              <a:latin typeface="+mn-lt"/>
            </a:endParaRPr>
          </a:p>
        </p:txBody>
      </p:sp>
      <p:sp>
        <p:nvSpPr>
          <p:cNvPr id="38" name="TextBox 37"/>
          <p:cNvSpPr txBox="1"/>
          <p:nvPr/>
        </p:nvSpPr>
        <p:spPr>
          <a:xfrm>
            <a:off x="457200" y="4554379"/>
            <a:ext cx="3633807" cy="246221"/>
          </a:xfrm>
          <a:prstGeom prst="rect">
            <a:avLst/>
          </a:prstGeom>
          <a:noFill/>
        </p:spPr>
        <p:txBody>
          <a:bodyPr wrap="none" lIns="0" tIns="0" rIns="0" bIns="0" rtlCol="0">
            <a:spAutoFit/>
          </a:bodyPr>
          <a:lstStyle/>
          <a:p>
            <a:r>
              <a:rPr lang="en-US" sz="1600" dirty="0" smtClean="0">
                <a:latin typeface="+mn-lt"/>
              </a:rPr>
              <a:t>Draft PAR completed for EC submission</a:t>
            </a:r>
            <a:endParaRPr lang="en-US" sz="1600" dirty="0">
              <a:latin typeface="+mn-lt"/>
            </a:endParaRPr>
          </a:p>
        </p:txBody>
      </p:sp>
      <p:sp>
        <p:nvSpPr>
          <p:cNvPr id="39" name="TextBox 38"/>
          <p:cNvSpPr txBox="1"/>
          <p:nvPr/>
        </p:nvSpPr>
        <p:spPr>
          <a:xfrm>
            <a:off x="457200" y="2763170"/>
            <a:ext cx="2942512" cy="246221"/>
          </a:xfrm>
          <a:prstGeom prst="rect">
            <a:avLst/>
          </a:prstGeom>
          <a:noFill/>
        </p:spPr>
        <p:txBody>
          <a:bodyPr wrap="none" lIns="0" tIns="0" rIns="0" bIns="0" rtlCol="0">
            <a:spAutoFit/>
          </a:bodyPr>
          <a:lstStyle/>
          <a:p>
            <a:r>
              <a:rPr lang="en-US" sz="1600" dirty="0" smtClean="0">
                <a:latin typeface="+mn-lt"/>
              </a:rPr>
              <a:t>Use cases document finalization</a:t>
            </a:r>
            <a:endParaRPr lang="en-US" sz="1600" dirty="0">
              <a:latin typeface="+mn-lt"/>
            </a:endParaRPr>
          </a:p>
        </p:txBody>
      </p:sp>
      <p:sp>
        <p:nvSpPr>
          <p:cNvPr id="40" name="TextBox 39"/>
          <p:cNvSpPr txBox="1"/>
          <p:nvPr/>
        </p:nvSpPr>
        <p:spPr>
          <a:xfrm>
            <a:off x="2209800" y="1567934"/>
            <a:ext cx="3048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1" name="TextBox 40"/>
          <p:cNvSpPr txBox="1"/>
          <p:nvPr/>
        </p:nvSpPr>
        <p:spPr>
          <a:xfrm>
            <a:off x="2681790" y="1853825"/>
            <a:ext cx="3109410" cy="203575"/>
          </a:xfrm>
          <a:prstGeom prst="rect">
            <a:avLst/>
          </a:prstGeom>
          <a:solidFill>
            <a:srgbClr val="0070C0"/>
          </a:solidFill>
        </p:spPr>
        <p:txBody>
          <a:bodyPr wrap="none" lIns="0" tIns="0" rIns="0" bIns="0" rtlCol="0">
            <a:noAutofit/>
          </a:bodyPr>
          <a:lstStyle/>
          <a:p>
            <a:endParaRPr lang="en-US" dirty="0">
              <a:latin typeface="+mn-lt"/>
            </a:endParaRPr>
          </a:p>
        </p:txBody>
      </p:sp>
      <p:sp>
        <p:nvSpPr>
          <p:cNvPr id="42" name="TextBox 41"/>
          <p:cNvSpPr txBox="1"/>
          <p:nvPr/>
        </p:nvSpPr>
        <p:spPr>
          <a:xfrm>
            <a:off x="4648200" y="2177534"/>
            <a:ext cx="533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3" name="TextBox 42"/>
          <p:cNvSpPr txBox="1"/>
          <p:nvPr/>
        </p:nvSpPr>
        <p:spPr>
          <a:xfrm>
            <a:off x="5257800" y="2482334"/>
            <a:ext cx="10668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4" name="TextBox 43"/>
          <p:cNvSpPr txBox="1"/>
          <p:nvPr/>
        </p:nvSpPr>
        <p:spPr>
          <a:xfrm>
            <a:off x="6400800" y="27871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5" name="TextBox 44"/>
          <p:cNvSpPr txBox="1"/>
          <p:nvPr/>
        </p:nvSpPr>
        <p:spPr>
          <a:xfrm>
            <a:off x="5257800" y="3091934"/>
            <a:ext cx="1295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8" name="TextBox 47"/>
          <p:cNvSpPr txBox="1"/>
          <p:nvPr/>
        </p:nvSpPr>
        <p:spPr>
          <a:xfrm>
            <a:off x="457200" y="3372770"/>
            <a:ext cx="3546844" cy="246221"/>
          </a:xfrm>
          <a:prstGeom prst="rect">
            <a:avLst/>
          </a:prstGeom>
          <a:noFill/>
        </p:spPr>
        <p:txBody>
          <a:bodyPr wrap="none" lIns="0" tIns="0" rIns="0" bIns="0" rtlCol="0">
            <a:spAutoFit/>
          </a:bodyPr>
          <a:lstStyle/>
          <a:p>
            <a:r>
              <a:rPr lang="en-US" sz="1600" dirty="0" smtClean="0">
                <a:latin typeface="+mn-lt"/>
              </a:rPr>
              <a:t>Prioritization of functional requirements</a:t>
            </a:r>
            <a:endParaRPr lang="en-US" sz="1600" dirty="0">
              <a:latin typeface="+mn-lt"/>
            </a:endParaRPr>
          </a:p>
        </p:txBody>
      </p:sp>
      <p:sp>
        <p:nvSpPr>
          <p:cNvPr id="49" name="TextBox 48"/>
          <p:cNvSpPr txBox="1"/>
          <p:nvPr/>
        </p:nvSpPr>
        <p:spPr>
          <a:xfrm>
            <a:off x="6477000" y="33967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0" name="TextBox 49"/>
          <p:cNvSpPr txBox="1"/>
          <p:nvPr/>
        </p:nvSpPr>
        <p:spPr>
          <a:xfrm>
            <a:off x="6477000" y="37015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1" name="TextBox 50"/>
          <p:cNvSpPr txBox="1"/>
          <p:nvPr/>
        </p:nvSpPr>
        <p:spPr>
          <a:xfrm>
            <a:off x="6553200" y="40063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2" name="TextBox 51"/>
          <p:cNvSpPr txBox="1"/>
          <p:nvPr/>
        </p:nvSpPr>
        <p:spPr>
          <a:xfrm>
            <a:off x="6553200" y="4615934"/>
            <a:ext cx="11430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3" name="TextBox 52"/>
          <p:cNvSpPr txBox="1"/>
          <p:nvPr/>
        </p:nvSpPr>
        <p:spPr>
          <a:xfrm>
            <a:off x="8733325" y="4996934"/>
            <a:ext cx="762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6" name="TextBox 55"/>
          <p:cNvSpPr txBox="1"/>
          <p:nvPr/>
        </p:nvSpPr>
        <p:spPr>
          <a:xfrm>
            <a:off x="7239000" y="5222557"/>
            <a:ext cx="284052" cy="307777"/>
          </a:xfrm>
          <a:prstGeom prst="rect">
            <a:avLst/>
          </a:prstGeom>
          <a:noFill/>
        </p:spPr>
        <p:txBody>
          <a:bodyPr wrap="none" rtlCol="0">
            <a:spAutoFit/>
          </a:bodyPr>
          <a:lstStyle/>
          <a:p>
            <a:r>
              <a:rPr lang="en-US" sz="1400" dirty="0" smtClean="0">
                <a:latin typeface="+mn-lt"/>
              </a:rPr>
              <a:t>?</a:t>
            </a:r>
            <a:endParaRPr lang="en-US" sz="1400" dirty="0">
              <a:latin typeface="+mn-lt"/>
            </a:endParaRPr>
          </a:p>
        </p:txBody>
      </p:sp>
      <p:cxnSp>
        <p:nvCxnSpPr>
          <p:cNvPr id="5" name="Straight Connector 4"/>
          <p:cNvCxnSpPr/>
          <p:nvPr/>
        </p:nvCxnSpPr>
        <p:spPr bwMode="auto">
          <a:xfrm>
            <a:off x="8610600" y="16764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7" name="TextBox 6"/>
          <p:cNvSpPr txBox="1"/>
          <p:nvPr/>
        </p:nvSpPr>
        <p:spPr>
          <a:xfrm>
            <a:off x="8305800" y="1414790"/>
            <a:ext cx="553238" cy="261610"/>
          </a:xfrm>
          <a:prstGeom prst="rect">
            <a:avLst/>
          </a:prstGeom>
          <a:noFill/>
        </p:spPr>
        <p:txBody>
          <a:bodyPr wrap="none" rtlCol="0">
            <a:spAutoFit/>
          </a:bodyPr>
          <a:lstStyle/>
          <a:p>
            <a:r>
              <a:rPr lang="en-US" sz="1100">
                <a:latin typeface="+mn-lt"/>
              </a:rPr>
              <a:t>Jul’15</a:t>
            </a:r>
          </a:p>
        </p:txBody>
      </p:sp>
      <p:cxnSp>
        <p:nvCxnSpPr>
          <p:cNvPr id="58" name="Straight Connector 57"/>
          <p:cNvCxnSpPr/>
          <p:nvPr/>
        </p:nvCxnSpPr>
        <p:spPr bwMode="auto">
          <a:xfrm>
            <a:off x="76962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59" name="Straight Connector 58"/>
          <p:cNvCxnSpPr/>
          <p:nvPr/>
        </p:nvCxnSpPr>
        <p:spPr bwMode="auto">
          <a:xfrm>
            <a:off x="86106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0" name="TextBox 59"/>
          <p:cNvSpPr txBox="1"/>
          <p:nvPr/>
        </p:nvSpPr>
        <p:spPr>
          <a:xfrm>
            <a:off x="7391400" y="1414790"/>
            <a:ext cx="600351" cy="261610"/>
          </a:xfrm>
          <a:prstGeom prst="rect">
            <a:avLst/>
          </a:prstGeom>
          <a:noFill/>
        </p:spPr>
        <p:txBody>
          <a:bodyPr wrap="none" rtlCol="0">
            <a:spAutoFit/>
          </a:bodyPr>
          <a:lstStyle/>
          <a:p>
            <a:r>
              <a:rPr lang="en-US" sz="1100">
                <a:latin typeface="+mn-lt"/>
              </a:rPr>
              <a:t>Jun’15</a:t>
            </a:r>
          </a:p>
        </p:txBody>
      </p:sp>
      <p:cxnSp>
        <p:nvCxnSpPr>
          <p:cNvPr id="61" name="Straight Connector 60"/>
          <p:cNvCxnSpPr/>
          <p:nvPr/>
        </p:nvCxnSpPr>
        <p:spPr bwMode="auto">
          <a:xfrm>
            <a:off x="4617005"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2" name="TextBox 61"/>
          <p:cNvSpPr txBox="1"/>
          <p:nvPr/>
        </p:nvSpPr>
        <p:spPr>
          <a:xfrm>
            <a:off x="4258026" y="1447800"/>
            <a:ext cx="621083" cy="261610"/>
          </a:xfrm>
          <a:prstGeom prst="rect">
            <a:avLst/>
          </a:prstGeom>
          <a:noFill/>
        </p:spPr>
        <p:txBody>
          <a:bodyPr wrap="none" rtlCol="0">
            <a:spAutoFit/>
          </a:bodyPr>
          <a:lstStyle/>
          <a:p>
            <a:r>
              <a:rPr lang="en-US" sz="1100">
                <a:latin typeface="+mn-lt"/>
              </a:rPr>
              <a:t>Mar’21</a:t>
            </a:r>
          </a:p>
        </p:txBody>
      </p:sp>
      <p:sp>
        <p:nvSpPr>
          <p:cNvPr id="57" name="TextBox 56"/>
          <p:cNvSpPr txBox="1"/>
          <p:nvPr/>
        </p:nvSpPr>
        <p:spPr>
          <a:xfrm>
            <a:off x="457200" y="4267200"/>
            <a:ext cx="1330392" cy="246221"/>
          </a:xfrm>
          <a:prstGeom prst="rect">
            <a:avLst/>
          </a:prstGeom>
          <a:noFill/>
        </p:spPr>
        <p:txBody>
          <a:bodyPr wrap="none" lIns="0" tIns="0" rIns="0" bIns="0" rtlCol="0">
            <a:spAutoFit/>
          </a:bodyPr>
          <a:lstStyle/>
          <a:p>
            <a:r>
              <a:rPr lang="en-US" sz="1600" dirty="0">
                <a:latin typeface="+mn-lt"/>
              </a:rPr>
              <a:t>Initial </a:t>
            </a:r>
            <a:r>
              <a:rPr lang="en-US" sz="1600" dirty="0" smtClean="0">
                <a:latin typeface="+mn-lt"/>
              </a:rPr>
              <a:t>PAR text </a:t>
            </a:r>
            <a:endParaRPr lang="en-US" sz="1600" dirty="0">
              <a:latin typeface="+mn-lt"/>
            </a:endParaRPr>
          </a:p>
        </p:txBody>
      </p:sp>
      <p:sp>
        <p:nvSpPr>
          <p:cNvPr id="63" name="TextBox 62"/>
          <p:cNvSpPr txBox="1"/>
          <p:nvPr/>
        </p:nvSpPr>
        <p:spPr>
          <a:xfrm>
            <a:off x="6553200" y="43111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cxnSp>
        <p:nvCxnSpPr>
          <p:cNvPr id="64" name="Straight Connector 63"/>
          <p:cNvCxnSpPr/>
          <p:nvPr/>
        </p:nvCxnSpPr>
        <p:spPr bwMode="auto">
          <a:xfrm>
            <a:off x="60960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65" name="Straight Connector 64"/>
          <p:cNvCxnSpPr/>
          <p:nvPr/>
        </p:nvCxnSpPr>
        <p:spPr bwMode="auto">
          <a:xfrm>
            <a:off x="52578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6" name="TextBox 65"/>
          <p:cNvSpPr txBox="1"/>
          <p:nvPr/>
        </p:nvSpPr>
        <p:spPr>
          <a:xfrm>
            <a:off x="4953000" y="1447800"/>
            <a:ext cx="600019" cy="261610"/>
          </a:xfrm>
          <a:prstGeom prst="rect">
            <a:avLst/>
          </a:prstGeom>
          <a:noFill/>
        </p:spPr>
        <p:txBody>
          <a:bodyPr wrap="none" rtlCol="0">
            <a:spAutoFit/>
          </a:bodyPr>
          <a:lstStyle/>
          <a:p>
            <a:r>
              <a:rPr lang="en-US" sz="1100">
                <a:latin typeface="+mn-lt"/>
              </a:rPr>
              <a:t>Apr’11</a:t>
            </a:r>
          </a:p>
        </p:txBody>
      </p:sp>
      <p:sp>
        <p:nvSpPr>
          <p:cNvPr id="67" name="TextBox 66"/>
          <p:cNvSpPr txBox="1"/>
          <p:nvPr/>
        </p:nvSpPr>
        <p:spPr>
          <a:xfrm>
            <a:off x="5791200" y="1447800"/>
            <a:ext cx="560952" cy="261610"/>
          </a:xfrm>
          <a:prstGeom prst="rect">
            <a:avLst/>
          </a:prstGeom>
          <a:noFill/>
        </p:spPr>
        <p:txBody>
          <a:bodyPr wrap="none" rtlCol="0">
            <a:spAutoFit/>
          </a:bodyPr>
          <a:lstStyle/>
          <a:p>
            <a:r>
              <a:rPr lang="en-US" sz="1100">
                <a:latin typeface="+mn-lt"/>
              </a:rPr>
              <a:t>May’2</a:t>
            </a:r>
          </a:p>
        </p:txBody>
      </p:sp>
      <p:sp>
        <p:nvSpPr>
          <p:cNvPr id="68" name="TextBox 67"/>
          <p:cNvSpPr txBox="1"/>
          <p:nvPr/>
        </p:nvSpPr>
        <p:spPr>
          <a:xfrm>
            <a:off x="520556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69" name="TextBox 68"/>
          <p:cNvSpPr txBox="1"/>
          <p:nvPr/>
        </p:nvSpPr>
        <p:spPr>
          <a:xfrm>
            <a:off x="605574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cxnSp>
        <p:nvCxnSpPr>
          <p:cNvPr id="71" name="Straight Connector 70"/>
          <p:cNvCxnSpPr/>
          <p:nvPr/>
        </p:nvCxnSpPr>
        <p:spPr bwMode="auto">
          <a:xfrm>
            <a:off x="457200" y="4038600"/>
            <a:ext cx="8305800" cy="1219200"/>
          </a:xfrm>
          <a:prstGeom prst="line">
            <a:avLst/>
          </a:prstGeom>
          <a:solidFill>
            <a:schemeClr val="accent1"/>
          </a:solidFill>
          <a:ln w="28575" cap="flat" cmpd="sng" algn="ctr">
            <a:solidFill>
              <a:srgbClr val="FF0000"/>
            </a:solidFill>
            <a:prstDash val="solid"/>
            <a:round/>
            <a:headEnd type="none" w="sm" len="sm"/>
            <a:tailEnd type="none" w="sm" len="sm"/>
          </a:ln>
          <a:effectLst/>
        </p:spPr>
      </p:cxnSp>
      <p:cxnSp>
        <p:nvCxnSpPr>
          <p:cNvPr id="72" name="Straight Connector 71"/>
          <p:cNvCxnSpPr/>
          <p:nvPr/>
        </p:nvCxnSpPr>
        <p:spPr bwMode="auto">
          <a:xfrm flipV="1">
            <a:off x="457200" y="4038600"/>
            <a:ext cx="8305800" cy="1219200"/>
          </a:xfrm>
          <a:prstGeom prst="line">
            <a:avLst/>
          </a:prstGeom>
          <a:solidFill>
            <a:schemeClr val="accent1"/>
          </a:solidFill>
          <a:ln w="28575" cap="flat" cmpd="sng" algn="ctr">
            <a:solidFill>
              <a:srgbClr val="FF0000"/>
            </a:solidFill>
            <a:prstDash val="solid"/>
            <a:round/>
            <a:headEnd type="none" w="sm" len="sm"/>
            <a:tailEnd type="none" w="sm" len="sm"/>
          </a:ln>
          <a:effectLst/>
        </p:spPr>
      </p:cxnSp>
      <p:sp>
        <p:nvSpPr>
          <p:cNvPr id="73" name="Right Arrow 72"/>
          <p:cNvSpPr/>
          <p:nvPr/>
        </p:nvSpPr>
        <p:spPr bwMode="auto">
          <a:xfrm>
            <a:off x="6781800" y="2308671"/>
            <a:ext cx="2209800" cy="1752600"/>
          </a:xfrm>
          <a:prstGeom prst="rightArrow">
            <a:avLst>
              <a:gd name="adj1" fmla="val 80871"/>
              <a:gd name="adj2" fmla="val 18056"/>
            </a:avLst>
          </a:prstGeom>
          <a:solidFill>
            <a:schemeClr val="accent2">
              <a:lumMod val="20000"/>
              <a:lumOff val="8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mn-lt"/>
              </a:rPr>
              <a:t>Stretch activities out until</a:t>
            </a:r>
            <a:r>
              <a:rPr kumimoji="0" lang="en-US" sz="1400" b="0" i="0" u="none" strike="noStrike" cap="none" normalizeH="0" dirty="0" smtClean="0">
                <a:ln>
                  <a:noFill/>
                </a:ln>
                <a:solidFill>
                  <a:srgbClr val="FF0000"/>
                </a:solidFill>
                <a:effectLst/>
                <a:latin typeface="+mn-lt"/>
              </a:rPr>
              <a:t> end of Jul’13 plenary</a:t>
            </a:r>
          </a:p>
          <a:p>
            <a:pPr marL="0" marR="0" indent="0" algn="l" defTabSz="914400" rtl="0" eaLnBrk="0" fontAlgn="base" latinLnBrk="0" hangingPunct="0">
              <a:lnSpc>
                <a:spcPct val="100000"/>
              </a:lnSpc>
              <a:spcBef>
                <a:spcPct val="0"/>
              </a:spcBef>
              <a:spcAft>
                <a:spcPct val="0"/>
              </a:spcAft>
              <a:buClrTx/>
              <a:buSzTx/>
              <a:buFontTx/>
              <a:buNone/>
              <a:tabLst/>
            </a:pPr>
            <a:r>
              <a:rPr lang="en-US" sz="1400" baseline="0" dirty="0" smtClean="0">
                <a:solidFill>
                  <a:srgbClr val="FF0000"/>
                </a:solidFill>
                <a:latin typeface="+mn-lt"/>
              </a:rPr>
              <a:t>Socialize results with IEEE 802 and external SDOs</a:t>
            </a:r>
            <a:endParaRPr kumimoji="0" lang="en-US" sz="1400" b="0" i="0" u="none" strike="noStrike" cap="none" normalizeH="0" baseline="0" dirty="0">
              <a:ln>
                <a:noFill/>
              </a:ln>
              <a:solidFill>
                <a:srgbClr val="FF0000"/>
              </a:solidFill>
              <a:effectLst/>
              <a:latin typeface="+mn-lt"/>
            </a:endParaRPr>
          </a:p>
        </p:txBody>
      </p:sp>
      <p:cxnSp>
        <p:nvCxnSpPr>
          <p:cNvPr id="75" name="Straight Connector 74"/>
          <p:cNvCxnSpPr/>
          <p:nvPr/>
        </p:nvCxnSpPr>
        <p:spPr bwMode="auto">
          <a:xfrm>
            <a:off x="152400" y="4000185"/>
            <a:ext cx="8763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 xmlns:p14="http://schemas.microsoft.com/office/powerpoint/2010/main" val="34456076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#6</a:t>
            </a:r>
            <a:br>
              <a:rPr lang="en-US" dirty="0" smtClean="0"/>
            </a:br>
            <a:r>
              <a:rPr lang="en-US" dirty="0" smtClean="0"/>
              <a:t>Plan </a:t>
            </a:r>
            <a:r>
              <a:rPr lang="en-US" dirty="0"/>
              <a:t>and </a:t>
            </a:r>
            <a:r>
              <a:rPr lang="en-US" dirty="0" smtClean="0"/>
              <a:t>Timeline (EC SG Motion)</a:t>
            </a:r>
            <a:endParaRPr lang="en-US" dirty="0"/>
          </a:p>
        </p:txBody>
      </p:sp>
      <p:sp>
        <p:nvSpPr>
          <p:cNvPr id="4" name="TextBox 3"/>
          <p:cNvSpPr txBox="1"/>
          <p:nvPr/>
        </p:nvSpPr>
        <p:spPr>
          <a:xfrm>
            <a:off x="457200" y="1543970"/>
            <a:ext cx="1265972" cy="246221"/>
          </a:xfrm>
          <a:prstGeom prst="rect">
            <a:avLst/>
          </a:prstGeom>
          <a:noFill/>
        </p:spPr>
        <p:txBody>
          <a:bodyPr wrap="none" lIns="0" tIns="0" rIns="0" bIns="0" rtlCol="0">
            <a:spAutoFit/>
          </a:bodyPr>
          <a:lstStyle/>
          <a:p>
            <a:r>
              <a:rPr lang="en-US" sz="1600" dirty="0" smtClean="0">
                <a:latin typeface="+mn-lt"/>
              </a:rPr>
              <a:t>Initial meeting</a:t>
            </a:r>
            <a:endParaRPr lang="en-US" sz="1600" dirty="0">
              <a:latin typeface="+mn-lt"/>
            </a:endParaRPr>
          </a:p>
        </p:txBody>
      </p:sp>
      <p:cxnSp>
        <p:nvCxnSpPr>
          <p:cNvPr id="6" name="Straight Arrow Connector 5"/>
          <p:cNvCxnSpPr/>
          <p:nvPr/>
        </p:nvCxnSpPr>
        <p:spPr bwMode="auto">
          <a:xfrm>
            <a:off x="457200" y="5987534"/>
            <a:ext cx="85344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 name="Straight Connector 8"/>
          <p:cNvCxnSpPr/>
          <p:nvPr/>
        </p:nvCxnSpPr>
        <p:spPr bwMode="auto">
          <a:xfrm>
            <a:off x="1676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8153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a:off x="70866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a:off x="60198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a:off x="49530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a:off x="38862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p:cNvCxnSpPr/>
          <p:nvPr/>
        </p:nvCxnSpPr>
        <p:spPr bwMode="auto">
          <a:xfrm>
            <a:off x="2819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p:cNvSpPr txBox="1"/>
          <p:nvPr/>
        </p:nvSpPr>
        <p:spPr>
          <a:xfrm>
            <a:off x="2209800" y="5987534"/>
            <a:ext cx="246862" cy="184666"/>
          </a:xfrm>
          <a:prstGeom prst="rect">
            <a:avLst/>
          </a:prstGeom>
          <a:noFill/>
        </p:spPr>
        <p:txBody>
          <a:bodyPr wrap="none" lIns="0" tIns="0" rIns="0" bIns="0" rtlCol="0">
            <a:spAutoFit/>
          </a:bodyPr>
          <a:lstStyle/>
          <a:p>
            <a:pPr algn="ctr"/>
            <a:r>
              <a:rPr lang="en-US" dirty="0" smtClean="0">
                <a:latin typeface="+mn-lt"/>
              </a:rPr>
              <a:t>Jan</a:t>
            </a:r>
            <a:endParaRPr lang="en-US" dirty="0">
              <a:latin typeface="+mn-lt"/>
            </a:endParaRPr>
          </a:p>
        </p:txBody>
      </p:sp>
      <p:sp>
        <p:nvSpPr>
          <p:cNvPr id="18" name="TextBox 17"/>
          <p:cNvSpPr txBox="1"/>
          <p:nvPr/>
        </p:nvSpPr>
        <p:spPr>
          <a:xfrm>
            <a:off x="3191582" y="5987534"/>
            <a:ext cx="264496" cy="184666"/>
          </a:xfrm>
          <a:prstGeom prst="rect">
            <a:avLst/>
          </a:prstGeom>
          <a:noFill/>
        </p:spPr>
        <p:txBody>
          <a:bodyPr wrap="none" lIns="0" tIns="0" rIns="0" bIns="0" rtlCol="0">
            <a:spAutoFit/>
          </a:bodyPr>
          <a:lstStyle/>
          <a:p>
            <a:pPr algn="ctr"/>
            <a:r>
              <a:rPr lang="en-US" dirty="0" smtClean="0">
                <a:latin typeface="+mn-lt"/>
              </a:rPr>
              <a:t>Feb</a:t>
            </a:r>
            <a:endParaRPr lang="en-US" dirty="0">
              <a:latin typeface="+mn-lt"/>
            </a:endParaRPr>
          </a:p>
        </p:txBody>
      </p:sp>
      <p:sp>
        <p:nvSpPr>
          <p:cNvPr id="19" name="TextBox 18"/>
          <p:cNvSpPr txBox="1"/>
          <p:nvPr/>
        </p:nvSpPr>
        <p:spPr>
          <a:xfrm>
            <a:off x="4258382" y="5987534"/>
            <a:ext cx="264496" cy="184666"/>
          </a:xfrm>
          <a:prstGeom prst="rect">
            <a:avLst/>
          </a:prstGeom>
          <a:noFill/>
        </p:spPr>
        <p:txBody>
          <a:bodyPr wrap="none" lIns="0" tIns="0" rIns="0" bIns="0" rtlCol="0">
            <a:spAutoFit/>
          </a:bodyPr>
          <a:lstStyle/>
          <a:p>
            <a:pPr algn="ctr"/>
            <a:r>
              <a:rPr lang="en-US" dirty="0" smtClean="0">
                <a:latin typeface="+mn-lt"/>
              </a:rPr>
              <a:t>Mar</a:t>
            </a:r>
            <a:endParaRPr lang="en-US" dirty="0">
              <a:latin typeface="+mn-lt"/>
            </a:endParaRPr>
          </a:p>
        </p:txBody>
      </p:sp>
      <p:sp>
        <p:nvSpPr>
          <p:cNvPr id="20" name="TextBox 19"/>
          <p:cNvSpPr txBox="1"/>
          <p:nvPr/>
        </p:nvSpPr>
        <p:spPr>
          <a:xfrm>
            <a:off x="5414206" y="5987534"/>
            <a:ext cx="238848" cy="184666"/>
          </a:xfrm>
          <a:prstGeom prst="rect">
            <a:avLst/>
          </a:prstGeom>
          <a:noFill/>
        </p:spPr>
        <p:txBody>
          <a:bodyPr wrap="none" lIns="0" tIns="0" rIns="0" bIns="0" rtlCol="0">
            <a:spAutoFit/>
          </a:bodyPr>
          <a:lstStyle/>
          <a:p>
            <a:pPr algn="ctr"/>
            <a:r>
              <a:rPr lang="en-US" dirty="0" smtClean="0">
                <a:latin typeface="+mn-lt"/>
              </a:rPr>
              <a:t>Apr</a:t>
            </a:r>
            <a:endParaRPr lang="en-US" dirty="0">
              <a:latin typeface="+mn-lt"/>
            </a:endParaRPr>
          </a:p>
        </p:txBody>
      </p:sp>
      <p:sp>
        <p:nvSpPr>
          <p:cNvPr id="21" name="TextBox 20"/>
          <p:cNvSpPr txBox="1"/>
          <p:nvPr/>
        </p:nvSpPr>
        <p:spPr>
          <a:xfrm>
            <a:off x="6379158" y="5987534"/>
            <a:ext cx="290144" cy="184666"/>
          </a:xfrm>
          <a:prstGeom prst="rect">
            <a:avLst/>
          </a:prstGeom>
          <a:noFill/>
        </p:spPr>
        <p:txBody>
          <a:bodyPr wrap="none" lIns="0" tIns="0" rIns="0" bIns="0" rtlCol="0">
            <a:spAutoFit/>
          </a:bodyPr>
          <a:lstStyle/>
          <a:p>
            <a:pPr algn="ctr"/>
            <a:r>
              <a:rPr lang="en-US" dirty="0" smtClean="0">
                <a:latin typeface="+mn-lt"/>
              </a:rPr>
              <a:t>May</a:t>
            </a:r>
            <a:endParaRPr lang="en-US" dirty="0">
              <a:latin typeface="+mn-lt"/>
            </a:endParaRPr>
          </a:p>
        </p:txBody>
      </p:sp>
      <p:sp>
        <p:nvSpPr>
          <p:cNvPr id="22" name="TextBox 21"/>
          <p:cNvSpPr txBox="1"/>
          <p:nvPr/>
        </p:nvSpPr>
        <p:spPr>
          <a:xfrm>
            <a:off x="7543799" y="5987534"/>
            <a:ext cx="246862" cy="184666"/>
          </a:xfrm>
          <a:prstGeom prst="rect">
            <a:avLst/>
          </a:prstGeom>
          <a:noFill/>
        </p:spPr>
        <p:txBody>
          <a:bodyPr wrap="none" lIns="0" tIns="0" rIns="0" bIns="0" rtlCol="0">
            <a:spAutoFit/>
          </a:bodyPr>
          <a:lstStyle/>
          <a:p>
            <a:pPr algn="ctr"/>
            <a:r>
              <a:rPr lang="en-US" dirty="0" smtClean="0">
                <a:latin typeface="+mn-lt"/>
              </a:rPr>
              <a:t>Jun</a:t>
            </a:r>
            <a:endParaRPr lang="en-US" dirty="0">
              <a:latin typeface="+mn-lt"/>
            </a:endParaRPr>
          </a:p>
        </p:txBody>
      </p:sp>
      <p:sp>
        <p:nvSpPr>
          <p:cNvPr id="23" name="TextBox 22"/>
          <p:cNvSpPr txBox="1"/>
          <p:nvPr/>
        </p:nvSpPr>
        <p:spPr>
          <a:xfrm>
            <a:off x="8560047" y="5987534"/>
            <a:ext cx="195566" cy="184666"/>
          </a:xfrm>
          <a:prstGeom prst="rect">
            <a:avLst/>
          </a:prstGeom>
          <a:noFill/>
        </p:spPr>
        <p:txBody>
          <a:bodyPr wrap="none" lIns="0" tIns="0" rIns="0" bIns="0" rtlCol="0">
            <a:spAutoFit/>
          </a:bodyPr>
          <a:lstStyle/>
          <a:p>
            <a:pPr algn="ctr"/>
            <a:r>
              <a:rPr lang="en-US" dirty="0" smtClean="0">
                <a:latin typeface="+mn-lt"/>
              </a:rPr>
              <a:t>Jul</a:t>
            </a:r>
            <a:endParaRPr lang="en-US" dirty="0">
              <a:latin typeface="+mn-lt"/>
            </a:endParaRPr>
          </a:p>
        </p:txBody>
      </p:sp>
      <p:sp>
        <p:nvSpPr>
          <p:cNvPr id="24" name="TextBox 23"/>
          <p:cNvSpPr txBox="1"/>
          <p:nvPr/>
        </p:nvSpPr>
        <p:spPr>
          <a:xfrm>
            <a:off x="457200" y="5606534"/>
            <a:ext cx="862416" cy="184666"/>
          </a:xfrm>
          <a:prstGeom prst="rect">
            <a:avLst/>
          </a:prstGeom>
          <a:noFill/>
        </p:spPr>
        <p:txBody>
          <a:bodyPr wrap="none" lIns="0" tIns="0" rIns="0" bIns="0" rtlCol="0">
            <a:spAutoFit/>
          </a:bodyPr>
          <a:lstStyle/>
          <a:p>
            <a:r>
              <a:rPr lang="en-US" dirty="0" smtClean="0">
                <a:latin typeface="+mn-lt"/>
              </a:rPr>
              <a:t>F2F meeting</a:t>
            </a:r>
            <a:endParaRPr lang="en-US" dirty="0">
              <a:latin typeface="+mn-lt"/>
            </a:endParaRPr>
          </a:p>
        </p:txBody>
      </p:sp>
      <p:sp>
        <p:nvSpPr>
          <p:cNvPr id="25" name="TextBox 24"/>
          <p:cNvSpPr txBox="1"/>
          <p:nvPr/>
        </p:nvSpPr>
        <p:spPr>
          <a:xfrm>
            <a:off x="457200" y="5301734"/>
            <a:ext cx="629981" cy="184666"/>
          </a:xfrm>
          <a:prstGeom prst="rect">
            <a:avLst/>
          </a:prstGeom>
          <a:noFill/>
        </p:spPr>
        <p:txBody>
          <a:bodyPr wrap="none" lIns="0" tIns="0" rIns="0" bIns="0" rtlCol="0">
            <a:spAutoFit/>
          </a:bodyPr>
          <a:lstStyle/>
          <a:p>
            <a:r>
              <a:rPr lang="en-US" dirty="0" smtClean="0">
                <a:latin typeface="+mn-lt"/>
              </a:rPr>
              <a:t>Conf Call</a:t>
            </a:r>
            <a:endParaRPr lang="en-US" dirty="0">
              <a:latin typeface="+mn-lt"/>
            </a:endParaRPr>
          </a:p>
        </p:txBody>
      </p:sp>
      <p:sp>
        <p:nvSpPr>
          <p:cNvPr id="26" name="TextBox 25"/>
          <p:cNvSpPr txBox="1"/>
          <p:nvPr/>
        </p:nvSpPr>
        <p:spPr>
          <a:xfrm>
            <a:off x="2209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7" name="TextBox 26"/>
          <p:cNvSpPr txBox="1"/>
          <p:nvPr/>
        </p:nvSpPr>
        <p:spPr>
          <a:xfrm>
            <a:off x="43434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8" name="TextBox 27"/>
          <p:cNvSpPr txBox="1"/>
          <p:nvPr/>
        </p:nvSpPr>
        <p:spPr>
          <a:xfrm>
            <a:off x="6400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9" name="TextBox 28"/>
          <p:cNvSpPr txBox="1"/>
          <p:nvPr/>
        </p:nvSpPr>
        <p:spPr>
          <a:xfrm>
            <a:off x="86106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0" name="TextBox 29"/>
          <p:cNvSpPr txBox="1"/>
          <p:nvPr/>
        </p:nvSpPr>
        <p:spPr>
          <a:xfrm>
            <a:off x="381000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1" name="TextBox 30"/>
          <p:cNvSpPr txBox="1"/>
          <p:nvPr/>
        </p:nvSpPr>
        <p:spPr>
          <a:xfrm>
            <a:off x="457200" y="2153570"/>
            <a:ext cx="2417629" cy="246221"/>
          </a:xfrm>
          <a:prstGeom prst="rect">
            <a:avLst/>
          </a:prstGeom>
          <a:noFill/>
        </p:spPr>
        <p:txBody>
          <a:bodyPr wrap="none" lIns="0" tIns="0" rIns="0" bIns="0" rtlCol="0">
            <a:spAutoFit/>
          </a:bodyPr>
          <a:lstStyle/>
          <a:p>
            <a:r>
              <a:rPr lang="en-US" sz="1600" dirty="0" smtClean="0">
                <a:latin typeface="+mn-lt"/>
              </a:rPr>
              <a:t>Draft Use cases document</a:t>
            </a:r>
            <a:endParaRPr lang="en-US" sz="1600" dirty="0">
              <a:latin typeface="+mn-lt"/>
            </a:endParaRPr>
          </a:p>
        </p:txBody>
      </p:sp>
      <p:sp>
        <p:nvSpPr>
          <p:cNvPr id="32" name="TextBox 31"/>
          <p:cNvSpPr txBox="1"/>
          <p:nvPr/>
        </p:nvSpPr>
        <p:spPr>
          <a:xfrm>
            <a:off x="457200" y="2482334"/>
            <a:ext cx="3911528" cy="246221"/>
          </a:xfrm>
          <a:prstGeom prst="rect">
            <a:avLst/>
          </a:prstGeom>
          <a:noFill/>
        </p:spPr>
        <p:txBody>
          <a:bodyPr wrap="none" lIns="0" tIns="0" rIns="0" bIns="0" rtlCol="0">
            <a:spAutoFit/>
          </a:bodyPr>
          <a:lstStyle/>
          <a:p>
            <a:r>
              <a:rPr lang="en-US" sz="1600" dirty="0" smtClean="0">
                <a:latin typeface="+mn-lt"/>
              </a:rPr>
              <a:t>Call for comments on Use cases document</a:t>
            </a:r>
            <a:endParaRPr lang="en-US" sz="1600" dirty="0">
              <a:latin typeface="+mn-lt"/>
            </a:endParaRPr>
          </a:p>
        </p:txBody>
      </p:sp>
      <p:sp>
        <p:nvSpPr>
          <p:cNvPr id="33" name="TextBox 32"/>
          <p:cNvSpPr txBox="1"/>
          <p:nvPr/>
        </p:nvSpPr>
        <p:spPr>
          <a:xfrm>
            <a:off x="457200" y="1848770"/>
            <a:ext cx="2178281" cy="246221"/>
          </a:xfrm>
          <a:prstGeom prst="rect">
            <a:avLst/>
          </a:prstGeom>
          <a:noFill/>
        </p:spPr>
        <p:txBody>
          <a:bodyPr wrap="none" lIns="0" tIns="0" rIns="0" bIns="0" rtlCol="0">
            <a:spAutoFit/>
          </a:bodyPr>
          <a:lstStyle/>
          <a:p>
            <a:r>
              <a:rPr lang="en-US" sz="1600" dirty="0" smtClean="0">
                <a:latin typeface="+mn-lt"/>
              </a:rPr>
              <a:t>Use cases contributions</a:t>
            </a:r>
            <a:endParaRPr lang="en-US" sz="1600" dirty="0">
              <a:latin typeface="+mn-lt"/>
            </a:endParaRPr>
          </a:p>
        </p:txBody>
      </p:sp>
      <p:sp>
        <p:nvSpPr>
          <p:cNvPr id="34" name="TextBox 33"/>
          <p:cNvSpPr txBox="1"/>
          <p:nvPr/>
        </p:nvSpPr>
        <p:spPr>
          <a:xfrm>
            <a:off x="457200" y="3067970"/>
            <a:ext cx="3626694" cy="246221"/>
          </a:xfrm>
          <a:prstGeom prst="rect">
            <a:avLst/>
          </a:prstGeom>
          <a:noFill/>
        </p:spPr>
        <p:txBody>
          <a:bodyPr wrap="none" lIns="0" tIns="0" rIns="0" bIns="0" rtlCol="0">
            <a:spAutoFit/>
          </a:bodyPr>
          <a:lstStyle/>
          <a:p>
            <a:r>
              <a:rPr lang="en-US" sz="1600" dirty="0" smtClean="0">
                <a:latin typeface="+mn-lt"/>
              </a:rPr>
              <a:t>Classification of functional requirements</a:t>
            </a:r>
            <a:endParaRPr lang="en-US" sz="1600" dirty="0">
              <a:latin typeface="+mn-lt"/>
            </a:endParaRPr>
          </a:p>
        </p:txBody>
      </p:sp>
      <p:sp>
        <p:nvSpPr>
          <p:cNvPr id="35" name="TextBox 34"/>
          <p:cNvSpPr txBox="1"/>
          <p:nvPr/>
        </p:nvSpPr>
        <p:spPr>
          <a:xfrm>
            <a:off x="457200" y="3677570"/>
            <a:ext cx="3033783" cy="246221"/>
          </a:xfrm>
          <a:prstGeom prst="rect">
            <a:avLst/>
          </a:prstGeom>
          <a:noFill/>
        </p:spPr>
        <p:txBody>
          <a:bodyPr wrap="none" lIns="0" tIns="0" rIns="0" bIns="0" rtlCol="0">
            <a:spAutoFit/>
          </a:bodyPr>
          <a:lstStyle/>
          <a:p>
            <a:r>
              <a:rPr lang="en-US" sz="1600" dirty="0" smtClean="0">
                <a:latin typeface="+mn-lt"/>
              </a:rPr>
              <a:t>Gap analysis to existing solutions</a:t>
            </a:r>
            <a:endParaRPr lang="en-US" sz="1600" dirty="0">
              <a:latin typeface="+mn-lt"/>
            </a:endParaRPr>
          </a:p>
        </p:txBody>
      </p:sp>
      <p:sp>
        <p:nvSpPr>
          <p:cNvPr id="37" name="TextBox 36"/>
          <p:cNvSpPr txBox="1"/>
          <p:nvPr/>
        </p:nvSpPr>
        <p:spPr>
          <a:xfrm>
            <a:off x="457200" y="3982370"/>
            <a:ext cx="2459006" cy="246221"/>
          </a:xfrm>
          <a:prstGeom prst="rect">
            <a:avLst/>
          </a:prstGeom>
          <a:noFill/>
        </p:spPr>
        <p:txBody>
          <a:bodyPr wrap="none" lIns="0" tIns="0" rIns="0" bIns="0" rtlCol="0">
            <a:spAutoFit/>
          </a:bodyPr>
          <a:lstStyle/>
          <a:p>
            <a:r>
              <a:rPr lang="en-US" sz="1600" dirty="0" smtClean="0">
                <a:solidFill>
                  <a:srgbClr val="FF0000"/>
                </a:solidFill>
                <a:latin typeface="+mn-lt"/>
              </a:rPr>
              <a:t>Socializing of gap analysis</a:t>
            </a:r>
            <a:endParaRPr lang="en-US" sz="1600" dirty="0">
              <a:solidFill>
                <a:srgbClr val="FF0000"/>
              </a:solidFill>
              <a:latin typeface="+mn-lt"/>
            </a:endParaRPr>
          </a:p>
        </p:txBody>
      </p:sp>
      <p:sp>
        <p:nvSpPr>
          <p:cNvPr id="38" name="TextBox 37"/>
          <p:cNvSpPr txBox="1"/>
          <p:nvPr/>
        </p:nvSpPr>
        <p:spPr>
          <a:xfrm>
            <a:off x="457200" y="4554379"/>
            <a:ext cx="3353482" cy="246221"/>
          </a:xfrm>
          <a:prstGeom prst="rect">
            <a:avLst/>
          </a:prstGeom>
          <a:noFill/>
        </p:spPr>
        <p:txBody>
          <a:bodyPr wrap="none" lIns="0" tIns="0" rIns="0" bIns="0" rtlCol="0">
            <a:spAutoFit/>
          </a:bodyPr>
          <a:lstStyle/>
          <a:p>
            <a:r>
              <a:rPr lang="en-US" sz="1600" dirty="0" smtClean="0">
                <a:solidFill>
                  <a:srgbClr val="FF0000"/>
                </a:solidFill>
                <a:latin typeface="+mn-lt"/>
              </a:rPr>
              <a:t>Refine scope of EC SG (crisp words)</a:t>
            </a:r>
            <a:endParaRPr lang="en-US" sz="1600" dirty="0">
              <a:solidFill>
                <a:srgbClr val="FF0000"/>
              </a:solidFill>
              <a:latin typeface="+mn-lt"/>
            </a:endParaRPr>
          </a:p>
        </p:txBody>
      </p:sp>
      <p:sp>
        <p:nvSpPr>
          <p:cNvPr id="39" name="TextBox 38"/>
          <p:cNvSpPr txBox="1"/>
          <p:nvPr/>
        </p:nvSpPr>
        <p:spPr>
          <a:xfrm>
            <a:off x="457200" y="2763170"/>
            <a:ext cx="2942512" cy="246221"/>
          </a:xfrm>
          <a:prstGeom prst="rect">
            <a:avLst/>
          </a:prstGeom>
          <a:noFill/>
        </p:spPr>
        <p:txBody>
          <a:bodyPr wrap="none" lIns="0" tIns="0" rIns="0" bIns="0" rtlCol="0">
            <a:spAutoFit/>
          </a:bodyPr>
          <a:lstStyle/>
          <a:p>
            <a:r>
              <a:rPr lang="en-US" sz="1600" dirty="0" smtClean="0">
                <a:latin typeface="+mn-lt"/>
              </a:rPr>
              <a:t>Use cases document finalization</a:t>
            </a:r>
            <a:endParaRPr lang="en-US" sz="1600" dirty="0">
              <a:latin typeface="+mn-lt"/>
            </a:endParaRPr>
          </a:p>
        </p:txBody>
      </p:sp>
      <p:sp>
        <p:nvSpPr>
          <p:cNvPr id="40" name="TextBox 39"/>
          <p:cNvSpPr txBox="1"/>
          <p:nvPr/>
        </p:nvSpPr>
        <p:spPr>
          <a:xfrm>
            <a:off x="2209800" y="1524000"/>
            <a:ext cx="304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1" name="TextBox 40"/>
          <p:cNvSpPr txBox="1"/>
          <p:nvPr/>
        </p:nvSpPr>
        <p:spPr>
          <a:xfrm>
            <a:off x="2681790" y="1828801"/>
            <a:ext cx="310941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2" name="TextBox 41"/>
          <p:cNvSpPr txBox="1"/>
          <p:nvPr/>
        </p:nvSpPr>
        <p:spPr>
          <a:xfrm>
            <a:off x="4648200" y="2133600"/>
            <a:ext cx="5334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3" name="TextBox 42"/>
          <p:cNvSpPr txBox="1"/>
          <p:nvPr/>
        </p:nvSpPr>
        <p:spPr>
          <a:xfrm>
            <a:off x="5257800" y="2438400"/>
            <a:ext cx="1066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4" name="TextBox 43"/>
          <p:cNvSpPr txBox="1"/>
          <p:nvPr/>
        </p:nvSpPr>
        <p:spPr>
          <a:xfrm>
            <a:off x="6400800" y="2743200"/>
            <a:ext cx="304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5" name="TextBox 44"/>
          <p:cNvSpPr txBox="1"/>
          <p:nvPr/>
        </p:nvSpPr>
        <p:spPr>
          <a:xfrm>
            <a:off x="5257800" y="3048000"/>
            <a:ext cx="1447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8" name="TextBox 47"/>
          <p:cNvSpPr txBox="1"/>
          <p:nvPr/>
        </p:nvSpPr>
        <p:spPr>
          <a:xfrm>
            <a:off x="457200" y="3372770"/>
            <a:ext cx="4594206" cy="246221"/>
          </a:xfrm>
          <a:prstGeom prst="rect">
            <a:avLst/>
          </a:prstGeom>
          <a:noFill/>
        </p:spPr>
        <p:txBody>
          <a:bodyPr wrap="none" lIns="0" tIns="0" rIns="0" bIns="0" rtlCol="0">
            <a:spAutoFit/>
          </a:bodyPr>
          <a:lstStyle/>
          <a:p>
            <a:r>
              <a:rPr lang="en-US" sz="1600" dirty="0" smtClean="0">
                <a:solidFill>
                  <a:srgbClr val="FF0000"/>
                </a:solidFill>
                <a:latin typeface="+mn-lt"/>
              </a:rPr>
              <a:t>Functional requirements within scope of IEEE 802 </a:t>
            </a:r>
            <a:endParaRPr lang="en-US" sz="1600" dirty="0">
              <a:solidFill>
                <a:srgbClr val="FF0000"/>
              </a:solidFill>
              <a:latin typeface="+mn-lt"/>
            </a:endParaRPr>
          </a:p>
        </p:txBody>
      </p:sp>
      <p:sp>
        <p:nvSpPr>
          <p:cNvPr id="49" name="TextBox 48"/>
          <p:cNvSpPr txBox="1"/>
          <p:nvPr/>
        </p:nvSpPr>
        <p:spPr>
          <a:xfrm>
            <a:off x="6096000" y="3352800"/>
            <a:ext cx="12954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0" name="TextBox 49"/>
          <p:cNvSpPr txBox="1"/>
          <p:nvPr/>
        </p:nvSpPr>
        <p:spPr>
          <a:xfrm>
            <a:off x="6400800" y="3657600"/>
            <a:ext cx="9906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1" name="TextBox 50"/>
          <p:cNvSpPr txBox="1"/>
          <p:nvPr/>
        </p:nvSpPr>
        <p:spPr>
          <a:xfrm>
            <a:off x="7391400" y="3962400"/>
            <a:ext cx="1447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2" name="TextBox 51"/>
          <p:cNvSpPr txBox="1"/>
          <p:nvPr/>
        </p:nvSpPr>
        <p:spPr>
          <a:xfrm>
            <a:off x="8610600" y="4572000"/>
            <a:ext cx="304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6" name="TextBox 55"/>
          <p:cNvSpPr txBox="1"/>
          <p:nvPr/>
        </p:nvSpPr>
        <p:spPr>
          <a:xfrm>
            <a:off x="7239000" y="5222557"/>
            <a:ext cx="284052" cy="307777"/>
          </a:xfrm>
          <a:prstGeom prst="rect">
            <a:avLst/>
          </a:prstGeom>
          <a:noFill/>
        </p:spPr>
        <p:txBody>
          <a:bodyPr wrap="none" rtlCol="0">
            <a:spAutoFit/>
          </a:bodyPr>
          <a:lstStyle/>
          <a:p>
            <a:r>
              <a:rPr lang="en-US" sz="1400" dirty="0" smtClean="0">
                <a:latin typeface="+mn-lt"/>
              </a:rPr>
              <a:t>?</a:t>
            </a:r>
            <a:endParaRPr lang="en-US" sz="1400" dirty="0">
              <a:latin typeface="+mn-lt"/>
            </a:endParaRPr>
          </a:p>
        </p:txBody>
      </p:sp>
      <p:cxnSp>
        <p:nvCxnSpPr>
          <p:cNvPr id="5" name="Straight Connector 4"/>
          <p:cNvCxnSpPr/>
          <p:nvPr/>
        </p:nvCxnSpPr>
        <p:spPr bwMode="auto">
          <a:xfrm>
            <a:off x="8610600" y="16764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7" name="TextBox 6"/>
          <p:cNvSpPr txBox="1"/>
          <p:nvPr/>
        </p:nvSpPr>
        <p:spPr>
          <a:xfrm>
            <a:off x="8305800" y="1414790"/>
            <a:ext cx="553238" cy="261610"/>
          </a:xfrm>
          <a:prstGeom prst="rect">
            <a:avLst/>
          </a:prstGeom>
          <a:noFill/>
        </p:spPr>
        <p:txBody>
          <a:bodyPr wrap="none" rtlCol="0">
            <a:spAutoFit/>
          </a:bodyPr>
          <a:lstStyle/>
          <a:p>
            <a:r>
              <a:rPr lang="en-US" sz="1100">
                <a:latin typeface="+mn-lt"/>
              </a:rPr>
              <a:t>Jul’15</a:t>
            </a:r>
          </a:p>
        </p:txBody>
      </p:sp>
      <p:cxnSp>
        <p:nvCxnSpPr>
          <p:cNvPr id="59" name="Straight Connector 58"/>
          <p:cNvCxnSpPr/>
          <p:nvPr/>
        </p:nvCxnSpPr>
        <p:spPr bwMode="auto">
          <a:xfrm>
            <a:off x="86106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61" name="Straight Connector 60"/>
          <p:cNvCxnSpPr/>
          <p:nvPr/>
        </p:nvCxnSpPr>
        <p:spPr bwMode="auto">
          <a:xfrm>
            <a:off x="4617005"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2" name="TextBox 61"/>
          <p:cNvSpPr txBox="1"/>
          <p:nvPr/>
        </p:nvSpPr>
        <p:spPr>
          <a:xfrm>
            <a:off x="4258026" y="1447800"/>
            <a:ext cx="621083" cy="261610"/>
          </a:xfrm>
          <a:prstGeom prst="rect">
            <a:avLst/>
          </a:prstGeom>
          <a:noFill/>
        </p:spPr>
        <p:txBody>
          <a:bodyPr wrap="none" rtlCol="0">
            <a:spAutoFit/>
          </a:bodyPr>
          <a:lstStyle/>
          <a:p>
            <a:r>
              <a:rPr lang="en-US" sz="1100">
                <a:latin typeface="+mn-lt"/>
              </a:rPr>
              <a:t>Mar’21</a:t>
            </a:r>
          </a:p>
        </p:txBody>
      </p:sp>
      <p:sp>
        <p:nvSpPr>
          <p:cNvPr id="57" name="TextBox 56"/>
          <p:cNvSpPr txBox="1"/>
          <p:nvPr/>
        </p:nvSpPr>
        <p:spPr>
          <a:xfrm>
            <a:off x="457200" y="4267200"/>
            <a:ext cx="4058803" cy="246221"/>
          </a:xfrm>
          <a:prstGeom prst="rect">
            <a:avLst/>
          </a:prstGeom>
          <a:noFill/>
        </p:spPr>
        <p:txBody>
          <a:bodyPr wrap="none" lIns="0" tIns="0" rIns="0" bIns="0" rtlCol="0">
            <a:spAutoFit/>
          </a:bodyPr>
          <a:lstStyle/>
          <a:p>
            <a:r>
              <a:rPr lang="en-US" sz="1600" dirty="0" smtClean="0">
                <a:solidFill>
                  <a:srgbClr val="FF0000"/>
                </a:solidFill>
                <a:latin typeface="+mn-lt"/>
              </a:rPr>
              <a:t>Potential standardization topics for IEEE 802</a:t>
            </a:r>
            <a:endParaRPr lang="en-US" sz="1600" dirty="0">
              <a:solidFill>
                <a:srgbClr val="FF0000"/>
              </a:solidFill>
              <a:latin typeface="+mn-lt"/>
            </a:endParaRPr>
          </a:p>
        </p:txBody>
      </p:sp>
      <p:sp>
        <p:nvSpPr>
          <p:cNvPr id="63" name="TextBox 62"/>
          <p:cNvSpPr txBox="1"/>
          <p:nvPr/>
        </p:nvSpPr>
        <p:spPr>
          <a:xfrm>
            <a:off x="7162800" y="4267200"/>
            <a:ext cx="1676400" cy="228600"/>
          </a:xfrm>
          <a:prstGeom prst="rect">
            <a:avLst/>
          </a:prstGeom>
          <a:solidFill>
            <a:srgbClr val="0070C0"/>
          </a:solidFill>
        </p:spPr>
        <p:txBody>
          <a:bodyPr wrap="none" lIns="0" tIns="0" rIns="0" bIns="0" rtlCol="0">
            <a:noAutofit/>
          </a:bodyPr>
          <a:lstStyle/>
          <a:p>
            <a:endParaRPr lang="en-US" dirty="0">
              <a:latin typeface="+mn-lt"/>
            </a:endParaRPr>
          </a:p>
        </p:txBody>
      </p:sp>
      <p:cxnSp>
        <p:nvCxnSpPr>
          <p:cNvPr id="64" name="Straight Connector 63"/>
          <p:cNvCxnSpPr/>
          <p:nvPr/>
        </p:nvCxnSpPr>
        <p:spPr bwMode="auto">
          <a:xfrm>
            <a:off x="60960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65" name="Straight Connector 64"/>
          <p:cNvCxnSpPr/>
          <p:nvPr/>
        </p:nvCxnSpPr>
        <p:spPr bwMode="auto">
          <a:xfrm>
            <a:off x="52578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6" name="TextBox 65"/>
          <p:cNvSpPr txBox="1"/>
          <p:nvPr/>
        </p:nvSpPr>
        <p:spPr>
          <a:xfrm>
            <a:off x="4953000" y="1447800"/>
            <a:ext cx="600019" cy="261610"/>
          </a:xfrm>
          <a:prstGeom prst="rect">
            <a:avLst/>
          </a:prstGeom>
          <a:noFill/>
        </p:spPr>
        <p:txBody>
          <a:bodyPr wrap="none" rtlCol="0">
            <a:spAutoFit/>
          </a:bodyPr>
          <a:lstStyle/>
          <a:p>
            <a:r>
              <a:rPr lang="en-US" sz="1100">
                <a:latin typeface="+mn-lt"/>
              </a:rPr>
              <a:t>Apr’11</a:t>
            </a:r>
          </a:p>
        </p:txBody>
      </p:sp>
      <p:sp>
        <p:nvSpPr>
          <p:cNvPr id="67" name="TextBox 66"/>
          <p:cNvSpPr txBox="1"/>
          <p:nvPr/>
        </p:nvSpPr>
        <p:spPr>
          <a:xfrm>
            <a:off x="5791200" y="1447800"/>
            <a:ext cx="560952" cy="261610"/>
          </a:xfrm>
          <a:prstGeom prst="rect">
            <a:avLst/>
          </a:prstGeom>
          <a:noFill/>
        </p:spPr>
        <p:txBody>
          <a:bodyPr wrap="none" rtlCol="0">
            <a:spAutoFit/>
          </a:bodyPr>
          <a:lstStyle/>
          <a:p>
            <a:r>
              <a:rPr lang="en-US" sz="1100">
                <a:latin typeface="+mn-lt"/>
              </a:rPr>
              <a:t>May’2</a:t>
            </a:r>
          </a:p>
        </p:txBody>
      </p:sp>
      <p:sp>
        <p:nvSpPr>
          <p:cNvPr id="68" name="TextBox 67"/>
          <p:cNvSpPr txBox="1"/>
          <p:nvPr/>
        </p:nvSpPr>
        <p:spPr>
          <a:xfrm>
            <a:off x="520556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69" name="TextBox 68"/>
          <p:cNvSpPr txBox="1"/>
          <p:nvPr/>
        </p:nvSpPr>
        <p:spPr>
          <a:xfrm>
            <a:off x="605574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Tree>
    <p:extLst>
      <p:ext uri="{BB962C8B-B14F-4D97-AF65-F5344CB8AC3E}">
        <p14:creationId xmlns="" xmlns:p14="http://schemas.microsoft.com/office/powerpoint/2010/main" val="34456076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Business#7</a:t>
            </a:r>
            <a:endParaRPr lang="en-US" dirty="0"/>
          </a:p>
        </p:txBody>
      </p:sp>
      <p:sp>
        <p:nvSpPr>
          <p:cNvPr id="3" name="Content Placeholder 2"/>
          <p:cNvSpPr>
            <a:spLocks noGrp="1"/>
          </p:cNvSpPr>
          <p:nvPr>
            <p:ph idx="1"/>
          </p:nvPr>
        </p:nvSpPr>
        <p:spPr/>
        <p:txBody>
          <a:bodyPr>
            <a:normAutofit fontScale="62500" lnSpcReduction="20000"/>
          </a:bodyPr>
          <a:lstStyle/>
          <a:p>
            <a:pPr lvl="0"/>
            <a:r>
              <a:rPr lang="en-US" dirty="0" smtClean="0"/>
              <a:t>Review of project plan and </a:t>
            </a:r>
            <a:r>
              <a:rPr lang="en-US" dirty="0" smtClean="0"/>
              <a:t>timeline</a:t>
            </a:r>
            <a:endParaRPr lang="en-US" dirty="0" smtClean="0"/>
          </a:p>
          <a:p>
            <a:pPr lvl="1"/>
            <a:r>
              <a:rPr lang="en-US" dirty="0" smtClean="0"/>
              <a:t>Slightly r</a:t>
            </a:r>
            <a:r>
              <a:rPr lang="en-US" dirty="0" smtClean="0"/>
              <a:t>evised project plan and timeline accepted without objections</a:t>
            </a:r>
          </a:p>
          <a:p>
            <a:pPr lvl="1"/>
            <a:r>
              <a:rPr lang="en-US" dirty="0" smtClean="0"/>
              <a:t>Defining crisp wording for scope will be addressed in the Jul ‘13 session when other results are available</a:t>
            </a:r>
            <a:endParaRPr lang="en-US" dirty="0" smtClean="0"/>
          </a:p>
          <a:p>
            <a:pPr lvl="0"/>
            <a:r>
              <a:rPr lang="en-US" dirty="0" smtClean="0"/>
              <a:t>Agenda </a:t>
            </a:r>
            <a:r>
              <a:rPr lang="en-US" dirty="0" smtClean="0"/>
              <a:t>for May ‘13 Waikoloa session</a:t>
            </a:r>
          </a:p>
          <a:p>
            <a:pPr lvl="1"/>
            <a:r>
              <a:rPr lang="en-US" dirty="0" smtClean="0">
                <a:hlinkClick r:id="rId2"/>
              </a:rPr>
              <a:t>https://mentor.ieee.org/omniran/dcn/13/omniran-13-0030-00-ecsg-may-2013-waikoloa-agenda.pptx</a:t>
            </a:r>
            <a:endParaRPr lang="en-US" dirty="0" smtClean="0"/>
          </a:p>
          <a:p>
            <a:pPr lvl="1"/>
            <a:r>
              <a:rPr lang="en-US" dirty="0" smtClean="0"/>
              <a:t>agenda agreed with slight </a:t>
            </a:r>
            <a:r>
              <a:rPr lang="en-US" dirty="0" smtClean="0"/>
              <a:t>modifications in the agenda proposal</a:t>
            </a:r>
            <a:endParaRPr lang="en-US" dirty="0" smtClean="0"/>
          </a:p>
          <a:p>
            <a:pPr lvl="1"/>
            <a:r>
              <a:rPr lang="en-US" dirty="0" smtClean="0"/>
              <a:t>revision uploaded </a:t>
            </a:r>
            <a:r>
              <a:rPr lang="en-US" dirty="0" smtClean="0"/>
              <a:t>as </a:t>
            </a:r>
            <a:r>
              <a:rPr lang="en-US" dirty="0" smtClean="0"/>
              <a:t/>
            </a:r>
            <a:br>
              <a:rPr lang="en-US" dirty="0" smtClean="0"/>
            </a:br>
            <a:r>
              <a:rPr lang="en-US" dirty="0" smtClean="0">
                <a:hlinkClick r:id="rId3"/>
              </a:rPr>
              <a:t>https</a:t>
            </a:r>
            <a:r>
              <a:rPr lang="en-US" dirty="0" smtClean="0">
                <a:hlinkClick r:id="rId3"/>
              </a:rPr>
              <a:t>://</a:t>
            </a:r>
            <a:r>
              <a:rPr lang="en-US" dirty="0" smtClean="0">
                <a:hlinkClick r:id="rId3"/>
              </a:rPr>
              <a:t>mentor.ieee.org/omniran/dcn/13/omniran-13-0030-01-ecsg-may-2013-waikoloa-agenda.pptx</a:t>
            </a:r>
            <a:endParaRPr lang="en-US" dirty="0" smtClean="0"/>
          </a:p>
          <a:p>
            <a:pPr lvl="0"/>
            <a:r>
              <a:rPr lang="en-US" dirty="0" smtClean="0"/>
              <a:t>AOB </a:t>
            </a:r>
          </a:p>
          <a:p>
            <a:pPr lvl="1"/>
            <a:r>
              <a:rPr lang="en-US" dirty="0" smtClean="0"/>
              <a:t> nothing brought up</a:t>
            </a:r>
          </a:p>
          <a:p>
            <a:pPr lvl="0"/>
            <a:r>
              <a:rPr lang="en-US" dirty="0" err="1" smtClean="0"/>
              <a:t>Adjurn</a:t>
            </a:r>
            <a:endParaRPr lang="en-US" dirty="0" smtClean="0"/>
          </a:p>
          <a:p>
            <a:pPr lvl="1"/>
            <a:r>
              <a:rPr lang="en-US" dirty="0" err="1" smtClean="0"/>
              <a:t>adjurned</a:t>
            </a:r>
            <a:r>
              <a:rPr lang="en-US" dirty="0" smtClean="0"/>
              <a:t> at  10:38 AM ET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Meeting</a:t>
            </a:r>
            <a:endParaRPr lang="en-GB" dirty="0"/>
          </a:p>
        </p:txBody>
      </p:sp>
      <p:sp>
        <p:nvSpPr>
          <p:cNvPr id="3078" name="Rectangle 3"/>
          <p:cNvSpPr>
            <a:spLocks noGrp="1" noChangeArrowheads="1"/>
          </p:cNvSpPr>
          <p:nvPr>
            <p:ph type="body" idx="1"/>
          </p:nvPr>
        </p:nvSpPr>
        <p:spPr>
          <a:xfrm>
            <a:off x="457200" y="1600200"/>
            <a:ext cx="8229600" cy="4876800"/>
          </a:xfrm>
        </p:spPr>
        <p:txBody>
          <a:bodyPr>
            <a:normAutofit fontScale="77500" lnSpcReduction="20000"/>
          </a:bodyPr>
          <a:lstStyle/>
          <a:p>
            <a:r>
              <a:rPr lang="en-GB" dirty="0" smtClean="0"/>
              <a:t>Thursday</a:t>
            </a:r>
            <a:r>
              <a:rPr lang="en-GB" dirty="0"/>
              <a:t>, </a:t>
            </a:r>
            <a:r>
              <a:rPr lang="en-GB" dirty="0" smtClean="0"/>
              <a:t>May 2</a:t>
            </a:r>
            <a:r>
              <a:rPr lang="en-GB" baseline="30000" dirty="0" smtClean="0"/>
              <a:t>nd</a:t>
            </a:r>
            <a:r>
              <a:rPr lang="en-GB" dirty="0" smtClean="0"/>
              <a:t>, 2013, 09:00-10:00 AM ET</a:t>
            </a:r>
            <a:endParaRPr lang="en-GB" dirty="0"/>
          </a:p>
          <a:p>
            <a:endParaRPr lang="en-GB" dirty="0"/>
          </a:p>
          <a:p>
            <a:pPr marL="0" indent="0">
              <a:buNone/>
            </a:pPr>
            <a:r>
              <a:rPr lang="en-GB" dirty="0" smtClean="0"/>
              <a:t>Conference Call:</a:t>
            </a:r>
            <a:endParaRPr lang="en-GB" dirty="0"/>
          </a:p>
          <a:p>
            <a:r>
              <a:rPr lang="en-US" dirty="0" smtClean="0"/>
              <a:t>Call-in number: 1-(972) 445 9673  (US)</a:t>
            </a:r>
          </a:p>
          <a:p>
            <a:r>
              <a:rPr lang="en-US" dirty="0" smtClean="0"/>
              <a:t>Global numbers: </a:t>
            </a:r>
            <a:r>
              <a:rPr lang="en-US" u="sng" dirty="0" smtClean="0">
                <a:hlinkClick r:id="rId3"/>
              </a:rPr>
              <a:t>https://www2.nokiasiemensnetworks.com/nvc</a:t>
            </a:r>
            <a:endParaRPr lang="en-US" dirty="0" smtClean="0"/>
          </a:p>
          <a:p>
            <a:r>
              <a:rPr lang="en-US" dirty="0" smtClean="0"/>
              <a:t>Conference Code: </a:t>
            </a:r>
            <a:r>
              <a:rPr lang="en-US" b="1" dirty="0" smtClean="0"/>
              <a:t>433 819 2102 </a:t>
            </a:r>
            <a:r>
              <a:rPr lang="en-US" dirty="0" smtClean="0"/>
              <a:t>#</a:t>
            </a:r>
          </a:p>
          <a:p>
            <a:endParaRPr lang="en-US" dirty="0" smtClean="0"/>
          </a:p>
          <a:p>
            <a:pPr>
              <a:buNone/>
            </a:pPr>
            <a:r>
              <a:rPr lang="en-US" dirty="0" err="1" smtClean="0"/>
              <a:t>WebEX</a:t>
            </a:r>
            <a:r>
              <a:rPr lang="en-US" dirty="0" smtClean="0"/>
              <a:t/>
            </a:r>
            <a:br>
              <a:rPr lang="en-US" dirty="0" smtClean="0"/>
            </a:br>
            <a:r>
              <a:rPr lang="en-US" u="sng" dirty="0" smtClean="0">
                <a:hlinkClick r:id="rId4"/>
              </a:rPr>
              <a:t>https://nsn.webex.com/nsn/j.php?J=706037886&amp;PW=NNDZhN2YwZGZh</a:t>
            </a:r>
            <a:endParaRPr lang="en-US" u="sng" dirty="0" smtClean="0"/>
          </a:p>
          <a:p>
            <a:r>
              <a:rPr lang="en-US" dirty="0" smtClean="0"/>
              <a:t>Meeting Number: </a:t>
            </a:r>
            <a:r>
              <a:rPr lang="en-US" b="1" dirty="0" smtClean="0"/>
              <a:t>706 037 886</a:t>
            </a:r>
          </a:p>
          <a:p>
            <a:r>
              <a:rPr lang="en-US" dirty="0" smtClean="0"/>
              <a:t>Meeting Password: </a:t>
            </a:r>
            <a:r>
              <a:rPr lang="en-US" b="1" dirty="0" smtClean="0"/>
              <a:t>OmniRAN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Monotype Sorts" charset="0"/>
              <a:buChar char="l"/>
            </a:pPr>
            <a:r>
              <a:rPr lang="en-US" sz="130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Monotype Sorts" charset="0"/>
              <a:buChar char="l"/>
            </a:pPr>
            <a:r>
              <a:rPr lang="en-GB" sz="1300">
                <a:solidFill>
                  <a:srgbClr val="000099"/>
                </a:solidFill>
                <a:latin typeface="Arial" charset="0"/>
              </a:rPr>
              <a:t>Technical considerations remain primary focus</a:t>
            </a:r>
            <a:endParaRPr lang="en-US" sz="1300">
              <a:solidFill>
                <a:srgbClr val="000099"/>
              </a:solidFill>
              <a:latin typeface="Arial" charset="0"/>
            </a:endParaRP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a:solidFill>
                  <a:srgbClr val="000099"/>
                </a:solidFill>
                <a:latin typeface="Arial" charset="0"/>
              </a:rPr>
              <a:t>---------------------------------------------------------------   </a:t>
            </a:r>
          </a:p>
          <a:p>
            <a:pPr marL="230188" indent="-230188" algn="ctr">
              <a:lnSpc>
                <a:spcPct val="80000"/>
              </a:lnSpc>
              <a:buClr>
                <a:srgbClr val="CC3300"/>
              </a:buClr>
              <a:buSzPct val="50000"/>
              <a:buNone/>
            </a:pPr>
            <a:r>
              <a:rPr lang="en-US" sz="1200" b="1">
                <a:solidFill>
                  <a:srgbClr val="000099"/>
                </a:solidFill>
                <a:latin typeface="Arial" charset="0"/>
              </a:rPr>
              <a:t>If you have questions, contact the IEEE-SA Standards Board Patent Committee Administrator at patcom@ieee.org or visit http://standards.ieee.org/about/sasb/patcom/index.html </a:t>
            </a:r>
            <a:br>
              <a:rPr lang="en-US" sz="1200" b="1">
                <a:solidFill>
                  <a:srgbClr val="000099"/>
                </a:solidFill>
                <a:latin typeface="Arial" charset="0"/>
              </a:rPr>
            </a:b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See </a:t>
            </a:r>
            <a:r>
              <a:rPr lang="en-US" sz="1200" b="1" i="1">
                <a:solidFill>
                  <a:srgbClr val="000099"/>
                </a:solidFill>
                <a:latin typeface="Arial" charset="0"/>
              </a:rPr>
              <a:t>IEEE-SA Standards Board Operations Manual</a:t>
            </a:r>
            <a:r>
              <a:rPr lang="en-US" sz="1200" b="1">
                <a:solidFill>
                  <a:srgbClr val="000099"/>
                </a:solidFill>
                <a:latin typeface="Arial" charset="0"/>
              </a:rPr>
              <a:t>, clause 5.3.10 and </a:t>
            </a:r>
            <a:r>
              <a:rPr lang="en-GB" sz="1200" b="1">
                <a:solidFill>
                  <a:srgbClr val="000099"/>
                </a:solidFill>
                <a:latin typeface="Arial" charset="0"/>
              </a:rPr>
              <a:t>“Promoting Competition and Innovation: What You Need to Know about the IEEE Standards Association's Antitrust and Competition Policy”</a:t>
            </a:r>
            <a:r>
              <a:rPr lang="en-US" sz="1200" b="1">
                <a:solidFill>
                  <a:srgbClr val="000099"/>
                </a:solidFill>
                <a:latin typeface="Arial" charset="0"/>
              </a:rPr>
              <a:t> for more details.</a:t>
            </a:r>
          </a:p>
          <a:p>
            <a:pPr marL="230188" indent="-230188" algn="ctr">
              <a:lnSpc>
                <a:spcPct val="80000"/>
              </a:lnSpc>
              <a:buClr>
                <a:srgbClr val="CC3300"/>
              </a:buClr>
              <a:buSzPct val="50000"/>
              <a:buNone/>
            </a:pP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This slide set is available </a:t>
            </a:r>
            <a:br>
              <a:rPr lang="en-US" sz="1200" b="1">
                <a:solidFill>
                  <a:srgbClr val="000099"/>
                </a:solidFill>
                <a:latin typeface="Arial" charset="0"/>
              </a:rPr>
            </a:br>
            <a:r>
              <a:rPr lang="en-US" sz="1200" b="1">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p14="http://schemas.microsoft.com/office/powerpoint/2010/main" xmlns="" val="161734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br>
              <a:rPr lang="en-US" dirty="0"/>
            </a:br>
            <a:r>
              <a:rPr lang="en-GB" dirty="0" smtClean="0"/>
              <a:t>Thursday, May 2</a:t>
            </a:r>
            <a:r>
              <a:rPr lang="en-GB" baseline="30000" dirty="0" smtClean="0"/>
              <a:t>nd</a:t>
            </a:r>
            <a:r>
              <a:rPr lang="en-GB" dirty="0" smtClean="0"/>
              <a:t>, 09:00–10:00am ET</a:t>
            </a:r>
            <a:endParaRPr lang="en-US" dirty="0"/>
          </a:p>
        </p:txBody>
      </p:sp>
      <p:sp>
        <p:nvSpPr>
          <p:cNvPr id="4104" name="Rectangle 5"/>
          <p:cNvSpPr>
            <a:spLocks noGrp="1" noChangeArrowheads="1"/>
          </p:cNvSpPr>
          <p:nvPr>
            <p:ph type="body" idx="1"/>
          </p:nvPr>
        </p:nvSpPr>
        <p:spPr/>
        <p:txBody>
          <a:bodyPr>
            <a:normAutofit fontScale="92500" lnSpcReduction="20000"/>
          </a:bodyPr>
          <a:lstStyle/>
          <a:p>
            <a:r>
              <a:rPr lang="en-GB" sz="2600" dirty="0" smtClean="0"/>
              <a:t>Call Meeting to Order</a:t>
            </a:r>
          </a:p>
          <a:p>
            <a:r>
              <a:rPr lang="en-GB" sz="2600" dirty="0" smtClean="0"/>
              <a:t>Secretary position</a:t>
            </a:r>
          </a:p>
          <a:p>
            <a:r>
              <a:rPr lang="en-US" sz="2600" dirty="0" smtClean="0"/>
              <a:t>Approval of minutes</a:t>
            </a:r>
          </a:p>
          <a:p>
            <a:pPr lvl="0"/>
            <a:r>
              <a:rPr lang="en-US" sz="2600" dirty="0" smtClean="0"/>
              <a:t>Reports</a:t>
            </a:r>
          </a:p>
          <a:p>
            <a:pPr lvl="0"/>
            <a:r>
              <a:rPr lang="en-US" sz="2600" dirty="0" smtClean="0"/>
              <a:t>Conclusion on list of use cases</a:t>
            </a:r>
          </a:p>
          <a:p>
            <a:pPr lvl="0"/>
            <a:r>
              <a:rPr lang="en-US" sz="2600" dirty="0" smtClean="0"/>
              <a:t>Draft use cases document</a:t>
            </a:r>
          </a:p>
          <a:p>
            <a:pPr lvl="0"/>
            <a:r>
              <a:rPr lang="en-US" sz="2600" dirty="0" smtClean="0"/>
              <a:t>Call for comments on use cases document</a:t>
            </a:r>
          </a:p>
          <a:p>
            <a:pPr lvl="0"/>
            <a:r>
              <a:rPr lang="en-US" sz="2600" dirty="0" smtClean="0"/>
              <a:t>Classification of functional requirements</a:t>
            </a:r>
          </a:p>
          <a:p>
            <a:pPr lvl="0"/>
            <a:r>
              <a:rPr lang="en-US" sz="2600" dirty="0" smtClean="0"/>
              <a:t>Review of project plan and timeline</a:t>
            </a:r>
          </a:p>
          <a:p>
            <a:pPr lvl="0"/>
            <a:r>
              <a:rPr lang="en-US" sz="2600" dirty="0" smtClean="0"/>
              <a:t>Agenda for May ’13 interim session</a:t>
            </a:r>
          </a:p>
          <a:p>
            <a:pPr lvl="0"/>
            <a:r>
              <a:rPr lang="en-US" sz="2600" dirty="0" smtClean="0"/>
              <a:t>AOB </a:t>
            </a:r>
          </a:p>
          <a:p>
            <a:r>
              <a:rPr lang="en-US" sz="2600" dirty="0" err="1" smtClean="0"/>
              <a:t>Adjurn</a:t>
            </a:r>
            <a:endParaRPr lang="en-US" sz="2600"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0"/>
            <a:ext cx="8229600" cy="4830763"/>
          </a:xfrm>
        </p:spPr>
        <p:txBody>
          <a:bodyPr/>
          <a:lstStyle/>
          <a:p>
            <a:r>
              <a:rPr lang="en-GB" sz="2400" dirty="0" smtClean="0"/>
              <a:t>Call Meeting to Order</a:t>
            </a:r>
          </a:p>
          <a:p>
            <a:r>
              <a:rPr lang="en-GB" sz="2400" dirty="0" smtClean="0"/>
              <a:t>Appointment of recording secretary</a:t>
            </a:r>
          </a:p>
          <a:p>
            <a:pPr lvl="1"/>
            <a:r>
              <a:rPr lang="en-GB" sz="2000" dirty="0" smtClean="0"/>
              <a:t> Antonio and Juan Carlos will take notes</a:t>
            </a:r>
          </a:p>
          <a:p>
            <a:r>
              <a:rPr lang="en-GB" sz="2400" dirty="0" smtClean="0"/>
              <a:t>Roll Call</a:t>
            </a:r>
          </a:p>
          <a:p>
            <a:endParaRPr lang="en-US" dirty="0"/>
          </a:p>
        </p:txBody>
      </p:sp>
      <p:graphicFrame>
        <p:nvGraphicFramePr>
          <p:cNvPr id="4" name="Table 3"/>
          <p:cNvGraphicFramePr>
            <a:graphicFrameLocks noGrp="1"/>
          </p:cNvGraphicFramePr>
          <p:nvPr/>
        </p:nvGraphicFramePr>
        <p:xfrm>
          <a:off x="914400" y="2971800"/>
          <a:ext cx="7772400" cy="33528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NSN</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r>
                        <a:rPr lang="en-US" sz="1400" dirty="0" smtClean="0">
                          <a:solidFill>
                            <a:schemeClr val="tx1"/>
                          </a:solidFill>
                        </a:rPr>
                        <a:t>Juan Carlos Zuniga</a:t>
                      </a:r>
                      <a:endParaRPr lang="en-US" sz="1400" dirty="0">
                        <a:solidFill>
                          <a:schemeClr val="tx1"/>
                        </a:solidFill>
                      </a:endParaRPr>
                    </a:p>
                  </a:txBody>
                  <a:tcPr/>
                </a:tc>
                <a:tc>
                  <a:txBody>
                    <a:bodyPr/>
                    <a:lstStyle/>
                    <a:p>
                      <a:r>
                        <a:rPr lang="en-US" sz="1400" dirty="0" err="1" smtClean="0">
                          <a:solidFill>
                            <a:schemeClr val="tx1"/>
                          </a:solidFill>
                        </a:rPr>
                        <a:t>Interdigital</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r>
                        <a:rPr lang="en-US" sz="1400" dirty="0" smtClean="0">
                          <a:solidFill>
                            <a:schemeClr val="tx1"/>
                          </a:solidFill>
                        </a:rPr>
                        <a:t>Antonio de la Oliva</a:t>
                      </a:r>
                      <a:endParaRPr lang="en-US" sz="1400" dirty="0">
                        <a:solidFill>
                          <a:schemeClr val="tx1"/>
                        </a:solidFill>
                      </a:endParaRPr>
                    </a:p>
                  </a:txBody>
                  <a:tcPr/>
                </a:tc>
                <a:tc>
                  <a:txBody>
                    <a:bodyPr/>
                    <a:lstStyle/>
                    <a:p>
                      <a:r>
                        <a:rPr lang="en-US" sz="1400" dirty="0" smtClean="0">
                          <a:solidFill>
                            <a:schemeClr val="tx1"/>
                          </a:solidFill>
                        </a:rPr>
                        <a:t>UC3M</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Hyunho Park</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ETRI</a:t>
                      </a: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r>
                        <a:rPr lang="en-US" sz="1400" dirty="0" smtClean="0">
                          <a:solidFill>
                            <a:schemeClr val="tx1"/>
                          </a:solidFill>
                        </a:rPr>
                        <a:t>Roger Marks</a:t>
                      </a:r>
                      <a:endParaRPr lang="en-US" sz="1400" dirty="0">
                        <a:solidFill>
                          <a:schemeClr val="tx1"/>
                        </a:solidFill>
                      </a:endParaRPr>
                    </a:p>
                  </a:txBody>
                  <a:tcPr/>
                </a:tc>
                <a:tc>
                  <a:txBody>
                    <a:bodyPr/>
                    <a:lstStyle/>
                    <a:p>
                      <a:r>
                        <a:rPr lang="en-US" sz="1400" dirty="0" err="1" smtClean="0">
                          <a:solidFill>
                            <a:schemeClr val="tx1"/>
                          </a:solidFill>
                        </a:rPr>
                        <a:t>Consensii</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endParaRPr lang="en-US" sz="140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endParaRPr lang="en-US" sz="1400"/>
                    </a:p>
                  </a:txBody>
                  <a:tcPr/>
                </a:tc>
                <a:tc>
                  <a:txBody>
                    <a:bodyPr/>
                    <a:lstStyle/>
                    <a:p>
                      <a:endParaRPr lang="en-US" sz="140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a:p>
                  </a:txBody>
                  <a:tcPr/>
                </a:tc>
                <a:tc>
                  <a:txBody>
                    <a:bodyPr/>
                    <a:lstStyle/>
                    <a:p>
                      <a:endParaRPr lang="en-US" sz="140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a:p>
                  </a:txBody>
                  <a:tcPr/>
                </a:tc>
                <a:tc>
                  <a:txBody>
                    <a:bodyPr/>
                    <a:lstStyle/>
                    <a:p>
                      <a:endParaRPr lang="en-US" sz="140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#2</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Approval of agenda</a:t>
            </a:r>
          </a:p>
          <a:p>
            <a:pPr lvl="1"/>
            <a:r>
              <a:rPr lang="en-US" dirty="0" smtClean="0"/>
              <a:t> approved without objections</a:t>
            </a:r>
          </a:p>
          <a:p>
            <a:pPr lvl="0"/>
            <a:r>
              <a:rPr lang="en-US" dirty="0" smtClean="0"/>
              <a:t>Approval of minutes</a:t>
            </a:r>
          </a:p>
          <a:p>
            <a:pPr lvl="1"/>
            <a:r>
              <a:rPr lang="en-US" dirty="0" smtClean="0"/>
              <a:t>minutes uploaded</a:t>
            </a:r>
          </a:p>
          <a:p>
            <a:pPr lvl="1"/>
            <a:r>
              <a:rPr lang="en-US" dirty="0" smtClean="0"/>
              <a:t>approval postponed to next session due to late availability</a:t>
            </a:r>
          </a:p>
          <a:p>
            <a:pPr lvl="0"/>
            <a:r>
              <a:rPr lang="en-US" dirty="0" smtClean="0"/>
              <a:t>Reports</a:t>
            </a:r>
            <a:endParaRPr lang="en-US" dirty="0"/>
          </a:p>
          <a:p>
            <a:pPr lvl="1"/>
            <a:r>
              <a:rPr lang="en-US" dirty="0" smtClean="0"/>
              <a:t>no formal response received yet from 3GPP</a:t>
            </a:r>
          </a:p>
          <a:p>
            <a:pPr lvl="1"/>
            <a:r>
              <a:rPr lang="en-US" dirty="0" smtClean="0"/>
              <a:t>Antonio reported about ongoing activities on SDN</a:t>
            </a:r>
          </a:p>
          <a:p>
            <a:pPr lvl="2"/>
            <a:r>
              <a:rPr lang="en-US" dirty="0" smtClean="0"/>
              <a:t>working on more comprehensive contribution for next </a:t>
            </a:r>
            <a:r>
              <a:rPr lang="en-US" dirty="0" smtClean="0"/>
              <a:t>session</a:t>
            </a:r>
          </a:p>
          <a:p>
            <a:pPr lvl="2"/>
            <a:r>
              <a:rPr lang="en-US" dirty="0" smtClean="0"/>
              <a:t>more information desired on the P1903.1 project as it seems to have close relation with SDN</a:t>
            </a:r>
            <a:endParaRPr lang="en-US" dirty="0" smtClean="0"/>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0</TotalTime>
  <Words>1216</Words>
  <Application>Microsoft Office PowerPoint</Application>
  <PresentationFormat>On-screen Show (4:3)</PresentationFormat>
  <Paragraphs>196</Paragraphs>
  <Slides>14</Slides>
  <Notes>5</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Template</vt:lpstr>
      <vt:lpstr>OmniRAN EC SG  May 2nd, 2013 Conference Call</vt:lpstr>
      <vt:lpstr>Meeting</vt:lpstr>
      <vt:lpstr>Guidelines for IEEE-SA Meetings</vt:lpstr>
      <vt:lpstr>Resources – URLs</vt:lpstr>
      <vt:lpstr>Meeting Etiquette</vt:lpstr>
      <vt:lpstr>LMSC Operations Manual</vt:lpstr>
      <vt:lpstr>Agenda Thursday, May 2nd, 09:00–10:00am ET</vt:lpstr>
      <vt:lpstr>Business#1</vt:lpstr>
      <vt:lpstr>Business #2</vt:lpstr>
      <vt:lpstr>Business #3</vt:lpstr>
      <vt:lpstr>Business #4 Task of OmniRAN EC SG</vt:lpstr>
      <vt:lpstr>Business #5 Plan and Timeline (EC SG Motion)</vt:lpstr>
      <vt:lpstr>Business #6 Plan and Timeline (EC SG Motion)</vt:lpstr>
      <vt:lpstr>Business#7</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204</cp:revision>
  <cp:lastPrinted>1998-02-10T13:28:06Z</cp:lastPrinted>
  <dcterms:created xsi:type="dcterms:W3CDTF">2011-12-30T17:06:23Z</dcterms:created>
  <dcterms:modified xsi:type="dcterms:W3CDTF">2013-05-02T15:51:00Z</dcterms:modified>
</cp:coreProperties>
</file>