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83" r:id="rId4"/>
    <p:sldId id="271" r:id="rId5"/>
    <p:sldId id="272" r:id="rId6"/>
    <p:sldId id="273" r:id="rId7"/>
    <p:sldId id="288" r:id="rId8"/>
    <p:sldId id="266" r:id="rId9"/>
    <p:sldId id="289" r:id="rId10"/>
    <p:sldId id="290" r:id="rId11"/>
    <p:sldId id="294" r:id="rId12"/>
    <p:sldId id="292" r:id="rId13"/>
    <p:sldId id="293" r:id="rId14"/>
    <p:sldId id="286" r:id="rId15"/>
    <p:sldId id="295"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728" autoAdjust="0"/>
    <p:restoredTop sz="99233" autoAdjust="0"/>
  </p:normalViewPr>
  <p:slideViewPr>
    <p:cSldViewPr>
      <p:cViewPr varScale="1">
        <p:scale>
          <a:sx n="57" d="100"/>
          <a:sy n="57" d="100"/>
        </p:scale>
        <p:origin x="72" y="5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114507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964324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2769160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extLst>
      <p:ext uri="{BB962C8B-B14F-4D97-AF65-F5344CB8AC3E}">
        <p14:creationId xmlns:p14="http://schemas.microsoft.com/office/powerpoint/2010/main" val="2551913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omniran-13-0030-02-ecsg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3/omniran-13-0024-01-0000-3gpp-liaison-on-samog-interpretations.docx" TargetMode="External"/><Relationship Id="rId2" Type="http://schemas.openxmlformats.org/officeDocument/2006/relationships/hyperlink" Target="https://mentor.ieee.org/omniran/dcn/13/omniran-13-0033-00-ecsg-meeting-minutes-for-march-2013-plenary-meeting.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2" Type="http://schemas.openxmlformats.org/officeDocument/2006/relationships/hyperlink" Target="http://www.ieee802.org/OmniRANsg/" TargetMode="External"/><Relationship Id="rId1" Type="http://schemas.openxmlformats.org/officeDocument/2006/relationships/slideLayout" Target="../slideLayouts/slideLayout2.xml"/><Relationship Id="rId5" Type="http://schemas.openxmlformats.org/officeDocument/2006/relationships/hyperlink" Target="http://grouper.ieee.org/groups/802/OmniRANsg/email/" TargetMode="External"/><Relationship Id="rId4" Type="http://schemas.openxmlformats.org/officeDocument/2006/relationships/hyperlink" Target="mailto:ecsg-802-omniran@listserv.ieee.org"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Agenda</a:t>
            </a:r>
            <a:br>
              <a:rPr lang="en-US" dirty="0"/>
            </a:br>
            <a:r>
              <a:rPr lang="en-US" dirty="0" smtClean="0"/>
              <a:t>May </a:t>
            </a:r>
            <a:r>
              <a:rPr lang="en-US" dirty="0"/>
              <a:t>2013, </a:t>
            </a:r>
            <a:r>
              <a:rPr lang="en-US" dirty="0" smtClean="0"/>
              <a:t>Waikoloa, HI</a:t>
            </a:r>
            <a:endParaRPr lang="en-US" dirty="0"/>
          </a:p>
        </p:txBody>
      </p:sp>
      <p:sp>
        <p:nvSpPr>
          <p:cNvPr id="3" name="Subtitle 2"/>
          <p:cNvSpPr>
            <a:spLocks noGrp="1"/>
          </p:cNvSpPr>
          <p:nvPr>
            <p:ph type="subTitle" idx="1"/>
          </p:nvPr>
        </p:nvSpPr>
        <p:spPr/>
        <p:txBody>
          <a:bodyPr/>
          <a:lstStyle/>
          <a:p>
            <a:r>
              <a:rPr lang="en-US" dirty="0" smtClean="0"/>
              <a:t>2013-05-13</a:t>
            </a:r>
            <a:r>
              <a:rPr lang="en-US" dirty="0"/>
              <a:t/>
            </a:r>
            <a:br>
              <a:rPr lang="en-US" dirty="0"/>
            </a:br>
            <a:r>
              <a:rPr lang="en-US" dirty="0"/>
              <a:t>Max Riegel</a:t>
            </a:r>
          </a:p>
          <a:p>
            <a:r>
              <a:rPr lang="en-US" dirty="0"/>
              <a:t>(OmniRAN SG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dirty="0" smtClean="0"/>
              <a:t>May </a:t>
            </a:r>
            <a:r>
              <a:rPr lang="en-US" dirty="0"/>
              <a:t>2013 Session - </a:t>
            </a:r>
            <a:r>
              <a:rPr lang="en-US" dirty="0" smtClean="0"/>
              <a:t>#1</a:t>
            </a:r>
            <a:endParaRPr lang="en-US" dirty="0"/>
          </a:p>
        </p:txBody>
      </p:sp>
      <p:sp>
        <p:nvSpPr>
          <p:cNvPr id="3" name="Content Placeholder 2"/>
          <p:cNvSpPr>
            <a:spLocks noGrp="1"/>
          </p:cNvSpPr>
          <p:nvPr>
            <p:ph idx="1"/>
          </p:nvPr>
        </p:nvSpPr>
        <p:spPr>
          <a:xfrm>
            <a:off x="457200" y="1066800"/>
            <a:ext cx="8229600" cy="5334000"/>
          </a:xfrm>
        </p:spPr>
        <p:txBody>
          <a:bodyPr>
            <a:normAutofit fontScale="62500" lnSpcReduction="20000"/>
          </a:bodyPr>
          <a:lstStyle/>
          <a:p>
            <a:r>
              <a:rPr lang="en-GB" dirty="0"/>
              <a:t>Call Meeting to Order</a:t>
            </a:r>
          </a:p>
          <a:p>
            <a:r>
              <a:rPr lang="en-GB" dirty="0"/>
              <a:t>Attendance recording</a:t>
            </a:r>
          </a:p>
          <a:p>
            <a:pPr lvl="1"/>
            <a:r>
              <a:rPr lang="en-GB" dirty="0"/>
              <a:t>Please use paper sheets – and IMAT for attendance credit</a:t>
            </a:r>
          </a:p>
          <a:p>
            <a:r>
              <a:rPr lang="en-GB" dirty="0"/>
              <a:t>Secretary position</a:t>
            </a:r>
          </a:p>
          <a:p>
            <a:pPr lvl="1"/>
            <a:r>
              <a:rPr lang="en-GB" dirty="0"/>
              <a:t>?</a:t>
            </a:r>
          </a:p>
          <a:p>
            <a:r>
              <a:rPr lang="en-US" dirty="0"/>
              <a:t>Approval of </a:t>
            </a:r>
            <a:r>
              <a:rPr lang="en-US" dirty="0" smtClean="0"/>
              <a:t>minutes</a:t>
            </a:r>
          </a:p>
          <a:p>
            <a:pPr lvl="1"/>
            <a:r>
              <a:rPr lang="en-US" dirty="0" smtClean="0"/>
              <a:t>March Orlando F2F session</a:t>
            </a:r>
          </a:p>
          <a:p>
            <a:pPr lvl="2"/>
            <a:r>
              <a:rPr lang="en-US" dirty="0">
                <a:hlinkClick r:id="rId2"/>
              </a:rPr>
              <a:t>https://</a:t>
            </a:r>
            <a:r>
              <a:rPr lang="en-US" dirty="0" smtClean="0">
                <a:hlinkClick r:id="rId2"/>
              </a:rPr>
              <a:t>mentor.ieee.org/omniran/dcn/13/omniran-13-0033-00-ecsg-meeting-minutes-for-march-2013-plenary-meeting.docx</a:t>
            </a:r>
            <a:endParaRPr lang="en-US" dirty="0" smtClean="0"/>
          </a:p>
          <a:p>
            <a:pPr lvl="1"/>
            <a:r>
              <a:rPr lang="en-US" dirty="0" smtClean="0"/>
              <a:t>April 11</a:t>
            </a:r>
            <a:r>
              <a:rPr lang="en-US" baseline="30000" dirty="0" smtClean="0"/>
              <a:t>th</a:t>
            </a:r>
            <a:r>
              <a:rPr lang="en-US" dirty="0" smtClean="0"/>
              <a:t> conference call</a:t>
            </a:r>
          </a:p>
          <a:p>
            <a:pPr lvl="1"/>
            <a:r>
              <a:rPr lang="en-US" dirty="0" smtClean="0"/>
              <a:t>May 2</a:t>
            </a:r>
            <a:r>
              <a:rPr lang="en-US" baseline="30000" dirty="0" smtClean="0"/>
              <a:t>nd</a:t>
            </a:r>
            <a:r>
              <a:rPr lang="en-US" dirty="0" smtClean="0"/>
              <a:t> conference call</a:t>
            </a:r>
            <a:r>
              <a:rPr lang="en-US" dirty="0" smtClean="0"/>
              <a:t> </a:t>
            </a:r>
            <a:endParaRPr lang="en-US" dirty="0"/>
          </a:p>
          <a:p>
            <a:r>
              <a:rPr lang="en-US" dirty="0"/>
              <a:t>Reports</a:t>
            </a:r>
          </a:p>
          <a:p>
            <a:pPr lvl="1"/>
            <a:r>
              <a:rPr lang="en-US" dirty="0" err="1"/>
              <a:t>OmniRAN</a:t>
            </a:r>
            <a:r>
              <a:rPr lang="en-US" dirty="0"/>
              <a:t> </a:t>
            </a:r>
            <a:r>
              <a:rPr lang="en-US" dirty="0" smtClean="0"/>
              <a:t>liaison letter to 3GPP SA2</a:t>
            </a:r>
            <a:endParaRPr lang="en-US" dirty="0"/>
          </a:p>
          <a:p>
            <a:pPr lvl="2"/>
            <a:r>
              <a:rPr lang="en-US" dirty="0">
                <a:hlinkClick r:id="rId3"/>
              </a:rPr>
              <a:t>https://</a:t>
            </a:r>
            <a:r>
              <a:rPr lang="en-US" dirty="0" smtClean="0">
                <a:hlinkClick r:id="rId3"/>
              </a:rPr>
              <a:t>mentor.ieee.org/omniran/dcn/13/omniran-13-0024-01-0000-3gpp-liaison-on-samog-interpretations.docx</a:t>
            </a:r>
            <a:endParaRPr lang="en-US" dirty="0" smtClean="0"/>
          </a:p>
          <a:p>
            <a:pPr lvl="2"/>
            <a:r>
              <a:rPr lang="en-US" dirty="0" smtClean="0"/>
              <a:t>Sent out on March 28</a:t>
            </a:r>
            <a:r>
              <a:rPr lang="en-US" baseline="30000" dirty="0" smtClean="0"/>
              <a:t>th</a:t>
            </a:r>
            <a:r>
              <a:rPr lang="en-US" dirty="0" smtClean="0"/>
              <a:t>, 2013</a:t>
            </a:r>
          </a:p>
          <a:p>
            <a:pPr lvl="2"/>
            <a:r>
              <a:rPr lang="en-US" dirty="0" smtClean="0"/>
              <a:t>So far no response received</a:t>
            </a:r>
            <a:endParaRPr lang="en-US" dirty="0"/>
          </a:p>
          <a:p>
            <a:pPr lvl="1"/>
            <a:r>
              <a:rPr lang="en-US" dirty="0" err="1"/>
              <a:t>OmniRAN</a:t>
            </a:r>
            <a:r>
              <a:rPr lang="en-US" dirty="0"/>
              <a:t> </a:t>
            </a:r>
            <a:r>
              <a:rPr lang="en-US" dirty="0" smtClean="0"/>
              <a:t>extension by</a:t>
            </a:r>
            <a:r>
              <a:rPr lang="en-US" dirty="0" smtClean="0"/>
              <a:t> </a:t>
            </a:r>
            <a:r>
              <a:rPr lang="en-US" dirty="0"/>
              <a:t>EC </a:t>
            </a:r>
            <a:r>
              <a:rPr lang="en-US" dirty="0" smtClean="0"/>
              <a:t>closing</a:t>
            </a:r>
            <a:r>
              <a:rPr lang="en-US" dirty="0" smtClean="0"/>
              <a:t> plenary in March ‘13</a:t>
            </a:r>
            <a:endParaRPr lang="en-US" dirty="0"/>
          </a:p>
          <a:p>
            <a:pPr lvl="2"/>
            <a:r>
              <a:rPr lang="en-US" dirty="0" smtClean="0"/>
              <a:t>See next slide</a:t>
            </a:r>
            <a:endParaRPr lang="en-US" dirty="0"/>
          </a:p>
        </p:txBody>
      </p:sp>
    </p:spTree>
    <p:extLst>
      <p:ext uri="{BB962C8B-B14F-4D97-AF65-F5344CB8AC3E}">
        <p14:creationId xmlns:p14="http://schemas.microsoft.com/office/powerpoint/2010/main" val="3587044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#2</a:t>
            </a:r>
            <a:r>
              <a:rPr lang="en-US" dirty="0" smtClean="0"/>
              <a:t/>
            </a:r>
            <a:br>
              <a:rPr lang="en-US" dirty="0" smtClean="0"/>
            </a:br>
            <a:r>
              <a:rPr lang="en-US" dirty="0" smtClean="0"/>
              <a:t>Refined directions provided by EC</a:t>
            </a:r>
            <a:endParaRPr lang="en-US" dirty="0"/>
          </a:p>
        </p:txBody>
      </p:sp>
      <p:sp>
        <p:nvSpPr>
          <p:cNvPr id="3" name="Content Placeholder 2"/>
          <p:cNvSpPr>
            <a:spLocks noGrp="1"/>
          </p:cNvSpPr>
          <p:nvPr>
            <p:ph idx="1"/>
          </p:nvPr>
        </p:nvSpPr>
        <p:spPr>
          <a:xfrm>
            <a:off x="457200" y="1600200"/>
            <a:ext cx="8229600" cy="4800600"/>
          </a:xfrm>
        </p:spPr>
        <p:txBody>
          <a:bodyPr>
            <a:normAutofit fontScale="55000" lnSpcReduction="20000"/>
          </a:bodyPr>
          <a:lstStyle/>
          <a:p>
            <a:pPr lvl="0"/>
            <a:r>
              <a:rPr lang="en-US" dirty="0" smtClean="0"/>
              <a:t>After some hefty discussions OmniRAN was extended until end of July ‘13 plenary.</a:t>
            </a:r>
          </a:p>
          <a:p>
            <a:pPr lvl="0"/>
            <a:endParaRPr lang="en-US" dirty="0" smtClean="0"/>
          </a:p>
          <a:p>
            <a:pPr lvl="0"/>
            <a:r>
              <a:rPr lang="en-US" dirty="0" smtClean="0"/>
              <a:t>The EC provided further guidance for the tasks of OmniRAN ECSG:</a:t>
            </a:r>
            <a:br>
              <a:rPr lang="en-US" dirty="0" smtClean="0"/>
            </a:br>
            <a:endParaRPr lang="en-US" dirty="0" smtClean="0"/>
          </a:p>
          <a:p>
            <a:pPr>
              <a:buNone/>
            </a:pPr>
            <a:r>
              <a:rPr lang="en-US" dirty="0" smtClean="0"/>
              <a:t>	Motion#28</a:t>
            </a:r>
            <a:br>
              <a:rPr lang="en-US" dirty="0" smtClean="0"/>
            </a:br>
            <a:r>
              <a:rPr lang="en-US" dirty="0" smtClean="0"/>
              <a:t>The EC considers that the primary tasks of the OmniRAN ECSG, to be completed by the close of the July Plenary, are:</a:t>
            </a:r>
          </a:p>
          <a:p>
            <a:pPr lvl="1"/>
            <a:r>
              <a:rPr lang="en-US" dirty="0" smtClean="0"/>
              <a:t>To perform a gap analysis that shows what pieces of work that are relevant to 802 (standards and standards under development) are not covered by existing external SDOs  (IETF, 3GPP,...) and internal, and socialize that analysis with those SDOs;</a:t>
            </a:r>
          </a:p>
          <a:p>
            <a:pPr lvl="1"/>
            <a:r>
              <a:rPr lang="en-US" dirty="0" smtClean="0"/>
              <a:t>Having performed that gap analysis, define a crisp scope of the ECSG (target 15 words or less);</a:t>
            </a:r>
          </a:p>
          <a:p>
            <a:pPr lvl="1"/>
            <a:r>
              <a:rPr lang="en-US" dirty="0" smtClean="0"/>
              <a:t>Define what piece(s) of work within that scope (a) fall legitimately within 802's remit and (b) are achievable within an 802 activity.</a:t>
            </a:r>
            <a:br>
              <a:rPr lang="en-US" dirty="0" smtClean="0"/>
            </a:br>
            <a:endParaRPr lang="en-US" dirty="0" smtClean="0"/>
          </a:p>
          <a:p>
            <a:pPr>
              <a:buNone/>
            </a:pPr>
            <a:r>
              <a:rPr lang="en-US" dirty="0" smtClean="0"/>
              <a:t>	Moved	Jeffrey</a:t>
            </a:r>
            <a:br>
              <a:rPr lang="en-US" dirty="0" smtClean="0"/>
            </a:br>
            <a:r>
              <a:rPr lang="en-US" dirty="0" smtClean="0"/>
              <a:t>Second	Thaler</a:t>
            </a:r>
            <a:br>
              <a:rPr lang="en-US" dirty="0" smtClean="0"/>
            </a:br>
            <a:r>
              <a:rPr lang="en-US" dirty="0" smtClean="0"/>
              <a:t>Results	8 / 2 / 3</a:t>
            </a:r>
            <a:br>
              <a:rPr lang="en-US" dirty="0" smtClean="0"/>
            </a:br>
            <a:r>
              <a:rPr lang="en-US" dirty="0" smtClean="0"/>
              <a:t>Motion	Passes</a:t>
            </a:r>
          </a:p>
          <a:p>
            <a:pPr>
              <a:buNone/>
            </a:pPr>
            <a:endParaRPr lang="en-US" dirty="0" smtClean="0"/>
          </a:p>
          <a:p>
            <a:pPr lvl="0"/>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a:t>
            </a:r>
            <a:r>
              <a:rPr lang="en-US" dirty="0" smtClean="0"/>
              <a:t/>
            </a:r>
            <a:br>
              <a:rPr lang="en-US" dirty="0" smtClean="0"/>
            </a:br>
            <a:r>
              <a:rPr lang="en-US" dirty="0" smtClean="0"/>
              <a:t>Plan </a:t>
            </a:r>
            <a:r>
              <a:rPr lang="en-US" dirty="0"/>
              <a:t>and </a:t>
            </a:r>
            <a:r>
              <a:rPr lang="en-US" dirty="0" smtClean="0"/>
              <a:t>Timeline (EC SG Motion)</a:t>
            </a:r>
            <a:endParaRPr lang="en-US" dirty="0"/>
          </a:p>
        </p:txBody>
      </p:sp>
      <p:sp>
        <p:nvSpPr>
          <p:cNvPr id="4" name="TextBox 3"/>
          <p:cNvSpPr txBox="1"/>
          <p:nvPr/>
        </p:nvSpPr>
        <p:spPr>
          <a:xfrm>
            <a:off x="457200" y="1543970"/>
            <a:ext cx="1265972" cy="246221"/>
          </a:xfrm>
          <a:prstGeom prst="rect">
            <a:avLst/>
          </a:prstGeom>
          <a:noFill/>
        </p:spPr>
        <p:txBody>
          <a:bodyPr wrap="none" lIns="0" tIns="0" rIns="0" bIns="0" rtlCol="0">
            <a:spAutoFit/>
          </a:bodyPr>
          <a:lstStyle/>
          <a:p>
            <a:r>
              <a:rPr lang="en-US" sz="1600" dirty="0" smtClean="0">
                <a:latin typeface="+mn-lt"/>
              </a:rPr>
              <a:t>Initial meeting</a:t>
            </a:r>
            <a:endParaRPr lang="en-US" sz="1600" dirty="0">
              <a:latin typeface="+mn-lt"/>
            </a:endParaRPr>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76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8153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70866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60198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49530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38862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2819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2209800" y="5987534"/>
            <a:ext cx="24686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3191582" y="5987534"/>
            <a:ext cx="264496"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4258382" y="5987534"/>
            <a:ext cx="264496"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5414206" y="5987534"/>
            <a:ext cx="238848"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6379158" y="5987534"/>
            <a:ext cx="290144"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7543799" y="5987534"/>
            <a:ext cx="24686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8560047" y="5987534"/>
            <a:ext cx="195566"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26" name="TextBox 25"/>
          <p:cNvSpPr txBox="1"/>
          <p:nvPr/>
        </p:nvSpPr>
        <p:spPr>
          <a:xfrm>
            <a:off x="2209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7" name="TextBox 26"/>
          <p:cNvSpPr txBox="1"/>
          <p:nvPr/>
        </p:nvSpPr>
        <p:spPr>
          <a:xfrm>
            <a:off x="43434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6400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86106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0" name="TextBox 29"/>
          <p:cNvSpPr txBox="1"/>
          <p:nvPr/>
        </p:nvSpPr>
        <p:spPr>
          <a:xfrm>
            <a:off x="381000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1" name="TextBox 30"/>
          <p:cNvSpPr txBox="1"/>
          <p:nvPr/>
        </p:nvSpPr>
        <p:spPr>
          <a:xfrm>
            <a:off x="457200" y="2153570"/>
            <a:ext cx="2417629" cy="246221"/>
          </a:xfrm>
          <a:prstGeom prst="rect">
            <a:avLst/>
          </a:prstGeom>
          <a:noFill/>
        </p:spPr>
        <p:txBody>
          <a:bodyPr wrap="none" lIns="0" tIns="0" rIns="0" bIns="0" rtlCol="0">
            <a:spAutoFit/>
          </a:bodyPr>
          <a:lstStyle/>
          <a:p>
            <a:r>
              <a:rPr lang="en-US" sz="1600" dirty="0" smtClean="0">
                <a:latin typeface="+mn-lt"/>
              </a:rPr>
              <a:t>Draft Use cases document</a:t>
            </a:r>
            <a:endParaRPr lang="en-US" sz="1600" dirty="0">
              <a:latin typeface="+mn-lt"/>
            </a:endParaRPr>
          </a:p>
        </p:txBody>
      </p:sp>
      <p:sp>
        <p:nvSpPr>
          <p:cNvPr id="32" name="TextBox 31"/>
          <p:cNvSpPr txBox="1"/>
          <p:nvPr/>
        </p:nvSpPr>
        <p:spPr>
          <a:xfrm>
            <a:off x="457200" y="2482334"/>
            <a:ext cx="3911528" cy="246221"/>
          </a:xfrm>
          <a:prstGeom prst="rect">
            <a:avLst/>
          </a:prstGeom>
          <a:noFill/>
        </p:spPr>
        <p:txBody>
          <a:bodyPr wrap="none" lIns="0" tIns="0" rIns="0" bIns="0" rtlCol="0">
            <a:spAutoFit/>
          </a:bodyPr>
          <a:lstStyle/>
          <a:p>
            <a:r>
              <a:rPr lang="en-US" sz="1600" dirty="0" smtClean="0">
                <a:latin typeface="+mn-lt"/>
              </a:rPr>
              <a:t>Call for comments on Use cases document</a:t>
            </a:r>
            <a:endParaRPr lang="en-US" sz="1600" dirty="0">
              <a:latin typeface="+mn-lt"/>
            </a:endParaRPr>
          </a:p>
        </p:txBody>
      </p:sp>
      <p:sp>
        <p:nvSpPr>
          <p:cNvPr id="33" name="TextBox 32"/>
          <p:cNvSpPr txBox="1"/>
          <p:nvPr/>
        </p:nvSpPr>
        <p:spPr>
          <a:xfrm>
            <a:off x="45720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34" name="TextBox 33"/>
          <p:cNvSpPr txBox="1"/>
          <p:nvPr/>
        </p:nvSpPr>
        <p:spPr>
          <a:xfrm>
            <a:off x="457200" y="3067970"/>
            <a:ext cx="3626694" cy="246221"/>
          </a:xfrm>
          <a:prstGeom prst="rect">
            <a:avLst/>
          </a:prstGeom>
          <a:noFill/>
        </p:spPr>
        <p:txBody>
          <a:bodyPr wrap="none" lIns="0" tIns="0" rIns="0" bIns="0" rtlCol="0">
            <a:spAutoFit/>
          </a:bodyPr>
          <a:lstStyle/>
          <a:p>
            <a:r>
              <a:rPr lang="en-US" sz="1600" dirty="0" smtClean="0">
                <a:latin typeface="+mn-lt"/>
              </a:rPr>
              <a:t>Classification of functional requirements</a:t>
            </a:r>
            <a:endParaRPr lang="en-US" sz="1600" dirty="0">
              <a:latin typeface="+mn-lt"/>
            </a:endParaRPr>
          </a:p>
        </p:txBody>
      </p:sp>
      <p:sp>
        <p:nvSpPr>
          <p:cNvPr id="35" name="TextBox 34"/>
          <p:cNvSpPr txBox="1"/>
          <p:nvPr/>
        </p:nvSpPr>
        <p:spPr>
          <a:xfrm>
            <a:off x="457200" y="3677570"/>
            <a:ext cx="3033783" cy="246221"/>
          </a:xfrm>
          <a:prstGeom prst="rect">
            <a:avLst/>
          </a:prstGeom>
          <a:no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6" name="TextBox 35"/>
          <p:cNvSpPr txBox="1"/>
          <p:nvPr/>
        </p:nvSpPr>
        <p:spPr>
          <a:xfrm>
            <a:off x="457200" y="4859179"/>
            <a:ext cx="2573721" cy="246221"/>
          </a:xfrm>
          <a:prstGeom prst="rect">
            <a:avLst/>
          </a:prstGeom>
          <a:noFill/>
        </p:spPr>
        <p:txBody>
          <a:bodyPr wrap="none" lIns="0" tIns="0" rIns="0" bIns="0" rtlCol="0">
            <a:spAutoFit/>
          </a:bodyPr>
          <a:lstStyle/>
          <a:p>
            <a:r>
              <a:rPr lang="en-US" sz="1600" dirty="0" smtClean="0">
                <a:latin typeface="+mn-lt"/>
              </a:rPr>
              <a:t>Finalization of PAR proposal</a:t>
            </a:r>
            <a:endParaRPr lang="en-US" sz="1600" dirty="0">
              <a:latin typeface="+mn-lt"/>
            </a:endParaRPr>
          </a:p>
        </p:txBody>
      </p:sp>
      <p:sp>
        <p:nvSpPr>
          <p:cNvPr id="37" name="TextBox 36"/>
          <p:cNvSpPr txBox="1"/>
          <p:nvPr/>
        </p:nvSpPr>
        <p:spPr>
          <a:xfrm>
            <a:off x="457200" y="3982370"/>
            <a:ext cx="2372344" cy="246221"/>
          </a:xfrm>
          <a:prstGeom prst="rect">
            <a:avLst/>
          </a:prstGeom>
          <a:noFill/>
        </p:spPr>
        <p:txBody>
          <a:bodyPr wrap="none" lIns="0" tIns="0" rIns="0" bIns="0" rtlCol="0">
            <a:spAutoFit/>
          </a:bodyPr>
          <a:lstStyle/>
          <a:p>
            <a:r>
              <a:rPr lang="en-US" sz="1600" dirty="0" smtClean="0">
                <a:latin typeface="+mn-lt"/>
              </a:rPr>
              <a:t>Decision about initial topic</a:t>
            </a:r>
            <a:endParaRPr lang="en-US" sz="1600" dirty="0">
              <a:latin typeface="+mn-lt"/>
            </a:endParaRPr>
          </a:p>
        </p:txBody>
      </p:sp>
      <p:sp>
        <p:nvSpPr>
          <p:cNvPr id="38" name="TextBox 37"/>
          <p:cNvSpPr txBox="1"/>
          <p:nvPr/>
        </p:nvSpPr>
        <p:spPr>
          <a:xfrm>
            <a:off x="457200" y="4554379"/>
            <a:ext cx="3633807" cy="246221"/>
          </a:xfrm>
          <a:prstGeom prst="rect">
            <a:avLst/>
          </a:prstGeom>
          <a:noFill/>
        </p:spPr>
        <p:txBody>
          <a:bodyPr wrap="none" lIns="0" tIns="0" rIns="0" bIns="0" rtlCol="0">
            <a:spAutoFit/>
          </a:bodyPr>
          <a:lstStyle/>
          <a:p>
            <a:r>
              <a:rPr lang="en-US" sz="1600" dirty="0" smtClean="0">
                <a:latin typeface="+mn-lt"/>
              </a:rPr>
              <a:t>Draft PAR completed for EC submission</a:t>
            </a:r>
            <a:endParaRPr lang="en-US" sz="1600" dirty="0">
              <a:latin typeface="+mn-lt"/>
            </a:endParaRPr>
          </a:p>
        </p:txBody>
      </p:sp>
      <p:sp>
        <p:nvSpPr>
          <p:cNvPr id="39" name="TextBox 38"/>
          <p:cNvSpPr txBox="1"/>
          <p:nvPr/>
        </p:nvSpPr>
        <p:spPr>
          <a:xfrm>
            <a:off x="457200" y="2763170"/>
            <a:ext cx="2942512" cy="246221"/>
          </a:xfrm>
          <a:prstGeom prst="rect">
            <a:avLst/>
          </a:prstGeom>
          <a:noFill/>
        </p:spPr>
        <p:txBody>
          <a:bodyPr wrap="none" lIns="0" tIns="0" rIns="0" bIns="0" rtlCol="0">
            <a:spAutoFit/>
          </a:bodyPr>
          <a:lstStyle/>
          <a:p>
            <a:r>
              <a:rPr lang="en-US" sz="1600" dirty="0" smtClean="0">
                <a:latin typeface="+mn-lt"/>
              </a:rPr>
              <a:t>Use cases document finalization</a:t>
            </a:r>
            <a:endParaRPr lang="en-US" sz="1600" dirty="0">
              <a:latin typeface="+mn-lt"/>
            </a:endParaRPr>
          </a:p>
        </p:txBody>
      </p:sp>
      <p:sp>
        <p:nvSpPr>
          <p:cNvPr id="40" name="TextBox 39"/>
          <p:cNvSpPr txBox="1"/>
          <p:nvPr/>
        </p:nvSpPr>
        <p:spPr>
          <a:xfrm>
            <a:off x="2209800" y="1567934"/>
            <a:ext cx="3048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1" name="TextBox 40"/>
          <p:cNvSpPr txBox="1"/>
          <p:nvPr/>
        </p:nvSpPr>
        <p:spPr>
          <a:xfrm>
            <a:off x="2681790" y="1853825"/>
            <a:ext cx="3109410" cy="203575"/>
          </a:xfrm>
          <a:prstGeom prst="rect">
            <a:avLst/>
          </a:prstGeom>
          <a:solidFill>
            <a:srgbClr val="0070C0"/>
          </a:solidFill>
        </p:spPr>
        <p:txBody>
          <a:bodyPr wrap="none" lIns="0" tIns="0" rIns="0" bIns="0" rtlCol="0">
            <a:noAutofit/>
          </a:bodyPr>
          <a:lstStyle/>
          <a:p>
            <a:endParaRPr lang="en-US" dirty="0">
              <a:latin typeface="+mn-lt"/>
            </a:endParaRPr>
          </a:p>
        </p:txBody>
      </p:sp>
      <p:sp>
        <p:nvSpPr>
          <p:cNvPr id="42" name="TextBox 41"/>
          <p:cNvSpPr txBox="1"/>
          <p:nvPr/>
        </p:nvSpPr>
        <p:spPr>
          <a:xfrm>
            <a:off x="4648200" y="2177534"/>
            <a:ext cx="533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3" name="TextBox 42"/>
          <p:cNvSpPr txBox="1"/>
          <p:nvPr/>
        </p:nvSpPr>
        <p:spPr>
          <a:xfrm>
            <a:off x="5257800" y="2482334"/>
            <a:ext cx="10668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4" name="TextBox 43"/>
          <p:cNvSpPr txBox="1"/>
          <p:nvPr/>
        </p:nvSpPr>
        <p:spPr>
          <a:xfrm>
            <a:off x="6400800" y="27871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5" name="TextBox 44"/>
          <p:cNvSpPr txBox="1"/>
          <p:nvPr/>
        </p:nvSpPr>
        <p:spPr>
          <a:xfrm>
            <a:off x="5257800" y="3091934"/>
            <a:ext cx="1295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48" name="TextBox 47"/>
          <p:cNvSpPr txBox="1"/>
          <p:nvPr/>
        </p:nvSpPr>
        <p:spPr>
          <a:xfrm>
            <a:off x="457200" y="3372770"/>
            <a:ext cx="3546844" cy="246221"/>
          </a:xfrm>
          <a:prstGeom prst="rect">
            <a:avLst/>
          </a:prstGeom>
          <a:noFill/>
        </p:spPr>
        <p:txBody>
          <a:bodyPr wrap="none" lIns="0" tIns="0" rIns="0" bIns="0" rtlCol="0">
            <a:spAutoFit/>
          </a:bodyPr>
          <a:lstStyle/>
          <a:p>
            <a:r>
              <a:rPr lang="en-US" sz="1600" dirty="0" smtClean="0">
                <a:latin typeface="+mn-lt"/>
              </a:rPr>
              <a:t>Prioritization of functional requirements</a:t>
            </a:r>
            <a:endParaRPr lang="en-US" sz="1600" dirty="0">
              <a:latin typeface="+mn-lt"/>
            </a:endParaRPr>
          </a:p>
        </p:txBody>
      </p:sp>
      <p:sp>
        <p:nvSpPr>
          <p:cNvPr id="49" name="TextBox 48"/>
          <p:cNvSpPr txBox="1"/>
          <p:nvPr/>
        </p:nvSpPr>
        <p:spPr>
          <a:xfrm>
            <a:off x="6477000" y="33967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6477000" y="37015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6553200" y="40063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6553200" y="4615934"/>
            <a:ext cx="11430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3" name="TextBox 52"/>
          <p:cNvSpPr txBox="1"/>
          <p:nvPr/>
        </p:nvSpPr>
        <p:spPr>
          <a:xfrm>
            <a:off x="8733325" y="4996934"/>
            <a:ext cx="76200" cy="184666"/>
          </a:xfrm>
          <a:prstGeom prst="rect">
            <a:avLst/>
          </a:prstGeom>
          <a:solidFill>
            <a:srgbClr val="0070C0"/>
          </a:solidFill>
        </p:spPr>
        <p:txBody>
          <a:bodyPr wrap="none" lIns="0" tIns="0" rIns="0" bIns="0" rtlCol="0">
            <a:noAutofit/>
          </a:bodyPr>
          <a:lstStyle/>
          <a:p>
            <a:endParaRPr lang="en-US" dirty="0">
              <a:latin typeface="+mn-lt"/>
            </a:endParaRPr>
          </a:p>
        </p:txBody>
      </p:sp>
      <p:sp>
        <p:nvSpPr>
          <p:cNvPr id="56" name="TextBox 55"/>
          <p:cNvSpPr txBox="1"/>
          <p:nvPr/>
        </p:nvSpPr>
        <p:spPr>
          <a:xfrm>
            <a:off x="7239000" y="5222557"/>
            <a:ext cx="284052" cy="307777"/>
          </a:xfrm>
          <a:prstGeom prst="rect">
            <a:avLst/>
          </a:prstGeom>
          <a:noFill/>
        </p:spPr>
        <p:txBody>
          <a:bodyPr wrap="none" rtlCol="0">
            <a:spAutoFit/>
          </a:bodyPr>
          <a:lstStyle/>
          <a:p>
            <a:r>
              <a:rPr lang="en-US" sz="1400" dirty="0" smtClean="0">
                <a:latin typeface="+mn-lt"/>
              </a:rPr>
              <a:t>?</a:t>
            </a:r>
            <a:endParaRPr lang="en-US" sz="1400" dirty="0">
              <a:latin typeface="+mn-lt"/>
            </a:endParaRPr>
          </a:p>
        </p:txBody>
      </p:sp>
      <p:cxnSp>
        <p:nvCxnSpPr>
          <p:cNvPr id="5" name="Straight Connector 4"/>
          <p:cNvCxnSpPr/>
          <p:nvPr/>
        </p:nvCxnSpPr>
        <p:spPr bwMode="auto">
          <a:xfrm>
            <a:off x="8610600" y="16764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 name="TextBox 6"/>
          <p:cNvSpPr txBox="1"/>
          <p:nvPr/>
        </p:nvSpPr>
        <p:spPr>
          <a:xfrm>
            <a:off x="8305800" y="1414790"/>
            <a:ext cx="553238" cy="261610"/>
          </a:xfrm>
          <a:prstGeom prst="rect">
            <a:avLst/>
          </a:prstGeom>
          <a:noFill/>
        </p:spPr>
        <p:txBody>
          <a:bodyPr wrap="none" rtlCol="0">
            <a:spAutoFit/>
          </a:bodyPr>
          <a:lstStyle/>
          <a:p>
            <a:r>
              <a:rPr lang="en-US" sz="1100">
                <a:latin typeface="+mn-lt"/>
              </a:rPr>
              <a:t>Jul’15</a:t>
            </a:r>
          </a:p>
        </p:txBody>
      </p:sp>
      <p:cxnSp>
        <p:nvCxnSpPr>
          <p:cNvPr id="58" name="Straight Connector 57"/>
          <p:cNvCxnSpPr/>
          <p:nvPr/>
        </p:nvCxnSpPr>
        <p:spPr bwMode="auto">
          <a:xfrm>
            <a:off x="76962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59" name="Straight Connector 58"/>
          <p:cNvCxnSpPr/>
          <p:nvPr/>
        </p:nvCxnSpPr>
        <p:spPr bwMode="auto">
          <a:xfrm>
            <a:off x="86106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0" name="TextBox 59"/>
          <p:cNvSpPr txBox="1"/>
          <p:nvPr/>
        </p:nvSpPr>
        <p:spPr>
          <a:xfrm>
            <a:off x="7391400" y="1414790"/>
            <a:ext cx="600351" cy="261610"/>
          </a:xfrm>
          <a:prstGeom prst="rect">
            <a:avLst/>
          </a:prstGeom>
          <a:noFill/>
        </p:spPr>
        <p:txBody>
          <a:bodyPr wrap="none" rtlCol="0">
            <a:spAutoFit/>
          </a:bodyPr>
          <a:lstStyle/>
          <a:p>
            <a:r>
              <a:rPr lang="en-US" sz="1100">
                <a:latin typeface="+mn-lt"/>
              </a:rPr>
              <a:t>Jun’15</a:t>
            </a:r>
          </a:p>
        </p:txBody>
      </p:sp>
      <p:cxnSp>
        <p:nvCxnSpPr>
          <p:cNvPr id="61" name="Straight Connector 60"/>
          <p:cNvCxnSpPr/>
          <p:nvPr/>
        </p:nvCxnSpPr>
        <p:spPr bwMode="auto">
          <a:xfrm>
            <a:off x="4617005"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2" name="TextBox 61"/>
          <p:cNvSpPr txBox="1"/>
          <p:nvPr/>
        </p:nvSpPr>
        <p:spPr>
          <a:xfrm>
            <a:off x="4258026" y="1447800"/>
            <a:ext cx="621083" cy="261610"/>
          </a:xfrm>
          <a:prstGeom prst="rect">
            <a:avLst/>
          </a:prstGeom>
          <a:noFill/>
        </p:spPr>
        <p:txBody>
          <a:bodyPr wrap="none" rtlCol="0">
            <a:spAutoFit/>
          </a:bodyPr>
          <a:lstStyle/>
          <a:p>
            <a:r>
              <a:rPr lang="en-US" sz="1100">
                <a:latin typeface="+mn-lt"/>
              </a:rPr>
              <a:t>Mar’21</a:t>
            </a:r>
          </a:p>
        </p:txBody>
      </p:sp>
      <p:sp>
        <p:nvSpPr>
          <p:cNvPr id="57" name="TextBox 56"/>
          <p:cNvSpPr txBox="1"/>
          <p:nvPr/>
        </p:nvSpPr>
        <p:spPr>
          <a:xfrm>
            <a:off x="457200" y="4267200"/>
            <a:ext cx="1330392" cy="246221"/>
          </a:xfrm>
          <a:prstGeom prst="rect">
            <a:avLst/>
          </a:prstGeom>
          <a:noFill/>
        </p:spPr>
        <p:txBody>
          <a:bodyPr wrap="none" lIns="0" tIns="0" rIns="0" bIns="0" rtlCol="0">
            <a:spAutoFit/>
          </a:bodyPr>
          <a:lstStyle/>
          <a:p>
            <a:r>
              <a:rPr lang="en-US" sz="1600" dirty="0">
                <a:latin typeface="+mn-lt"/>
              </a:rPr>
              <a:t>Initial </a:t>
            </a:r>
            <a:r>
              <a:rPr lang="en-US" sz="1600" dirty="0" smtClean="0">
                <a:latin typeface="+mn-lt"/>
              </a:rPr>
              <a:t>PAR text </a:t>
            </a:r>
            <a:endParaRPr lang="en-US" sz="1600" dirty="0">
              <a:latin typeface="+mn-lt"/>
            </a:endParaRPr>
          </a:p>
        </p:txBody>
      </p:sp>
      <p:sp>
        <p:nvSpPr>
          <p:cNvPr id="63" name="TextBox 62"/>
          <p:cNvSpPr txBox="1"/>
          <p:nvPr/>
        </p:nvSpPr>
        <p:spPr>
          <a:xfrm>
            <a:off x="6553200" y="4311134"/>
            <a:ext cx="152400" cy="184666"/>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64" name="Straight Connector 63"/>
          <p:cNvCxnSpPr/>
          <p:nvPr/>
        </p:nvCxnSpPr>
        <p:spPr bwMode="auto">
          <a:xfrm>
            <a:off x="60960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5" name="Straight Connector 64"/>
          <p:cNvCxnSpPr/>
          <p:nvPr/>
        </p:nvCxnSpPr>
        <p:spPr bwMode="auto">
          <a:xfrm>
            <a:off x="52578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6" name="TextBox 65"/>
          <p:cNvSpPr txBox="1"/>
          <p:nvPr/>
        </p:nvSpPr>
        <p:spPr>
          <a:xfrm>
            <a:off x="4953000" y="1447800"/>
            <a:ext cx="600019" cy="261610"/>
          </a:xfrm>
          <a:prstGeom prst="rect">
            <a:avLst/>
          </a:prstGeom>
          <a:noFill/>
        </p:spPr>
        <p:txBody>
          <a:bodyPr wrap="none" rtlCol="0">
            <a:spAutoFit/>
          </a:bodyPr>
          <a:lstStyle/>
          <a:p>
            <a:r>
              <a:rPr lang="en-US" sz="1100">
                <a:latin typeface="+mn-lt"/>
              </a:rPr>
              <a:t>Apr’11</a:t>
            </a:r>
          </a:p>
        </p:txBody>
      </p:sp>
      <p:sp>
        <p:nvSpPr>
          <p:cNvPr id="67" name="TextBox 66"/>
          <p:cNvSpPr txBox="1"/>
          <p:nvPr/>
        </p:nvSpPr>
        <p:spPr>
          <a:xfrm>
            <a:off x="5791200" y="1447800"/>
            <a:ext cx="560952" cy="261610"/>
          </a:xfrm>
          <a:prstGeom prst="rect">
            <a:avLst/>
          </a:prstGeom>
          <a:noFill/>
        </p:spPr>
        <p:txBody>
          <a:bodyPr wrap="none" rtlCol="0">
            <a:spAutoFit/>
          </a:bodyPr>
          <a:lstStyle/>
          <a:p>
            <a:r>
              <a:rPr lang="en-US" sz="1100">
                <a:latin typeface="+mn-lt"/>
              </a:rPr>
              <a:t>May’2</a:t>
            </a:r>
          </a:p>
        </p:txBody>
      </p:sp>
      <p:sp>
        <p:nvSpPr>
          <p:cNvPr id="68" name="TextBox 67"/>
          <p:cNvSpPr txBox="1"/>
          <p:nvPr/>
        </p:nvSpPr>
        <p:spPr>
          <a:xfrm>
            <a:off x="520556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9" name="TextBox 68"/>
          <p:cNvSpPr txBox="1"/>
          <p:nvPr/>
        </p:nvSpPr>
        <p:spPr>
          <a:xfrm>
            <a:off x="605574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cxnSp>
        <p:nvCxnSpPr>
          <p:cNvPr id="71" name="Straight Connector 70"/>
          <p:cNvCxnSpPr/>
          <p:nvPr/>
        </p:nvCxnSpPr>
        <p:spPr bwMode="auto">
          <a:xfrm>
            <a:off x="457200" y="4038600"/>
            <a:ext cx="8305800" cy="1219200"/>
          </a:xfrm>
          <a:prstGeom prst="line">
            <a:avLst/>
          </a:prstGeom>
          <a:solidFill>
            <a:schemeClr val="accent1"/>
          </a:solidFill>
          <a:ln w="28575" cap="flat" cmpd="sng" algn="ctr">
            <a:solidFill>
              <a:srgbClr val="FF0000"/>
            </a:solidFill>
            <a:prstDash val="solid"/>
            <a:round/>
            <a:headEnd type="none" w="sm" len="sm"/>
            <a:tailEnd type="none" w="sm" len="sm"/>
          </a:ln>
          <a:effectLst/>
        </p:spPr>
      </p:cxnSp>
      <p:cxnSp>
        <p:nvCxnSpPr>
          <p:cNvPr id="72" name="Straight Connector 71"/>
          <p:cNvCxnSpPr/>
          <p:nvPr/>
        </p:nvCxnSpPr>
        <p:spPr bwMode="auto">
          <a:xfrm flipV="1">
            <a:off x="457200" y="4038600"/>
            <a:ext cx="8305800" cy="1219200"/>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73" name="Right Arrow 72"/>
          <p:cNvSpPr/>
          <p:nvPr/>
        </p:nvSpPr>
        <p:spPr bwMode="auto">
          <a:xfrm>
            <a:off x="6781800" y="2308671"/>
            <a:ext cx="2209800" cy="1752600"/>
          </a:xfrm>
          <a:prstGeom prst="rightArrow">
            <a:avLst>
              <a:gd name="adj1" fmla="val 80871"/>
              <a:gd name="adj2" fmla="val 18056"/>
            </a:avLst>
          </a:prstGeom>
          <a:solidFill>
            <a:schemeClr val="accent2">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mn-lt"/>
              </a:rPr>
              <a:t>Stretch activities out until</a:t>
            </a:r>
            <a:r>
              <a:rPr kumimoji="0" lang="en-US" sz="1400" b="0" i="0" u="none" strike="noStrike" cap="none" normalizeH="0" dirty="0" smtClean="0">
                <a:ln>
                  <a:noFill/>
                </a:ln>
                <a:solidFill>
                  <a:srgbClr val="FF0000"/>
                </a:solidFill>
                <a:effectLst/>
                <a:latin typeface="+mn-lt"/>
              </a:rPr>
              <a:t> end of Jul’13 plenary</a:t>
            </a:r>
          </a:p>
          <a:p>
            <a:pPr marL="0" marR="0" indent="0" algn="l" defTabSz="914400" rtl="0" eaLnBrk="0" fontAlgn="base" latinLnBrk="0" hangingPunct="0">
              <a:lnSpc>
                <a:spcPct val="100000"/>
              </a:lnSpc>
              <a:spcBef>
                <a:spcPct val="0"/>
              </a:spcBef>
              <a:spcAft>
                <a:spcPct val="0"/>
              </a:spcAft>
              <a:buClrTx/>
              <a:buSzTx/>
              <a:buFontTx/>
              <a:buNone/>
              <a:tabLst/>
            </a:pPr>
            <a:r>
              <a:rPr lang="en-US" sz="1400" baseline="0" dirty="0" smtClean="0">
                <a:solidFill>
                  <a:srgbClr val="FF0000"/>
                </a:solidFill>
                <a:latin typeface="+mn-lt"/>
              </a:rPr>
              <a:t>Socialize results with IEEE 802 and external SDOs</a:t>
            </a:r>
            <a:endParaRPr kumimoji="0" lang="en-US" sz="1400" b="0" i="0" u="none" strike="noStrike" cap="none" normalizeH="0" baseline="0" dirty="0">
              <a:ln>
                <a:noFill/>
              </a:ln>
              <a:solidFill>
                <a:srgbClr val="FF0000"/>
              </a:solidFill>
              <a:effectLst/>
              <a:latin typeface="+mn-lt"/>
            </a:endParaRPr>
          </a:p>
        </p:txBody>
      </p:sp>
      <p:cxnSp>
        <p:nvCxnSpPr>
          <p:cNvPr id="75" name="Straight Connector 74"/>
          <p:cNvCxnSpPr/>
          <p:nvPr/>
        </p:nvCxnSpPr>
        <p:spPr bwMode="auto">
          <a:xfrm>
            <a:off x="152400" y="4000185"/>
            <a:ext cx="8763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34456076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a:t>
            </a:r>
            <a:r>
              <a:rPr lang="en-US" dirty="0" smtClean="0"/>
              <a:t/>
            </a:r>
            <a:br>
              <a:rPr lang="en-US" dirty="0" smtClean="0"/>
            </a:br>
            <a:r>
              <a:rPr lang="en-US" dirty="0" smtClean="0"/>
              <a:t>Plan </a:t>
            </a:r>
            <a:r>
              <a:rPr lang="en-US" dirty="0"/>
              <a:t>and </a:t>
            </a:r>
            <a:r>
              <a:rPr lang="en-US" dirty="0" smtClean="0"/>
              <a:t>Timeline (EC SG Motion)</a:t>
            </a:r>
            <a:endParaRPr lang="en-US" dirty="0"/>
          </a:p>
        </p:txBody>
      </p:sp>
      <p:sp>
        <p:nvSpPr>
          <p:cNvPr id="4" name="TextBox 3"/>
          <p:cNvSpPr txBox="1"/>
          <p:nvPr/>
        </p:nvSpPr>
        <p:spPr>
          <a:xfrm>
            <a:off x="457200" y="1543970"/>
            <a:ext cx="1265972" cy="246221"/>
          </a:xfrm>
          <a:prstGeom prst="rect">
            <a:avLst/>
          </a:prstGeom>
          <a:noFill/>
        </p:spPr>
        <p:txBody>
          <a:bodyPr wrap="none" lIns="0" tIns="0" rIns="0" bIns="0" rtlCol="0">
            <a:spAutoFit/>
          </a:bodyPr>
          <a:lstStyle/>
          <a:p>
            <a:r>
              <a:rPr lang="en-US" sz="1600" dirty="0" smtClean="0">
                <a:latin typeface="+mn-lt"/>
              </a:rPr>
              <a:t>Initial meeting</a:t>
            </a:r>
            <a:endParaRPr lang="en-US" sz="1600" dirty="0">
              <a:latin typeface="+mn-lt"/>
            </a:endParaRPr>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76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8153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70866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60198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49530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38862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2819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2209800" y="5987534"/>
            <a:ext cx="24686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3191582" y="5987534"/>
            <a:ext cx="264496"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4258382" y="5987534"/>
            <a:ext cx="264496"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5414206" y="5987534"/>
            <a:ext cx="238848"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6379158" y="5987534"/>
            <a:ext cx="290144"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7543799" y="5987534"/>
            <a:ext cx="24686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8560047" y="5987534"/>
            <a:ext cx="195566"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26" name="TextBox 25"/>
          <p:cNvSpPr txBox="1"/>
          <p:nvPr/>
        </p:nvSpPr>
        <p:spPr>
          <a:xfrm>
            <a:off x="2209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7" name="TextBox 26"/>
          <p:cNvSpPr txBox="1"/>
          <p:nvPr/>
        </p:nvSpPr>
        <p:spPr>
          <a:xfrm>
            <a:off x="43434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6400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86106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0" name="TextBox 29"/>
          <p:cNvSpPr txBox="1"/>
          <p:nvPr/>
        </p:nvSpPr>
        <p:spPr>
          <a:xfrm>
            <a:off x="381000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1" name="TextBox 30"/>
          <p:cNvSpPr txBox="1"/>
          <p:nvPr/>
        </p:nvSpPr>
        <p:spPr>
          <a:xfrm>
            <a:off x="457200" y="2153570"/>
            <a:ext cx="2417629" cy="246221"/>
          </a:xfrm>
          <a:prstGeom prst="rect">
            <a:avLst/>
          </a:prstGeom>
          <a:noFill/>
        </p:spPr>
        <p:txBody>
          <a:bodyPr wrap="none" lIns="0" tIns="0" rIns="0" bIns="0" rtlCol="0">
            <a:spAutoFit/>
          </a:bodyPr>
          <a:lstStyle/>
          <a:p>
            <a:r>
              <a:rPr lang="en-US" sz="1600" dirty="0" smtClean="0">
                <a:latin typeface="+mn-lt"/>
              </a:rPr>
              <a:t>Draft Use cases document</a:t>
            </a:r>
            <a:endParaRPr lang="en-US" sz="1600" dirty="0">
              <a:latin typeface="+mn-lt"/>
            </a:endParaRPr>
          </a:p>
        </p:txBody>
      </p:sp>
      <p:sp>
        <p:nvSpPr>
          <p:cNvPr id="32" name="TextBox 31"/>
          <p:cNvSpPr txBox="1"/>
          <p:nvPr/>
        </p:nvSpPr>
        <p:spPr>
          <a:xfrm>
            <a:off x="457200" y="2482334"/>
            <a:ext cx="3911528" cy="246221"/>
          </a:xfrm>
          <a:prstGeom prst="rect">
            <a:avLst/>
          </a:prstGeom>
          <a:noFill/>
        </p:spPr>
        <p:txBody>
          <a:bodyPr wrap="none" lIns="0" tIns="0" rIns="0" bIns="0" rtlCol="0">
            <a:spAutoFit/>
          </a:bodyPr>
          <a:lstStyle/>
          <a:p>
            <a:r>
              <a:rPr lang="en-US" sz="1600" dirty="0" smtClean="0">
                <a:latin typeface="+mn-lt"/>
              </a:rPr>
              <a:t>Call for comments on Use cases document</a:t>
            </a:r>
            <a:endParaRPr lang="en-US" sz="1600" dirty="0">
              <a:latin typeface="+mn-lt"/>
            </a:endParaRPr>
          </a:p>
        </p:txBody>
      </p:sp>
      <p:sp>
        <p:nvSpPr>
          <p:cNvPr id="33" name="TextBox 32"/>
          <p:cNvSpPr txBox="1"/>
          <p:nvPr/>
        </p:nvSpPr>
        <p:spPr>
          <a:xfrm>
            <a:off x="45720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34" name="TextBox 33"/>
          <p:cNvSpPr txBox="1"/>
          <p:nvPr/>
        </p:nvSpPr>
        <p:spPr>
          <a:xfrm>
            <a:off x="457200" y="3067970"/>
            <a:ext cx="3626694" cy="246221"/>
          </a:xfrm>
          <a:prstGeom prst="rect">
            <a:avLst/>
          </a:prstGeom>
          <a:noFill/>
        </p:spPr>
        <p:txBody>
          <a:bodyPr wrap="none" lIns="0" tIns="0" rIns="0" bIns="0" rtlCol="0">
            <a:spAutoFit/>
          </a:bodyPr>
          <a:lstStyle/>
          <a:p>
            <a:r>
              <a:rPr lang="en-US" sz="1600" dirty="0" smtClean="0">
                <a:latin typeface="+mn-lt"/>
              </a:rPr>
              <a:t>Classification of functional requirements</a:t>
            </a:r>
            <a:endParaRPr lang="en-US" sz="1600" dirty="0">
              <a:latin typeface="+mn-lt"/>
            </a:endParaRPr>
          </a:p>
        </p:txBody>
      </p:sp>
      <p:sp>
        <p:nvSpPr>
          <p:cNvPr id="35" name="TextBox 34"/>
          <p:cNvSpPr txBox="1"/>
          <p:nvPr/>
        </p:nvSpPr>
        <p:spPr>
          <a:xfrm>
            <a:off x="457200" y="3677570"/>
            <a:ext cx="3033783" cy="246221"/>
          </a:xfrm>
          <a:prstGeom prst="rect">
            <a:avLst/>
          </a:prstGeom>
          <a:no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7" name="TextBox 36"/>
          <p:cNvSpPr txBox="1"/>
          <p:nvPr/>
        </p:nvSpPr>
        <p:spPr>
          <a:xfrm>
            <a:off x="457200" y="3982370"/>
            <a:ext cx="2459006" cy="246221"/>
          </a:xfrm>
          <a:prstGeom prst="rect">
            <a:avLst/>
          </a:prstGeom>
          <a:noFill/>
        </p:spPr>
        <p:txBody>
          <a:bodyPr wrap="none" lIns="0" tIns="0" rIns="0" bIns="0" rtlCol="0">
            <a:spAutoFit/>
          </a:bodyPr>
          <a:lstStyle/>
          <a:p>
            <a:r>
              <a:rPr lang="en-US" sz="1600" dirty="0" smtClean="0">
                <a:solidFill>
                  <a:srgbClr val="FF0000"/>
                </a:solidFill>
                <a:latin typeface="+mn-lt"/>
              </a:rPr>
              <a:t>Socializing of gap analysis</a:t>
            </a:r>
            <a:endParaRPr lang="en-US" sz="1600" dirty="0">
              <a:solidFill>
                <a:srgbClr val="FF0000"/>
              </a:solidFill>
              <a:latin typeface="+mn-lt"/>
            </a:endParaRPr>
          </a:p>
        </p:txBody>
      </p:sp>
      <p:sp>
        <p:nvSpPr>
          <p:cNvPr id="38" name="TextBox 37"/>
          <p:cNvSpPr txBox="1"/>
          <p:nvPr/>
        </p:nvSpPr>
        <p:spPr>
          <a:xfrm>
            <a:off x="457200" y="4554379"/>
            <a:ext cx="3353482" cy="246221"/>
          </a:xfrm>
          <a:prstGeom prst="rect">
            <a:avLst/>
          </a:prstGeom>
          <a:noFill/>
        </p:spPr>
        <p:txBody>
          <a:bodyPr wrap="none" lIns="0" tIns="0" rIns="0" bIns="0" rtlCol="0">
            <a:spAutoFit/>
          </a:bodyPr>
          <a:lstStyle/>
          <a:p>
            <a:r>
              <a:rPr lang="en-US" sz="1600" dirty="0" smtClean="0">
                <a:solidFill>
                  <a:srgbClr val="FF0000"/>
                </a:solidFill>
                <a:latin typeface="+mn-lt"/>
              </a:rPr>
              <a:t>Refine scope of EC SG (crisp words)</a:t>
            </a:r>
            <a:endParaRPr lang="en-US" sz="1600" dirty="0">
              <a:solidFill>
                <a:srgbClr val="FF0000"/>
              </a:solidFill>
              <a:latin typeface="+mn-lt"/>
            </a:endParaRPr>
          </a:p>
        </p:txBody>
      </p:sp>
      <p:sp>
        <p:nvSpPr>
          <p:cNvPr id="39" name="TextBox 38"/>
          <p:cNvSpPr txBox="1"/>
          <p:nvPr/>
        </p:nvSpPr>
        <p:spPr>
          <a:xfrm>
            <a:off x="457200" y="2763170"/>
            <a:ext cx="2942512" cy="246221"/>
          </a:xfrm>
          <a:prstGeom prst="rect">
            <a:avLst/>
          </a:prstGeom>
          <a:noFill/>
        </p:spPr>
        <p:txBody>
          <a:bodyPr wrap="none" lIns="0" tIns="0" rIns="0" bIns="0" rtlCol="0">
            <a:spAutoFit/>
          </a:bodyPr>
          <a:lstStyle/>
          <a:p>
            <a:r>
              <a:rPr lang="en-US" sz="1600" dirty="0" smtClean="0">
                <a:latin typeface="+mn-lt"/>
              </a:rPr>
              <a:t>Use cases document finalization</a:t>
            </a:r>
            <a:endParaRPr lang="en-US" sz="1600" dirty="0">
              <a:latin typeface="+mn-lt"/>
            </a:endParaRPr>
          </a:p>
        </p:txBody>
      </p:sp>
      <p:sp>
        <p:nvSpPr>
          <p:cNvPr id="40" name="TextBox 39"/>
          <p:cNvSpPr txBox="1"/>
          <p:nvPr/>
        </p:nvSpPr>
        <p:spPr>
          <a:xfrm>
            <a:off x="2209800" y="15240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1" name="TextBox 40"/>
          <p:cNvSpPr txBox="1"/>
          <p:nvPr/>
        </p:nvSpPr>
        <p:spPr>
          <a:xfrm>
            <a:off x="2681790" y="1828801"/>
            <a:ext cx="310941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2" name="TextBox 41"/>
          <p:cNvSpPr txBox="1"/>
          <p:nvPr/>
        </p:nvSpPr>
        <p:spPr>
          <a:xfrm>
            <a:off x="4648200" y="2133600"/>
            <a:ext cx="5334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3" name="TextBox 42"/>
          <p:cNvSpPr txBox="1"/>
          <p:nvPr/>
        </p:nvSpPr>
        <p:spPr>
          <a:xfrm>
            <a:off x="5257800" y="2438400"/>
            <a:ext cx="1066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4" name="TextBox 43"/>
          <p:cNvSpPr txBox="1"/>
          <p:nvPr/>
        </p:nvSpPr>
        <p:spPr>
          <a:xfrm>
            <a:off x="6400800" y="27432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5" name="TextBox 44"/>
          <p:cNvSpPr txBox="1"/>
          <p:nvPr/>
        </p:nvSpPr>
        <p:spPr>
          <a:xfrm>
            <a:off x="5257800" y="3048000"/>
            <a:ext cx="1447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8" name="TextBox 47"/>
          <p:cNvSpPr txBox="1"/>
          <p:nvPr/>
        </p:nvSpPr>
        <p:spPr>
          <a:xfrm>
            <a:off x="457200" y="3372770"/>
            <a:ext cx="4594206" cy="246221"/>
          </a:xfrm>
          <a:prstGeom prst="rect">
            <a:avLst/>
          </a:prstGeom>
          <a:noFill/>
        </p:spPr>
        <p:txBody>
          <a:bodyPr wrap="none" lIns="0" tIns="0" rIns="0" bIns="0" rtlCol="0">
            <a:spAutoFit/>
          </a:bodyPr>
          <a:lstStyle/>
          <a:p>
            <a:r>
              <a:rPr lang="en-US" sz="1600" dirty="0" smtClean="0">
                <a:solidFill>
                  <a:srgbClr val="FF0000"/>
                </a:solidFill>
                <a:latin typeface="+mn-lt"/>
              </a:rPr>
              <a:t>Functional requirements within scope of IEEE 802 </a:t>
            </a:r>
            <a:endParaRPr lang="en-US" sz="1600" dirty="0">
              <a:solidFill>
                <a:srgbClr val="FF0000"/>
              </a:solidFill>
              <a:latin typeface="+mn-lt"/>
            </a:endParaRPr>
          </a:p>
        </p:txBody>
      </p:sp>
      <p:sp>
        <p:nvSpPr>
          <p:cNvPr id="49" name="TextBox 48"/>
          <p:cNvSpPr txBox="1"/>
          <p:nvPr/>
        </p:nvSpPr>
        <p:spPr>
          <a:xfrm>
            <a:off x="6096000" y="3352800"/>
            <a:ext cx="12954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6400800" y="3657600"/>
            <a:ext cx="9906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7391400" y="3962400"/>
            <a:ext cx="1447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8610600" y="45720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6" name="TextBox 55"/>
          <p:cNvSpPr txBox="1"/>
          <p:nvPr/>
        </p:nvSpPr>
        <p:spPr>
          <a:xfrm>
            <a:off x="7239000" y="5222557"/>
            <a:ext cx="284052" cy="307777"/>
          </a:xfrm>
          <a:prstGeom prst="rect">
            <a:avLst/>
          </a:prstGeom>
          <a:noFill/>
        </p:spPr>
        <p:txBody>
          <a:bodyPr wrap="none" rtlCol="0">
            <a:spAutoFit/>
          </a:bodyPr>
          <a:lstStyle/>
          <a:p>
            <a:r>
              <a:rPr lang="en-US" sz="1400" dirty="0" smtClean="0">
                <a:latin typeface="+mn-lt"/>
              </a:rPr>
              <a:t>?</a:t>
            </a:r>
            <a:endParaRPr lang="en-US" sz="1400" dirty="0">
              <a:latin typeface="+mn-lt"/>
            </a:endParaRPr>
          </a:p>
        </p:txBody>
      </p:sp>
      <p:cxnSp>
        <p:nvCxnSpPr>
          <p:cNvPr id="5" name="Straight Connector 4"/>
          <p:cNvCxnSpPr/>
          <p:nvPr/>
        </p:nvCxnSpPr>
        <p:spPr bwMode="auto">
          <a:xfrm>
            <a:off x="8610600" y="16764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 name="TextBox 6"/>
          <p:cNvSpPr txBox="1"/>
          <p:nvPr/>
        </p:nvSpPr>
        <p:spPr>
          <a:xfrm>
            <a:off x="8305800" y="1414790"/>
            <a:ext cx="553238" cy="261610"/>
          </a:xfrm>
          <a:prstGeom prst="rect">
            <a:avLst/>
          </a:prstGeom>
          <a:noFill/>
        </p:spPr>
        <p:txBody>
          <a:bodyPr wrap="none" rtlCol="0">
            <a:spAutoFit/>
          </a:bodyPr>
          <a:lstStyle/>
          <a:p>
            <a:r>
              <a:rPr lang="en-US" sz="1100">
                <a:latin typeface="+mn-lt"/>
              </a:rPr>
              <a:t>Jul’15</a:t>
            </a:r>
          </a:p>
        </p:txBody>
      </p:sp>
      <p:cxnSp>
        <p:nvCxnSpPr>
          <p:cNvPr id="59" name="Straight Connector 58"/>
          <p:cNvCxnSpPr/>
          <p:nvPr/>
        </p:nvCxnSpPr>
        <p:spPr bwMode="auto">
          <a:xfrm>
            <a:off x="86106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1" name="Straight Connector 60"/>
          <p:cNvCxnSpPr/>
          <p:nvPr/>
        </p:nvCxnSpPr>
        <p:spPr bwMode="auto">
          <a:xfrm>
            <a:off x="4617005"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2" name="TextBox 61"/>
          <p:cNvSpPr txBox="1"/>
          <p:nvPr/>
        </p:nvSpPr>
        <p:spPr>
          <a:xfrm>
            <a:off x="4258026" y="1447800"/>
            <a:ext cx="621083" cy="261610"/>
          </a:xfrm>
          <a:prstGeom prst="rect">
            <a:avLst/>
          </a:prstGeom>
          <a:noFill/>
        </p:spPr>
        <p:txBody>
          <a:bodyPr wrap="none" rtlCol="0">
            <a:spAutoFit/>
          </a:bodyPr>
          <a:lstStyle/>
          <a:p>
            <a:r>
              <a:rPr lang="en-US" sz="1100">
                <a:latin typeface="+mn-lt"/>
              </a:rPr>
              <a:t>Mar’21</a:t>
            </a:r>
          </a:p>
        </p:txBody>
      </p:sp>
      <p:sp>
        <p:nvSpPr>
          <p:cNvPr id="57" name="TextBox 56"/>
          <p:cNvSpPr txBox="1"/>
          <p:nvPr/>
        </p:nvSpPr>
        <p:spPr>
          <a:xfrm>
            <a:off x="457200" y="4267200"/>
            <a:ext cx="4058803" cy="246221"/>
          </a:xfrm>
          <a:prstGeom prst="rect">
            <a:avLst/>
          </a:prstGeom>
          <a:noFill/>
        </p:spPr>
        <p:txBody>
          <a:bodyPr wrap="none" lIns="0" tIns="0" rIns="0" bIns="0" rtlCol="0">
            <a:spAutoFit/>
          </a:bodyPr>
          <a:lstStyle/>
          <a:p>
            <a:r>
              <a:rPr lang="en-US" sz="1600" dirty="0" smtClean="0">
                <a:solidFill>
                  <a:srgbClr val="FF0000"/>
                </a:solidFill>
                <a:latin typeface="+mn-lt"/>
              </a:rPr>
              <a:t>Potential standardization topics for IEEE 802</a:t>
            </a:r>
            <a:endParaRPr lang="en-US" sz="1600" dirty="0">
              <a:solidFill>
                <a:srgbClr val="FF0000"/>
              </a:solidFill>
              <a:latin typeface="+mn-lt"/>
            </a:endParaRPr>
          </a:p>
        </p:txBody>
      </p:sp>
      <p:sp>
        <p:nvSpPr>
          <p:cNvPr id="63" name="TextBox 62"/>
          <p:cNvSpPr txBox="1"/>
          <p:nvPr/>
        </p:nvSpPr>
        <p:spPr>
          <a:xfrm>
            <a:off x="7162800" y="4267200"/>
            <a:ext cx="1676400" cy="228600"/>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64" name="Straight Connector 63"/>
          <p:cNvCxnSpPr/>
          <p:nvPr/>
        </p:nvCxnSpPr>
        <p:spPr bwMode="auto">
          <a:xfrm>
            <a:off x="60960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5" name="Straight Connector 64"/>
          <p:cNvCxnSpPr/>
          <p:nvPr/>
        </p:nvCxnSpPr>
        <p:spPr bwMode="auto">
          <a:xfrm>
            <a:off x="52578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6" name="TextBox 65"/>
          <p:cNvSpPr txBox="1"/>
          <p:nvPr/>
        </p:nvSpPr>
        <p:spPr>
          <a:xfrm>
            <a:off x="4953000" y="1447800"/>
            <a:ext cx="600019" cy="261610"/>
          </a:xfrm>
          <a:prstGeom prst="rect">
            <a:avLst/>
          </a:prstGeom>
          <a:noFill/>
        </p:spPr>
        <p:txBody>
          <a:bodyPr wrap="none" rtlCol="0">
            <a:spAutoFit/>
          </a:bodyPr>
          <a:lstStyle/>
          <a:p>
            <a:r>
              <a:rPr lang="en-US" sz="1100">
                <a:latin typeface="+mn-lt"/>
              </a:rPr>
              <a:t>Apr’11</a:t>
            </a:r>
          </a:p>
        </p:txBody>
      </p:sp>
      <p:sp>
        <p:nvSpPr>
          <p:cNvPr id="67" name="TextBox 66"/>
          <p:cNvSpPr txBox="1"/>
          <p:nvPr/>
        </p:nvSpPr>
        <p:spPr>
          <a:xfrm>
            <a:off x="5791200" y="1447800"/>
            <a:ext cx="560952" cy="261610"/>
          </a:xfrm>
          <a:prstGeom prst="rect">
            <a:avLst/>
          </a:prstGeom>
          <a:noFill/>
        </p:spPr>
        <p:txBody>
          <a:bodyPr wrap="none" rtlCol="0">
            <a:spAutoFit/>
          </a:bodyPr>
          <a:lstStyle/>
          <a:p>
            <a:r>
              <a:rPr lang="en-US" sz="1100">
                <a:latin typeface="+mn-lt"/>
              </a:rPr>
              <a:t>May’2</a:t>
            </a:r>
          </a:p>
        </p:txBody>
      </p:sp>
      <p:sp>
        <p:nvSpPr>
          <p:cNvPr id="68" name="TextBox 67"/>
          <p:cNvSpPr txBox="1"/>
          <p:nvPr/>
        </p:nvSpPr>
        <p:spPr>
          <a:xfrm>
            <a:off x="520556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9" name="TextBox 68"/>
          <p:cNvSpPr txBox="1"/>
          <p:nvPr/>
        </p:nvSpPr>
        <p:spPr>
          <a:xfrm>
            <a:off x="605574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Tree>
    <p:extLst>
      <p:ext uri="{BB962C8B-B14F-4D97-AF65-F5344CB8AC3E}">
        <p14:creationId xmlns:p14="http://schemas.microsoft.com/office/powerpoint/2010/main" val="34456076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a:t>
            </a:r>
            <a:br>
              <a:rPr lang="en-US" dirty="0" smtClean="0"/>
            </a:br>
            <a:r>
              <a:rPr lang="en-US" dirty="0" smtClean="0"/>
              <a:t>May </a:t>
            </a:r>
            <a:r>
              <a:rPr lang="en-US" dirty="0"/>
              <a:t>2013 Objectives</a:t>
            </a:r>
          </a:p>
        </p:txBody>
      </p:sp>
      <p:sp>
        <p:nvSpPr>
          <p:cNvPr id="3" name="Content Placeholder 2"/>
          <p:cNvSpPr>
            <a:spLocks noGrp="1"/>
          </p:cNvSpPr>
          <p:nvPr>
            <p:ph idx="1"/>
          </p:nvPr>
        </p:nvSpPr>
        <p:spPr/>
        <p:txBody>
          <a:bodyPr>
            <a:normAutofit fontScale="77500" lnSpcReduction="20000"/>
          </a:bodyPr>
          <a:lstStyle/>
          <a:p>
            <a:r>
              <a:rPr lang="en-US" dirty="0" smtClean="0"/>
              <a:t>Conclude on contributions </a:t>
            </a:r>
            <a:r>
              <a:rPr lang="en-US" dirty="0"/>
              <a:t>on OmniRAN </a:t>
            </a:r>
            <a:r>
              <a:rPr lang="en-US" dirty="0" smtClean="0"/>
              <a:t>use cases</a:t>
            </a:r>
            <a:endParaRPr lang="en-US" dirty="0"/>
          </a:p>
          <a:p>
            <a:r>
              <a:rPr lang="en-US" dirty="0" smtClean="0"/>
              <a:t>Finalize </a:t>
            </a:r>
            <a:r>
              <a:rPr lang="en-US" dirty="0"/>
              <a:t>use cases document </a:t>
            </a:r>
            <a:r>
              <a:rPr lang="en-US" dirty="0" smtClean="0"/>
              <a:t>including functional  requirements based </a:t>
            </a:r>
            <a:r>
              <a:rPr lang="en-US" dirty="0"/>
              <a:t>on agreed </a:t>
            </a:r>
            <a:r>
              <a:rPr lang="en-US" dirty="0" smtClean="0"/>
              <a:t>contributions</a:t>
            </a:r>
          </a:p>
          <a:p>
            <a:r>
              <a:rPr lang="en-US" dirty="0" smtClean="0"/>
              <a:t>Establish architecture document aligned to existing IEEE 802 views to distinguish between functionality in scope of IEEE 802 and functionality out of scope.</a:t>
            </a:r>
          </a:p>
          <a:p>
            <a:r>
              <a:rPr lang="en-US" dirty="0" smtClean="0"/>
              <a:t>Draft document on gaps to available IEEE 802 functionality for the agreed use cases</a:t>
            </a:r>
            <a:endParaRPr lang="en-US" dirty="0"/>
          </a:p>
          <a:p>
            <a:r>
              <a:rPr lang="en-US" dirty="0"/>
              <a:t>Plan for internal and external communication to retrieve feedback on </a:t>
            </a:r>
            <a:r>
              <a:rPr lang="en-US" dirty="0" smtClean="0"/>
              <a:t>architectural view and gaps document</a:t>
            </a:r>
            <a:endParaRPr lang="en-US" dirty="0"/>
          </a:p>
          <a:p>
            <a:r>
              <a:rPr lang="en-US" dirty="0" smtClean="0"/>
              <a:t>Review </a:t>
            </a:r>
            <a:r>
              <a:rPr lang="en-US" dirty="0"/>
              <a:t>and refine timeline and plan for creation </a:t>
            </a:r>
            <a:r>
              <a:rPr lang="en-US" dirty="0" smtClean="0"/>
              <a:t>of deliverables </a:t>
            </a:r>
            <a:r>
              <a:rPr lang="en-US" dirty="0"/>
              <a:t>until Jul ‘13</a:t>
            </a:r>
          </a:p>
        </p:txBody>
      </p:sp>
    </p:spTree>
    <p:extLst>
      <p:ext uri="{BB962C8B-B14F-4D97-AF65-F5344CB8AC3E}">
        <p14:creationId xmlns:p14="http://schemas.microsoft.com/office/powerpoint/2010/main" val="3494754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2013 Session #6</a:t>
            </a:r>
            <a:endParaRPr lang="en-US" dirty="0"/>
          </a:p>
        </p:txBody>
      </p:sp>
      <p:sp>
        <p:nvSpPr>
          <p:cNvPr id="3" name="Content Placeholder 2"/>
          <p:cNvSpPr>
            <a:spLocks noGrp="1"/>
          </p:cNvSpPr>
          <p:nvPr>
            <p:ph idx="1"/>
          </p:nvPr>
        </p:nvSpPr>
        <p:spPr/>
        <p:txBody>
          <a:bodyPr>
            <a:normAutofit fontScale="77500" lnSpcReduction="20000"/>
          </a:bodyPr>
          <a:lstStyle/>
          <a:p>
            <a:r>
              <a:rPr lang="en-US" dirty="0"/>
              <a:t>IEEE 802 view on </a:t>
            </a:r>
            <a:r>
              <a:rPr lang="en-US" dirty="0" err="1"/>
              <a:t>OmniRAN</a:t>
            </a:r>
            <a:r>
              <a:rPr lang="en-US" dirty="0"/>
              <a:t> architecture</a:t>
            </a:r>
          </a:p>
          <a:p>
            <a:pPr lvl="1"/>
            <a:r>
              <a:rPr lang="en-US" dirty="0"/>
              <a:t>Establishment of architecture document</a:t>
            </a:r>
          </a:p>
          <a:p>
            <a:r>
              <a:rPr lang="en-US" dirty="0"/>
              <a:t>Conclusion on </a:t>
            </a:r>
            <a:r>
              <a:rPr lang="en-US" dirty="0" err="1"/>
              <a:t>OmniRAN</a:t>
            </a:r>
            <a:r>
              <a:rPr lang="en-US" dirty="0"/>
              <a:t> use cases</a:t>
            </a:r>
          </a:p>
          <a:p>
            <a:pPr lvl="1"/>
            <a:r>
              <a:rPr lang="en-US" dirty="0"/>
              <a:t>Review of use cases document</a:t>
            </a:r>
          </a:p>
          <a:p>
            <a:pPr lvl="1"/>
            <a:r>
              <a:rPr lang="en-US" dirty="0"/>
              <a:t>Gap analysis for the agreed use cases</a:t>
            </a:r>
          </a:p>
          <a:p>
            <a:r>
              <a:rPr lang="en-US" dirty="0"/>
              <a:t>Communication with external organizations</a:t>
            </a:r>
          </a:p>
          <a:p>
            <a:r>
              <a:rPr lang="en-US" dirty="0"/>
              <a:t>Plan and timeline for </a:t>
            </a:r>
            <a:r>
              <a:rPr lang="en-US" dirty="0" err="1"/>
              <a:t>OmniRAN</a:t>
            </a:r>
            <a:r>
              <a:rPr lang="en-US" dirty="0"/>
              <a:t> SG conclusion</a:t>
            </a:r>
          </a:p>
          <a:p>
            <a:r>
              <a:rPr lang="en-US" dirty="0"/>
              <a:t>Future sessions of </a:t>
            </a:r>
            <a:r>
              <a:rPr lang="en-US" dirty="0" err="1"/>
              <a:t>OmniRAN</a:t>
            </a:r>
            <a:r>
              <a:rPr lang="en-US" dirty="0"/>
              <a:t> EC SG</a:t>
            </a:r>
          </a:p>
          <a:p>
            <a:r>
              <a:rPr lang="en-US" dirty="0"/>
              <a:t>Summary report for communication inside IEEE 802</a:t>
            </a:r>
          </a:p>
          <a:p>
            <a:r>
              <a:rPr lang="en-US" dirty="0"/>
              <a:t>AOB</a:t>
            </a:r>
          </a:p>
          <a:p>
            <a:r>
              <a:rPr lang="en-US" dirty="0"/>
              <a:t>Adjourn</a:t>
            </a:r>
          </a:p>
          <a:p>
            <a:pPr marL="0" indent="0">
              <a:buNone/>
            </a:pPr>
            <a:endParaRPr lang="en-US" dirty="0"/>
          </a:p>
        </p:txBody>
      </p:sp>
    </p:spTree>
    <p:extLst>
      <p:ext uri="{BB962C8B-B14F-4D97-AF65-F5344CB8AC3E}">
        <p14:creationId xmlns:p14="http://schemas.microsoft.com/office/powerpoint/2010/main" val="3563452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normAutofit fontScale="85000" lnSpcReduction="20000"/>
          </a:bodyPr>
          <a:lstStyle/>
          <a:p>
            <a:r>
              <a:rPr lang="en-GB" dirty="0" smtClean="0"/>
              <a:t>Monday, May 13</a:t>
            </a:r>
            <a:r>
              <a:rPr lang="en-GB" baseline="30000" dirty="0" smtClean="0"/>
              <a:t>th</a:t>
            </a:r>
            <a:r>
              <a:rPr lang="en-GB" dirty="0" smtClean="0"/>
              <a:t>,		10:30 – 12:30</a:t>
            </a:r>
          </a:p>
          <a:p>
            <a:r>
              <a:rPr lang="en-GB" dirty="0" smtClean="0"/>
              <a:t>Tuesday, May 14</a:t>
            </a:r>
            <a:r>
              <a:rPr lang="en-GB" baseline="30000" dirty="0" smtClean="0"/>
              <a:t>th</a:t>
            </a:r>
            <a:r>
              <a:rPr lang="en-GB" dirty="0" smtClean="0"/>
              <a:t>, 		10:30 – 12:30</a:t>
            </a:r>
          </a:p>
          <a:p>
            <a:r>
              <a:rPr lang="en-GB" dirty="0" smtClean="0"/>
              <a:t>Tuesday</a:t>
            </a:r>
            <a:r>
              <a:rPr lang="en-GB" dirty="0"/>
              <a:t>, </a:t>
            </a:r>
            <a:r>
              <a:rPr lang="en-GB" dirty="0" smtClean="0"/>
              <a:t>May 14</a:t>
            </a:r>
            <a:r>
              <a:rPr lang="en-GB" baseline="30000" dirty="0" smtClean="0"/>
              <a:t>th</a:t>
            </a:r>
            <a:r>
              <a:rPr lang="en-GB" dirty="0"/>
              <a:t>, </a:t>
            </a:r>
            <a:r>
              <a:rPr lang="en-GB" dirty="0" smtClean="0"/>
              <a:t>		13:30 </a:t>
            </a:r>
            <a:r>
              <a:rPr lang="en-GB" dirty="0"/>
              <a:t>– 15:30</a:t>
            </a:r>
          </a:p>
          <a:p>
            <a:r>
              <a:rPr lang="en-GB" dirty="0"/>
              <a:t>Wednesday, </a:t>
            </a:r>
            <a:r>
              <a:rPr lang="en-GB" dirty="0" smtClean="0"/>
              <a:t>May 15</a:t>
            </a:r>
            <a:r>
              <a:rPr lang="en-GB" baseline="30000" dirty="0" smtClean="0"/>
              <a:t>th</a:t>
            </a:r>
            <a:r>
              <a:rPr lang="en-GB" dirty="0"/>
              <a:t>, </a:t>
            </a:r>
            <a:r>
              <a:rPr lang="en-GB" dirty="0" smtClean="0"/>
              <a:t>	08:00 </a:t>
            </a:r>
            <a:r>
              <a:rPr lang="en-GB" dirty="0"/>
              <a:t>– </a:t>
            </a:r>
            <a:r>
              <a:rPr lang="en-GB" dirty="0" smtClean="0"/>
              <a:t>10:00</a:t>
            </a:r>
            <a:endParaRPr lang="en-GB" dirty="0"/>
          </a:p>
          <a:p>
            <a:r>
              <a:rPr lang="en-GB" dirty="0" smtClean="0"/>
              <a:t>Wednesday, May 15</a:t>
            </a:r>
            <a:r>
              <a:rPr lang="en-GB" baseline="30000" dirty="0" smtClean="0"/>
              <a:t>th</a:t>
            </a:r>
            <a:r>
              <a:rPr lang="en-GB" dirty="0" smtClean="0"/>
              <a:t>, 	13:30 – 15:30</a:t>
            </a:r>
          </a:p>
          <a:p>
            <a:r>
              <a:rPr lang="en-GB" dirty="0" smtClean="0"/>
              <a:t>Thursday, May 16</a:t>
            </a:r>
            <a:r>
              <a:rPr lang="en-GB" baseline="30000" dirty="0" smtClean="0"/>
              <a:t>th</a:t>
            </a:r>
            <a:r>
              <a:rPr lang="en-GB" dirty="0" smtClean="0"/>
              <a:t>, 		10:30 – 12:30</a:t>
            </a:r>
          </a:p>
          <a:p>
            <a:r>
              <a:rPr lang="en-GB" dirty="0" smtClean="0"/>
              <a:t>Thursday</a:t>
            </a:r>
            <a:r>
              <a:rPr lang="en-GB" dirty="0"/>
              <a:t>, </a:t>
            </a:r>
            <a:r>
              <a:rPr lang="en-GB" dirty="0" smtClean="0"/>
              <a:t>May 16</a:t>
            </a:r>
            <a:r>
              <a:rPr lang="en-GB" baseline="30000" dirty="0" smtClean="0"/>
              <a:t>th</a:t>
            </a:r>
            <a:r>
              <a:rPr lang="en-GB" dirty="0" smtClean="0"/>
              <a:t>, 		16:00 </a:t>
            </a:r>
            <a:r>
              <a:rPr lang="en-GB" dirty="0"/>
              <a:t>– </a:t>
            </a:r>
            <a:r>
              <a:rPr lang="en-GB" dirty="0" smtClean="0"/>
              <a:t>18:00</a:t>
            </a:r>
            <a:endParaRPr lang="en-GB" dirty="0"/>
          </a:p>
          <a:p>
            <a:endParaRPr lang="en-GB" dirty="0"/>
          </a:p>
          <a:p>
            <a:pPr marL="0" indent="0">
              <a:buNone/>
            </a:pPr>
            <a:r>
              <a:rPr lang="en-GB" dirty="0"/>
              <a:t>Meeting Room:</a:t>
            </a:r>
          </a:p>
          <a:p>
            <a:r>
              <a:rPr lang="en-GB" dirty="0" smtClean="0"/>
              <a:t>King’s 1</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a:p>
            <a:pPr lvl="1"/>
            <a:r>
              <a:rPr lang="en-US"/>
              <a:t>Reciprocal rights for most WGs</a:t>
            </a:r>
          </a:p>
          <a:p>
            <a:pPr lvl="1"/>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Agenda</a:t>
            </a:r>
            <a:endParaRPr lang="en-US" dirty="0"/>
          </a:p>
        </p:txBody>
      </p:sp>
      <p:sp>
        <p:nvSpPr>
          <p:cNvPr id="4104" name="Rectangle 5"/>
          <p:cNvSpPr>
            <a:spLocks noGrp="1" noChangeArrowheads="1"/>
          </p:cNvSpPr>
          <p:nvPr>
            <p:ph type="body" idx="1"/>
          </p:nvPr>
        </p:nvSpPr>
        <p:spPr>
          <a:xfrm>
            <a:off x="457200" y="990600"/>
            <a:ext cx="8229600" cy="5638800"/>
          </a:xfrm>
        </p:spPr>
        <p:txBody>
          <a:bodyPr>
            <a:normAutofit fontScale="62500" lnSpcReduction="20000"/>
          </a:bodyPr>
          <a:lstStyle/>
          <a:p>
            <a:r>
              <a:rPr lang="en-GB" dirty="0" smtClean="0"/>
              <a:t>Call Meeting to Order</a:t>
            </a:r>
          </a:p>
          <a:p>
            <a:r>
              <a:rPr lang="en-GB" dirty="0"/>
              <a:t>Attendance recording</a:t>
            </a:r>
            <a:endParaRPr lang="en-GB" dirty="0" smtClean="0"/>
          </a:p>
          <a:p>
            <a:r>
              <a:rPr lang="en-GB" dirty="0" smtClean="0"/>
              <a:t>Secretary position</a:t>
            </a:r>
          </a:p>
          <a:p>
            <a:r>
              <a:rPr lang="en-US" dirty="0" smtClean="0"/>
              <a:t>Approval of minutes</a:t>
            </a:r>
          </a:p>
          <a:p>
            <a:r>
              <a:rPr lang="en-US" dirty="0" smtClean="0"/>
              <a:t>Reports</a:t>
            </a:r>
          </a:p>
          <a:p>
            <a:pPr lvl="1"/>
            <a:r>
              <a:rPr lang="en-US" dirty="0"/>
              <a:t>Feedback from 3GPP on liaison letter</a:t>
            </a:r>
          </a:p>
          <a:p>
            <a:pPr lvl="1"/>
            <a:r>
              <a:rPr lang="en-US" dirty="0" err="1" smtClean="0"/>
              <a:t>OmniRAN</a:t>
            </a:r>
            <a:r>
              <a:rPr lang="en-US" dirty="0" smtClean="0"/>
              <a:t> </a:t>
            </a:r>
            <a:r>
              <a:rPr lang="en-US" dirty="0" smtClean="0"/>
              <a:t>scope and extension by Mar ‘13 closing EC plenary</a:t>
            </a:r>
          </a:p>
          <a:p>
            <a:r>
              <a:rPr lang="en-US" dirty="0" smtClean="0"/>
              <a:t>IEEE </a:t>
            </a:r>
            <a:r>
              <a:rPr lang="en-US" dirty="0" smtClean="0"/>
              <a:t>802 view on OmniRAN architecture</a:t>
            </a:r>
          </a:p>
          <a:p>
            <a:pPr lvl="1"/>
            <a:r>
              <a:rPr lang="en-US" dirty="0" smtClean="0"/>
              <a:t>Establishment of architecture document</a:t>
            </a:r>
          </a:p>
          <a:p>
            <a:r>
              <a:rPr lang="en-US" dirty="0"/>
              <a:t>Conclusion on </a:t>
            </a:r>
            <a:r>
              <a:rPr lang="en-US" dirty="0" err="1"/>
              <a:t>OmniRAN</a:t>
            </a:r>
            <a:r>
              <a:rPr lang="en-US" dirty="0"/>
              <a:t> use cases</a:t>
            </a:r>
          </a:p>
          <a:p>
            <a:pPr lvl="1"/>
            <a:r>
              <a:rPr lang="en-US" dirty="0"/>
              <a:t>Review of use cases document</a:t>
            </a:r>
          </a:p>
          <a:p>
            <a:pPr lvl="1"/>
            <a:r>
              <a:rPr lang="en-US" dirty="0"/>
              <a:t>Gap analysis for the agreed use cases</a:t>
            </a:r>
          </a:p>
          <a:p>
            <a:r>
              <a:rPr lang="en-US" dirty="0" smtClean="0"/>
              <a:t>Communication </a:t>
            </a:r>
            <a:r>
              <a:rPr lang="en-US" dirty="0" smtClean="0"/>
              <a:t>with </a:t>
            </a:r>
            <a:r>
              <a:rPr lang="en-US" dirty="0"/>
              <a:t>external </a:t>
            </a:r>
            <a:r>
              <a:rPr lang="en-US" dirty="0" smtClean="0"/>
              <a:t>organizations</a:t>
            </a:r>
          </a:p>
          <a:p>
            <a:r>
              <a:rPr lang="en-US" dirty="0" smtClean="0"/>
              <a:t>Plan and timeline for OmniRAN SG conclusion</a:t>
            </a:r>
          </a:p>
          <a:p>
            <a:r>
              <a:rPr lang="en-US" dirty="0" smtClean="0"/>
              <a:t>Future sessions of OmniRAN EC SG</a:t>
            </a:r>
          </a:p>
          <a:p>
            <a:r>
              <a:rPr lang="en-US" dirty="0" smtClean="0"/>
              <a:t>Summary report for communication inside IEEE 802</a:t>
            </a:r>
          </a:p>
          <a:p>
            <a:r>
              <a:rPr lang="en-US" dirty="0" smtClean="0"/>
              <a:t>AOB</a:t>
            </a:r>
            <a:endParaRPr lang="en-US" dirty="0"/>
          </a:p>
          <a:p>
            <a:r>
              <a:rPr lang="en-US" dirty="0" smtClean="0"/>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t>
            </a:r>
            <a:r>
              <a:rPr lang="en-US" dirty="0" smtClean="0"/>
              <a:t>Scheduling</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906553368"/>
              </p:ext>
            </p:extLst>
          </p:nvPr>
        </p:nvGraphicFramePr>
        <p:xfrm>
          <a:off x="457200" y="1219200"/>
          <a:ext cx="8229599" cy="4955921"/>
        </p:xfrm>
        <a:graphic>
          <a:graphicData uri="http://schemas.openxmlformats.org/drawingml/2006/table">
            <a:tbl>
              <a:tblPr firstRow="1" bandRow="1">
                <a:tableStyleId>{5C22544A-7EE6-4342-B048-85BDC9FD1C3A}</a:tableStyleId>
              </a:tblPr>
              <a:tblGrid>
                <a:gridCol w="790367"/>
                <a:gridCol w="1859808"/>
                <a:gridCol w="1859808"/>
                <a:gridCol w="1859808"/>
                <a:gridCol w="1859808"/>
              </a:tblGrid>
              <a:tr h="228599">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a:t>
                      </a:r>
                      <a:endParaRPr lang="en-US" sz="1800" dirty="0">
                        <a:solidFill>
                          <a:schemeClr val="tx2"/>
                        </a:solidFill>
                      </a:endParaRPr>
                    </a:p>
                  </a:txBody>
                  <a:tcPr marL="0" marR="0" marT="0" marB="0">
                    <a:solidFill>
                      <a:schemeClr val="bg1"/>
                    </a:solidFill>
                  </a:tcPr>
                </a:tc>
              </a:tr>
              <a:tr h="936195">
                <a:tc>
                  <a:txBody>
                    <a:bodyPr/>
                    <a:lstStyle/>
                    <a:p>
                      <a:pPr algn="ctr"/>
                      <a:r>
                        <a:rPr lang="en-US" sz="1600" dirty="0" smtClean="0"/>
                        <a:t>08:00</a:t>
                      </a:r>
                    </a:p>
                    <a:p>
                      <a:pPr algn="ctr"/>
                      <a:endParaRPr lang="en-US" sz="1600" dirty="0" smtClean="0"/>
                    </a:p>
                    <a:p>
                      <a:pPr algn="ctr"/>
                      <a:endParaRPr lang="en-US" sz="1600" dirty="0" smtClean="0"/>
                    </a:p>
                    <a:p>
                      <a:pPr algn="ctr"/>
                      <a:r>
                        <a:rPr lang="en-US" sz="1600" dirty="0" smtClean="0"/>
                        <a:t>10:00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Char char="•"/>
                      </a:pPr>
                      <a:r>
                        <a:rPr lang="en-US" sz="1400" dirty="0" smtClean="0"/>
                        <a:t>Smart Grid use case</a:t>
                      </a:r>
                      <a:r>
                        <a:rPr lang="en-US" sz="1400" baseline="0" dirty="0" smtClean="0"/>
                        <a:t> w/ g</a:t>
                      </a:r>
                      <a:r>
                        <a:rPr lang="en-US" sz="1400" dirty="0" smtClean="0"/>
                        <a:t>ap analysis</a:t>
                      </a:r>
                      <a:endParaRPr lang="en-US" sz="1400" dirty="0"/>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936195">
                <a:tc>
                  <a:txBody>
                    <a:bodyPr/>
                    <a:lstStyle/>
                    <a:p>
                      <a:pPr algn="ctr"/>
                      <a:r>
                        <a:rPr lang="en-US" sz="1600" dirty="0" smtClean="0"/>
                        <a:t>10:30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pPr marL="82550" indent="-82550">
                        <a:buFont typeface="Arial" panose="020B0604020202020204" pitchFamily="34" charset="0"/>
                        <a:buChar char="•"/>
                      </a:pPr>
                      <a:r>
                        <a:rPr lang="en-US" sz="1400" dirty="0" smtClean="0"/>
                        <a:t>Opening</a:t>
                      </a:r>
                    </a:p>
                    <a:p>
                      <a:pPr marL="82550" indent="-82550">
                        <a:buFont typeface="Arial" panose="020B0604020202020204" pitchFamily="34" charset="0"/>
                        <a:buChar char="•"/>
                      </a:pPr>
                      <a:r>
                        <a:rPr lang="en-US" sz="1400" dirty="0" smtClean="0"/>
                        <a:t>Planning</a:t>
                      </a:r>
                      <a:r>
                        <a:rPr lang="en-US" sz="1400" baseline="0" dirty="0" smtClean="0"/>
                        <a:t> for the week</a:t>
                      </a:r>
                    </a:p>
                    <a:p>
                      <a:pPr marL="82550" indent="-82550">
                        <a:buFont typeface="Arial" panose="020B0604020202020204" pitchFamily="34" charset="0"/>
                        <a:buChar char="•"/>
                      </a:pPr>
                      <a:r>
                        <a:rPr lang="en-US" sz="1400" baseline="0" dirty="0" smtClean="0"/>
                        <a:t>Approval of minutes</a:t>
                      </a:r>
                    </a:p>
                    <a:p>
                      <a:pPr marL="82550" indent="-82550">
                        <a:buFont typeface="Arial" panose="020B0604020202020204" pitchFamily="34" charset="0"/>
                        <a:buChar char="•"/>
                      </a:pPr>
                      <a:r>
                        <a:rPr lang="en-US" sz="1400" baseline="0" dirty="0" smtClean="0"/>
                        <a:t>Reports</a:t>
                      </a:r>
                      <a:endParaRPr lang="en-US" sz="1400" dirty="0"/>
                    </a:p>
                  </a:txBody>
                  <a:tcPr marL="36000" marR="36000" marT="36000" marB="36000">
                    <a:solidFill>
                      <a:schemeClr val="tx2">
                        <a:lumMod val="20000"/>
                        <a:lumOff val="80000"/>
                      </a:schemeClr>
                    </a:solidFill>
                  </a:tcPr>
                </a:tc>
                <a:tc>
                  <a:txBody>
                    <a:bodyPr/>
                    <a:lstStyle/>
                    <a:p>
                      <a:pPr marL="82550" indent="-82550">
                        <a:buFont typeface="Arial" panose="020B0604020202020204" pitchFamily="34" charset="0"/>
                        <a:buChar char="•"/>
                      </a:pPr>
                      <a:r>
                        <a:rPr lang="en-US" sz="1400" baseline="0" dirty="0" err="1" smtClean="0"/>
                        <a:t>OmniRAN</a:t>
                      </a:r>
                      <a:r>
                        <a:rPr lang="en-US" sz="1400" baseline="0" dirty="0" smtClean="0"/>
                        <a:t> within the IEEE 802 scope and architecture</a:t>
                      </a:r>
                      <a:endParaRPr lang="en-US" sz="1400" dirty="0"/>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Char char="•"/>
                      </a:pPr>
                      <a:r>
                        <a:rPr lang="en-US" sz="1400" dirty="0" smtClean="0"/>
                        <a:t>Structuring and composing of output documents</a:t>
                      </a:r>
                      <a:endParaRPr lang="en-US" sz="1400" dirty="0"/>
                    </a:p>
                  </a:txBody>
                  <a:tcPr marL="36000" marR="36000" marT="36000" marB="36000">
                    <a:solidFill>
                      <a:schemeClr val="tx2">
                        <a:lumMod val="20000"/>
                        <a:lumOff val="80000"/>
                      </a:schemeClr>
                    </a:solidFill>
                  </a:tcPr>
                </a:tc>
              </a:tr>
              <a:tr h="468097">
                <a:tc>
                  <a:txBody>
                    <a:bodyPr/>
                    <a:lstStyle/>
                    <a:p>
                      <a:pPr algn="ctr"/>
                      <a:endParaRPr lang="en-US" sz="1200" dirty="0"/>
                    </a:p>
                  </a:txBody>
                  <a:tcPr marL="0" marR="0" marT="0" marB="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936195">
                <a:tc>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15:30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Char char="•"/>
                      </a:pPr>
                      <a:r>
                        <a:rPr lang="en-US" sz="1400" dirty="0" smtClean="0"/>
                        <a:t>SDN Use Case</a:t>
                      </a:r>
                      <a:endParaRPr lang="en-US" sz="1400" dirty="0"/>
                    </a:p>
                  </a:txBody>
                  <a:tcPr marL="36000" marR="36000" marT="36000" marB="36000">
                    <a:solidFill>
                      <a:schemeClr val="tx2">
                        <a:lumMod val="20000"/>
                        <a:lumOff val="80000"/>
                      </a:schemeClr>
                    </a:solidFill>
                  </a:tcPr>
                </a:tc>
                <a:tc>
                  <a:txBody>
                    <a:bodyPr/>
                    <a:lstStyle/>
                    <a:p>
                      <a:pPr marL="85725" indent="-85725">
                        <a:buFont typeface="Arial" panose="020B0604020202020204" pitchFamily="34" charset="0"/>
                        <a:buChar char="•"/>
                      </a:pPr>
                      <a:r>
                        <a:rPr lang="en-US" sz="1400" dirty="0" err="1" smtClean="0"/>
                        <a:t>SaMOG</a:t>
                      </a:r>
                      <a:r>
                        <a:rPr lang="en-US" sz="1400" baseline="0" dirty="0" smtClean="0"/>
                        <a:t> and Wi-Fi Roaming use case /w gap analysis</a:t>
                      </a:r>
                      <a:endParaRPr lang="en-US" sz="1400" dirty="0"/>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936195">
                <a:tc>
                  <a:txBody>
                    <a:bodyPr/>
                    <a:lstStyle/>
                    <a:p>
                      <a:pPr algn="ctr"/>
                      <a:r>
                        <a:rPr lang="en-US" sz="1600" dirty="0" smtClean="0"/>
                        <a:t>16:00</a:t>
                      </a:r>
                    </a:p>
                    <a:p>
                      <a:pPr algn="ctr"/>
                      <a:endParaRPr lang="en-US" sz="1600" dirty="0" smtClean="0"/>
                    </a:p>
                    <a:p>
                      <a:pPr algn="ctr"/>
                      <a:endParaRPr lang="en-US" sz="1600" dirty="0" smtClean="0"/>
                    </a:p>
                    <a:p>
                      <a:pPr algn="ctr"/>
                      <a:r>
                        <a:rPr lang="en-US" sz="1600" dirty="0" smtClean="0"/>
                        <a:t>18:00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Char char="•"/>
                      </a:pPr>
                      <a:r>
                        <a:rPr lang="en-US" sz="1400" dirty="0" smtClean="0"/>
                        <a:t>Review and approval of output documents</a:t>
                      </a:r>
                    </a:p>
                    <a:p>
                      <a:pPr marL="85725" indent="-85725">
                        <a:buFont typeface="Arial" panose="020B0604020202020204" pitchFamily="34" charset="0"/>
                        <a:buChar char="•"/>
                      </a:pPr>
                      <a:r>
                        <a:rPr lang="en-US" sz="1400" dirty="0" smtClean="0"/>
                        <a:t>Communication</a:t>
                      </a:r>
                    </a:p>
                    <a:p>
                      <a:pPr marL="85725" indent="-85725">
                        <a:buFont typeface="Arial" panose="020B0604020202020204" pitchFamily="34" charset="0"/>
                        <a:buChar char="•"/>
                      </a:pPr>
                      <a:r>
                        <a:rPr lang="en-US" sz="1400" dirty="0" smtClean="0"/>
                        <a:t>Planning</a:t>
                      </a:r>
                      <a:r>
                        <a:rPr lang="en-US" sz="1400" baseline="0" dirty="0" smtClean="0"/>
                        <a:t> until July</a:t>
                      </a:r>
                      <a:endParaRPr lang="en-US" sz="1400" dirty="0"/>
                    </a:p>
                  </a:txBody>
                  <a:tcPr marL="36000" marR="36000" marT="36000" marB="36000">
                    <a:solidFill>
                      <a:schemeClr val="tx2">
                        <a:lumMod val="20000"/>
                        <a:lumOff val="80000"/>
                      </a:schemeClr>
                    </a:solidFill>
                  </a:tcPr>
                </a:tc>
              </a:tr>
            </a:tbl>
          </a:graphicData>
        </a:graphic>
      </p:graphicFrame>
    </p:spTree>
    <p:extLst>
      <p:ext uri="{BB962C8B-B14F-4D97-AF65-F5344CB8AC3E}">
        <p14:creationId xmlns:p14="http://schemas.microsoft.com/office/powerpoint/2010/main" val="1688770416"/>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55</TotalTime>
  <Words>1217</Words>
  <Application>Microsoft Office PowerPoint</Application>
  <PresentationFormat>On-screen Show (4:3)</PresentationFormat>
  <Paragraphs>228</Paragraphs>
  <Slides>15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ＭＳ Ｐゴシック</vt:lpstr>
      <vt:lpstr>Arial</vt:lpstr>
      <vt:lpstr>Helvetica</vt:lpstr>
      <vt:lpstr>Times</vt:lpstr>
      <vt:lpstr>Times New Roman</vt:lpstr>
      <vt:lpstr>Wingdings</vt:lpstr>
      <vt:lpstr>Template</vt:lpstr>
      <vt:lpstr>OmniRAN EC SG Agenda May 2013, Waikoloa, HI</vt:lpstr>
      <vt:lpstr>Meetings</vt:lpstr>
      <vt:lpstr>Guidelines for IEEE-SA Meetings</vt:lpstr>
      <vt:lpstr>Resources – URLs</vt:lpstr>
      <vt:lpstr>Meeting Etiquette</vt:lpstr>
      <vt:lpstr>LMSC Operations Manual</vt:lpstr>
      <vt:lpstr>OmniRAN ECSG Resources</vt:lpstr>
      <vt:lpstr>Agenda</vt:lpstr>
      <vt:lpstr>Agenda Scheduling</vt:lpstr>
      <vt:lpstr>May 2013 Session - #1</vt:lpstr>
      <vt:lpstr>#2 Refined directions provided by EC</vt:lpstr>
      <vt:lpstr>#3 Plan and Timeline (EC SG Motion)</vt:lpstr>
      <vt:lpstr>#4 Plan and Timeline (EC SG Motion)</vt:lpstr>
      <vt:lpstr>#5 May 2013 Objectives</vt:lpstr>
      <vt:lpstr>May 2013 Session #6</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Max Riegel</dc:creator>
  <cp:keywords>ecsg</cp:keywords>
  <cp:lastModifiedBy>Max Riegel</cp:lastModifiedBy>
  <cp:revision>222</cp:revision>
  <cp:lastPrinted>1998-02-10T13:28:06Z</cp:lastPrinted>
  <dcterms:created xsi:type="dcterms:W3CDTF">2011-12-30T17:06:23Z</dcterms:created>
  <dcterms:modified xsi:type="dcterms:W3CDTF">2013-05-13T08:30:38Z</dcterms:modified>
</cp:coreProperties>
</file>