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3" r:id="rId2"/>
    <p:sldId id="264" r:id="rId3"/>
    <p:sldId id="267" r:id="rId4"/>
    <p:sldId id="256" r:id="rId5"/>
    <p:sldId id="265" r:id="rId6"/>
    <p:sldId id="266" r:id="rId7"/>
    <p:sldId id="257" r:id="rId8"/>
    <p:sldId id="258" r:id="rId9"/>
    <p:sldId id="259" r:id="rId10"/>
    <p:sldId id="260" r:id="rId11"/>
    <p:sldId id="261"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8" d="100"/>
          <a:sy n="108" d="100"/>
        </p:scale>
        <p:origin x="-7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9F5A6-8800-9F46-97E4-8F893C038B13}" type="datetimeFigureOut">
              <a:rPr lang="en-US" smtClean="0"/>
              <a:pPr/>
              <a:t>4/11/2013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7139CA-5923-5E4A-8BEA-EBB24723E16B}" type="slidenum">
              <a:rPr lang="en-US" smtClean="0"/>
              <a:pPr/>
              <a:t>‹#›</a:t>
            </a:fld>
            <a:endParaRPr lang="en-US"/>
          </a:p>
        </p:txBody>
      </p:sp>
    </p:spTree>
    <p:extLst>
      <p:ext uri="{BB962C8B-B14F-4D97-AF65-F5344CB8AC3E}">
        <p14:creationId xmlns="" xmlns:p14="http://schemas.microsoft.com/office/powerpoint/2010/main" val="24546041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7139CA-5923-5E4A-8BEA-EBB24723E16B}" type="slidenum">
              <a:rPr lang="en-US" smtClean="0"/>
              <a:pPr/>
              <a:t>4</a:t>
            </a:fld>
            <a:endParaRPr lang="en-US"/>
          </a:p>
        </p:txBody>
      </p:sp>
    </p:spTree>
    <p:extLst>
      <p:ext uri="{BB962C8B-B14F-4D97-AF65-F5344CB8AC3E}">
        <p14:creationId xmlns="" xmlns:p14="http://schemas.microsoft.com/office/powerpoint/2010/main" val="3660843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7139CA-5923-5E4A-8BEA-EBB24723E16B}" type="slidenum">
              <a:rPr lang="en-US" smtClean="0"/>
              <a:pPr/>
              <a:t>5</a:t>
            </a:fld>
            <a:endParaRPr lang="en-US"/>
          </a:p>
        </p:txBody>
      </p:sp>
    </p:spTree>
    <p:extLst>
      <p:ext uri="{BB962C8B-B14F-4D97-AF65-F5344CB8AC3E}">
        <p14:creationId xmlns="" xmlns:p14="http://schemas.microsoft.com/office/powerpoint/2010/main" val="431196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ICI: Inter-cell</a:t>
            </a:r>
            <a:r>
              <a:rPr lang="en-US" baseline="0" dirty="0" smtClean="0"/>
              <a:t> interference </a:t>
            </a:r>
            <a:endParaRPr lang="en-US" dirty="0"/>
          </a:p>
        </p:txBody>
      </p:sp>
      <p:sp>
        <p:nvSpPr>
          <p:cNvPr id="4" name="Slide Number Placeholder 3"/>
          <p:cNvSpPr>
            <a:spLocks noGrp="1"/>
          </p:cNvSpPr>
          <p:nvPr>
            <p:ph type="sldNum" sz="quarter" idx="10"/>
          </p:nvPr>
        </p:nvSpPr>
        <p:spPr/>
        <p:txBody>
          <a:bodyPr/>
          <a:lstStyle/>
          <a:p>
            <a:fld id="{C67139CA-5923-5E4A-8BEA-EBB24723E16B}" type="slidenum">
              <a:rPr lang="en-US" smtClean="0"/>
              <a:pPr/>
              <a:t>10</a:t>
            </a:fld>
            <a:endParaRPr lang="en-US"/>
          </a:p>
        </p:txBody>
      </p:sp>
    </p:spTree>
    <p:extLst>
      <p:ext uri="{BB962C8B-B14F-4D97-AF65-F5344CB8AC3E}">
        <p14:creationId xmlns="" xmlns:p14="http://schemas.microsoft.com/office/powerpoint/2010/main" val="864278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7139CA-5923-5E4A-8BEA-EBB24723E16B}" type="slidenum">
              <a:rPr lang="en-US" smtClean="0"/>
              <a:pPr/>
              <a:t>11</a:t>
            </a:fld>
            <a:endParaRPr lang="en-US"/>
          </a:p>
        </p:txBody>
      </p:sp>
    </p:spTree>
    <p:extLst>
      <p:ext uri="{BB962C8B-B14F-4D97-AF65-F5344CB8AC3E}">
        <p14:creationId xmlns="" xmlns:p14="http://schemas.microsoft.com/office/powerpoint/2010/main" val="4088741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BEDC8FBE-7CBD-6941-AC10-D35EE2348DFA}" type="datetimeFigureOut">
              <a:rPr lang="en-US" smtClean="0"/>
              <a:pPr/>
              <a:t>4/11/2013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2125272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EDC8FBE-7CBD-6941-AC10-D35EE2348DFA}" type="datetimeFigureOut">
              <a:rPr lang="en-US" smtClean="0"/>
              <a:pPr/>
              <a:t>4/11/2013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3140311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EDC8FBE-7CBD-6941-AC10-D35EE2348DFA}" type="datetimeFigureOut">
              <a:rPr lang="en-US" smtClean="0"/>
              <a:pPr/>
              <a:t>4/11/2013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126959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EDC8FBE-7CBD-6941-AC10-D35EE2348DFA}" type="datetimeFigureOut">
              <a:rPr lang="en-US" smtClean="0"/>
              <a:pPr/>
              <a:t>4/11/2013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1553959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EDC8FBE-7CBD-6941-AC10-D35EE2348DFA}" type="datetimeFigureOut">
              <a:rPr lang="en-US" smtClean="0"/>
              <a:pPr/>
              <a:t>4/11/2013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308673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BEDC8FBE-7CBD-6941-AC10-D35EE2348DFA}" type="datetimeFigureOut">
              <a:rPr lang="en-US" smtClean="0"/>
              <a:pPr/>
              <a:t>4/11/2013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147762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BEDC8FBE-7CBD-6941-AC10-D35EE2348DFA}" type="datetimeFigureOut">
              <a:rPr lang="en-US" smtClean="0"/>
              <a:pPr/>
              <a:t>4/11/2013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3875819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BEDC8FBE-7CBD-6941-AC10-D35EE2348DFA}" type="datetimeFigureOut">
              <a:rPr lang="en-US" smtClean="0"/>
              <a:pPr/>
              <a:t>4/11/2013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448904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C8FBE-7CBD-6941-AC10-D35EE2348DFA}" type="datetimeFigureOut">
              <a:rPr lang="en-US" smtClean="0"/>
              <a:pPr/>
              <a:t>4/11/2013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3181677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EDC8FBE-7CBD-6941-AC10-D35EE2348DFA}" type="datetimeFigureOut">
              <a:rPr lang="en-US" smtClean="0"/>
              <a:pPr/>
              <a:t>4/11/2013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1249798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EDC8FBE-7CBD-6941-AC10-D35EE2348DFA}" type="datetimeFigureOut">
              <a:rPr lang="en-US" smtClean="0"/>
              <a:pPr/>
              <a:t>4/11/2013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1809030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C8FBE-7CBD-6941-AC10-D35EE2348DFA}" type="datetimeFigureOut">
              <a:rPr lang="en-US" smtClean="0"/>
              <a:pPr/>
              <a:t>4/11/2013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49909-EA23-C046-BC85-D4711C251048}" type="slidenum">
              <a:rPr lang="en-US" smtClean="0"/>
              <a:pPr/>
              <a:t>‹#›</a:t>
            </a:fld>
            <a:endParaRPr lang="en-US"/>
          </a:p>
        </p:txBody>
      </p:sp>
    </p:spTree>
    <p:extLst>
      <p:ext uri="{BB962C8B-B14F-4D97-AF65-F5344CB8AC3E}">
        <p14:creationId xmlns="" xmlns:p14="http://schemas.microsoft.com/office/powerpoint/2010/main" val="3169173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image" Target="../media/image4.wmf"/><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3.png"/><Relationship Id="rId5" Type="http://schemas.openxmlformats.org/officeDocument/2006/relationships/oleObject" Target="../embeddings/oleObject6.bin"/><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wmf"/><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oleObject" Target="../embeddings/oleObject2.bin"/><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png"/><Relationship Id="rId5" Type="http://schemas.openxmlformats.org/officeDocument/2006/relationships/oleObject" Target="../embeddings/oleObject3.bin"/><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3.png"/><Relationship Id="rId5" Type="http://schemas.openxmlformats.org/officeDocument/2006/relationships/oleObject" Target="../embeddings/oleObject4.bin"/><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 xmlns:p14="http://schemas.microsoft.com/office/powerpoint/2010/main" val="583256704"/>
              </p:ext>
            </p:extLst>
          </p:nvPr>
        </p:nvGraphicFramePr>
        <p:xfrm>
          <a:off x="533400" y="483090"/>
          <a:ext cx="8077201" cy="3523630"/>
        </p:xfrm>
        <a:graphic>
          <a:graphicData uri="http://schemas.openxmlformats.org/drawingml/2006/table">
            <a:tbl>
              <a:tblPr firstRow="1" bandRow="1">
                <a:tableStyleId>{5940675A-B579-460E-94D1-54222C63F5DA}</a:tableStyleId>
              </a:tblPr>
              <a:tblGrid>
                <a:gridCol w="2056015"/>
                <a:gridCol w="2056015"/>
                <a:gridCol w="1526770"/>
                <a:gridCol w="2438401"/>
              </a:tblGrid>
              <a:tr h="399499">
                <a:tc gridSpan="4">
                  <a:txBody>
                    <a:bodyPr/>
                    <a:lstStyle/>
                    <a:p>
                      <a:pPr algn="ctr"/>
                      <a:r>
                        <a:rPr lang="en-US" sz="2000" dirty="0" smtClean="0">
                          <a:solidFill>
                            <a:schemeClr val="tx2"/>
                          </a:solidFill>
                          <a:latin typeface="+mj-lt"/>
                        </a:rPr>
                        <a:t>An SDN-based approach for</a:t>
                      </a:r>
                      <a:r>
                        <a:rPr lang="en-US" sz="2000" baseline="0" dirty="0" smtClean="0">
                          <a:solidFill>
                            <a:schemeClr val="tx2"/>
                          </a:solidFill>
                          <a:latin typeface="+mj-lt"/>
                        </a:rPr>
                        <a:t> </a:t>
                      </a:r>
                      <a:r>
                        <a:rPr lang="en-US" sz="2000" baseline="0" dirty="0" err="1" smtClean="0">
                          <a:solidFill>
                            <a:schemeClr val="tx2"/>
                          </a:solidFill>
                          <a:latin typeface="+mj-lt"/>
                        </a:rPr>
                        <a:t>OmniRAN</a:t>
                      </a:r>
                      <a:endParaRPr lang="en-US" sz="2000" baseline="0" dirty="0" smtClean="0">
                        <a:solidFill>
                          <a:schemeClr val="tx2"/>
                        </a:solidFill>
                        <a:latin typeface="+mj-lt"/>
                      </a:endParaRPr>
                    </a:p>
                    <a:p>
                      <a:pPr algn="ctr"/>
                      <a:r>
                        <a:rPr lang="en-US" sz="2000" baseline="0" dirty="0" smtClean="0">
                          <a:solidFill>
                            <a:schemeClr val="tx2"/>
                          </a:solidFill>
                          <a:latin typeface="+mj-lt"/>
                        </a:rPr>
                        <a:t>Reference Point mapping</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a:t>
                      </a:r>
                      <a:r>
                        <a:rPr lang="en-US" sz="1200" dirty="0" smtClean="0"/>
                        <a:t>2013-04-11]</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Antonio de la Oliva</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UC3M</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+34657079687</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aoliva@it.uc3m.es</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Juan Carlos Zúñiga</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InterDigital</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j.c.zuniga@ieee.org</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Charles Perkins</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t>Futurewei</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endParaRPr lang="en-US" sz="2000" dirty="0" smtClean="0">
              <a:latin typeface="+mn-lt"/>
            </a:endParaRPr>
          </a:p>
          <a:p>
            <a:pPr algn="ctr"/>
            <a:r>
              <a:rPr lang="en-US" sz="2000" dirty="0" smtClean="0">
                <a:latin typeface="+mn-lt"/>
              </a:rPr>
              <a:t>Abstract</a:t>
            </a:r>
          </a:p>
          <a:p>
            <a:endParaRPr lang="en-US" sz="1600" dirty="0" smtClean="0">
              <a:latin typeface="+mn-lt"/>
            </a:endParaRPr>
          </a:p>
          <a:p>
            <a:r>
              <a:rPr lang="en-US" sz="1600" dirty="0" smtClean="0">
                <a:latin typeface="+mn-lt"/>
              </a:rPr>
              <a:t>This presentation extends SDN use case with the mapping to OMNIRAN Reference Points.</a:t>
            </a:r>
            <a:endParaRPr lang="en-US" sz="1600" dirty="0">
              <a:latin typeface="+mn-lt"/>
            </a:endParaRPr>
          </a:p>
        </p:txBody>
      </p:sp>
    </p:spTree>
    <p:extLst>
      <p:ext uri="{BB962C8B-B14F-4D97-AF65-F5344CB8AC3E}">
        <p14:creationId xmlns="" xmlns:p14="http://schemas.microsoft.com/office/powerpoint/2010/main" val="3072854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77569" y="1280358"/>
            <a:ext cx="4535830"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1387359" y="1726876"/>
            <a:ext cx="1000125" cy="990600"/>
            <a:chOff x="7315200" y="3886200"/>
            <a:chExt cx="1000125" cy="990600"/>
          </a:xfrm>
        </p:grpSpPr>
        <p:sp>
          <p:nvSpPr>
            <p:cNvPr id="4"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7"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9" name="Group 161"/>
                  <p:cNvGrpSpPr>
                    <a:grpSpLocks noChangeAspect="1"/>
                  </p:cNvGrpSpPr>
                  <p:nvPr/>
                </p:nvGrpSpPr>
                <p:grpSpPr bwMode="auto">
                  <a:xfrm>
                    <a:off x="7" y="2661"/>
                    <a:ext cx="93" cy="247"/>
                    <a:chOff x="7" y="2661"/>
                    <a:chExt cx="93" cy="247"/>
                  </a:xfrm>
                </p:grpSpPr>
                <p:sp>
                  <p:nvSpPr>
                    <p:cNvPr id="2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2" name="Group 176"/>
                <p:cNvGrpSpPr>
                  <a:grpSpLocks noChangeAspect="1"/>
                </p:cNvGrpSpPr>
                <p:nvPr/>
              </p:nvGrpSpPr>
              <p:grpSpPr bwMode="auto">
                <a:xfrm>
                  <a:off x="5" y="2533"/>
                  <a:ext cx="141" cy="374"/>
                  <a:chOff x="5" y="2533"/>
                  <a:chExt cx="141" cy="374"/>
                </a:xfrm>
              </p:grpSpPr>
              <p:sp>
                <p:nvSpPr>
                  <p:cNvPr id="1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6"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4" name="Group 33"/>
          <p:cNvGrpSpPr/>
          <p:nvPr/>
        </p:nvGrpSpPr>
        <p:grpSpPr>
          <a:xfrm>
            <a:off x="1387359" y="4412926"/>
            <a:ext cx="1000125" cy="990600"/>
            <a:chOff x="7315200" y="3886200"/>
            <a:chExt cx="1000125" cy="990600"/>
          </a:xfrm>
        </p:grpSpPr>
        <p:sp>
          <p:nvSpPr>
            <p:cNvPr id="35"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36" name="Group 158"/>
            <p:cNvGrpSpPr>
              <a:grpSpLocks noChangeAspect="1"/>
            </p:cNvGrpSpPr>
            <p:nvPr/>
          </p:nvGrpSpPr>
          <p:grpSpPr bwMode="auto">
            <a:xfrm flipH="1">
              <a:off x="7696199" y="4259473"/>
              <a:ext cx="411161" cy="494972"/>
              <a:chOff x="5" y="2480"/>
              <a:chExt cx="237" cy="430"/>
            </a:xfrm>
          </p:grpSpPr>
          <p:grpSp>
            <p:nvGrpSpPr>
              <p:cNvPr id="38" name="Group 159"/>
              <p:cNvGrpSpPr>
                <a:grpSpLocks noChangeAspect="1"/>
              </p:cNvGrpSpPr>
              <p:nvPr/>
            </p:nvGrpSpPr>
            <p:grpSpPr bwMode="auto">
              <a:xfrm>
                <a:off x="5" y="2521"/>
                <a:ext cx="145" cy="389"/>
                <a:chOff x="5" y="2521"/>
                <a:chExt cx="145" cy="389"/>
              </a:xfrm>
            </p:grpSpPr>
            <p:grpSp>
              <p:nvGrpSpPr>
                <p:cNvPr id="42" name="Group 160"/>
                <p:cNvGrpSpPr>
                  <a:grpSpLocks noChangeAspect="1"/>
                </p:cNvGrpSpPr>
                <p:nvPr/>
              </p:nvGrpSpPr>
              <p:grpSpPr bwMode="auto">
                <a:xfrm>
                  <a:off x="7" y="2654"/>
                  <a:ext cx="143" cy="256"/>
                  <a:chOff x="7" y="2654"/>
                  <a:chExt cx="143" cy="256"/>
                </a:xfrm>
              </p:grpSpPr>
              <p:grpSp>
                <p:nvGrpSpPr>
                  <p:cNvPr id="50" name="Group 161"/>
                  <p:cNvGrpSpPr>
                    <a:grpSpLocks noChangeAspect="1"/>
                  </p:cNvGrpSpPr>
                  <p:nvPr/>
                </p:nvGrpSpPr>
                <p:grpSpPr bwMode="auto">
                  <a:xfrm>
                    <a:off x="7" y="2661"/>
                    <a:ext cx="93" cy="247"/>
                    <a:chOff x="7" y="2661"/>
                    <a:chExt cx="93" cy="247"/>
                  </a:xfrm>
                </p:grpSpPr>
                <p:sp>
                  <p:nvSpPr>
                    <p:cNvPr id="5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5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3" name="Group 176"/>
                <p:cNvGrpSpPr>
                  <a:grpSpLocks noChangeAspect="1"/>
                </p:cNvGrpSpPr>
                <p:nvPr/>
              </p:nvGrpSpPr>
              <p:grpSpPr bwMode="auto">
                <a:xfrm>
                  <a:off x="5" y="2533"/>
                  <a:ext cx="141" cy="374"/>
                  <a:chOff x="5" y="2533"/>
                  <a:chExt cx="141" cy="374"/>
                </a:xfrm>
              </p:grpSpPr>
              <p:sp>
                <p:nvSpPr>
                  <p:cNvPr id="4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7"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sp>
        <p:nvSpPr>
          <p:cNvPr id="65" name="AutoShape 154"/>
          <p:cNvSpPr>
            <a:spLocks noChangeArrowheads="1"/>
          </p:cNvSpPr>
          <p:nvPr/>
        </p:nvSpPr>
        <p:spPr bwMode="auto">
          <a:xfrm>
            <a:off x="1396884" y="3117526"/>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66" name="Group 158"/>
          <p:cNvGrpSpPr>
            <a:grpSpLocks noChangeAspect="1"/>
          </p:cNvGrpSpPr>
          <p:nvPr/>
        </p:nvGrpSpPr>
        <p:grpSpPr bwMode="auto">
          <a:xfrm flipH="1">
            <a:off x="1777883" y="3490799"/>
            <a:ext cx="411161" cy="494972"/>
            <a:chOff x="5" y="2480"/>
            <a:chExt cx="237" cy="430"/>
          </a:xfrm>
        </p:grpSpPr>
        <p:grpSp>
          <p:nvGrpSpPr>
            <p:cNvPr id="67" name="Group 159"/>
            <p:cNvGrpSpPr>
              <a:grpSpLocks noChangeAspect="1"/>
            </p:cNvGrpSpPr>
            <p:nvPr/>
          </p:nvGrpSpPr>
          <p:grpSpPr bwMode="auto">
            <a:xfrm>
              <a:off x="5" y="2521"/>
              <a:ext cx="145" cy="389"/>
              <a:chOff x="5" y="2521"/>
              <a:chExt cx="145" cy="389"/>
            </a:xfrm>
          </p:grpSpPr>
          <p:grpSp>
            <p:nvGrpSpPr>
              <p:cNvPr id="71" name="Group 70"/>
              <p:cNvGrpSpPr>
                <a:grpSpLocks noChangeAspect="1"/>
              </p:cNvGrpSpPr>
              <p:nvPr/>
            </p:nvGrpSpPr>
            <p:grpSpPr bwMode="auto">
              <a:xfrm>
                <a:off x="7" y="2654"/>
                <a:ext cx="143" cy="256"/>
                <a:chOff x="7" y="2654"/>
                <a:chExt cx="143" cy="256"/>
              </a:xfrm>
            </p:grpSpPr>
            <p:grpSp>
              <p:nvGrpSpPr>
                <p:cNvPr id="79" name="Group 161"/>
                <p:cNvGrpSpPr>
                  <a:grpSpLocks noChangeAspect="1"/>
                </p:cNvGrpSpPr>
                <p:nvPr/>
              </p:nvGrpSpPr>
              <p:grpSpPr bwMode="auto">
                <a:xfrm>
                  <a:off x="7" y="2661"/>
                  <a:ext cx="93" cy="247"/>
                  <a:chOff x="7" y="2661"/>
                  <a:chExt cx="93" cy="247"/>
                </a:xfrm>
              </p:grpSpPr>
              <p:sp>
                <p:nvSpPr>
                  <p:cNvPr id="8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8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72" name="Group 176"/>
              <p:cNvGrpSpPr>
                <a:grpSpLocks noChangeAspect="1"/>
              </p:cNvGrpSpPr>
              <p:nvPr/>
            </p:nvGrpSpPr>
            <p:grpSpPr bwMode="auto">
              <a:xfrm>
                <a:off x="5" y="2533"/>
                <a:ext cx="141" cy="374"/>
                <a:chOff x="5" y="2533"/>
                <a:chExt cx="141" cy="374"/>
              </a:xfrm>
            </p:grpSpPr>
            <p:sp>
              <p:nvSpPr>
                <p:cNvPr id="7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7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6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7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4" name="Rectangle 187"/>
          <p:cNvSpPr>
            <a:spLocks noChangeArrowheads="1"/>
          </p:cNvSpPr>
          <p:nvPr/>
        </p:nvSpPr>
        <p:spPr bwMode="auto">
          <a:xfrm>
            <a:off x="1455621" y="3193726"/>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sp>
        <p:nvSpPr>
          <p:cNvPr id="95" name="TextBox 94"/>
          <p:cNvSpPr txBox="1"/>
          <p:nvPr/>
        </p:nvSpPr>
        <p:spPr>
          <a:xfrm>
            <a:off x="2266747" y="5693978"/>
            <a:ext cx="2416145" cy="276999"/>
          </a:xfrm>
          <a:prstGeom prst="rect">
            <a:avLst/>
          </a:prstGeom>
          <a:noFill/>
        </p:spPr>
        <p:txBody>
          <a:bodyPr wrap="square" rtlCol="0">
            <a:spAutoFit/>
          </a:bodyPr>
          <a:lstStyle/>
          <a:p>
            <a:pPr algn="ctr"/>
            <a:r>
              <a:rPr lang="en-US" sz="1200" dirty="0" smtClean="0"/>
              <a:t>Access Infrastructure Operators</a:t>
            </a:r>
            <a:endParaRPr lang="en-US" sz="1200" dirty="0"/>
          </a:p>
        </p:txBody>
      </p:sp>
      <p:grpSp>
        <p:nvGrpSpPr>
          <p:cNvPr id="96" name="Group 95"/>
          <p:cNvGrpSpPr/>
          <p:nvPr/>
        </p:nvGrpSpPr>
        <p:grpSpPr>
          <a:xfrm>
            <a:off x="3215600" y="2495415"/>
            <a:ext cx="1000125" cy="990600"/>
            <a:chOff x="7315200" y="3886200"/>
            <a:chExt cx="1000125" cy="990600"/>
          </a:xfrm>
          <a:solidFill>
            <a:schemeClr val="bg1">
              <a:lumMod val="85000"/>
            </a:schemeClr>
          </a:solidFill>
        </p:grpSpPr>
        <p:sp>
          <p:nvSpPr>
            <p:cNvPr id="97"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99"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err="1" smtClean="0">
                  <a:latin typeface="Arial" pitchFamily="34" charset="0"/>
                  <a:cs typeface="Arial" pitchFamily="34" charset="0"/>
                </a:rPr>
                <a:t>Backhaul</a:t>
              </a:r>
              <a:endParaRPr lang="en-US" sz="1600" b="1" dirty="0">
                <a:latin typeface="Arial" pitchFamily="34" charset="0"/>
                <a:cs typeface="Arial" pitchFamily="34" charset="0"/>
              </a:endParaRPr>
            </a:p>
          </p:txBody>
        </p:sp>
      </p:grpSp>
      <p:grpSp>
        <p:nvGrpSpPr>
          <p:cNvPr id="199" name="Group 198"/>
          <p:cNvGrpSpPr/>
          <p:nvPr/>
        </p:nvGrpSpPr>
        <p:grpSpPr>
          <a:xfrm>
            <a:off x="3231189" y="2945674"/>
            <a:ext cx="938479" cy="343703"/>
            <a:chOff x="173867" y="4114800"/>
            <a:chExt cx="938479" cy="343703"/>
          </a:xfrm>
        </p:grpSpPr>
        <p:sp>
          <p:nvSpPr>
            <p:cNvPr id="128" name="Oval 127"/>
            <p:cNvSpPr/>
            <p:nvPr/>
          </p:nvSpPr>
          <p:spPr>
            <a:xfrm>
              <a:off x="310392" y="4114800"/>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9" name="Oval 128"/>
            <p:cNvSpPr/>
            <p:nvPr/>
          </p:nvSpPr>
          <p:spPr>
            <a:xfrm>
              <a:off x="554820"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0" name="Oval 129"/>
            <p:cNvSpPr/>
            <p:nvPr/>
          </p:nvSpPr>
          <p:spPr>
            <a:xfrm>
              <a:off x="813311"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1" name="Oval 130"/>
            <p:cNvSpPr/>
            <p:nvPr/>
          </p:nvSpPr>
          <p:spPr>
            <a:xfrm>
              <a:off x="173867" y="428851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2" name="Oval 131"/>
            <p:cNvSpPr/>
            <p:nvPr/>
          </p:nvSpPr>
          <p:spPr>
            <a:xfrm>
              <a:off x="434217" y="4403945"/>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3" name="Oval 132"/>
            <p:cNvSpPr/>
            <p:nvPr/>
          </p:nvSpPr>
          <p:spPr>
            <a:xfrm>
              <a:off x="729492" y="4412773"/>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4" name="Oval 133"/>
            <p:cNvSpPr/>
            <p:nvPr/>
          </p:nvSpPr>
          <p:spPr>
            <a:xfrm>
              <a:off x="999367" y="4412784"/>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5" name="Oval 134"/>
            <p:cNvSpPr/>
            <p:nvPr/>
          </p:nvSpPr>
          <p:spPr>
            <a:xfrm>
              <a:off x="1066627" y="426565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7" name="Straight Connector 136"/>
            <p:cNvCxnSpPr>
              <a:stCxn id="131" idx="7"/>
              <a:endCxn id="128" idx="3"/>
            </p:cNvCxnSpPr>
            <p:nvPr/>
          </p:nvCxnSpPr>
          <p:spPr>
            <a:xfrm flipV="1">
              <a:off x="212891" y="4153824"/>
              <a:ext cx="104196" cy="14138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a:stCxn id="128" idx="6"/>
              <a:endCxn id="129" idx="2"/>
            </p:cNvCxnSpPr>
            <p:nvPr/>
          </p:nvCxnSpPr>
          <p:spPr>
            <a:xfrm>
              <a:off x="356111" y="4137660"/>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nvCxnSpPr>
          <p:spPr>
            <a:xfrm>
              <a:off x="607865" y="4137661"/>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a:endCxn id="135" idx="1"/>
            </p:cNvCxnSpPr>
            <p:nvPr/>
          </p:nvCxnSpPr>
          <p:spPr>
            <a:xfrm>
              <a:off x="859619" y="4140452"/>
              <a:ext cx="213703" cy="13189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p:cNvCxnSpPr>
              <a:stCxn id="135" idx="3"/>
              <a:endCxn id="134" idx="0"/>
            </p:cNvCxnSpPr>
            <p:nvPr/>
          </p:nvCxnSpPr>
          <p:spPr>
            <a:xfrm flipH="1">
              <a:off x="1022227" y="4304676"/>
              <a:ext cx="51095" cy="10810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a:stCxn id="134" idx="2"/>
            </p:cNvCxnSpPr>
            <p:nvPr/>
          </p:nvCxnSpPr>
          <p:spPr>
            <a:xfrm flipH="1" flipV="1">
              <a:off x="781027" y="4434481"/>
              <a:ext cx="218340" cy="116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a:stCxn id="133" idx="2"/>
              <a:endCxn id="132" idx="6"/>
            </p:cNvCxnSpPr>
            <p:nvPr/>
          </p:nvCxnSpPr>
          <p:spPr>
            <a:xfrm flipH="1" flipV="1">
              <a:off x="479936" y="4426805"/>
              <a:ext cx="249556" cy="882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a:stCxn id="132" idx="2"/>
            </p:cNvCxnSpPr>
            <p:nvPr/>
          </p:nvCxnSpPr>
          <p:spPr>
            <a:xfrm flipH="1" flipV="1">
              <a:off x="231334" y="4325404"/>
              <a:ext cx="202883" cy="10140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a:stCxn id="129" idx="3"/>
              <a:endCxn id="131" idx="7"/>
            </p:cNvCxnSpPr>
            <p:nvPr/>
          </p:nvCxnSpPr>
          <p:spPr>
            <a:xfrm flipH="1">
              <a:off x="212891" y="4153825"/>
              <a:ext cx="348624" cy="14138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1" name="Straight Connector 160"/>
            <p:cNvCxnSpPr>
              <a:stCxn id="134" idx="1"/>
            </p:cNvCxnSpPr>
            <p:nvPr/>
          </p:nvCxnSpPr>
          <p:spPr>
            <a:xfrm flipH="1" flipV="1">
              <a:off x="223294" y="4295206"/>
              <a:ext cx="782768" cy="12427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a:stCxn id="134" idx="1"/>
            </p:cNvCxnSpPr>
            <p:nvPr/>
          </p:nvCxnSpPr>
          <p:spPr>
            <a:xfrm flipH="1" flipV="1">
              <a:off x="356111" y="4153825"/>
              <a:ext cx="649951" cy="26565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6" name="Straight Connector 165"/>
            <p:cNvCxnSpPr>
              <a:stCxn id="132" idx="1"/>
              <a:endCxn id="128" idx="5"/>
            </p:cNvCxnSpPr>
            <p:nvPr/>
          </p:nvCxnSpPr>
          <p:spPr>
            <a:xfrm flipH="1" flipV="1">
              <a:off x="349416" y="4153824"/>
              <a:ext cx="91496" cy="256816"/>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a:stCxn id="134" idx="1"/>
            </p:cNvCxnSpPr>
            <p:nvPr/>
          </p:nvCxnSpPr>
          <p:spPr>
            <a:xfrm flipH="1" flipV="1">
              <a:off x="593312" y="4160104"/>
              <a:ext cx="412750" cy="25937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2" name="Straight Connector 171"/>
            <p:cNvCxnSpPr>
              <a:stCxn id="133" idx="1"/>
              <a:endCxn id="129" idx="5"/>
            </p:cNvCxnSpPr>
            <p:nvPr/>
          </p:nvCxnSpPr>
          <p:spPr>
            <a:xfrm flipH="1" flipV="1">
              <a:off x="593844" y="4153825"/>
              <a:ext cx="142343" cy="26564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a:stCxn id="132" idx="7"/>
              <a:endCxn id="129" idx="4"/>
            </p:cNvCxnSpPr>
            <p:nvPr/>
          </p:nvCxnSpPr>
          <p:spPr>
            <a:xfrm flipV="1">
              <a:off x="473241" y="4160520"/>
              <a:ext cx="104439" cy="25012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a:stCxn id="132" idx="0"/>
            </p:cNvCxnSpPr>
            <p:nvPr/>
          </p:nvCxnSpPr>
          <p:spPr>
            <a:xfrm flipV="1">
              <a:off x="457077" y="4153824"/>
              <a:ext cx="356234" cy="25012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p:cNvCxnSpPr>
              <a:stCxn id="133" idx="0"/>
              <a:endCxn id="130" idx="3"/>
            </p:cNvCxnSpPr>
            <p:nvPr/>
          </p:nvCxnSpPr>
          <p:spPr>
            <a:xfrm flipV="1">
              <a:off x="752352" y="4153825"/>
              <a:ext cx="67654" cy="25894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p:cNvCxnSpPr>
              <a:stCxn id="134" idx="1"/>
              <a:endCxn id="130" idx="4"/>
            </p:cNvCxnSpPr>
            <p:nvPr/>
          </p:nvCxnSpPr>
          <p:spPr>
            <a:xfrm flipH="1" flipV="1">
              <a:off x="836171" y="4160520"/>
              <a:ext cx="169891" cy="258959"/>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6" name="Straight Connector 185"/>
            <p:cNvCxnSpPr>
              <a:stCxn id="135" idx="2"/>
              <a:endCxn id="129" idx="6"/>
            </p:cNvCxnSpPr>
            <p:nvPr/>
          </p:nvCxnSpPr>
          <p:spPr>
            <a:xfrm flipH="1" flipV="1">
              <a:off x="600539" y="4137661"/>
              <a:ext cx="466088" cy="15085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a:stCxn id="135" idx="3"/>
              <a:endCxn id="132" idx="7"/>
            </p:cNvCxnSpPr>
            <p:nvPr/>
          </p:nvCxnSpPr>
          <p:spPr>
            <a:xfrm flipH="1">
              <a:off x="473241" y="4304676"/>
              <a:ext cx="600081" cy="10596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4" name="Straight Connector 193"/>
            <p:cNvCxnSpPr>
              <a:endCxn id="133" idx="7"/>
            </p:cNvCxnSpPr>
            <p:nvPr/>
          </p:nvCxnSpPr>
          <p:spPr>
            <a:xfrm flipH="1">
              <a:off x="768516" y="4304676"/>
              <a:ext cx="298112" cy="11479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p:cNvCxnSpPr>
              <a:endCxn id="131" idx="6"/>
            </p:cNvCxnSpPr>
            <p:nvPr/>
          </p:nvCxnSpPr>
          <p:spPr>
            <a:xfrm flipH="1">
              <a:off x="219586" y="4288512"/>
              <a:ext cx="846703" cy="2286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grpSp>
      <p:cxnSp>
        <p:nvCxnSpPr>
          <p:cNvPr id="201" name="Straight Connector 200"/>
          <p:cNvCxnSpPr>
            <a:stCxn id="4" idx="3"/>
            <a:endCxn id="97" idx="1"/>
          </p:cNvCxnSpPr>
          <p:nvPr/>
        </p:nvCxnSpPr>
        <p:spPr>
          <a:xfrm>
            <a:off x="2387484" y="2222176"/>
            <a:ext cx="828116" cy="768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203" name="Straight Connector 202"/>
          <p:cNvCxnSpPr>
            <a:stCxn id="65" idx="3"/>
          </p:cNvCxnSpPr>
          <p:nvPr/>
        </p:nvCxnSpPr>
        <p:spPr>
          <a:xfrm flipV="1">
            <a:off x="2397009" y="3006161"/>
            <a:ext cx="818591" cy="606665"/>
          </a:xfrm>
          <a:prstGeom prst="line">
            <a:avLst/>
          </a:prstGeom>
        </p:spPr>
        <p:style>
          <a:lnRef idx="2">
            <a:schemeClr val="accent1"/>
          </a:lnRef>
          <a:fillRef idx="0">
            <a:schemeClr val="accent1"/>
          </a:fillRef>
          <a:effectRef idx="1">
            <a:schemeClr val="accent1"/>
          </a:effectRef>
          <a:fontRef idx="minor">
            <a:schemeClr val="tx1"/>
          </a:fontRef>
        </p:style>
      </p:cxnSp>
      <p:cxnSp>
        <p:nvCxnSpPr>
          <p:cNvPr id="205" name="Straight Connector 204"/>
          <p:cNvCxnSpPr>
            <a:stCxn id="35" idx="3"/>
            <a:endCxn id="97" idx="1"/>
          </p:cNvCxnSpPr>
          <p:nvPr/>
        </p:nvCxnSpPr>
        <p:spPr>
          <a:xfrm flipV="1">
            <a:off x="2387484" y="2990715"/>
            <a:ext cx="828116" cy="1917511"/>
          </a:xfrm>
          <a:prstGeom prst="line">
            <a:avLst/>
          </a:prstGeom>
        </p:spPr>
        <p:style>
          <a:lnRef idx="2">
            <a:schemeClr val="accent1"/>
          </a:lnRef>
          <a:fillRef idx="0">
            <a:schemeClr val="accent1"/>
          </a:fillRef>
          <a:effectRef idx="1">
            <a:schemeClr val="accent1"/>
          </a:effectRef>
          <a:fontRef idx="minor">
            <a:schemeClr val="tx1"/>
          </a:fontRef>
        </p:style>
      </p:cxnSp>
      <p:cxnSp>
        <p:nvCxnSpPr>
          <p:cNvPr id="212" name="Straight Connector 211"/>
          <p:cNvCxnSpPr>
            <a:stCxn id="97" idx="3"/>
          </p:cNvCxnSpPr>
          <p:nvPr/>
        </p:nvCxnSpPr>
        <p:spPr>
          <a:xfrm>
            <a:off x="4215725" y="2990715"/>
            <a:ext cx="1649033" cy="15446"/>
          </a:xfrm>
          <a:prstGeom prst="line">
            <a:avLst/>
          </a:prstGeom>
        </p:spPr>
        <p:style>
          <a:lnRef idx="2">
            <a:schemeClr val="accent1"/>
          </a:lnRef>
          <a:fillRef idx="0">
            <a:schemeClr val="accent1"/>
          </a:fillRef>
          <a:effectRef idx="1">
            <a:schemeClr val="accent1"/>
          </a:effectRef>
          <a:fontRef idx="minor">
            <a:schemeClr val="tx1"/>
          </a:fontRef>
        </p:style>
      </p:cxnSp>
      <p:grpSp>
        <p:nvGrpSpPr>
          <p:cNvPr id="213" name="Group 212"/>
          <p:cNvGrpSpPr/>
          <p:nvPr/>
        </p:nvGrpSpPr>
        <p:grpSpPr>
          <a:xfrm>
            <a:off x="3215600" y="4413282"/>
            <a:ext cx="1000125" cy="990600"/>
            <a:chOff x="7315200" y="3886200"/>
            <a:chExt cx="1000125" cy="990600"/>
          </a:xfrm>
        </p:grpSpPr>
        <p:sp>
          <p:nvSpPr>
            <p:cNvPr id="214"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16"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SDN</a:t>
              </a:r>
            </a:p>
            <a:p>
              <a:pPr algn="ctr" eaLnBrk="0" hangingPunct="0">
                <a:lnSpc>
                  <a:spcPct val="90000"/>
                </a:lnSpc>
                <a:spcBef>
                  <a:spcPct val="0"/>
                </a:spcBef>
              </a:pPr>
              <a:r>
                <a:rPr lang="de-DE" sz="1600" b="1" dirty="0" smtClean="0">
                  <a:latin typeface="Arial" pitchFamily="34" charset="0"/>
                  <a:cs typeface="Arial" pitchFamily="34" charset="0"/>
                </a:rPr>
                <a:t>Controller</a:t>
              </a:r>
              <a:endParaRPr lang="en-US" sz="1600" b="1" dirty="0">
                <a:latin typeface="Arial" pitchFamily="34" charset="0"/>
                <a:cs typeface="Arial" pitchFamily="34" charset="0"/>
              </a:endParaRPr>
            </a:p>
          </p:txBody>
        </p:sp>
      </p:grpSp>
      <p:pic>
        <p:nvPicPr>
          <p:cNvPr id="245" name="Picture 244" descr="MC900431601.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3474820" y="4878871"/>
            <a:ext cx="558346" cy="558346"/>
          </a:xfrm>
          <a:prstGeom prst="rect">
            <a:avLst/>
          </a:prstGeom>
        </p:spPr>
      </p:pic>
      <p:grpSp>
        <p:nvGrpSpPr>
          <p:cNvPr id="247" name="Group 246"/>
          <p:cNvGrpSpPr/>
          <p:nvPr/>
        </p:nvGrpSpPr>
        <p:grpSpPr>
          <a:xfrm>
            <a:off x="4432965" y="4412926"/>
            <a:ext cx="406513" cy="990600"/>
            <a:chOff x="7315200" y="3886200"/>
            <a:chExt cx="1000130" cy="990600"/>
          </a:xfrm>
        </p:grpSpPr>
        <p:sp>
          <p:nvSpPr>
            <p:cNvPr id="24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49" name="Rectangle 187"/>
            <p:cNvSpPr>
              <a:spLocks noChangeArrowheads="1"/>
            </p:cNvSpPr>
            <p:nvPr/>
          </p:nvSpPr>
          <p:spPr bwMode="auto">
            <a:xfrm rot="16200000">
              <a:off x="7639756" y="3881438"/>
              <a:ext cx="351019" cy="1000128"/>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AAA</a:t>
              </a:r>
              <a:endParaRPr lang="en-US" sz="1600" b="1" dirty="0">
                <a:latin typeface="Arial" pitchFamily="34" charset="0"/>
                <a:cs typeface="Arial" pitchFamily="34" charset="0"/>
              </a:endParaRPr>
            </a:p>
          </p:txBody>
        </p:sp>
      </p:grpSp>
      <p:cxnSp>
        <p:nvCxnSpPr>
          <p:cNvPr id="250" name="Straight Connector 249"/>
          <p:cNvCxnSpPr/>
          <p:nvPr/>
        </p:nvCxnSpPr>
        <p:spPr>
          <a:xfrm>
            <a:off x="4839478" y="4900503"/>
            <a:ext cx="1025280" cy="15446"/>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2" name="Straight Connector 251"/>
          <p:cNvCxnSpPr>
            <a:endCxn id="249" idx="0"/>
          </p:cNvCxnSpPr>
          <p:nvPr/>
        </p:nvCxnSpPr>
        <p:spPr>
          <a:xfrm>
            <a:off x="4215725" y="4900503"/>
            <a:ext cx="217241" cy="772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4" name="Straight Connector 253"/>
          <p:cNvCxnSpPr>
            <a:endCxn id="97" idx="2"/>
          </p:cNvCxnSpPr>
          <p:nvPr/>
        </p:nvCxnSpPr>
        <p:spPr>
          <a:xfrm flipV="1">
            <a:off x="3715663" y="3486015"/>
            <a:ext cx="0" cy="91810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7" name="Straight Connector 256"/>
          <p:cNvCxnSpPr>
            <a:stCxn id="214" idx="1"/>
          </p:cNvCxnSpPr>
          <p:nvPr/>
        </p:nvCxnSpPr>
        <p:spPr>
          <a:xfrm flipH="1" flipV="1">
            <a:off x="2411184" y="2242508"/>
            <a:ext cx="804416" cy="2666074"/>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9" name="Straight Connector 258"/>
          <p:cNvCxnSpPr>
            <a:stCxn id="214" idx="1"/>
          </p:cNvCxnSpPr>
          <p:nvPr/>
        </p:nvCxnSpPr>
        <p:spPr>
          <a:xfrm flipH="1" flipV="1">
            <a:off x="2387484" y="3601272"/>
            <a:ext cx="828116" cy="1307310"/>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61" name="Straight Connector 260"/>
          <p:cNvCxnSpPr>
            <a:endCxn id="35" idx="3"/>
          </p:cNvCxnSpPr>
          <p:nvPr/>
        </p:nvCxnSpPr>
        <p:spPr>
          <a:xfrm flipH="1" flipV="1">
            <a:off x="2387484" y="4908226"/>
            <a:ext cx="804416" cy="7723"/>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sp>
        <p:nvSpPr>
          <p:cNvPr id="264" name="Rounded Rectangle 263"/>
          <p:cNvSpPr/>
          <p:nvPr/>
        </p:nvSpPr>
        <p:spPr>
          <a:xfrm>
            <a:off x="5854376" y="1280358"/>
            <a:ext cx="1641928"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sdf</a:t>
            </a:r>
            <a:endParaRPr lang="en-US" dirty="0"/>
          </a:p>
        </p:txBody>
      </p:sp>
      <p:grpSp>
        <p:nvGrpSpPr>
          <p:cNvPr id="265" name="Group 264"/>
          <p:cNvGrpSpPr/>
          <p:nvPr/>
        </p:nvGrpSpPr>
        <p:grpSpPr>
          <a:xfrm>
            <a:off x="6196801" y="3130545"/>
            <a:ext cx="990600" cy="990600"/>
            <a:chOff x="7315200" y="2819400"/>
            <a:chExt cx="990600" cy="990600"/>
          </a:xfrm>
        </p:grpSpPr>
        <p:sp>
          <p:nvSpPr>
            <p:cNvPr id="26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67" name="Picture 157"/>
            <p:cNvPicPr>
              <a:picLocks noChangeArrowheads="1"/>
            </p:cNvPicPr>
            <p:nvPr/>
          </p:nvPicPr>
          <p:blipFill>
            <a:blip r:embed="rId5"/>
            <a:srcRect/>
            <a:stretch>
              <a:fillRect/>
            </a:stretch>
          </p:blipFill>
          <p:spPr bwMode="auto">
            <a:xfrm>
              <a:off x="7648575" y="3509962"/>
              <a:ext cx="352425" cy="223838"/>
            </a:xfrm>
            <a:prstGeom prst="rect">
              <a:avLst/>
            </a:prstGeom>
            <a:noFill/>
            <a:ln w="12700">
              <a:noFill/>
              <a:miter lim="800000"/>
              <a:headEnd/>
              <a:tailEnd/>
            </a:ln>
            <a:effectLst/>
          </p:spPr>
        </p:pic>
        <p:sp>
          <p:nvSpPr>
            <p:cNvPr id="268"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B</a:t>
              </a:r>
              <a:endParaRPr lang="en-US" sz="1400" b="1" dirty="0">
                <a:latin typeface="Arial" pitchFamily="34" charset="0"/>
                <a:cs typeface="Arial" pitchFamily="34" charset="0"/>
              </a:endParaRPr>
            </a:p>
          </p:txBody>
        </p:sp>
        <p:grpSp>
          <p:nvGrpSpPr>
            <p:cNvPr id="269" name="Group 268"/>
            <p:cNvGrpSpPr/>
            <p:nvPr/>
          </p:nvGrpSpPr>
          <p:grpSpPr>
            <a:xfrm>
              <a:off x="7520910" y="3095706"/>
              <a:ext cx="532437" cy="381000"/>
              <a:chOff x="7481888" y="3079208"/>
              <a:chExt cx="595312" cy="425992"/>
            </a:xfrm>
          </p:grpSpPr>
          <p:sp>
            <p:nvSpPr>
              <p:cNvPr id="270"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71"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72" name="Group 122"/>
              <p:cNvGrpSpPr>
                <a:grpSpLocks/>
              </p:cNvGrpSpPr>
              <p:nvPr/>
            </p:nvGrpSpPr>
            <p:grpSpPr bwMode="auto">
              <a:xfrm>
                <a:off x="7848751" y="3079208"/>
                <a:ext cx="228449" cy="389708"/>
                <a:chOff x="4120" y="2308"/>
                <a:chExt cx="305" cy="415"/>
              </a:xfrm>
            </p:grpSpPr>
            <p:sp>
              <p:nvSpPr>
                <p:cNvPr id="27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7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7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76" name="Group 126"/>
                <p:cNvGrpSpPr>
                  <a:grpSpLocks/>
                </p:cNvGrpSpPr>
                <p:nvPr/>
              </p:nvGrpSpPr>
              <p:grpSpPr bwMode="auto">
                <a:xfrm flipH="1">
                  <a:off x="4164" y="2500"/>
                  <a:ext cx="152" cy="109"/>
                  <a:chOff x="3216" y="2784"/>
                  <a:chExt cx="192" cy="144"/>
                </a:xfrm>
              </p:grpSpPr>
              <p:sp>
                <p:nvSpPr>
                  <p:cNvPr id="28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8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8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8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7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7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7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284" name="Group 283"/>
          <p:cNvGrpSpPr/>
          <p:nvPr/>
        </p:nvGrpSpPr>
        <p:grpSpPr>
          <a:xfrm>
            <a:off x="7989754" y="3130545"/>
            <a:ext cx="990600" cy="990600"/>
            <a:chOff x="5257800" y="4419600"/>
            <a:chExt cx="990600" cy="990600"/>
          </a:xfrm>
        </p:grpSpPr>
        <p:sp>
          <p:nvSpPr>
            <p:cNvPr id="285" name="Rounded Rectangle 284"/>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286" name="Group 61"/>
            <p:cNvGrpSpPr/>
            <p:nvPr/>
          </p:nvGrpSpPr>
          <p:grpSpPr>
            <a:xfrm>
              <a:off x="5410201" y="4502656"/>
              <a:ext cx="609600" cy="450344"/>
              <a:chOff x="6324600" y="1828800"/>
              <a:chExt cx="917575" cy="677862"/>
            </a:xfrm>
          </p:grpSpPr>
          <p:grpSp>
            <p:nvGrpSpPr>
              <p:cNvPr id="289" name="Group 10"/>
              <p:cNvGrpSpPr>
                <a:grpSpLocks/>
              </p:cNvGrpSpPr>
              <p:nvPr/>
            </p:nvGrpSpPr>
            <p:grpSpPr bwMode="auto">
              <a:xfrm>
                <a:off x="6972300" y="1828800"/>
                <a:ext cx="269875" cy="460375"/>
                <a:chOff x="4120" y="2308"/>
                <a:chExt cx="305" cy="415"/>
              </a:xfrm>
            </p:grpSpPr>
            <p:sp>
              <p:nvSpPr>
                <p:cNvPr id="326"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27"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28"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29" name="Group 14"/>
                <p:cNvGrpSpPr>
                  <a:grpSpLocks/>
                </p:cNvGrpSpPr>
                <p:nvPr/>
              </p:nvGrpSpPr>
              <p:grpSpPr bwMode="auto">
                <a:xfrm flipH="1">
                  <a:off x="4164" y="2500"/>
                  <a:ext cx="152" cy="109"/>
                  <a:chOff x="3216" y="2784"/>
                  <a:chExt cx="192" cy="144"/>
                </a:xfrm>
              </p:grpSpPr>
              <p:sp>
                <p:nvSpPr>
                  <p:cNvPr id="333"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34"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35"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36"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30"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31"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32"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0" name="Group 22"/>
              <p:cNvGrpSpPr>
                <a:grpSpLocks/>
              </p:cNvGrpSpPr>
              <p:nvPr/>
            </p:nvGrpSpPr>
            <p:grpSpPr bwMode="auto">
              <a:xfrm>
                <a:off x="6756400" y="1901825"/>
                <a:ext cx="269875" cy="460375"/>
                <a:chOff x="4120" y="2308"/>
                <a:chExt cx="305" cy="415"/>
              </a:xfrm>
            </p:grpSpPr>
            <p:sp>
              <p:nvSpPr>
                <p:cNvPr id="315"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16"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17"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18" name="Group 26"/>
                <p:cNvGrpSpPr>
                  <a:grpSpLocks/>
                </p:cNvGrpSpPr>
                <p:nvPr/>
              </p:nvGrpSpPr>
              <p:grpSpPr bwMode="auto">
                <a:xfrm flipH="1">
                  <a:off x="4164" y="2500"/>
                  <a:ext cx="152" cy="109"/>
                  <a:chOff x="3216" y="2784"/>
                  <a:chExt cx="192" cy="144"/>
                </a:xfrm>
              </p:grpSpPr>
              <p:sp>
                <p:nvSpPr>
                  <p:cNvPr id="322"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23"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24"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25"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19"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20"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21"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1" name="Group 34"/>
              <p:cNvGrpSpPr>
                <a:grpSpLocks/>
              </p:cNvGrpSpPr>
              <p:nvPr/>
            </p:nvGrpSpPr>
            <p:grpSpPr bwMode="auto">
              <a:xfrm>
                <a:off x="6540500" y="1973262"/>
                <a:ext cx="269875" cy="460375"/>
                <a:chOff x="4120" y="2308"/>
                <a:chExt cx="305" cy="415"/>
              </a:xfrm>
            </p:grpSpPr>
            <p:sp>
              <p:nvSpPr>
                <p:cNvPr id="304"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05"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06"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07" name="Group 38"/>
                <p:cNvGrpSpPr>
                  <a:grpSpLocks/>
                </p:cNvGrpSpPr>
                <p:nvPr/>
              </p:nvGrpSpPr>
              <p:grpSpPr bwMode="auto">
                <a:xfrm flipH="1">
                  <a:off x="4164" y="2500"/>
                  <a:ext cx="152" cy="109"/>
                  <a:chOff x="3216" y="2784"/>
                  <a:chExt cx="192" cy="144"/>
                </a:xfrm>
              </p:grpSpPr>
              <p:sp>
                <p:nvSpPr>
                  <p:cNvPr id="311"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12"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13"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14"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08"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09"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10"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2" name="Group 618"/>
              <p:cNvGrpSpPr>
                <a:grpSpLocks/>
              </p:cNvGrpSpPr>
              <p:nvPr/>
            </p:nvGrpSpPr>
            <p:grpSpPr bwMode="auto">
              <a:xfrm>
                <a:off x="6324600" y="2046287"/>
                <a:ext cx="269875" cy="460375"/>
                <a:chOff x="4120" y="2308"/>
                <a:chExt cx="305" cy="415"/>
              </a:xfrm>
            </p:grpSpPr>
            <p:sp>
              <p:nvSpPr>
                <p:cNvPr id="293"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94"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95"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96" name="Group 622"/>
                <p:cNvGrpSpPr>
                  <a:grpSpLocks/>
                </p:cNvGrpSpPr>
                <p:nvPr/>
              </p:nvGrpSpPr>
              <p:grpSpPr bwMode="auto">
                <a:xfrm flipH="1">
                  <a:off x="4164" y="2500"/>
                  <a:ext cx="152" cy="109"/>
                  <a:chOff x="3216" y="2784"/>
                  <a:chExt cx="192" cy="144"/>
                </a:xfrm>
              </p:grpSpPr>
              <p:sp>
                <p:nvSpPr>
                  <p:cNvPr id="300"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01"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02"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03"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97"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98"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99"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87" name="Object 15">
              <a:hlinkClick r:id="" action="ppaction://ole?verb=0"/>
            </p:cNvPr>
            <p:cNvGraphicFramePr>
              <a:graphicFrameLocks/>
            </p:cNvGraphicFramePr>
            <p:nvPr/>
          </p:nvGraphicFramePr>
          <p:xfrm>
            <a:off x="5341951" y="4939236"/>
            <a:ext cx="798445" cy="429931"/>
          </p:xfrm>
          <a:graphic>
            <a:graphicData uri="http://schemas.openxmlformats.org/presentationml/2006/ole">
              <p:oleObj spid="_x0000_s5133" name="Clip" r:id="rId6" imgW="5757415" imgH="3221332" progId="">
                <p:embed/>
              </p:oleObj>
            </a:graphicData>
          </a:graphic>
        </p:graphicFrame>
        <p:sp>
          <p:nvSpPr>
            <p:cNvPr id="288"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grpSp>
        <p:nvGrpSpPr>
          <p:cNvPr id="337" name="Group 336"/>
          <p:cNvGrpSpPr/>
          <p:nvPr/>
        </p:nvGrpSpPr>
        <p:grpSpPr>
          <a:xfrm>
            <a:off x="6196801" y="1743961"/>
            <a:ext cx="990600" cy="990600"/>
            <a:chOff x="7315200" y="2819400"/>
            <a:chExt cx="990600" cy="990600"/>
          </a:xfrm>
        </p:grpSpPr>
        <p:sp>
          <p:nvSpPr>
            <p:cNvPr id="3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39" name="Picture 157"/>
            <p:cNvPicPr>
              <a:picLocks noChangeArrowheads="1"/>
            </p:cNvPicPr>
            <p:nvPr/>
          </p:nvPicPr>
          <p:blipFill>
            <a:blip r:embed="rId5"/>
            <a:srcRect/>
            <a:stretch>
              <a:fillRect/>
            </a:stretch>
          </p:blipFill>
          <p:spPr bwMode="auto">
            <a:xfrm>
              <a:off x="7648575" y="3509962"/>
              <a:ext cx="352425" cy="223838"/>
            </a:xfrm>
            <a:prstGeom prst="rect">
              <a:avLst/>
            </a:prstGeom>
            <a:noFill/>
            <a:ln w="12700">
              <a:noFill/>
              <a:miter lim="800000"/>
              <a:headEnd/>
              <a:tailEnd/>
            </a:ln>
            <a:effectLst/>
          </p:spPr>
        </p:pic>
        <p:sp>
          <p:nvSpPr>
            <p:cNvPr id="3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A</a:t>
              </a:r>
              <a:endParaRPr lang="en-US" sz="1400" b="1" dirty="0">
                <a:latin typeface="Arial" pitchFamily="34" charset="0"/>
                <a:cs typeface="Arial" pitchFamily="34" charset="0"/>
              </a:endParaRPr>
            </a:p>
          </p:txBody>
        </p:sp>
        <p:grpSp>
          <p:nvGrpSpPr>
            <p:cNvPr id="341" name="Group 340"/>
            <p:cNvGrpSpPr/>
            <p:nvPr/>
          </p:nvGrpSpPr>
          <p:grpSpPr>
            <a:xfrm>
              <a:off x="7520910" y="3095706"/>
              <a:ext cx="532437" cy="381000"/>
              <a:chOff x="7481888" y="3079208"/>
              <a:chExt cx="595312" cy="425992"/>
            </a:xfrm>
          </p:grpSpPr>
          <p:sp>
            <p:nvSpPr>
              <p:cNvPr id="3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44" name="Group 122"/>
              <p:cNvGrpSpPr>
                <a:grpSpLocks/>
              </p:cNvGrpSpPr>
              <p:nvPr/>
            </p:nvGrpSpPr>
            <p:grpSpPr bwMode="auto">
              <a:xfrm>
                <a:off x="7848751" y="3079208"/>
                <a:ext cx="228449" cy="389708"/>
                <a:chOff x="4120" y="2308"/>
                <a:chExt cx="305" cy="415"/>
              </a:xfrm>
            </p:grpSpPr>
            <p:sp>
              <p:nvSpPr>
                <p:cNvPr id="3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48" name="Group 126"/>
                <p:cNvGrpSpPr>
                  <a:grpSpLocks/>
                </p:cNvGrpSpPr>
                <p:nvPr/>
              </p:nvGrpSpPr>
              <p:grpSpPr bwMode="auto">
                <a:xfrm flipH="1">
                  <a:off x="4164" y="2500"/>
                  <a:ext cx="152" cy="109"/>
                  <a:chOff x="3216" y="2784"/>
                  <a:chExt cx="192" cy="144"/>
                </a:xfrm>
              </p:grpSpPr>
              <p:sp>
                <p:nvSpPr>
                  <p:cNvPr id="3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356" name="Group 355"/>
          <p:cNvGrpSpPr/>
          <p:nvPr/>
        </p:nvGrpSpPr>
        <p:grpSpPr>
          <a:xfrm>
            <a:off x="6196801" y="4430011"/>
            <a:ext cx="990600" cy="990600"/>
            <a:chOff x="7315200" y="2819400"/>
            <a:chExt cx="990600" cy="990600"/>
          </a:xfrm>
        </p:grpSpPr>
        <p:sp>
          <p:nvSpPr>
            <p:cNvPr id="357"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58" name="Picture 157"/>
            <p:cNvPicPr>
              <a:picLocks noChangeArrowheads="1"/>
            </p:cNvPicPr>
            <p:nvPr/>
          </p:nvPicPr>
          <p:blipFill>
            <a:blip r:embed="rId5"/>
            <a:srcRect/>
            <a:stretch>
              <a:fillRect/>
            </a:stretch>
          </p:blipFill>
          <p:spPr bwMode="auto">
            <a:xfrm>
              <a:off x="7648575" y="3509962"/>
              <a:ext cx="352425" cy="223838"/>
            </a:xfrm>
            <a:prstGeom prst="rect">
              <a:avLst/>
            </a:prstGeom>
            <a:noFill/>
            <a:ln w="12700">
              <a:noFill/>
              <a:miter lim="800000"/>
              <a:headEnd/>
              <a:tailEnd/>
            </a:ln>
            <a:effectLst/>
          </p:spPr>
        </p:pic>
        <p:sp>
          <p:nvSpPr>
            <p:cNvPr id="359"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C</a:t>
              </a:r>
              <a:endParaRPr lang="en-US" sz="1400" b="1" dirty="0">
                <a:latin typeface="Arial" pitchFamily="34" charset="0"/>
                <a:cs typeface="Arial" pitchFamily="34" charset="0"/>
              </a:endParaRPr>
            </a:p>
          </p:txBody>
        </p:sp>
        <p:grpSp>
          <p:nvGrpSpPr>
            <p:cNvPr id="360" name="Group 359"/>
            <p:cNvGrpSpPr/>
            <p:nvPr/>
          </p:nvGrpSpPr>
          <p:grpSpPr>
            <a:xfrm>
              <a:off x="7520910" y="3095706"/>
              <a:ext cx="532437" cy="381000"/>
              <a:chOff x="7481888" y="3079208"/>
              <a:chExt cx="595312" cy="425992"/>
            </a:xfrm>
          </p:grpSpPr>
          <p:sp>
            <p:nvSpPr>
              <p:cNvPr id="361"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62"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63" name="Group 122"/>
              <p:cNvGrpSpPr>
                <a:grpSpLocks/>
              </p:cNvGrpSpPr>
              <p:nvPr/>
            </p:nvGrpSpPr>
            <p:grpSpPr bwMode="auto">
              <a:xfrm>
                <a:off x="7848751" y="3079208"/>
                <a:ext cx="228449" cy="389708"/>
                <a:chOff x="4120" y="2308"/>
                <a:chExt cx="305" cy="415"/>
              </a:xfrm>
            </p:grpSpPr>
            <p:sp>
              <p:nvSpPr>
                <p:cNvPr id="364"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65"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66"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67" name="Group 126"/>
                <p:cNvGrpSpPr>
                  <a:grpSpLocks/>
                </p:cNvGrpSpPr>
                <p:nvPr/>
              </p:nvGrpSpPr>
              <p:grpSpPr bwMode="auto">
                <a:xfrm flipH="1">
                  <a:off x="4164" y="2500"/>
                  <a:ext cx="152" cy="109"/>
                  <a:chOff x="3216" y="2784"/>
                  <a:chExt cx="192" cy="144"/>
                </a:xfrm>
              </p:grpSpPr>
              <p:sp>
                <p:nvSpPr>
                  <p:cNvPr id="371"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72"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73"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74"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68"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69"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70"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cxnSp>
        <p:nvCxnSpPr>
          <p:cNvPr id="375" name="Straight Connector 374"/>
          <p:cNvCxnSpPr>
            <a:stCxn id="264" idx="3"/>
            <a:endCxn id="285" idx="1"/>
          </p:cNvCxnSpPr>
          <p:nvPr/>
        </p:nvCxnSpPr>
        <p:spPr>
          <a:xfrm>
            <a:off x="7496304" y="3619500"/>
            <a:ext cx="493450" cy="6345"/>
          </a:xfrm>
          <a:prstGeom prst="line">
            <a:avLst/>
          </a:prstGeom>
        </p:spPr>
        <p:style>
          <a:lnRef idx="2">
            <a:schemeClr val="accent1"/>
          </a:lnRef>
          <a:fillRef idx="0">
            <a:schemeClr val="accent1"/>
          </a:fillRef>
          <a:effectRef idx="1">
            <a:schemeClr val="accent1"/>
          </a:effectRef>
          <a:fontRef idx="minor">
            <a:schemeClr val="tx1"/>
          </a:fontRef>
        </p:style>
      </p:cxnSp>
      <p:sp>
        <p:nvSpPr>
          <p:cNvPr id="376" name="TextBox 375"/>
          <p:cNvSpPr txBox="1"/>
          <p:nvPr/>
        </p:nvSpPr>
        <p:spPr>
          <a:xfrm>
            <a:off x="5876147" y="5496977"/>
            <a:ext cx="1598385" cy="276999"/>
          </a:xfrm>
          <a:prstGeom prst="rect">
            <a:avLst/>
          </a:prstGeom>
          <a:noFill/>
        </p:spPr>
        <p:txBody>
          <a:bodyPr wrap="square" rtlCol="0">
            <a:spAutoFit/>
          </a:bodyPr>
          <a:lstStyle/>
          <a:p>
            <a:pPr algn="ctr"/>
            <a:r>
              <a:rPr lang="en-US" sz="1200" dirty="0" smtClean="0"/>
              <a:t>Traditional Operators</a:t>
            </a:r>
            <a:endParaRPr lang="en-US" sz="1200" dirty="0"/>
          </a:p>
        </p:txBody>
      </p:sp>
      <p:grpSp>
        <p:nvGrpSpPr>
          <p:cNvPr id="377" name="Group 376"/>
          <p:cNvGrpSpPr/>
          <p:nvPr/>
        </p:nvGrpSpPr>
        <p:grpSpPr>
          <a:xfrm>
            <a:off x="0" y="3117487"/>
            <a:ext cx="990600" cy="990600"/>
            <a:chOff x="381000" y="1962150"/>
            <a:chExt cx="990600" cy="990600"/>
          </a:xfrm>
        </p:grpSpPr>
        <p:sp>
          <p:nvSpPr>
            <p:cNvPr id="378"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379" name="Picture 378" descr="MC900439836.PNG"/>
            <p:cNvPicPr>
              <a:picLocks noChangeAspect="1"/>
            </p:cNvPicPr>
            <p:nvPr/>
          </p:nvPicPr>
          <p:blipFill>
            <a:blip r:embed="rId7"/>
            <a:stretch>
              <a:fillRect/>
            </a:stretch>
          </p:blipFill>
          <p:spPr>
            <a:xfrm>
              <a:off x="609600" y="2286000"/>
              <a:ext cx="533400" cy="533400"/>
            </a:xfrm>
            <a:prstGeom prst="rect">
              <a:avLst/>
            </a:prstGeom>
          </p:spPr>
        </p:pic>
      </p:grpSp>
      <p:cxnSp>
        <p:nvCxnSpPr>
          <p:cNvPr id="380" name="Straight Connector 379"/>
          <p:cNvCxnSpPr/>
          <p:nvPr/>
        </p:nvCxnSpPr>
        <p:spPr>
          <a:xfrm>
            <a:off x="990600" y="3625845"/>
            <a:ext cx="396759" cy="0"/>
          </a:xfrm>
          <a:prstGeom prst="line">
            <a:avLst/>
          </a:prstGeom>
        </p:spPr>
        <p:style>
          <a:lnRef idx="2">
            <a:schemeClr val="accent1"/>
          </a:lnRef>
          <a:fillRef idx="0">
            <a:schemeClr val="accent1"/>
          </a:fillRef>
          <a:effectRef idx="1">
            <a:schemeClr val="accent1"/>
          </a:effectRef>
          <a:fontRef idx="minor">
            <a:schemeClr val="tx1"/>
          </a:fontRef>
        </p:style>
      </p:cxnSp>
      <p:sp>
        <p:nvSpPr>
          <p:cNvPr id="385" name="TextBox 384"/>
          <p:cNvSpPr txBox="1"/>
          <p:nvPr/>
        </p:nvSpPr>
        <p:spPr>
          <a:xfrm>
            <a:off x="1939225" y="2732467"/>
            <a:ext cx="428322" cy="369332"/>
          </a:xfrm>
          <a:prstGeom prst="rect">
            <a:avLst/>
          </a:prstGeom>
          <a:noFill/>
        </p:spPr>
        <p:txBody>
          <a:bodyPr wrap="none" rtlCol="0">
            <a:spAutoFit/>
          </a:bodyPr>
          <a:lstStyle/>
          <a:p>
            <a:r>
              <a:rPr lang="en-US" dirty="0" smtClean="0"/>
              <a:t>R4</a:t>
            </a:r>
            <a:endParaRPr lang="en-US" dirty="0"/>
          </a:p>
        </p:txBody>
      </p:sp>
      <p:cxnSp>
        <p:nvCxnSpPr>
          <p:cNvPr id="103" name="Straight Connector 102"/>
          <p:cNvCxnSpPr>
            <a:stCxn id="65" idx="0"/>
            <a:endCxn id="4" idx="2"/>
          </p:cNvCxnSpPr>
          <p:nvPr/>
        </p:nvCxnSpPr>
        <p:spPr>
          <a:xfrm flipH="1" flipV="1">
            <a:off x="1887422" y="2717476"/>
            <a:ext cx="9525" cy="400050"/>
          </a:xfrm>
          <a:prstGeom prst="line">
            <a:avLst/>
          </a:prstGeom>
        </p:spPr>
        <p:style>
          <a:lnRef idx="2">
            <a:schemeClr val="dk1"/>
          </a:lnRef>
          <a:fillRef idx="0">
            <a:schemeClr val="dk1"/>
          </a:fillRef>
          <a:effectRef idx="1">
            <a:schemeClr val="dk1"/>
          </a:effectRef>
          <a:fontRef idx="minor">
            <a:schemeClr val="tx1"/>
          </a:fontRef>
        </p:style>
      </p:cxnSp>
      <p:sp>
        <p:nvSpPr>
          <p:cNvPr id="382" name="Oval 381"/>
          <p:cNvSpPr/>
          <p:nvPr/>
        </p:nvSpPr>
        <p:spPr>
          <a:xfrm>
            <a:off x="1844824" y="2885024"/>
            <a:ext cx="84876" cy="92609"/>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83" name="Title 246"/>
          <p:cNvSpPr txBox="1">
            <a:spLocks/>
          </p:cNvSpPr>
          <p:nvPr/>
        </p:nvSpPr>
        <p:spPr>
          <a:xfrm>
            <a:off x="486128" y="10708"/>
            <a:ext cx="8229600" cy="616976"/>
          </a:xfrm>
          <a:prstGeom prst="rect">
            <a:avLst/>
          </a:prstGeom>
        </p:spPr>
        <p:txBody>
          <a:bodyP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R4</a:t>
            </a:r>
            <a:endParaRPr lang="en-US" dirty="0"/>
          </a:p>
        </p:txBody>
      </p:sp>
      <p:sp>
        <p:nvSpPr>
          <p:cNvPr id="381" name="TextBox 380"/>
          <p:cNvSpPr txBox="1"/>
          <p:nvPr/>
        </p:nvSpPr>
        <p:spPr>
          <a:xfrm>
            <a:off x="401731" y="6113377"/>
            <a:ext cx="5083769" cy="646331"/>
          </a:xfrm>
          <a:prstGeom prst="rect">
            <a:avLst/>
          </a:prstGeom>
          <a:noFill/>
        </p:spPr>
        <p:txBody>
          <a:bodyPr wrap="none" rtlCol="0">
            <a:spAutoFit/>
          </a:bodyPr>
          <a:lstStyle/>
          <a:p>
            <a:r>
              <a:rPr lang="en-US" dirty="0" smtClean="0"/>
              <a:t>R4: </a:t>
            </a:r>
          </a:p>
          <a:p>
            <a:r>
              <a:rPr lang="en-US" dirty="0" smtClean="0"/>
              <a:t>Data (e.g., fast handover) and Control (e.g., ICI) path</a:t>
            </a:r>
            <a:endParaRPr lang="en-US" dirty="0"/>
          </a:p>
        </p:txBody>
      </p:sp>
      <p:cxnSp>
        <p:nvCxnSpPr>
          <p:cNvPr id="384" name="Straight Connector 383"/>
          <p:cNvCxnSpPr>
            <a:stCxn id="214" idx="0"/>
          </p:cNvCxnSpPr>
          <p:nvPr/>
        </p:nvCxnSpPr>
        <p:spPr>
          <a:xfrm flipH="1" flipV="1">
            <a:off x="2387484" y="2242554"/>
            <a:ext cx="1328179" cy="2170728"/>
          </a:xfrm>
          <a:prstGeom prst="line">
            <a:avLst/>
          </a:prstGeom>
        </p:spPr>
        <p:style>
          <a:lnRef idx="2">
            <a:schemeClr val="dk1"/>
          </a:lnRef>
          <a:fillRef idx="0">
            <a:schemeClr val="dk1"/>
          </a:fillRef>
          <a:effectRef idx="1">
            <a:schemeClr val="dk1"/>
          </a:effectRef>
          <a:fontRef idx="minor">
            <a:schemeClr val="tx1"/>
          </a:fontRef>
        </p:style>
      </p:cxnSp>
      <p:cxnSp>
        <p:nvCxnSpPr>
          <p:cNvPr id="386" name="Straight Connector 385"/>
          <p:cNvCxnSpPr>
            <a:endCxn id="65" idx="3"/>
          </p:cNvCxnSpPr>
          <p:nvPr/>
        </p:nvCxnSpPr>
        <p:spPr>
          <a:xfrm flipH="1" flipV="1">
            <a:off x="2397009" y="3612826"/>
            <a:ext cx="1318655" cy="802329"/>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 xmlns:p14="http://schemas.microsoft.com/office/powerpoint/2010/main" val="4022031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Rounded Rectangle 386"/>
          <p:cNvSpPr/>
          <p:nvPr/>
        </p:nvSpPr>
        <p:spPr>
          <a:xfrm>
            <a:off x="1220338" y="913039"/>
            <a:ext cx="4535830"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44" name="Straight Connector 543"/>
          <p:cNvCxnSpPr>
            <a:stCxn id="508" idx="3"/>
          </p:cNvCxnSpPr>
          <p:nvPr/>
        </p:nvCxnSpPr>
        <p:spPr>
          <a:xfrm>
            <a:off x="4358494" y="2623396"/>
            <a:ext cx="1649033" cy="15446"/>
          </a:xfrm>
          <a:prstGeom prst="line">
            <a:avLst/>
          </a:prstGeom>
        </p:spPr>
        <p:style>
          <a:lnRef idx="2">
            <a:schemeClr val="accent1"/>
          </a:lnRef>
          <a:fillRef idx="0">
            <a:schemeClr val="accent1"/>
          </a:fillRef>
          <a:effectRef idx="1">
            <a:schemeClr val="accent1"/>
          </a:effectRef>
          <a:fontRef idx="minor">
            <a:schemeClr val="tx1"/>
          </a:fontRef>
        </p:style>
      </p:cxnSp>
      <p:sp>
        <p:nvSpPr>
          <p:cNvPr id="264" name="Rounded Rectangle 263"/>
          <p:cNvSpPr/>
          <p:nvPr/>
        </p:nvSpPr>
        <p:spPr>
          <a:xfrm>
            <a:off x="5922325" y="913039"/>
            <a:ext cx="1641928"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sdf</a:t>
            </a:r>
            <a:endParaRPr lang="en-US" dirty="0"/>
          </a:p>
        </p:txBody>
      </p:sp>
      <p:grpSp>
        <p:nvGrpSpPr>
          <p:cNvPr id="265" name="Group 264"/>
          <p:cNvGrpSpPr/>
          <p:nvPr/>
        </p:nvGrpSpPr>
        <p:grpSpPr>
          <a:xfrm>
            <a:off x="6264750" y="2722193"/>
            <a:ext cx="990600" cy="990600"/>
            <a:chOff x="7315200" y="2819400"/>
            <a:chExt cx="990600" cy="990600"/>
          </a:xfrm>
        </p:grpSpPr>
        <p:sp>
          <p:nvSpPr>
            <p:cNvPr id="26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67"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268"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B</a:t>
              </a:r>
              <a:endParaRPr lang="en-US" sz="1400" b="1" dirty="0">
                <a:latin typeface="Arial" pitchFamily="34" charset="0"/>
                <a:cs typeface="Arial" pitchFamily="34" charset="0"/>
              </a:endParaRPr>
            </a:p>
          </p:txBody>
        </p:sp>
        <p:grpSp>
          <p:nvGrpSpPr>
            <p:cNvPr id="269" name="Group 268"/>
            <p:cNvGrpSpPr/>
            <p:nvPr/>
          </p:nvGrpSpPr>
          <p:grpSpPr>
            <a:xfrm>
              <a:off x="7520910" y="3095706"/>
              <a:ext cx="532437" cy="381000"/>
              <a:chOff x="7481888" y="3079208"/>
              <a:chExt cx="595312" cy="425992"/>
            </a:xfrm>
          </p:grpSpPr>
          <p:sp>
            <p:nvSpPr>
              <p:cNvPr id="270"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71"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72" name="Group 122"/>
              <p:cNvGrpSpPr>
                <a:grpSpLocks/>
              </p:cNvGrpSpPr>
              <p:nvPr/>
            </p:nvGrpSpPr>
            <p:grpSpPr bwMode="auto">
              <a:xfrm>
                <a:off x="7848751" y="3079208"/>
                <a:ext cx="228449" cy="389708"/>
                <a:chOff x="4120" y="2308"/>
                <a:chExt cx="305" cy="415"/>
              </a:xfrm>
            </p:grpSpPr>
            <p:sp>
              <p:nvSpPr>
                <p:cNvPr id="27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7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7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76" name="Group 126"/>
                <p:cNvGrpSpPr>
                  <a:grpSpLocks/>
                </p:cNvGrpSpPr>
                <p:nvPr/>
              </p:nvGrpSpPr>
              <p:grpSpPr bwMode="auto">
                <a:xfrm flipH="1">
                  <a:off x="4164" y="2500"/>
                  <a:ext cx="152" cy="109"/>
                  <a:chOff x="3216" y="2784"/>
                  <a:chExt cx="192" cy="144"/>
                </a:xfrm>
              </p:grpSpPr>
              <p:sp>
                <p:nvSpPr>
                  <p:cNvPr id="28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8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8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8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7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7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7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284" name="Group 283"/>
          <p:cNvGrpSpPr/>
          <p:nvPr/>
        </p:nvGrpSpPr>
        <p:grpSpPr>
          <a:xfrm>
            <a:off x="8057703" y="2763226"/>
            <a:ext cx="990600" cy="990600"/>
            <a:chOff x="5257800" y="4419600"/>
            <a:chExt cx="990600" cy="990600"/>
          </a:xfrm>
        </p:grpSpPr>
        <p:sp>
          <p:nvSpPr>
            <p:cNvPr id="285" name="Rounded Rectangle 284"/>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286" name="Group 61"/>
            <p:cNvGrpSpPr/>
            <p:nvPr/>
          </p:nvGrpSpPr>
          <p:grpSpPr>
            <a:xfrm>
              <a:off x="5410201" y="4502656"/>
              <a:ext cx="609600" cy="450344"/>
              <a:chOff x="6324600" y="1828800"/>
              <a:chExt cx="917575" cy="677862"/>
            </a:xfrm>
          </p:grpSpPr>
          <p:grpSp>
            <p:nvGrpSpPr>
              <p:cNvPr id="289" name="Group 10"/>
              <p:cNvGrpSpPr>
                <a:grpSpLocks/>
              </p:cNvGrpSpPr>
              <p:nvPr/>
            </p:nvGrpSpPr>
            <p:grpSpPr bwMode="auto">
              <a:xfrm>
                <a:off x="6972300" y="1828800"/>
                <a:ext cx="269875" cy="460375"/>
                <a:chOff x="4120" y="2308"/>
                <a:chExt cx="305" cy="415"/>
              </a:xfrm>
            </p:grpSpPr>
            <p:sp>
              <p:nvSpPr>
                <p:cNvPr id="326"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27"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28"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29" name="Group 14"/>
                <p:cNvGrpSpPr>
                  <a:grpSpLocks/>
                </p:cNvGrpSpPr>
                <p:nvPr/>
              </p:nvGrpSpPr>
              <p:grpSpPr bwMode="auto">
                <a:xfrm flipH="1">
                  <a:off x="4164" y="2500"/>
                  <a:ext cx="152" cy="109"/>
                  <a:chOff x="3216" y="2784"/>
                  <a:chExt cx="192" cy="144"/>
                </a:xfrm>
              </p:grpSpPr>
              <p:sp>
                <p:nvSpPr>
                  <p:cNvPr id="333"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34"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35"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36"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30"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31"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32"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0" name="Group 22"/>
              <p:cNvGrpSpPr>
                <a:grpSpLocks/>
              </p:cNvGrpSpPr>
              <p:nvPr/>
            </p:nvGrpSpPr>
            <p:grpSpPr bwMode="auto">
              <a:xfrm>
                <a:off x="6756400" y="1901825"/>
                <a:ext cx="269875" cy="460375"/>
                <a:chOff x="4120" y="2308"/>
                <a:chExt cx="305" cy="415"/>
              </a:xfrm>
            </p:grpSpPr>
            <p:sp>
              <p:nvSpPr>
                <p:cNvPr id="315"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16"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17"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18" name="Group 26"/>
                <p:cNvGrpSpPr>
                  <a:grpSpLocks/>
                </p:cNvGrpSpPr>
                <p:nvPr/>
              </p:nvGrpSpPr>
              <p:grpSpPr bwMode="auto">
                <a:xfrm flipH="1">
                  <a:off x="4164" y="2500"/>
                  <a:ext cx="152" cy="109"/>
                  <a:chOff x="3216" y="2784"/>
                  <a:chExt cx="192" cy="144"/>
                </a:xfrm>
              </p:grpSpPr>
              <p:sp>
                <p:nvSpPr>
                  <p:cNvPr id="322"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23"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24"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25"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19"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20"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21"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1" name="Group 34"/>
              <p:cNvGrpSpPr>
                <a:grpSpLocks/>
              </p:cNvGrpSpPr>
              <p:nvPr/>
            </p:nvGrpSpPr>
            <p:grpSpPr bwMode="auto">
              <a:xfrm>
                <a:off x="6540500" y="1973262"/>
                <a:ext cx="269875" cy="460375"/>
                <a:chOff x="4120" y="2308"/>
                <a:chExt cx="305" cy="415"/>
              </a:xfrm>
            </p:grpSpPr>
            <p:sp>
              <p:nvSpPr>
                <p:cNvPr id="304"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05"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06"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07" name="Group 38"/>
                <p:cNvGrpSpPr>
                  <a:grpSpLocks/>
                </p:cNvGrpSpPr>
                <p:nvPr/>
              </p:nvGrpSpPr>
              <p:grpSpPr bwMode="auto">
                <a:xfrm flipH="1">
                  <a:off x="4164" y="2500"/>
                  <a:ext cx="152" cy="109"/>
                  <a:chOff x="3216" y="2784"/>
                  <a:chExt cx="192" cy="144"/>
                </a:xfrm>
              </p:grpSpPr>
              <p:sp>
                <p:nvSpPr>
                  <p:cNvPr id="311"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12"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13"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14"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08"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09"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10"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2" name="Group 618"/>
              <p:cNvGrpSpPr>
                <a:grpSpLocks/>
              </p:cNvGrpSpPr>
              <p:nvPr/>
            </p:nvGrpSpPr>
            <p:grpSpPr bwMode="auto">
              <a:xfrm>
                <a:off x="6324600" y="2046287"/>
                <a:ext cx="269875" cy="460375"/>
                <a:chOff x="4120" y="2308"/>
                <a:chExt cx="305" cy="415"/>
              </a:xfrm>
            </p:grpSpPr>
            <p:sp>
              <p:nvSpPr>
                <p:cNvPr id="293"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94"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95"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96" name="Group 622"/>
                <p:cNvGrpSpPr>
                  <a:grpSpLocks/>
                </p:cNvGrpSpPr>
                <p:nvPr/>
              </p:nvGrpSpPr>
              <p:grpSpPr bwMode="auto">
                <a:xfrm flipH="1">
                  <a:off x="4164" y="2500"/>
                  <a:ext cx="152" cy="109"/>
                  <a:chOff x="3216" y="2784"/>
                  <a:chExt cx="192" cy="144"/>
                </a:xfrm>
              </p:grpSpPr>
              <p:sp>
                <p:nvSpPr>
                  <p:cNvPr id="300"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01"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02"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03"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97"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98"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99"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87" name="Object 15">
              <a:hlinkClick r:id="" action="ppaction://ole?verb=0"/>
            </p:cNvPr>
            <p:cNvGraphicFramePr>
              <a:graphicFrameLocks/>
            </p:cNvGraphicFramePr>
            <p:nvPr/>
          </p:nvGraphicFramePr>
          <p:xfrm>
            <a:off x="5341951" y="4939236"/>
            <a:ext cx="798445" cy="429931"/>
          </p:xfrm>
          <a:graphic>
            <a:graphicData uri="http://schemas.openxmlformats.org/presentationml/2006/ole">
              <p:oleObj spid="_x0000_s6157" name="Clip" r:id="rId5" imgW="5757415" imgH="3221332" progId="">
                <p:embed/>
              </p:oleObj>
            </a:graphicData>
          </a:graphic>
        </p:graphicFrame>
        <p:sp>
          <p:nvSpPr>
            <p:cNvPr id="288"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grpSp>
        <p:nvGrpSpPr>
          <p:cNvPr id="337" name="Group 336"/>
          <p:cNvGrpSpPr/>
          <p:nvPr/>
        </p:nvGrpSpPr>
        <p:grpSpPr>
          <a:xfrm>
            <a:off x="6264750" y="1376642"/>
            <a:ext cx="990600" cy="990600"/>
            <a:chOff x="7315200" y="2819400"/>
            <a:chExt cx="990600" cy="990600"/>
          </a:xfrm>
        </p:grpSpPr>
        <p:sp>
          <p:nvSpPr>
            <p:cNvPr id="3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39"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3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A</a:t>
              </a:r>
              <a:endParaRPr lang="en-US" sz="1400" b="1" dirty="0">
                <a:latin typeface="Arial" pitchFamily="34" charset="0"/>
                <a:cs typeface="Arial" pitchFamily="34" charset="0"/>
              </a:endParaRPr>
            </a:p>
          </p:txBody>
        </p:sp>
        <p:grpSp>
          <p:nvGrpSpPr>
            <p:cNvPr id="341" name="Group 340"/>
            <p:cNvGrpSpPr/>
            <p:nvPr/>
          </p:nvGrpSpPr>
          <p:grpSpPr>
            <a:xfrm>
              <a:off x="7520910" y="3095706"/>
              <a:ext cx="532437" cy="381000"/>
              <a:chOff x="7481888" y="3079208"/>
              <a:chExt cx="595312" cy="425992"/>
            </a:xfrm>
          </p:grpSpPr>
          <p:sp>
            <p:nvSpPr>
              <p:cNvPr id="3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44" name="Group 122"/>
              <p:cNvGrpSpPr>
                <a:grpSpLocks/>
              </p:cNvGrpSpPr>
              <p:nvPr/>
            </p:nvGrpSpPr>
            <p:grpSpPr bwMode="auto">
              <a:xfrm>
                <a:off x="7848751" y="3079208"/>
                <a:ext cx="228449" cy="389708"/>
                <a:chOff x="4120" y="2308"/>
                <a:chExt cx="305" cy="415"/>
              </a:xfrm>
            </p:grpSpPr>
            <p:sp>
              <p:nvSpPr>
                <p:cNvPr id="3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48" name="Group 126"/>
                <p:cNvGrpSpPr>
                  <a:grpSpLocks/>
                </p:cNvGrpSpPr>
                <p:nvPr/>
              </p:nvGrpSpPr>
              <p:grpSpPr bwMode="auto">
                <a:xfrm flipH="1">
                  <a:off x="4164" y="2500"/>
                  <a:ext cx="152" cy="109"/>
                  <a:chOff x="3216" y="2784"/>
                  <a:chExt cx="192" cy="144"/>
                </a:xfrm>
              </p:grpSpPr>
              <p:sp>
                <p:nvSpPr>
                  <p:cNvPr id="3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356" name="Group 355"/>
          <p:cNvGrpSpPr/>
          <p:nvPr/>
        </p:nvGrpSpPr>
        <p:grpSpPr>
          <a:xfrm>
            <a:off x="6264750" y="4062692"/>
            <a:ext cx="990600" cy="990600"/>
            <a:chOff x="7315200" y="2819400"/>
            <a:chExt cx="990600" cy="990600"/>
          </a:xfrm>
        </p:grpSpPr>
        <p:sp>
          <p:nvSpPr>
            <p:cNvPr id="357"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58"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359"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C</a:t>
              </a:r>
              <a:endParaRPr lang="en-US" sz="1400" b="1" dirty="0">
                <a:latin typeface="Arial" pitchFamily="34" charset="0"/>
                <a:cs typeface="Arial" pitchFamily="34" charset="0"/>
              </a:endParaRPr>
            </a:p>
          </p:txBody>
        </p:sp>
        <p:grpSp>
          <p:nvGrpSpPr>
            <p:cNvPr id="360" name="Group 359"/>
            <p:cNvGrpSpPr/>
            <p:nvPr/>
          </p:nvGrpSpPr>
          <p:grpSpPr>
            <a:xfrm>
              <a:off x="7520910" y="3095706"/>
              <a:ext cx="532437" cy="381000"/>
              <a:chOff x="7481888" y="3079208"/>
              <a:chExt cx="595312" cy="425992"/>
            </a:xfrm>
          </p:grpSpPr>
          <p:sp>
            <p:nvSpPr>
              <p:cNvPr id="361"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62"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63" name="Group 122"/>
              <p:cNvGrpSpPr>
                <a:grpSpLocks/>
              </p:cNvGrpSpPr>
              <p:nvPr/>
            </p:nvGrpSpPr>
            <p:grpSpPr bwMode="auto">
              <a:xfrm>
                <a:off x="7848751" y="3079208"/>
                <a:ext cx="228449" cy="389708"/>
                <a:chOff x="4120" y="2308"/>
                <a:chExt cx="305" cy="415"/>
              </a:xfrm>
            </p:grpSpPr>
            <p:sp>
              <p:nvSpPr>
                <p:cNvPr id="364"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65"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66"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67" name="Group 126"/>
                <p:cNvGrpSpPr>
                  <a:grpSpLocks/>
                </p:cNvGrpSpPr>
                <p:nvPr/>
              </p:nvGrpSpPr>
              <p:grpSpPr bwMode="auto">
                <a:xfrm flipH="1">
                  <a:off x="4164" y="2500"/>
                  <a:ext cx="152" cy="109"/>
                  <a:chOff x="3216" y="2784"/>
                  <a:chExt cx="192" cy="144"/>
                </a:xfrm>
              </p:grpSpPr>
              <p:sp>
                <p:nvSpPr>
                  <p:cNvPr id="371"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72"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73"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74"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68"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69"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70"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cxnSp>
        <p:nvCxnSpPr>
          <p:cNvPr id="375" name="Straight Connector 374"/>
          <p:cNvCxnSpPr>
            <a:stCxn id="264" idx="3"/>
            <a:endCxn id="285" idx="1"/>
          </p:cNvCxnSpPr>
          <p:nvPr/>
        </p:nvCxnSpPr>
        <p:spPr>
          <a:xfrm>
            <a:off x="7564253" y="3252181"/>
            <a:ext cx="493450" cy="6345"/>
          </a:xfrm>
          <a:prstGeom prst="line">
            <a:avLst/>
          </a:prstGeom>
        </p:spPr>
        <p:style>
          <a:lnRef idx="2">
            <a:schemeClr val="accent1"/>
          </a:lnRef>
          <a:fillRef idx="0">
            <a:schemeClr val="accent1"/>
          </a:fillRef>
          <a:effectRef idx="1">
            <a:schemeClr val="accent1"/>
          </a:effectRef>
          <a:fontRef idx="minor">
            <a:schemeClr val="tx1"/>
          </a:fontRef>
        </p:style>
      </p:cxnSp>
      <p:sp>
        <p:nvSpPr>
          <p:cNvPr id="376" name="TextBox 375"/>
          <p:cNvSpPr txBox="1"/>
          <p:nvPr/>
        </p:nvSpPr>
        <p:spPr>
          <a:xfrm>
            <a:off x="5944096" y="5129658"/>
            <a:ext cx="1598385" cy="276999"/>
          </a:xfrm>
          <a:prstGeom prst="rect">
            <a:avLst/>
          </a:prstGeom>
          <a:noFill/>
        </p:spPr>
        <p:txBody>
          <a:bodyPr wrap="square" rtlCol="0">
            <a:spAutoFit/>
          </a:bodyPr>
          <a:lstStyle/>
          <a:p>
            <a:pPr algn="ctr"/>
            <a:r>
              <a:rPr lang="en-US" sz="1200" dirty="0" smtClean="0"/>
              <a:t>Traditional Operators</a:t>
            </a:r>
            <a:endParaRPr lang="en-US" sz="1200" dirty="0"/>
          </a:p>
        </p:txBody>
      </p:sp>
      <p:grpSp>
        <p:nvGrpSpPr>
          <p:cNvPr id="377" name="Group 376"/>
          <p:cNvGrpSpPr/>
          <p:nvPr/>
        </p:nvGrpSpPr>
        <p:grpSpPr>
          <a:xfrm>
            <a:off x="67949" y="2750168"/>
            <a:ext cx="990600" cy="990600"/>
            <a:chOff x="381000" y="1962150"/>
            <a:chExt cx="990600" cy="990600"/>
          </a:xfrm>
        </p:grpSpPr>
        <p:sp>
          <p:nvSpPr>
            <p:cNvPr id="378"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379" name="Picture 378" descr="MC900439836.PNG"/>
            <p:cNvPicPr>
              <a:picLocks noChangeAspect="1"/>
            </p:cNvPicPr>
            <p:nvPr/>
          </p:nvPicPr>
          <p:blipFill>
            <a:blip r:embed="rId6"/>
            <a:stretch>
              <a:fillRect/>
            </a:stretch>
          </p:blipFill>
          <p:spPr>
            <a:xfrm>
              <a:off x="609600" y="2286000"/>
              <a:ext cx="533400" cy="533400"/>
            </a:xfrm>
            <a:prstGeom prst="rect">
              <a:avLst/>
            </a:prstGeom>
          </p:spPr>
        </p:pic>
      </p:grpSp>
      <p:cxnSp>
        <p:nvCxnSpPr>
          <p:cNvPr id="410" name="Straight Connector 409"/>
          <p:cNvCxnSpPr/>
          <p:nvPr/>
        </p:nvCxnSpPr>
        <p:spPr>
          <a:xfrm flipV="1">
            <a:off x="6767312" y="2367243"/>
            <a:ext cx="0" cy="354950"/>
          </a:xfrm>
          <a:prstGeom prst="line">
            <a:avLst/>
          </a:prstGeom>
        </p:spPr>
        <p:style>
          <a:lnRef idx="2">
            <a:schemeClr val="dk1"/>
          </a:lnRef>
          <a:fillRef idx="0">
            <a:schemeClr val="dk1"/>
          </a:fillRef>
          <a:effectRef idx="1">
            <a:schemeClr val="dk1"/>
          </a:effectRef>
          <a:fontRef idx="minor">
            <a:schemeClr val="tx1"/>
          </a:fontRef>
        </p:style>
      </p:cxnSp>
      <p:cxnSp>
        <p:nvCxnSpPr>
          <p:cNvPr id="411" name="Straight Connector 410"/>
          <p:cNvCxnSpPr/>
          <p:nvPr/>
        </p:nvCxnSpPr>
        <p:spPr>
          <a:xfrm flipV="1">
            <a:off x="6768890" y="3712793"/>
            <a:ext cx="0" cy="354950"/>
          </a:xfrm>
          <a:prstGeom prst="line">
            <a:avLst/>
          </a:prstGeom>
        </p:spPr>
        <p:style>
          <a:lnRef idx="2">
            <a:schemeClr val="dk1"/>
          </a:lnRef>
          <a:fillRef idx="0">
            <a:schemeClr val="dk1"/>
          </a:fillRef>
          <a:effectRef idx="1">
            <a:schemeClr val="dk1"/>
          </a:effectRef>
          <a:fontRef idx="minor">
            <a:schemeClr val="tx1"/>
          </a:fontRef>
        </p:style>
      </p:cxnSp>
      <p:sp>
        <p:nvSpPr>
          <p:cNvPr id="412" name="TextBox 411"/>
          <p:cNvSpPr txBox="1"/>
          <p:nvPr/>
        </p:nvSpPr>
        <p:spPr>
          <a:xfrm>
            <a:off x="7041852" y="2366570"/>
            <a:ext cx="426995" cy="369332"/>
          </a:xfrm>
          <a:prstGeom prst="rect">
            <a:avLst/>
          </a:prstGeom>
          <a:noFill/>
        </p:spPr>
        <p:txBody>
          <a:bodyPr wrap="none" rtlCol="0">
            <a:spAutoFit/>
          </a:bodyPr>
          <a:lstStyle/>
          <a:p>
            <a:r>
              <a:rPr lang="en-US" dirty="0" smtClean="0"/>
              <a:t>R5</a:t>
            </a:r>
            <a:endParaRPr lang="en-US" dirty="0"/>
          </a:p>
        </p:txBody>
      </p:sp>
      <p:sp>
        <p:nvSpPr>
          <p:cNvPr id="413" name="Oval 412"/>
          <p:cNvSpPr/>
          <p:nvPr/>
        </p:nvSpPr>
        <p:spPr>
          <a:xfrm>
            <a:off x="6726452" y="2501412"/>
            <a:ext cx="84876" cy="92609"/>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414" name="Oval 413"/>
          <p:cNvSpPr/>
          <p:nvPr/>
        </p:nvSpPr>
        <p:spPr>
          <a:xfrm>
            <a:off x="6722566" y="3857381"/>
            <a:ext cx="84876" cy="92609"/>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415" name="TextBox 414"/>
          <p:cNvSpPr txBox="1"/>
          <p:nvPr/>
        </p:nvSpPr>
        <p:spPr>
          <a:xfrm>
            <a:off x="7041852" y="3712793"/>
            <a:ext cx="426995" cy="369332"/>
          </a:xfrm>
          <a:prstGeom prst="rect">
            <a:avLst/>
          </a:prstGeom>
          <a:noFill/>
        </p:spPr>
        <p:txBody>
          <a:bodyPr wrap="none" rtlCol="0">
            <a:spAutoFit/>
          </a:bodyPr>
          <a:lstStyle/>
          <a:p>
            <a:r>
              <a:rPr lang="en-US" dirty="0" smtClean="0"/>
              <a:t>R5</a:t>
            </a:r>
            <a:endParaRPr lang="en-US" dirty="0"/>
          </a:p>
        </p:txBody>
      </p:sp>
      <p:sp>
        <p:nvSpPr>
          <p:cNvPr id="416" name="Title 246"/>
          <p:cNvSpPr txBox="1">
            <a:spLocks/>
          </p:cNvSpPr>
          <p:nvPr/>
        </p:nvSpPr>
        <p:spPr>
          <a:xfrm>
            <a:off x="486128" y="10708"/>
            <a:ext cx="8229600" cy="616976"/>
          </a:xfrm>
          <a:prstGeom prst="rect">
            <a:avLst/>
          </a:prstGeom>
        </p:spPr>
        <p:txBody>
          <a:bodyP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R5</a:t>
            </a:r>
            <a:endParaRPr lang="en-US" dirty="0"/>
          </a:p>
        </p:txBody>
      </p:sp>
      <p:grpSp>
        <p:nvGrpSpPr>
          <p:cNvPr id="388" name="Group 387"/>
          <p:cNvGrpSpPr/>
          <p:nvPr/>
        </p:nvGrpSpPr>
        <p:grpSpPr>
          <a:xfrm>
            <a:off x="1530128" y="1359557"/>
            <a:ext cx="1000125" cy="990600"/>
            <a:chOff x="7315200" y="3886200"/>
            <a:chExt cx="1000125" cy="990600"/>
          </a:xfrm>
        </p:grpSpPr>
        <p:sp>
          <p:nvSpPr>
            <p:cNvPr id="389"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390" name="Group 158"/>
            <p:cNvGrpSpPr>
              <a:grpSpLocks noChangeAspect="1"/>
            </p:cNvGrpSpPr>
            <p:nvPr/>
          </p:nvGrpSpPr>
          <p:grpSpPr bwMode="auto">
            <a:xfrm flipH="1">
              <a:off x="7696199" y="4259473"/>
              <a:ext cx="411161" cy="494972"/>
              <a:chOff x="5" y="2480"/>
              <a:chExt cx="237" cy="430"/>
            </a:xfrm>
          </p:grpSpPr>
          <p:grpSp>
            <p:nvGrpSpPr>
              <p:cNvPr id="418" name="Group 159"/>
              <p:cNvGrpSpPr>
                <a:grpSpLocks noChangeAspect="1"/>
              </p:cNvGrpSpPr>
              <p:nvPr/>
            </p:nvGrpSpPr>
            <p:grpSpPr bwMode="auto">
              <a:xfrm>
                <a:off x="5" y="2521"/>
                <a:ext cx="145" cy="389"/>
                <a:chOff x="5" y="2521"/>
                <a:chExt cx="145" cy="389"/>
              </a:xfrm>
            </p:grpSpPr>
            <p:grpSp>
              <p:nvGrpSpPr>
                <p:cNvPr id="422" name="Group 160"/>
                <p:cNvGrpSpPr>
                  <a:grpSpLocks noChangeAspect="1"/>
                </p:cNvGrpSpPr>
                <p:nvPr/>
              </p:nvGrpSpPr>
              <p:grpSpPr bwMode="auto">
                <a:xfrm>
                  <a:off x="7" y="2654"/>
                  <a:ext cx="143" cy="256"/>
                  <a:chOff x="7" y="2654"/>
                  <a:chExt cx="143" cy="256"/>
                </a:xfrm>
              </p:grpSpPr>
              <p:grpSp>
                <p:nvGrpSpPr>
                  <p:cNvPr id="430" name="Group 161"/>
                  <p:cNvGrpSpPr>
                    <a:grpSpLocks noChangeAspect="1"/>
                  </p:cNvGrpSpPr>
                  <p:nvPr/>
                </p:nvGrpSpPr>
                <p:grpSpPr bwMode="auto">
                  <a:xfrm>
                    <a:off x="7" y="2661"/>
                    <a:ext cx="93" cy="247"/>
                    <a:chOff x="7" y="2661"/>
                    <a:chExt cx="93" cy="247"/>
                  </a:xfrm>
                </p:grpSpPr>
                <p:sp>
                  <p:nvSpPr>
                    <p:cNvPr id="43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3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4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4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4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4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4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3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3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3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3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3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3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3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23" name="Group 176"/>
                <p:cNvGrpSpPr>
                  <a:grpSpLocks noChangeAspect="1"/>
                </p:cNvGrpSpPr>
                <p:nvPr/>
              </p:nvGrpSpPr>
              <p:grpSpPr bwMode="auto">
                <a:xfrm>
                  <a:off x="5" y="2533"/>
                  <a:ext cx="141" cy="374"/>
                  <a:chOff x="5" y="2533"/>
                  <a:chExt cx="141" cy="374"/>
                </a:xfrm>
              </p:grpSpPr>
              <p:sp>
                <p:nvSpPr>
                  <p:cNvPr id="42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2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2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2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2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2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41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2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2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17"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445" name="Group 444"/>
          <p:cNvGrpSpPr/>
          <p:nvPr/>
        </p:nvGrpSpPr>
        <p:grpSpPr>
          <a:xfrm>
            <a:off x="1530128" y="4045607"/>
            <a:ext cx="1000125" cy="990600"/>
            <a:chOff x="7315200" y="3886200"/>
            <a:chExt cx="1000125" cy="990600"/>
          </a:xfrm>
        </p:grpSpPr>
        <p:sp>
          <p:nvSpPr>
            <p:cNvPr id="446"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447" name="Group 158"/>
            <p:cNvGrpSpPr>
              <a:grpSpLocks noChangeAspect="1"/>
            </p:cNvGrpSpPr>
            <p:nvPr/>
          </p:nvGrpSpPr>
          <p:grpSpPr bwMode="auto">
            <a:xfrm flipH="1">
              <a:off x="7696199" y="4259473"/>
              <a:ext cx="411161" cy="494972"/>
              <a:chOff x="5" y="2480"/>
              <a:chExt cx="237" cy="430"/>
            </a:xfrm>
          </p:grpSpPr>
          <p:grpSp>
            <p:nvGrpSpPr>
              <p:cNvPr id="449" name="Group 159"/>
              <p:cNvGrpSpPr>
                <a:grpSpLocks noChangeAspect="1"/>
              </p:cNvGrpSpPr>
              <p:nvPr/>
            </p:nvGrpSpPr>
            <p:grpSpPr bwMode="auto">
              <a:xfrm>
                <a:off x="5" y="2521"/>
                <a:ext cx="145" cy="389"/>
                <a:chOff x="5" y="2521"/>
                <a:chExt cx="145" cy="389"/>
              </a:xfrm>
            </p:grpSpPr>
            <p:grpSp>
              <p:nvGrpSpPr>
                <p:cNvPr id="453" name="Group 160"/>
                <p:cNvGrpSpPr>
                  <a:grpSpLocks noChangeAspect="1"/>
                </p:cNvGrpSpPr>
                <p:nvPr/>
              </p:nvGrpSpPr>
              <p:grpSpPr bwMode="auto">
                <a:xfrm>
                  <a:off x="7" y="2654"/>
                  <a:ext cx="143" cy="256"/>
                  <a:chOff x="7" y="2654"/>
                  <a:chExt cx="143" cy="256"/>
                </a:xfrm>
              </p:grpSpPr>
              <p:grpSp>
                <p:nvGrpSpPr>
                  <p:cNvPr id="461" name="Group 161"/>
                  <p:cNvGrpSpPr>
                    <a:grpSpLocks noChangeAspect="1"/>
                  </p:cNvGrpSpPr>
                  <p:nvPr/>
                </p:nvGrpSpPr>
                <p:grpSpPr bwMode="auto">
                  <a:xfrm>
                    <a:off x="7" y="2661"/>
                    <a:ext cx="93" cy="247"/>
                    <a:chOff x="7" y="2661"/>
                    <a:chExt cx="93" cy="247"/>
                  </a:xfrm>
                </p:grpSpPr>
                <p:sp>
                  <p:nvSpPr>
                    <p:cNvPr id="469"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70"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71"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72"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73"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74"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75"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62"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63"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64"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65"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66"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67"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68"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54" name="Group 176"/>
                <p:cNvGrpSpPr>
                  <a:grpSpLocks noChangeAspect="1"/>
                </p:cNvGrpSpPr>
                <p:nvPr/>
              </p:nvGrpSpPr>
              <p:grpSpPr bwMode="auto">
                <a:xfrm>
                  <a:off x="5" y="2533"/>
                  <a:ext cx="141" cy="374"/>
                  <a:chOff x="5" y="2533"/>
                  <a:chExt cx="141" cy="374"/>
                </a:xfrm>
              </p:grpSpPr>
              <p:sp>
                <p:nvSpPr>
                  <p:cNvPr id="456"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57"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58"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59"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60"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55"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450"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51"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52"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48"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sp>
        <p:nvSpPr>
          <p:cNvPr id="476" name="AutoShape 154"/>
          <p:cNvSpPr>
            <a:spLocks noChangeArrowheads="1"/>
          </p:cNvSpPr>
          <p:nvPr/>
        </p:nvSpPr>
        <p:spPr bwMode="auto">
          <a:xfrm>
            <a:off x="1539653" y="2750207"/>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477" name="Group 158"/>
          <p:cNvGrpSpPr>
            <a:grpSpLocks noChangeAspect="1"/>
          </p:cNvGrpSpPr>
          <p:nvPr/>
        </p:nvGrpSpPr>
        <p:grpSpPr bwMode="auto">
          <a:xfrm flipH="1">
            <a:off x="1920652" y="3123480"/>
            <a:ext cx="411161" cy="494972"/>
            <a:chOff x="5" y="2480"/>
            <a:chExt cx="237" cy="430"/>
          </a:xfrm>
        </p:grpSpPr>
        <p:grpSp>
          <p:nvGrpSpPr>
            <p:cNvPr id="478" name="Group 159"/>
            <p:cNvGrpSpPr>
              <a:grpSpLocks noChangeAspect="1"/>
            </p:cNvGrpSpPr>
            <p:nvPr/>
          </p:nvGrpSpPr>
          <p:grpSpPr bwMode="auto">
            <a:xfrm>
              <a:off x="5" y="2521"/>
              <a:ext cx="145" cy="389"/>
              <a:chOff x="5" y="2521"/>
              <a:chExt cx="145" cy="389"/>
            </a:xfrm>
          </p:grpSpPr>
          <p:grpSp>
            <p:nvGrpSpPr>
              <p:cNvPr id="482" name="Group 481"/>
              <p:cNvGrpSpPr>
                <a:grpSpLocks noChangeAspect="1"/>
              </p:cNvGrpSpPr>
              <p:nvPr/>
            </p:nvGrpSpPr>
            <p:grpSpPr bwMode="auto">
              <a:xfrm>
                <a:off x="7" y="2654"/>
                <a:ext cx="143" cy="256"/>
                <a:chOff x="7" y="2654"/>
                <a:chExt cx="143" cy="256"/>
              </a:xfrm>
            </p:grpSpPr>
            <p:grpSp>
              <p:nvGrpSpPr>
                <p:cNvPr id="490" name="Group 161"/>
                <p:cNvGrpSpPr>
                  <a:grpSpLocks noChangeAspect="1"/>
                </p:cNvGrpSpPr>
                <p:nvPr/>
              </p:nvGrpSpPr>
              <p:grpSpPr bwMode="auto">
                <a:xfrm>
                  <a:off x="7" y="2661"/>
                  <a:ext cx="93" cy="247"/>
                  <a:chOff x="7" y="2661"/>
                  <a:chExt cx="93" cy="247"/>
                </a:xfrm>
              </p:grpSpPr>
              <p:sp>
                <p:nvSpPr>
                  <p:cNvPr id="49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9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0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0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0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0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0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9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9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9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9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9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9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9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83" name="Group 176"/>
              <p:cNvGrpSpPr>
                <a:grpSpLocks noChangeAspect="1"/>
              </p:cNvGrpSpPr>
              <p:nvPr/>
            </p:nvGrpSpPr>
            <p:grpSpPr bwMode="auto">
              <a:xfrm>
                <a:off x="5" y="2533"/>
                <a:ext cx="141" cy="374"/>
                <a:chOff x="5" y="2533"/>
                <a:chExt cx="141" cy="374"/>
              </a:xfrm>
            </p:grpSpPr>
            <p:sp>
              <p:nvSpPr>
                <p:cNvPr id="48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8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8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8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8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8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47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8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8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505" name="Rectangle 187"/>
          <p:cNvSpPr>
            <a:spLocks noChangeArrowheads="1"/>
          </p:cNvSpPr>
          <p:nvPr/>
        </p:nvSpPr>
        <p:spPr bwMode="auto">
          <a:xfrm>
            <a:off x="1598390" y="2826407"/>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sp>
        <p:nvSpPr>
          <p:cNvPr id="506" name="TextBox 505"/>
          <p:cNvSpPr txBox="1"/>
          <p:nvPr/>
        </p:nvSpPr>
        <p:spPr>
          <a:xfrm>
            <a:off x="2409516" y="5326659"/>
            <a:ext cx="2416145" cy="276999"/>
          </a:xfrm>
          <a:prstGeom prst="rect">
            <a:avLst/>
          </a:prstGeom>
          <a:noFill/>
        </p:spPr>
        <p:txBody>
          <a:bodyPr wrap="square" rtlCol="0">
            <a:spAutoFit/>
          </a:bodyPr>
          <a:lstStyle/>
          <a:p>
            <a:pPr algn="ctr"/>
            <a:r>
              <a:rPr lang="en-US" sz="1200" dirty="0" smtClean="0"/>
              <a:t>Access Infrastructure Operators</a:t>
            </a:r>
            <a:endParaRPr lang="en-US" sz="1200" dirty="0"/>
          </a:p>
        </p:txBody>
      </p:sp>
      <p:grpSp>
        <p:nvGrpSpPr>
          <p:cNvPr id="507" name="Group 506"/>
          <p:cNvGrpSpPr/>
          <p:nvPr/>
        </p:nvGrpSpPr>
        <p:grpSpPr>
          <a:xfrm>
            <a:off x="3358369" y="2128096"/>
            <a:ext cx="1000125" cy="990600"/>
            <a:chOff x="7315200" y="3886200"/>
            <a:chExt cx="1000125" cy="990600"/>
          </a:xfrm>
          <a:solidFill>
            <a:schemeClr val="bg1">
              <a:lumMod val="85000"/>
            </a:schemeClr>
          </a:solidFill>
        </p:grpSpPr>
        <p:sp>
          <p:nvSpPr>
            <p:cNvPr id="508"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509"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err="1" smtClean="0">
                  <a:latin typeface="Arial" pitchFamily="34" charset="0"/>
                  <a:cs typeface="Arial" pitchFamily="34" charset="0"/>
                </a:rPr>
                <a:t>Backhaul</a:t>
              </a:r>
              <a:endParaRPr lang="en-US" sz="1600" b="1" dirty="0">
                <a:latin typeface="Arial" pitchFamily="34" charset="0"/>
                <a:cs typeface="Arial" pitchFamily="34" charset="0"/>
              </a:endParaRPr>
            </a:p>
          </p:txBody>
        </p:sp>
      </p:grpSp>
      <p:grpSp>
        <p:nvGrpSpPr>
          <p:cNvPr id="510" name="Group 509"/>
          <p:cNvGrpSpPr/>
          <p:nvPr/>
        </p:nvGrpSpPr>
        <p:grpSpPr>
          <a:xfrm>
            <a:off x="3373958" y="2578355"/>
            <a:ext cx="938479" cy="343703"/>
            <a:chOff x="173867" y="4114800"/>
            <a:chExt cx="938479" cy="343703"/>
          </a:xfrm>
        </p:grpSpPr>
        <p:sp>
          <p:nvSpPr>
            <p:cNvPr id="511" name="Oval 510"/>
            <p:cNvSpPr/>
            <p:nvPr/>
          </p:nvSpPr>
          <p:spPr>
            <a:xfrm>
              <a:off x="310392" y="4114800"/>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2" name="Oval 511"/>
            <p:cNvSpPr/>
            <p:nvPr/>
          </p:nvSpPr>
          <p:spPr>
            <a:xfrm>
              <a:off x="554820"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3" name="Oval 512"/>
            <p:cNvSpPr/>
            <p:nvPr/>
          </p:nvSpPr>
          <p:spPr>
            <a:xfrm>
              <a:off x="813311"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4" name="Oval 513"/>
            <p:cNvSpPr/>
            <p:nvPr/>
          </p:nvSpPr>
          <p:spPr>
            <a:xfrm>
              <a:off x="173867" y="428851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5" name="Oval 514"/>
            <p:cNvSpPr/>
            <p:nvPr/>
          </p:nvSpPr>
          <p:spPr>
            <a:xfrm>
              <a:off x="434217" y="4403945"/>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6" name="Oval 515"/>
            <p:cNvSpPr/>
            <p:nvPr/>
          </p:nvSpPr>
          <p:spPr>
            <a:xfrm>
              <a:off x="729492" y="4412773"/>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7" name="Oval 516"/>
            <p:cNvSpPr/>
            <p:nvPr/>
          </p:nvSpPr>
          <p:spPr>
            <a:xfrm>
              <a:off x="999367" y="4412784"/>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8" name="Oval 517"/>
            <p:cNvSpPr/>
            <p:nvPr/>
          </p:nvSpPr>
          <p:spPr>
            <a:xfrm>
              <a:off x="1066627" y="426565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19" name="Straight Connector 518"/>
            <p:cNvCxnSpPr>
              <a:stCxn id="514" idx="7"/>
              <a:endCxn id="511" idx="3"/>
            </p:cNvCxnSpPr>
            <p:nvPr/>
          </p:nvCxnSpPr>
          <p:spPr>
            <a:xfrm flipV="1">
              <a:off x="212891" y="4153824"/>
              <a:ext cx="104196" cy="14138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0" name="Straight Connector 519"/>
            <p:cNvCxnSpPr>
              <a:stCxn id="511" idx="6"/>
              <a:endCxn id="512" idx="2"/>
            </p:cNvCxnSpPr>
            <p:nvPr/>
          </p:nvCxnSpPr>
          <p:spPr>
            <a:xfrm>
              <a:off x="356111" y="4137660"/>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1" name="Straight Connector 520"/>
            <p:cNvCxnSpPr/>
            <p:nvPr/>
          </p:nvCxnSpPr>
          <p:spPr>
            <a:xfrm>
              <a:off x="607865" y="4137661"/>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2" name="Straight Connector 521"/>
            <p:cNvCxnSpPr>
              <a:endCxn id="518" idx="1"/>
            </p:cNvCxnSpPr>
            <p:nvPr/>
          </p:nvCxnSpPr>
          <p:spPr>
            <a:xfrm>
              <a:off x="859619" y="4140452"/>
              <a:ext cx="213703" cy="13189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3" name="Straight Connector 522"/>
            <p:cNvCxnSpPr>
              <a:stCxn id="518" idx="3"/>
              <a:endCxn id="517" idx="0"/>
            </p:cNvCxnSpPr>
            <p:nvPr/>
          </p:nvCxnSpPr>
          <p:spPr>
            <a:xfrm flipH="1">
              <a:off x="1022227" y="4304676"/>
              <a:ext cx="51095" cy="10810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4" name="Straight Connector 523"/>
            <p:cNvCxnSpPr>
              <a:stCxn id="517" idx="2"/>
            </p:cNvCxnSpPr>
            <p:nvPr/>
          </p:nvCxnSpPr>
          <p:spPr>
            <a:xfrm flipH="1" flipV="1">
              <a:off x="781027" y="4434481"/>
              <a:ext cx="218340" cy="116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5" name="Straight Connector 524"/>
            <p:cNvCxnSpPr>
              <a:stCxn id="516" idx="2"/>
              <a:endCxn id="515" idx="6"/>
            </p:cNvCxnSpPr>
            <p:nvPr/>
          </p:nvCxnSpPr>
          <p:spPr>
            <a:xfrm flipH="1" flipV="1">
              <a:off x="479936" y="4426805"/>
              <a:ext cx="249556" cy="882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6" name="Straight Connector 525"/>
            <p:cNvCxnSpPr>
              <a:stCxn id="515" idx="2"/>
            </p:cNvCxnSpPr>
            <p:nvPr/>
          </p:nvCxnSpPr>
          <p:spPr>
            <a:xfrm flipH="1" flipV="1">
              <a:off x="231334" y="4325404"/>
              <a:ext cx="202883" cy="10140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7" name="Straight Connector 526"/>
            <p:cNvCxnSpPr>
              <a:stCxn id="512" idx="3"/>
              <a:endCxn id="514" idx="7"/>
            </p:cNvCxnSpPr>
            <p:nvPr/>
          </p:nvCxnSpPr>
          <p:spPr>
            <a:xfrm flipH="1">
              <a:off x="212891" y="4153825"/>
              <a:ext cx="348624" cy="14138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8" name="Straight Connector 527"/>
            <p:cNvCxnSpPr>
              <a:stCxn id="517" idx="1"/>
            </p:cNvCxnSpPr>
            <p:nvPr/>
          </p:nvCxnSpPr>
          <p:spPr>
            <a:xfrm flipH="1" flipV="1">
              <a:off x="223294" y="4295206"/>
              <a:ext cx="782768" cy="12427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29" name="Straight Connector 528"/>
            <p:cNvCxnSpPr>
              <a:stCxn id="517" idx="1"/>
            </p:cNvCxnSpPr>
            <p:nvPr/>
          </p:nvCxnSpPr>
          <p:spPr>
            <a:xfrm flipH="1" flipV="1">
              <a:off x="356111" y="4153825"/>
              <a:ext cx="649951" cy="26565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0" name="Straight Connector 529"/>
            <p:cNvCxnSpPr>
              <a:stCxn id="515" idx="1"/>
              <a:endCxn id="511" idx="5"/>
            </p:cNvCxnSpPr>
            <p:nvPr/>
          </p:nvCxnSpPr>
          <p:spPr>
            <a:xfrm flipH="1" flipV="1">
              <a:off x="349416" y="4153824"/>
              <a:ext cx="91496" cy="256816"/>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1" name="Straight Connector 530"/>
            <p:cNvCxnSpPr>
              <a:stCxn id="517" idx="1"/>
            </p:cNvCxnSpPr>
            <p:nvPr/>
          </p:nvCxnSpPr>
          <p:spPr>
            <a:xfrm flipH="1" flipV="1">
              <a:off x="593312" y="4160104"/>
              <a:ext cx="412750" cy="25937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2" name="Straight Connector 531"/>
            <p:cNvCxnSpPr>
              <a:stCxn id="516" idx="1"/>
              <a:endCxn id="512" idx="5"/>
            </p:cNvCxnSpPr>
            <p:nvPr/>
          </p:nvCxnSpPr>
          <p:spPr>
            <a:xfrm flipH="1" flipV="1">
              <a:off x="593844" y="4153825"/>
              <a:ext cx="142343" cy="26564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3" name="Straight Connector 532"/>
            <p:cNvCxnSpPr>
              <a:stCxn id="515" idx="7"/>
              <a:endCxn id="512" idx="4"/>
            </p:cNvCxnSpPr>
            <p:nvPr/>
          </p:nvCxnSpPr>
          <p:spPr>
            <a:xfrm flipV="1">
              <a:off x="473241" y="4160520"/>
              <a:ext cx="104439" cy="25012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4" name="Straight Connector 533"/>
            <p:cNvCxnSpPr>
              <a:stCxn id="515" idx="0"/>
            </p:cNvCxnSpPr>
            <p:nvPr/>
          </p:nvCxnSpPr>
          <p:spPr>
            <a:xfrm flipV="1">
              <a:off x="457077" y="4153824"/>
              <a:ext cx="356234" cy="25012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5" name="Straight Connector 534"/>
            <p:cNvCxnSpPr>
              <a:stCxn id="516" idx="0"/>
              <a:endCxn id="513" idx="3"/>
            </p:cNvCxnSpPr>
            <p:nvPr/>
          </p:nvCxnSpPr>
          <p:spPr>
            <a:xfrm flipV="1">
              <a:off x="752352" y="4153825"/>
              <a:ext cx="67654" cy="25894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6" name="Straight Connector 535"/>
            <p:cNvCxnSpPr>
              <a:stCxn id="517" idx="1"/>
              <a:endCxn id="513" idx="4"/>
            </p:cNvCxnSpPr>
            <p:nvPr/>
          </p:nvCxnSpPr>
          <p:spPr>
            <a:xfrm flipH="1" flipV="1">
              <a:off x="836171" y="4160520"/>
              <a:ext cx="169891" cy="258959"/>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7" name="Straight Connector 536"/>
            <p:cNvCxnSpPr>
              <a:stCxn id="518" idx="2"/>
              <a:endCxn id="512" idx="6"/>
            </p:cNvCxnSpPr>
            <p:nvPr/>
          </p:nvCxnSpPr>
          <p:spPr>
            <a:xfrm flipH="1" flipV="1">
              <a:off x="600539" y="4137661"/>
              <a:ext cx="466088" cy="15085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8" name="Straight Connector 537"/>
            <p:cNvCxnSpPr>
              <a:stCxn id="518" idx="3"/>
              <a:endCxn id="515" idx="7"/>
            </p:cNvCxnSpPr>
            <p:nvPr/>
          </p:nvCxnSpPr>
          <p:spPr>
            <a:xfrm flipH="1">
              <a:off x="473241" y="4304676"/>
              <a:ext cx="600081" cy="10596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39" name="Straight Connector 538"/>
            <p:cNvCxnSpPr>
              <a:endCxn id="516" idx="7"/>
            </p:cNvCxnSpPr>
            <p:nvPr/>
          </p:nvCxnSpPr>
          <p:spPr>
            <a:xfrm flipH="1">
              <a:off x="768516" y="4304676"/>
              <a:ext cx="298112" cy="11479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40" name="Straight Connector 539"/>
            <p:cNvCxnSpPr>
              <a:endCxn id="514" idx="6"/>
            </p:cNvCxnSpPr>
            <p:nvPr/>
          </p:nvCxnSpPr>
          <p:spPr>
            <a:xfrm flipH="1">
              <a:off x="219586" y="4288512"/>
              <a:ext cx="846703" cy="2286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grpSp>
      <p:cxnSp>
        <p:nvCxnSpPr>
          <p:cNvPr id="541" name="Straight Connector 540"/>
          <p:cNvCxnSpPr>
            <a:stCxn id="389" idx="3"/>
            <a:endCxn id="508" idx="1"/>
          </p:cNvCxnSpPr>
          <p:nvPr/>
        </p:nvCxnSpPr>
        <p:spPr>
          <a:xfrm>
            <a:off x="2530253" y="1854857"/>
            <a:ext cx="828116" cy="768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542" name="Straight Connector 541"/>
          <p:cNvCxnSpPr>
            <a:stCxn id="476" idx="3"/>
          </p:cNvCxnSpPr>
          <p:nvPr/>
        </p:nvCxnSpPr>
        <p:spPr>
          <a:xfrm flipV="1">
            <a:off x="2539778" y="2638842"/>
            <a:ext cx="818591" cy="606665"/>
          </a:xfrm>
          <a:prstGeom prst="line">
            <a:avLst/>
          </a:prstGeom>
        </p:spPr>
        <p:style>
          <a:lnRef idx="2">
            <a:schemeClr val="accent1"/>
          </a:lnRef>
          <a:fillRef idx="0">
            <a:schemeClr val="accent1"/>
          </a:fillRef>
          <a:effectRef idx="1">
            <a:schemeClr val="accent1"/>
          </a:effectRef>
          <a:fontRef idx="minor">
            <a:schemeClr val="tx1"/>
          </a:fontRef>
        </p:style>
      </p:cxnSp>
      <p:cxnSp>
        <p:nvCxnSpPr>
          <p:cNvPr id="543" name="Straight Connector 542"/>
          <p:cNvCxnSpPr>
            <a:stCxn id="446" idx="3"/>
            <a:endCxn id="508" idx="1"/>
          </p:cNvCxnSpPr>
          <p:nvPr/>
        </p:nvCxnSpPr>
        <p:spPr>
          <a:xfrm flipV="1">
            <a:off x="2530253" y="2623396"/>
            <a:ext cx="828116" cy="1917511"/>
          </a:xfrm>
          <a:prstGeom prst="line">
            <a:avLst/>
          </a:prstGeom>
        </p:spPr>
        <p:style>
          <a:lnRef idx="2">
            <a:schemeClr val="accent1"/>
          </a:lnRef>
          <a:fillRef idx="0">
            <a:schemeClr val="accent1"/>
          </a:fillRef>
          <a:effectRef idx="1">
            <a:schemeClr val="accent1"/>
          </a:effectRef>
          <a:fontRef idx="minor">
            <a:schemeClr val="tx1"/>
          </a:fontRef>
        </p:style>
      </p:cxnSp>
      <p:grpSp>
        <p:nvGrpSpPr>
          <p:cNvPr id="545" name="Group 544"/>
          <p:cNvGrpSpPr/>
          <p:nvPr/>
        </p:nvGrpSpPr>
        <p:grpSpPr>
          <a:xfrm>
            <a:off x="3358369" y="4045963"/>
            <a:ext cx="1000125" cy="990600"/>
            <a:chOff x="7315200" y="3886200"/>
            <a:chExt cx="1000125" cy="990600"/>
          </a:xfrm>
        </p:grpSpPr>
        <p:sp>
          <p:nvSpPr>
            <p:cNvPr id="546"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547"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SDN</a:t>
              </a:r>
            </a:p>
            <a:p>
              <a:pPr algn="ctr" eaLnBrk="0" hangingPunct="0">
                <a:lnSpc>
                  <a:spcPct val="90000"/>
                </a:lnSpc>
                <a:spcBef>
                  <a:spcPct val="0"/>
                </a:spcBef>
              </a:pPr>
              <a:r>
                <a:rPr lang="de-DE" sz="1600" b="1" dirty="0" smtClean="0">
                  <a:latin typeface="Arial" pitchFamily="34" charset="0"/>
                  <a:cs typeface="Arial" pitchFamily="34" charset="0"/>
                </a:rPr>
                <a:t>Controller</a:t>
              </a:r>
              <a:endParaRPr lang="en-US" sz="1600" b="1" dirty="0">
                <a:latin typeface="Arial" pitchFamily="34" charset="0"/>
                <a:cs typeface="Arial" pitchFamily="34" charset="0"/>
              </a:endParaRPr>
            </a:p>
          </p:txBody>
        </p:sp>
      </p:grpSp>
      <p:pic>
        <p:nvPicPr>
          <p:cNvPr id="548" name="Picture 547" descr="MC900431601.PNG"/>
          <p:cNvPicPr>
            <a:picLocks noChangeAspect="1"/>
          </p:cNvPicPr>
          <p:nvPr/>
        </p:nvPicPr>
        <p:blipFill>
          <a:blip r:embed="rId7">
            <a:extLst>
              <a:ext uri="{28A0092B-C50C-407E-A947-70E740481C1C}">
                <a14:useLocalDpi xmlns="" xmlns:a14="http://schemas.microsoft.com/office/drawing/2010/main" val="0"/>
              </a:ext>
            </a:extLst>
          </a:blip>
          <a:stretch>
            <a:fillRect/>
          </a:stretch>
        </p:blipFill>
        <p:spPr>
          <a:xfrm>
            <a:off x="3617589" y="4511552"/>
            <a:ext cx="558346" cy="558346"/>
          </a:xfrm>
          <a:prstGeom prst="rect">
            <a:avLst/>
          </a:prstGeom>
        </p:spPr>
      </p:pic>
      <p:grpSp>
        <p:nvGrpSpPr>
          <p:cNvPr id="549" name="Group 548"/>
          <p:cNvGrpSpPr/>
          <p:nvPr/>
        </p:nvGrpSpPr>
        <p:grpSpPr>
          <a:xfrm>
            <a:off x="4575734" y="4045607"/>
            <a:ext cx="406513" cy="990600"/>
            <a:chOff x="7315200" y="3886200"/>
            <a:chExt cx="1000130" cy="990600"/>
          </a:xfrm>
        </p:grpSpPr>
        <p:sp>
          <p:nvSpPr>
            <p:cNvPr id="550"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551" name="Rectangle 187"/>
            <p:cNvSpPr>
              <a:spLocks noChangeArrowheads="1"/>
            </p:cNvSpPr>
            <p:nvPr/>
          </p:nvSpPr>
          <p:spPr bwMode="auto">
            <a:xfrm rot="16200000">
              <a:off x="7639756" y="3881438"/>
              <a:ext cx="351019" cy="1000128"/>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AAA</a:t>
              </a:r>
              <a:endParaRPr lang="en-US" sz="1600" b="1" dirty="0">
                <a:latin typeface="Arial" pitchFamily="34" charset="0"/>
                <a:cs typeface="Arial" pitchFamily="34" charset="0"/>
              </a:endParaRPr>
            </a:p>
          </p:txBody>
        </p:sp>
      </p:grpSp>
      <p:cxnSp>
        <p:nvCxnSpPr>
          <p:cNvPr id="552" name="Straight Connector 551"/>
          <p:cNvCxnSpPr/>
          <p:nvPr/>
        </p:nvCxnSpPr>
        <p:spPr>
          <a:xfrm>
            <a:off x="4982247" y="4533184"/>
            <a:ext cx="940078" cy="15446"/>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553" name="Straight Connector 552"/>
          <p:cNvCxnSpPr>
            <a:endCxn id="551" idx="0"/>
          </p:cNvCxnSpPr>
          <p:nvPr/>
        </p:nvCxnSpPr>
        <p:spPr>
          <a:xfrm>
            <a:off x="4358494" y="4533184"/>
            <a:ext cx="217241" cy="772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554" name="Straight Connector 553"/>
          <p:cNvCxnSpPr>
            <a:endCxn id="508" idx="2"/>
          </p:cNvCxnSpPr>
          <p:nvPr/>
        </p:nvCxnSpPr>
        <p:spPr>
          <a:xfrm flipV="1">
            <a:off x="3858432" y="3118696"/>
            <a:ext cx="0" cy="91810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555" name="Straight Connector 554"/>
          <p:cNvCxnSpPr>
            <a:stCxn id="546" idx="1"/>
          </p:cNvCxnSpPr>
          <p:nvPr/>
        </p:nvCxnSpPr>
        <p:spPr>
          <a:xfrm flipH="1" flipV="1">
            <a:off x="2553953" y="1875189"/>
            <a:ext cx="804416" cy="2666074"/>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556" name="Straight Connector 555"/>
          <p:cNvCxnSpPr>
            <a:stCxn id="546" idx="1"/>
          </p:cNvCxnSpPr>
          <p:nvPr/>
        </p:nvCxnSpPr>
        <p:spPr>
          <a:xfrm flipH="1" flipV="1">
            <a:off x="2530253" y="3233953"/>
            <a:ext cx="828116" cy="1307310"/>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557" name="Straight Connector 556"/>
          <p:cNvCxnSpPr>
            <a:endCxn id="446" idx="3"/>
          </p:cNvCxnSpPr>
          <p:nvPr/>
        </p:nvCxnSpPr>
        <p:spPr>
          <a:xfrm flipH="1" flipV="1">
            <a:off x="2530253" y="4540907"/>
            <a:ext cx="804416" cy="7723"/>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558" name="Straight Connector 557"/>
          <p:cNvCxnSpPr/>
          <p:nvPr/>
        </p:nvCxnSpPr>
        <p:spPr>
          <a:xfrm flipV="1">
            <a:off x="1058549" y="3245507"/>
            <a:ext cx="471579" cy="6674"/>
          </a:xfrm>
          <a:prstGeom prst="line">
            <a:avLst/>
          </a:prstGeom>
        </p:spPr>
        <p:style>
          <a:lnRef idx="2">
            <a:schemeClr val="accent1"/>
          </a:lnRef>
          <a:fillRef idx="0">
            <a:schemeClr val="accent1"/>
          </a:fillRef>
          <a:effectRef idx="1">
            <a:schemeClr val="accent1"/>
          </a:effectRef>
          <a:fontRef idx="minor">
            <a:schemeClr val="tx1"/>
          </a:fontRef>
        </p:style>
      </p:cxnSp>
      <p:sp>
        <p:nvSpPr>
          <p:cNvPr id="559" name="TextBox 558"/>
          <p:cNvSpPr txBox="1"/>
          <p:nvPr/>
        </p:nvSpPr>
        <p:spPr>
          <a:xfrm>
            <a:off x="401731" y="5676670"/>
            <a:ext cx="6320661" cy="1200329"/>
          </a:xfrm>
          <a:prstGeom prst="rect">
            <a:avLst/>
          </a:prstGeom>
          <a:noFill/>
        </p:spPr>
        <p:txBody>
          <a:bodyPr wrap="none" rtlCol="0">
            <a:spAutoFit/>
          </a:bodyPr>
          <a:lstStyle/>
          <a:p>
            <a:r>
              <a:rPr lang="en-US" dirty="0" smtClean="0"/>
              <a:t>R5:</a:t>
            </a:r>
          </a:p>
          <a:p>
            <a:r>
              <a:rPr lang="en-US" dirty="0" smtClean="0"/>
              <a:t>Data path: Roaming between operators</a:t>
            </a:r>
          </a:p>
          <a:p>
            <a:r>
              <a:rPr lang="en-US" dirty="0" smtClean="0"/>
              <a:t>Control path: Roaming between operator + infrastructure sharing </a:t>
            </a:r>
          </a:p>
          <a:p>
            <a:endParaRPr lang="en-US" dirty="0" smtClean="0"/>
          </a:p>
        </p:txBody>
      </p:sp>
      <p:cxnSp>
        <p:nvCxnSpPr>
          <p:cNvPr id="560" name="Straight Connector 559"/>
          <p:cNvCxnSpPr/>
          <p:nvPr/>
        </p:nvCxnSpPr>
        <p:spPr>
          <a:xfrm flipH="1" flipV="1">
            <a:off x="4312437" y="4434743"/>
            <a:ext cx="1609888" cy="1636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 xmlns:p14="http://schemas.microsoft.com/office/powerpoint/2010/main" val="1226727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Points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R1: Access link, </a:t>
            </a:r>
            <a:r>
              <a:rPr lang="en-US" i="1" dirty="0" smtClean="0"/>
              <a:t>technology specific</a:t>
            </a:r>
          </a:p>
          <a:p>
            <a:r>
              <a:rPr lang="en-US" dirty="0" smtClean="0"/>
              <a:t>R2: User &amp; terminal authentication, subscription &amp; terminal management</a:t>
            </a:r>
          </a:p>
          <a:p>
            <a:pPr lvl="1"/>
            <a:r>
              <a:rPr lang="en-US" dirty="0" smtClean="0"/>
              <a:t>This reference point can be implemented as a control path up to an AAA server provided by the Access operator. Then the signaling is forwarded to the appropriate AAA server of the corresponding operator</a:t>
            </a:r>
          </a:p>
          <a:p>
            <a:r>
              <a:rPr lang="en-US" dirty="0" smtClean="0"/>
              <a:t>R3: Authorization, service management, user data connection, mobility support, accounting, location</a:t>
            </a:r>
          </a:p>
          <a:p>
            <a:pPr lvl="1"/>
            <a:r>
              <a:rPr lang="en-US" dirty="0" smtClean="0"/>
              <a:t>This reference point can be implemented based on a SDN controller. The SDN controller can configure the underlying network so the user is authorized (adding MAC to APs), managing mobility (reconfiguring forwarding path per user), accounting (counters per forwarding table)..</a:t>
            </a:r>
          </a:p>
          <a:p>
            <a:pPr lvl="1"/>
            <a:r>
              <a:rPr lang="en-US" dirty="0" smtClean="0"/>
              <a:t>R3 can also be extended for supporting configuration of the RAN</a:t>
            </a:r>
          </a:p>
          <a:p>
            <a:r>
              <a:rPr lang="en-US" dirty="0" smtClean="0"/>
              <a:t>R4: Inter-access network coordination and cooperation, fast inter-technology handover</a:t>
            </a:r>
          </a:p>
          <a:p>
            <a:pPr lvl="1"/>
            <a:r>
              <a:rPr lang="en-US" dirty="0" smtClean="0"/>
              <a:t>SDN based forwarding state between different RANs</a:t>
            </a:r>
          </a:p>
          <a:p>
            <a:r>
              <a:rPr lang="en-US" dirty="0" smtClean="0"/>
              <a:t>R5: Inter-operator roaming control interface</a:t>
            </a:r>
          </a:p>
          <a:p>
            <a:pPr lvl="1"/>
            <a:r>
              <a:rPr lang="en-US" dirty="0" smtClean="0"/>
              <a:t>Inter-operator roaming plus access infrastructure sharing.</a:t>
            </a:r>
          </a:p>
        </p:txBody>
      </p:sp>
    </p:spTree>
    <p:extLst>
      <p:ext uri="{BB962C8B-B14F-4D97-AF65-F5344CB8AC3E}">
        <p14:creationId xmlns="" xmlns:p14="http://schemas.microsoft.com/office/powerpoint/2010/main" val="3208615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An SDN-based </a:t>
            </a:r>
            <a:r>
              <a:rPr lang="en-US" dirty="0"/>
              <a:t>approach for </a:t>
            </a:r>
            <a:r>
              <a:rPr lang="en-US" dirty="0" err="1" smtClean="0"/>
              <a:t>OmniRAN</a:t>
            </a:r>
            <a:r>
              <a:rPr lang="en-US" dirty="0" smtClean="0"/>
              <a:t/>
            </a:r>
            <a:br>
              <a:rPr lang="en-US" dirty="0" smtClean="0"/>
            </a:br>
            <a:r>
              <a:rPr lang="en-US" dirty="0" smtClean="0"/>
              <a:t>Reference Point Mapping</a:t>
            </a:r>
            <a:endParaRPr lang="en-US" dirty="0"/>
          </a:p>
        </p:txBody>
      </p:sp>
      <p:sp>
        <p:nvSpPr>
          <p:cNvPr id="3" name="Subtitle 2"/>
          <p:cNvSpPr>
            <a:spLocks noGrp="1"/>
          </p:cNvSpPr>
          <p:nvPr>
            <p:ph type="subTitle" idx="1"/>
          </p:nvPr>
        </p:nvSpPr>
        <p:spPr/>
        <p:txBody>
          <a:bodyPr/>
          <a:lstStyle/>
          <a:p>
            <a:r>
              <a:rPr lang="en-US" dirty="0" smtClean="0"/>
              <a:t>OmniRAN use case contribution</a:t>
            </a:r>
            <a:endParaRPr lang="en-US" dirty="0"/>
          </a:p>
        </p:txBody>
      </p:sp>
    </p:spTree>
    <p:extLst>
      <p:ext uri="{BB962C8B-B14F-4D97-AF65-F5344CB8AC3E}">
        <p14:creationId xmlns="" xmlns:p14="http://schemas.microsoft.com/office/powerpoint/2010/main" val="3677758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1"/>
          <p:cNvSpPr>
            <a:spLocks noGrp="1" noChangeArrowheads="1"/>
          </p:cNvSpPr>
          <p:nvPr>
            <p:ph type="title"/>
          </p:nvPr>
        </p:nvSpPr>
        <p:spPr/>
        <p:txBody>
          <a:bodyPr anchor="ctr" anchorCtr="1">
            <a:normAutofit/>
          </a:bodyPr>
          <a:lstStyle/>
          <a:p>
            <a:r>
              <a:rPr lang="en-US" sz="3600" dirty="0" smtClean="0"/>
              <a:t>Heterogeneous Networking w/ OmniRAN</a:t>
            </a:r>
          </a:p>
        </p:txBody>
      </p:sp>
      <p:pic>
        <p:nvPicPr>
          <p:cNvPr id="2" name="Picture 1" descr="CSN.pdf"/>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01700" y="1282700"/>
            <a:ext cx="7327900" cy="5270500"/>
          </a:xfrm>
          <a:prstGeom prst="rect">
            <a:avLst/>
          </a:prstGeom>
        </p:spPr>
      </p:pic>
    </p:spTree>
    <p:extLst>
      <p:ext uri="{BB962C8B-B14F-4D97-AF65-F5344CB8AC3E}">
        <p14:creationId xmlns="" xmlns:p14="http://schemas.microsoft.com/office/powerpoint/2010/main" val="231153412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Rounded Rectangle 240"/>
          <p:cNvSpPr/>
          <p:nvPr/>
        </p:nvSpPr>
        <p:spPr>
          <a:xfrm>
            <a:off x="5225917" y="1153708"/>
            <a:ext cx="1641928"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sdf</a:t>
            </a:r>
            <a:endParaRPr lang="en-US" dirty="0"/>
          </a:p>
        </p:txBody>
      </p:sp>
      <p:sp>
        <p:nvSpPr>
          <p:cNvPr id="184" name="Rounded Rectangle 183"/>
          <p:cNvSpPr/>
          <p:nvPr/>
        </p:nvSpPr>
        <p:spPr>
          <a:xfrm>
            <a:off x="3115428" y="1153708"/>
            <a:ext cx="1641928"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sdf</a:t>
            </a:r>
            <a:endParaRPr lang="en-US" dirty="0"/>
          </a:p>
        </p:txBody>
      </p:sp>
      <p:grpSp>
        <p:nvGrpSpPr>
          <p:cNvPr id="4" name="Group 3"/>
          <p:cNvGrpSpPr/>
          <p:nvPr/>
        </p:nvGrpSpPr>
        <p:grpSpPr>
          <a:xfrm>
            <a:off x="1618642" y="2989904"/>
            <a:ext cx="990600" cy="990600"/>
            <a:chOff x="381000" y="1962150"/>
            <a:chExt cx="990600" cy="990600"/>
          </a:xfrm>
        </p:grpSpPr>
        <p:sp>
          <p:nvSpPr>
            <p:cNvPr id="5"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6" name="Picture 5" descr="MC900439836.PNG"/>
            <p:cNvPicPr>
              <a:picLocks noChangeAspect="1"/>
            </p:cNvPicPr>
            <p:nvPr/>
          </p:nvPicPr>
          <p:blipFill>
            <a:blip r:embed="rId4"/>
            <a:stretch>
              <a:fillRect/>
            </a:stretch>
          </p:blipFill>
          <p:spPr>
            <a:xfrm>
              <a:off x="609600" y="2286000"/>
              <a:ext cx="533400" cy="533400"/>
            </a:xfrm>
            <a:prstGeom prst="rect">
              <a:avLst/>
            </a:prstGeom>
          </p:spPr>
        </p:pic>
      </p:grpSp>
      <p:grpSp>
        <p:nvGrpSpPr>
          <p:cNvPr id="7" name="Group 6"/>
          <p:cNvGrpSpPr/>
          <p:nvPr/>
        </p:nvGrpSpPr>
        <p:grpSpPr>
          <a:xfrm>
            <a:off x="3425217" y="1600226"/>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 name="Group 158"/>
            <p:cNvGrpSpPr>
              <a:grpSpLocks noChangeAspect="1"/>
            </p:cNvGrpSpPr>
            <p:nvPr/>
          </p:nvGrpSpPr>
          <p:grpSpPr bwMode="auto">
            <a:xfrm flipH="1">
              <a:off x="7696199" y="4259473"/>
              <a:ext cx="411161" cy="494972"/>
              <a:chOff x="5" y="2480"/>
              <a:chExt cx="237" cy="430"/>
            </a:xfrm>
          </p:grpSpPr>
          <p:grpSp>
            <p:nvGrpSpPr>
              <p:cNvPr id="11" name="Group 159"/>
              <p:cNvGrpSpPr>
                <a:grpSpLocks noChangeAspect="1"/>
              </p:cNvGrpSpPr>
              <p:nvPr/>
            </p:nvGrpSpPr>
            <p:grpSpPr bwMode="auto">
              <a:xfrm>
                <a:off x="5" y="2521"/>
                <a:ext cx="145" cy="389"/>
                <a:chOff x="5" y="2521"/>
                <a:chExt cx="145" cy="389"/>
              </a:xfrm>
            </p:grpSpPr>
            <p:grpSp>
              <p:nvGrpSpPr>
                <p:cNvPr id="15" name="Group 160"/>
                <p:cNvGrpSpPr>
                  <a:grpSpLocks noChangeAspect="1"/>
                </p:cNvGrpSpPr>
                <p:nvPr/>
              </p:nvGrpSpPr>
              <p:grpSpPr bwMode="auto">
                <a:xfrm>
                  <a:off x="7" y="2654"/>
                  <a:ext cx="143" cy="256"/>
                  <a:chOff x="7" y="2654"/>
                  <a:chExt cx="143" cy="256"/>
                </a:xfrm>
              </p:grpSpPr>
              <p:grpSp>
                <p:nvGrpSpPr>
                  <p:cNvPr id="23" name="Group 161"/>
                  <p:cNvGrpSpPr>
                    <a:grpSpLocks noChangeAspect="1"/>
                  </p:cNvGrpSpPr>
                  <p:nvPr/>
                </p:nvGrpSpPr>
                <p:grpSpPr bwMode="auto">
                  <a:xfrm>
                    <a:off x="7" y="2661"/>
                    <a:ext cx="93" cy="247"/>
                    <a:chOff x="7" y="2661"/>
                    <a:chExt cx="93" cy="247"/>
                  </a:xfrm>
                </p:grpSpPr>
                <p:sp>
                  <p:nvSpPr>
                    <p:cNvPr id="31"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4"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8"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7"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2"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0"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9" name="Group 38"/>
          <p:cNvGrpSpPr/>
          <p:nvPr/>
        </p:nvGrpSpPr>
        <p:grpSpPr>
          <a:xfrm>
            <a:off x="3425217" y="4286276"/>
            <a:ext cx="1000125" cy="990600"/>
            <a:chOff x="7315200" y="3886200"/>
            <a:chExt cx="1000125" cy="990600"/>
          </a:xfrm>
        </p:grpSpPr>
        <p:sp>
          <p:nvSpPr>
            <p:cNvPr id="119"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20" name="Group 158"/>
            <p:cNvGrpSpPr>
              <a:grpSpLocks noChangeAspect="1"/>
            </p:cNvGrpSpPr>
            <p:nvPr/>
          </p:nvGrpSpPr>
          <p:grpSpPr bwMode="auto">
            <a:xfrm flipH="1">
              <a:off x="7696199" y="4259473"/>
              <a:ext cx="411161" cy="494972"/>
              <a:chOff x="5" y="2480"/>
              <a:chExt cx="237" cy="430"/>
            </a:xfrm>
          </p:grpSpPr>
          <p:grpSp>
            <p:nvGrpSpPr>
              <p:cNvPr id="122" name="Group 159"/>
              <p:cNvGrpSpPr>
                <a:grpSpLocks noChangeAspect="1"/>
              </p:cNvGrpSpPr>
              <p:nvPr/>
            </p:nvGrpSpPr>
            <p:grpSpPr bwMode="auto">
              <a:xfrm>
                <a:off x="5" y="2521"/>
                <a:ext cx="145" cy="389"/>
                <a:chOff x="5" y="2521"/>
                <a:chExt cx="145" cy="389"/>
              </a:xfrm>
            </p:grpSpPr>
            <p:grpSp>
              <p:nvGrpSpPr>
                <p:cNvPr id="126" name="Group 160"/>
                <p:cNvGrpSpPr>
                  <a:grpSpLocks noChangeAspect="1"/>
                </p:cNvGrpSpPr>
                <p:nvPr/>
              </p:nvGrpSpPr>
              <p:grpSpPr bwMode="auto">
                <a:xfrm>
                  <a:off x="7" y="2654"/>
                  <a:ext cx="143" cy="256"/>
                  <a:chOff x="7" y="2654"/>
                  <a:chExt cx="143" cy="256"/>
                </a:xfrm>
              </p:grpSpPr>
              <p:grpSp>
                <p:nvGrpSpPr>
                  <p:cNvPr id="134" name="Group 161"/>
                  <p:cNvGrpSpPr>
                    <a:grpSpLocks noChangeAspect="1"/>
                  </p:cNvGrpSpPr>
                  <p:nvPr/>
                </p:nvGrpSpPr>
                <p:grpSpPr bwMode="auto">
                  <a:xfrm>
                    <a:off x="7" y="2661"/>
                    <a:ext cx="93" cy="247"/>
                    <a:chOff x="7" y="2661"/>
                    <a:chExt cx="93" cy="247"/>
                  </a:xfrm>
                </p:grpSpPr>
                <p:sp>
                  <p:nvSpPr>
                    <p:cNvPr id="14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3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27" name="Group 176"/>
                <p:cNvGrpSpPr>
                  <a:grpSpLocks noChangeAspect="1"/>
                </p:cNvGrpSpPr>
                <p:nvPr/>
              </p:nvGrpSpPr>
              <p:grpSpPr bwMode="auto">
                <a:xfrm>
                  <a:off x="5" y="2533"/>
                  <a:ext cx="141" cy="374"/>
                  <a:chOff x="5" y="2533"/>
                  <a:chExt cx="141" cy="374"/>
                </a:xfrm>
              </p:grpSpPr>
              <p:sp>
                <p:nvSpPr>
                  <p:cNvPr id="12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3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3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3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3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2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2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21"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40" name="Group 39"/>
          <p:cNvGrpSpPr/>
          <p:nvPr/>
        </p:nvGrpSpPr>
        <p:grpSpPr>
          <a:xfrm>
            <a:off x="5568342" y="3003895"/>
            <a:ext cx="990600" cy="990600"/>
            <a:chOff x="7315200" y="2819400"/>
            <a:chExt cx="990600" cy="990600"/>
          </a:xfrm>
        </p:grpSpPr>
        <p:sp>
          <p:nvSpPr>
            <p:cNvPr id="101"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2" name="Picture 157"/>
            <p:cNvPicPr>
              <a:picLocks noChangeArrowheads="1"/>
            </p:cNvPicPr>
            <p:nvPr/>
          </p:nvPicPr>
          <p:blipFill>
            <a:blip r:embed="rId5"/>
            <a:srcRect/>
            <a:stretch>
              <a:fillRect/>
            </a:stretch>
          </p:blipFill>
          <p:spPr bwMode="auto">
            <a:xfrm>
              <a:off x="7648575" y="3509962"/>
              <a:ext cx="352425" cy="223838"/>
            </a:xfrm>
            <a:prstGeom prst="rect">
              <a:avLst/>
            </a:prstGeom>
            <a:noFill/>
            <a:ln w="12700">
              <a:noFill/>
              <a:miter lim="800000"/>
              <a:headEnd/>
              <a:tailEnd/>
            </a:ln>
            <a:effectLst/>
          </p:spPr>
        </p:pic>
        <p:sp>
          <p:nvSpPr>
            <p:cNvPr id="103"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B</a:t>
              </a:r>
              <a:endParaRPr lang="en-US" sz="1400" b="1" dirty="0">
                <a:latin typeface="Arial" pitchFamily="34" charset="0"/>
                <a:cs typeface="Arial" pitchFamily="34" charset="0"/>
              </a:endParaRPr>
            </a:p>
          </p:txBody>
        </p:sp>
        <p:grpSp>
          <p:nvGrpSpPr>
            <p:cNvPr id="104" name="Group 103"/>
            <p:cNvGrpSpPr/>
            <p:nvPr/>
          </p:nvGrpSpPr>
          <p:grpSpPr>
            <a:xfrm>
              <a:off x="7520910" y="3095706"/>
              <a:ext cx="532437" cy="381000"/>
              <a:chOff x="7481888" y="3079208"/>
              <a:chExt cx="595312" cy="425992"/>
            </a:xfrm>
          </p:grpSpPr>
          <p:sp>
            <p:nvSpPr>
              <p:cNvPr id="105"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06"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7" name="Group 122"/>
              <p:cNvGrpSpPr>
                <a:grpSpLocks/>
              </p:cNvGrpSpPr>
              <p:nvPr/>
            </p:nvGrpSpPr>
            <p:grpSpPr bwMode="auto">
              <a:xfrm>
                <a:off x="7848751" y="3079208"/>
                <a:ext cx="228449" cy="389708"/>
                <a:chOff x="4120" y="2308"/>
                <a:chExt cx="305" cy="415"/>
              </a:xfrm>
            </p:grpSpPr>
            <p:sp>
              <p:nvSpPr>
                <p:cNvPr id="108"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09"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0"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11" name="Group 126"/>
                <p:cNvGrpSpPr>
                  <a:grpSpLocks/>
                </p:cNvGrpSpPr>
                <p:nvPr/>
              </p:nvGrpSpPr>
              <p:grpSpPr bwMode="auto">
                <a:xfrm flipH="1">
                  <a:off x="4164" y="2500"/>
                  <a:ext cx="152" cy="109"/>
                  <a:chOff x="3216" y="2784"/>
                  <a:chExt cx="192" cy="144"/>
                </a:xfrm>
              </p:grpSpPr>
              <p:sp>
                <p:nvSpPr>
                  <p:cNvPr id="115"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16"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17"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18"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2"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3"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4"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1" name="Group 40"/>
          <p:cNvGrpSpPr/>
          <p:nvPr/>
        </p:nvGrpSpPr>
        <p:grpSpPr>
          <a:xfrm>
            <a:off x="7361295" y="3003895"/>
            <a:ext cx="990600" cy="990600"/>
            <a:chOff x="5257800" y="4419600"/>
            <a:chExt cx="990600" cy="990600"/>
          </a:xfrm>
        </p:grpSpPr>
        <p:sp>
          <p:nvSpPr>
            <p:cNvPr id="49" name="Rounded Rectangle 48"/>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50" name="Group 61"/>
            <p:cNvGrpSpPr/>
            <p:nvPr/>
          </p:nvGrpSpPr>
          <p:grpSpPr>
            <a:xfrm>
              <a:off x="5410201" y="4502656"/>
              <a:ext cx="609600" cy="450344"/>
              <a:chOff x="6324600" y="1828800"/>
              <a:chExt cx="917575" cy="677862"/>
            </a:xfrm>
          </p:grpSpPr>
          <p:grpSp>
            <p:nvGrpSpPr>
              <p:cNvPr id="53" name="Group 10"/>
              <p:cNvGrpSpPr>
                <a:grpSpLocks/>
              </p:cNvGrpSpPr>
              <p:nvPr/>
            </p:nvGrpSpPr>
            <p:grpSpPr bwMode="auto">
              <a:xfrm>
                <a:off x="6972300" y="1828800"/>
                <a:ext cx="269875" cy="460375"/>
                <a:chOff x="4120" y="2308"/>
                <a:chExt cx="305" cy="415"/>
              </a:xfrm>
            </p:grpSpPr>
            <p:sp>
              <p:nvSpPr>
                <p:cNvPr id="90"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1"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92"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14"/>
                <p:cNvGrpSpPr>
                  <a:grpSpLocks/>
                </p:cNvGrpSpPr>
                <p:nvPr/>
              </p:nvGrpSpPr>
              <p:grpSpPr bwMode="auto">
                <a:xfrm flipH="1">
                  <a:off x="4164" y="2500"/>
                  <a:ext cx="152" cy="109"/>
                  <a:chOff x="3216" y="2784"/>
                  <a:chExt cx="192" cy="144"/>
                </a:xfrm>
              </p:grpSpPr>
              <p:sp>
                <p:nvSpPr>
                  <p:cNvPr id="97"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8"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9"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0"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4"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5"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6"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54" name="Group 22"/>
              <p:cNvGrpSpPr>
                <a:grpSpLocks/>
              </p:cNvGrpSpPr>
              <p:nvPr/>
            </p:nvGrpSpPr>
            <p:grpSpPr bwMode="auto">
              <a:xfrm>
                <a:off x="6756400" y="1901825"/>
                <a:ext cx="269875" cy="460375"/>
                <a:chOff x="4120" y="2308"/>
                <a:chExt cx="305" cy="415"/>
              </a:xfrm>
            </p:grpSpPr>
            <p:sp>
              <p:nvSpPr>
                <p:cNvPr id="79"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0"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1"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82" name="Group 26"/>
                <p:cNvGrpSpPr>
                  <a:grpSpLocks/>
                </p:cNvGrpSpPr>
                <p:nvPr/>
              </p:nvGrpSpPr>
              <p:grpSpPr bwMode="auto">
                <a:xfrm flipH="1">
                  <a:off x="4164" y="2500"/>
                  <a:ext cx="152" cy="109"/>
                  <a:chOff x="3216" y="2784"/>
                  <a:chExt cx="192" cy="144"/>
                </a:xfrm>
              </p:grpSpPr>
              <p:sp>
                <p:nvSpPr>
                  <p:cNvPr id="86"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7"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8"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9"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3"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4"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5"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55" name="Group 34"/>
              <p:cNvGrpSpPr>
                <a:grpSpLocks/>
              </p:cNvGrpSpPr>
              <p:nvPr/>
            </p:nvGrpSpPr>
            <p:grpSpPr bwMode="auto">
              <a:xfrm>
                <a:off x="6540500" y="1973262"/>
                <a:ext cx="269875" cy="460375"/>
                <a:chOff x="4120" y="2308"/>
                <a:chExt cx="305" cy="415"/>
              </a:xfrm>
            </p:grpSpPr>
            <p:sp>
              <p:nvSpPr>
                <p:cNvPr id="68"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9"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0"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1" name="Group 38"/>
                <p:cNvGrpSpPr>
                  <a:grpSpLocks/>
                </p:cNvGrpSpPr>
                <p:nvPr/>
              </p:nvGrpSpPr>
              <p:grpSpPr bwMode="auto">
                <a:xfrm flipH="1">
                  <a:off x="4164" y="2500"/>
                  <a:ext cx="152" cy="109"/>
                  <a:chOff x="3216" y="2784"/>
                  <a:chExt cx="192" cy="144"/>
                </a:xfrm>
              </p:grpSpPr>
              <p:sp>
                <p:nvSpPr>
                  <p:cNvPr id="75"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6"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7"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8"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2"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3"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4"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56" name="Group 618"/>
              <p:cNvGrpSpPr>
                <a:grpSpLocks/>
              </p:cNvGrpSpPr>
              <p:nvPr/>
            </p:nvGrpSpPr>
            <p:grpSpPr bwMode="auto">
              <a:xfrm>
                <a:off x="6324600" y="2046287"/>
                <a:ext cx="269875" cy="460375"/>
                <a:chOff x="4120" y="2308"/>
                <a:chExt cx="305" cy="415"/>
              </a:xfrm>
            </p:grpSpPr>
            <p:sp>
              <p:nvSpPr>
                <p:cNvPr id="57"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8"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9"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0" name="Group 622"/>
                <p:cNvGrpSpPr>
                  <a:grpSpLocks/>
                </p:cNvGrpSpPr>
                <p:nvPr/>
              </p:nvGrpSpPr>
              <p:grpSpPr bwMode="auto">
                <a:xfrm flipH="1">
                  <a:off x="4164" y="2500"/>
                  <a:ext cx="152" cy="109"/>
                  <a:chOff x="3216" y="2784"/>
                  <a:chExt cx="192" cy="144"/>
                </a:xfrm>
              </p:grpSpPr>
              <p:sp>
                <p:nvSpPr>
                  <p:cNvPr id="64"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5"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6"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67"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1"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2"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3"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1" name="Object 15">
              <a:hlinkClick r:id="" action="ppaction://ole?verb=0"/>
            </p:cNvPr>
            <p:cNvGraphicFramePr>
              <a:graphicFrameLocks/>
            </p:cNvGraphicFramePr>
            <p:nvPr/>
          </p:nvGraphicFramePr>
          <p:xfrm>
            <a:off x="5341951" y="4939236"/>
            <a:ext cx="798445" cy="429931"/>
          </p:xfrm>
          <a:graphic>
            <a:graphicData uri="http://schemas.openxmlformats.org/presentationml/2006/ole">
              <p:oleObj spid="_x0000_s1043" name="Clip" r:id="rId6" imgW="5757415" imgH="3221332" progId="">
                <p:embed/>
              </p:oleObj>
            </a:graphicData>
          </a:graphic>
        </p:graphicFrame>
        <p:sp>
          <p:nvSpPr>
            <p:cNvPr id="52"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sp>
        <p:nvSpPr>
          <p:cNvPr id="154" name="AutoShape 154"/>
          <p:cNvSpPr>
            <a:spLocks noChangeArrowheads="1"/>
          </p:cNvSpPr>
          <p:nvPr/>
        </p:nvSpPr>
        <p:spPr bwMode="auto">
          <a:xfrm>
            <a:off x="3434742" y="2990876"/>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55" name="Group 158"/>
          <p:cNvGrpSpPr>
            <a:grpSpLocks noChangeAspect="1"/>
          </p:cNvGrpSpPr>
          <p:nvPr/>
        </p:nvGrpSpPr>
        <p:grpSpPr bwMode="auto">
          <a:xfrm flipH="1">
            <a:off x="3815741" y="3364149"/>
            <a:ext cx="411161" cy="494972"/>
            <a:chOff x="5" y="2480"/>
            <a:chExt cx="237" cy="430"/>
          </a:xfrm>
        </p:grpSpPr>
        <p:grpSp>
          <p:nvGrpSpPr>
            <p:cNvPr id="157" name="Group 159"/>
            <p:cNvGrpSpPr>
              <a:grpSpLocks noChangeAspect="1"/>
            </p:cNvGrpSpPr>
            <p:nvPr/>
          </p:nvGrpSpPr>
          <p:grpSpPr bwMode="auto">
            <a:xfrm>
              <a:off x="5" y="2521"/>
              <a:ext cx="145" cy="389"/>
              <a:chOff x="5" y="2521"/>
              <a:chExt cx="145" cy="389"/>
            </a:xfrm>
          </p:grpSpPr>
          <p:grpSp>
            <p:nvGrpSpPr>
              <p:cNvPr id="161" name="Group 160"/>
              <p:cNvGrpSpPr>
                <a:grpSpLocks noChangeAspect="1"/>
              </p:cNvGrpSpPr>
              <p:nvPr/>
            </p:nvGrpSpPr>
            <p:grpSpPr bwMode="auto">
              <a:xfrm>
                <a:off x="7" y="2654"/>
                <a:ext cx="143" cy="256"/>
                <a:chOff x="7" y="2654"/>
                <a:chExt cx="143" cy="256"/>
              </a:xfrm>
            </p:grpSpPr>
            <p:grpSp>
              <p:nvGrpSpPr>
                <p:cNvPr id="169" name="Group 161"/>
                <p:cNvGrpSpPr>
                  <a:grpSpLocks noChangeAspect="1"/>
                </p:cNvGrpSpPr>
                <p:nvPr/>
              </p:nvGrpSpPr>
              <p:grpSpPr bwMode="auto">
                <a:xfrm>
                  <a:off x="7" y="2661"/>
                  <a:ext cx="93" cy="247"/>
                  <a:chOff x="7" y="2661"/>
                  <a:chExt cx="93" cy="247"/>
                </a:xfrm>
              </p:grpSpPr>
              <p:sp>
                <p:nvSpPr>
                  <p:cNvPr id="17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7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2" name="Group 176"/>
              <p:cNvGrpSpPr>
                <a:grpSpLocks noChangeAspect="1"/>
              </p:cNvGrpSpPr>
              <p:nvPr/>
            </p:nvGrpSpPr>
            <p:grpSpPr bwMode="auto">
              <a:xfrm>
                <a:off x="5" y="2533"/>
                <a:ext cx="141" cy="374"/>
                <a:chOff x="5" y="2533"/>
                <a:chExt cx="141" cy="374"/>
              </a:xfrm>
            </p:grpSpPr>
            <p:sp>
              <p:nvSpPr>
                <p:cNvPr id="16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5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6" name="Rectangle 187"/>
          <p:cNvSpPr>
            <a:spLocks noChangeArrowheads="1"/>
          </p:cNvSpPr>
          <p:nvPr/>
        </p:nvSpPr>
        <p:spPr bwMode="auto">
          <a:xfrm>
            <a:off x="3493479" y="3067076"/>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sp>
        <p:nvSpPr>
          <p:cNvPr id="185" name="TextBox 184"/>
          <p:cNvSpPr txBox="1"/>
          <p:nvPr/>
        </p:nvSpPr>
        <p:spPr>
          <a:xfrm>
            <a:off x="3158971" y="5390052"/>
            <a:ext cx="1598385" cy="461665"/>
          </a:xfrm>
          <a:prstGeom prst="rect">
            <a:avLst/>
          </a:prstGeom>
          <a:noFill/>
        </p:spPr>
        <p:txBody>
          <a:bodyPr wrap="square" rtlCol="0">
            <a:spAutoFit/>
          </a:bodyPr>
          <a:lstStyle/>
          <a:p>
            <a:pPr algn="ctr"/>
            <a:r>
              <a:rPr lang="en-US" sz="1200" dirty="0" smtClean="0"/>
              <a:t>Access Infrastructure Operators</a:t>
            </a:r>
            <a:endParaRPr lang="en-US" sz="1200" dirty="0"/>
          </a:p>
        </p:txBody>
      </p:sp>
      <p:grpSp>
        <p:nvGrpSpPr>
          <p:cNvPr id="188" name="Group 187"/>
          <p:cNvGrpSpPr/>
          <p:nvPr/>
        </p:nvGrpSpPr>
        <p:grpSpPr>
          <a:xfrm>
            <a:off x="5568342" y="1617311"/>
            <a:ext cx="990600" cy="990600"/>
            <a:chOff x="7315200" y="2819400"/>
            <a:chExt cx="990600" cy="990600"/>
          </a:xfrm>
        </p:grpSpPr>
        <p:sp>
          <p:nvSpPr>
            <p:cNvPr id="189"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90" name="Picture 157"/>
            <p:cNvPicPr>
              <a:picLocks noChangeArrowheads="1"/>
            </p:cNvPicPr>
            <p:nvPr/>
          </p:nvPicPr>
          <p:blipFill>
            <a:blip r:embed="rId5"/>
            <a:srcRect/>
            <a:stretch>
              <a:fillRect/>
            </a:stretch>
          </p:blipFill>
          <p:spPr bwMode="auto">
            <a:xfrm>
              <a:off x="7648575" y="3509962"/>
              <a:ext cx="352425" cy="223838"/>
            </a:xfrm>
            <a:prstGeom prst="rect">
              <a:avLst/>
            </a:prstGeom>
            <a:noFill/>
            <a:ln w="12700">
              <a:noFill/>
              <a:miter lim="800000"/>
              <a:headEnd/>
              <a:tailEnd/>
            </a:ln>
            <a:effectLst/>
          </p:spPr>
        </p:pic>
        <p:sp>
          <p:nvSpPr>
            <p:cNvPr id="191"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A</a:t>
              </a:r>
              <a:endParaRPr lang="en-US" sz="1400" b="1" dirty="0">
                <a:latin typeface="Arial" pitchFamily="34" charset="0"/>
                <a:cs typeface="Arial" pitchFamily="34" charset="0"/>
              </a:endParaRPr>
            </a:p>
          </p:txBody>
        </p:sp>
        <p:grpSp>
          <p:nvGrpSpPr>
            <p:cNvPr id="192" name="Group 191"/>
            <p:cNvGrpSpPr/>
            <p:nvPr/>
          </p:nvGrpSpPr>
          <p:grpSpPr>
            <a:xfrm>
              <a:off x="7520910" y="3095706"/>
              <a:ext cx="532437" cy="381000"/>
              <a:chOff x="7481888" y="3079208"/>
              <a:chExt cx="595312" cy="425992"/>
            </a:xfrm>
          </p:grpSpPr>
          <p:sp>
            <p:nvSpPr>
              <p:cNvPr id="193"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94"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95" name="Group 122"/>
              <p:cNvGrpSpPr>
                <a:grpSpLocks/>
              </p:cNvGrpSpPr>
              <p:nvPr/>
            </p:nvGrpSpPr>
            <p:grpSpPr bwMode="auto">
              <a:xfrm>
                <a:off x="7848751" y="3079208"/>
                <a:ext cx="228449" cy="389708"/>
                <a:chOff x="4120" y="2308"/>
                <a:chExt cx="305" cy="415"/>
              </a:xfrm>
            </p:grpSpPr>
            <p:sp>
              <p:nvSpPr>
                <p:cNvPr id="19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9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9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99" name="Group 126"/>
                <p:cNvGrpSpPr>
                  <a:grpSpLocks/>
                </p:cNvGrpSpPr>
                <p:nvPr/>
              </p:nvGrpSpPr>
              <p:grpSpPr bwMode="auto">
                <a:xfrm flipH="1">
                  <a:off x="4164" y="2500"/>
                  <a:ext cx="152" cy="109"/>
                  <a:chOff x="3216" y="2784"/>
                  <a:chExt cx="192" cy="144"/>
                </a:xfrm>
              </p:grpSpPr>
              <p:sp>
                <p:nvSpPr>
                  <p:cNvPr id="20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0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0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0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0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0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0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207" name="Group 206"/>
          <p:cNvGrpSpPr/>
          <p:nvPr/>
        </p:nvGrpSpPr>
        <p:grpSpPr>
          <a:xfrm>
            <a:off x="5568342" y="4303361"/>
            <a:ext cx="990600" cy="990600"/>
            <a:chOff x="7315200" y="2819400"/>
            <a:chExt cx="990600" cy="990600"/>
          </a:xfrm>
        </p:grpSpPr>
        <p:sp>
          <p:nvSpPr>
            <p:cNvPr id="20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09" name="Picture 157"/>
            <p:cNvPicPr>
              <a:picLocks noChangeArrowheads="1"/>
            </p:cNvPicPr>
            <p:nvPr/>
          </p:nvPicPr>
          <p:blipFill>
            <a:blip r:embed="rId5"/>
            <a:srcRect/>
            <a:stretch>
              <a:fillRect/>
            </a:stretch>
          </p:blipFill>
          <p:spPr bwMode="auto">
            <a:xfrm>
              <a:off x="7648575" y="3509962"/>
              <a:ext cx="352425" cy="223838"/>
            </a:xfrm>
            <a:prstGeom prst="rect">
              <a:avLst/>
            </a:prstGeom>
            <a:noFill/>
            <a:ln w="12700">
              <a:noFill/>
              <a:miter lim="800000"/>
              <a:headEnd/>
              <a:tailEnd/>
            </a:ln>
            <a:effectLst/>
          </p:spPr>
        </p:pic>
        <p:sp>
          <p:nvSpPr>
            <p:cNvPr id="21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C</a:t>
              </a:r>
              <a:endParaRPr lang="en-US" sz="1400" b="1" dirty="0">
                <a:latin typeface="Arial" pitchFamily="34" charset="0"/>
                <a:cs typeface="Arial" pitchFamily="34" charset="0"/>
              </a:endParaRPr>
            </a:p>
          </p:txBody>
        </p:sp>
        <p:grpSp>
          <p:nvGrpSpPr>
            <p:cNvPr id="211" name="Group 210"/>
            <p:cNvGrpSpPr/>
            <p:nvPr/>
          </p:nvGrpSpPr>
          <p:grpSpPr>
            <a:xfrm>
              <a:off x="7520910" y="3095706"/>
              <a:ext cx="532437" cy="381000"/>
              <a:chOff x="7481888" y="3079208"/>
              <a:chExt cx="595312" cy="425992"/>
            </a:xfrm>
          </p:grpSpPr>
          <p:sp>
            <p:nvSpPr>
              <p:cNvPr id="21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14" name="Group 122"/>
              <p:cNvGrpSpPr>
                <a:grpSpLocks/>
              </p:cNvGrpSpPr>
              <p:nvPr/>
            </p:nvGrpSpPr>
            <p:grpSpPr bwMode="auto">
              <a:xfrm>
                <a:off x="7848751" y="3079208"/>
                <a:ext cx="228449" cy="389708"/>
                <a:chOff x="4120" y="2308"/>
                <a:chExt cx="305" cy="415"/>
              </a:xfrm>
            </p:grpSpPr>
            <p:sp>
              <p:nvSpPr>
                <p:cNvPr id="21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1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1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18" name="Group 126"/>
                <p:cNvGrpSpPr>
                  <a:grpSpLocks/>
                </p:cNvGrpSpPr>
                <p:nvPr/>
              </p:nvGrpSpPr>
              <p:grpSpPr bwMode="auto">
                <a:xfrm flipH="1">
                  <a:off x="4164" y="2500"/>
                  <a:ext cx="152" cy="109"/>
                  <a:chOff x="3216" y="2784"/>
                  <a:chExt cx="192" cy="144"/>
                </a:xfrm>
              </p:grpSpPr>
              <p:sp>
                <p:nvSpPr>
                  <p:cNvPr id="22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2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2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1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cxnSp>
        <p:nvCxnSpPr>
          <p:cNvPr id="231" name="Straight Connector 230"/>
          <p:cNvCxnSpPr>
            <a:stCxn id="241" idx="3"/>
            <a:endCxn id="49" idx="1"/>
          </p:cNvCxnSpPr>
          <p:nvPr/>
        </p:nvCxnSpPr>
        <p:spPr>
          <a:xfrm>
            <a:off x="6867845" y="3492850"/>
            <a:ext cx="493450" cy="6345"/>
          </a:xfrm>
          <a:prstGeom prst="line">
            <a:avLst/>
          </a:prstGeom>
        </p:spPr>
        <p:style>
          <a:lnRef idx="2">
            <a:schemeClr val="accent1"/>
          </a:lnRef>
          <a:fillRef idx="0">
            <a:schemeClr val="accent1"/>
          </a:fillRef>
          <a:effectRef idx="1">
            <a:schemeClr val="accent1"/>
          </a:effectRef>
          <a:fontRef idx="minor">
            <a:schemeClr val="tx1"/>
          </a:fontRef>
        </p:style>
      </p:cxnSp>
      <p:cxnSp>
        <p:nvCxnSpPr>
          <p:cNvPr id="233" name="Straight Connector 232"/>
          <p:cNvCxnSpPr>
            <a:stCxn id="5" idx="3"/>
          </p:cNvCxnSpPr>
          <p:nvPr/>
        </p:nvCxnSpPr>
        <p:spPr>
          <a:xfrm>
            <a:off x="2609242" y="3485204"/>
            <a:ext cx="506186" cy="199"/>
          </a:xfrm>
          <a:prstGeom prst="line">
            <a:avLst/>
          </a:prstGeom>
        </p:spPr>
        <p:style>
          <a:lnRef idx="2">
            <a:schemeClr val="accent1"/>
          </a:lnRef>
          <a:fillRef idx="0">
            <a:schemeClr val="accent1"/>
          </a:fillRef>
          <a:effectRef idx="1">
            <a:schemeClr val="accent1"/>
          </a:effectRef>
          <a:fontRef idx="minor">
            <a:schemeClr val="tx1"/>
          </a:fontRef>
        </p:style>
      </p:cxnSp>
      <p:cxnSp>
        <p:nvCxnSpPr>
          <p:cNvPr id="235" name="Straight Connector 234"/>
          <p:cNvCxnSpPr>
            <a:stCxn id="184" idx="3"/>
            <a:endCxn id="241" idx="1"/>
          </p:cNvCxnSpPr>
          <p:nvPr/>
        </p:nvCxnSpPr>
        <p:spPr>
          <a:xfrm>
            <a:off x="4757356" y="3492850"/>
            <a:ext cx="468561" cy="0"/>
          </a:xfrm>
          <a:prstGeom prst="line">
            <a:avLst/>
          </a:prstGeom>
        </p:spPr>
        <p:style>
          <a:lnRef idx="2">
            <a:schemeClr val="accent1"/>
          </a:lnRef>
          <a:fillRef idx="0">
            <a:schemeClr val="accent1"/>
          </a:fillRef>
          <a:effectRef idx="1">
            <a:schemeClr val="accent1"/>
          </a:effectRef>
          <a:fontRef idx="minor">
            <a:schemeClr val="tx1"/>
          </a:fontRef>
        </p:style>
      </p:cxnSp>
      <p:sp>
        <p:nvSpPr>
          <p:cNvPr id="244" name="TextBox 243"/>
          <p:cNvSpPr txBox="1"/>
          <p:nvPr/>
        </p:nvSpPr>
        <p:spPr>
          <a:xfrm>
            <a:off x="5247688" y="5370327"/>
            <a:ext cx="1598385" cy="276999"/>
          </a:xfrm>
          <a:prstGeom prst="rect">
            <a:avLst/>
          </a:prstGeom>
          <a:noFill/>
        </p:spPr>
        <p:txBody>
          <a:bodyPr wrap="square" rtlCol="0">
            <a:spAutoFit/>
          </a:bodyPr>
          <a:lstStyle/>
          <a:p>
            <a:pPr algn="ctr"/>
            <a:r>
              <a:rPr lang="en-US" sz="1200" dirty="0" smtClean="0"/>
              <a:t>Traditional Operators</a:t>
            </a:r>
            <a:endParaRPr lang="en-US" sz="1200" dirty="0"/>
          </a:p>
        </p:txBody>
      </p:sp>
      <p:sp>
        <p:nvSpPr>
          <p:cNvPr id="247" name="Title 246"/>
          <p:cNvSpPr>
            <a:spLocks noGrp="1"/>
          </p:cNvSpPr>
          <p:nvPr>
            <p:ph type="title"/>
          </p:nvPr>
        </p:nvSpPr>
        <p:spPr>
          <a:xfrm>
            <a:off x="486128" y="10708"/>
            <a:ext cx="8229600" cy="616976"/>
          </a:xfrm>
        </p:spPr>
        <p:txBody>
          <a:bodyPr>
            <a:noAutofit/>
          </a:bodyPr>
          <a:lstStyle/>
          <a:p>
            <a:r>
              <a:rPr lang="en-US" sz="3600" dirty="0" smtClean="0"/>
              <a:t>Reference Model for OMNIRAN over SDN </a:t>
            </a:r>
            <a:endParaRPr lang="en-US" sz="3600" dirty="0"/>
          </a:p>
        </p:txBody>
      </p:sp>
    </p:spTree>
    <p:extLst>
      <p:ext uri="{BB962C8B-B14F-4D97-AF65-F5344CB8AC3E}">
        <p14:creationId xmlns="" xmlns:p14="http://schemas.microsoft.com/office/powerpoint/2010/main" val="2311075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Rounded Rectangle 183"/>
          <p:cNvSpPr/>
          <p:nvPr/>
        </p:nvSpPr>
        <p:spPr>
          <a:xfrm>
            <a:off x="486128" y="1095224"/>
            <a:ext cx="1641928"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sdf</a:t>
            </a:r>
            <a:endParaRPr lang="en-US" dirty="0"/>
          </a:p>
        </p:txBody>
      </p:sp>
      <p:cxnSp>
        <p:nvCxnSpPr>
          <p:cNvPr id="396" name="Straight Connector 395"/>
          <p:cNvCxnSpPr/>
          <p:nvPr/>
        </p:nvCxnSpPr>
        <p:spPr>
          <a:xfrm flipV="1">
            <a:off x="445000" y="3309409"/>
            <a:ext cx="1828808" cy="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p:nvCxnSpPr>
        <p:spPr>
          <a:xfrm>
            <a:off x="441821" y="3448991"/>
            <a:ext cx="1831987" cy="0"/>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398" name="Straight Connector 397"/>
          <p:cNvCxnSpPr/>
          <p:nvPr/>
        </p:nvCxnSpPr>
        <p:spPr>
          <a:xfrm flipV="1">
            <a:off x="469384" y="4604809"/>
            <a:ext cx="1828808" cy="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99" name="Straight Connector 398"/>
          <p:cNvCxnSpPr/>
          <p:nvPr/>
        </p:nvCxnSpPr>
        <p:spPr>
          <a:xfrm>
            <a:off x="466205" y="4744391"/>
            <a:ext cx="1831987" cy="0"/>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377" name="Straight Connector 376"/>
          <p:cNvCxnSpPr/>
          <p:nvPr/>
        </p:nvCxnSpPr>
        <p:spPr>
          <a:xfrm flipV="1">
            <a:off x="420616" y="2014009"/>
            <a:ext cx="1828808" cy="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78" name="Straight Connector 377"/>
          <p:cNvCxnSpPr/>
          <p:nvPr/>
        </p:nvCxnSpPr>
        <p:spPr>
          <a:xfrm>
            <a:off x="417437" y="2153591"/>
            <a:ext cx="1831987" cy="0"/>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grpSp>
        <p:nvGrpSpPr>
          <p:cNvPr id="7" name="Group 6"/>
          <p:cNvGrpSpPr/>
          <p:nvPr/>
        </p:nvGrpSpPr>
        <p:grpSpPr>
          <a:xfrm>
            <a:off x="795917" y="1541742"/>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 name="Group 158"/>
            <p:cNvGrpSpPr>
              <a:grpSpLocks noChangeAspect="1"/>
            </p:cNvGrpSpPr>
            <p:nvPr/>
          </p:nvGrpSpPr>
          <p:grpSpPr bwMode="auto">
            <a:xfrm flipH="1">
              <a:off x="7696199" y="4259473"/>
              <a:ext cx="411161" cy="494972"/>
              <a:chOff x="5" y="2480"/>
              <a:chExt cx="237" cy="430"/>
            </a:xfrm>
          </p:grpSpPr>
          <p:grpSp>
            <p:nvGrpSpPr>
              <p:cNvPr id="11" name="Group 159"/>
              <p:cNvGrpSpPr>
                <a:grpSpLocks noChangeAspect="1"/>
              </p:cNvGrpSpPr>
              <p:nvPr/>
            </p:nvGrpSpPr>
            <p:grpSpPr bwMode="auto">
              <a:xfrm>
                <a:off x="5" y="2521"/>
                <a:ext cx="145" cy="389"/>
                <a:chOff x="5" y="2521"/>
                <a:chExt cx="145" cy="389"/>
              </a:xfrm>
            </p:grpSpPr>
            <p:grpSp>
              <p:nvGrpSpPr>
                <p:cNvPr id="15" name="Group 160"/>
                <p:cNvGrpSpPr>
                  <a:grpSpLocks noChangeAspect="1"/>
                </p:cNvGrpSpPr>
                <p:nvPr/>
              </p:nvGrpSpPr>
              <p:grpSpPr bwMode="auto">
                <a:xfrm>
                  <a:off x="7" y="2654"/>
                  <a:ext cx="143" cy="256"/>
                  <a:chOff x="7" y="2654"/>
                  <a:chExt cx="143" cy="256"/>
                </a:xfrm>
              </p:grpSpPr>
              <p:grpSp>
                <p:nvGrpSpPr>
                  <p:cNvPr id="23" name="Group 161"/>
                  <p:cNvGrpSpPr>
                    <a:grpSpLocks noChangeAspect="1"/>
                  </p:cNvGrpSpPr>
                  <p:nvPr/>
                </p:nvGrpSpPr>
                <p:grpSpPr bwMode="auto">
                  <a:xfrm>
                    <a:off x="7" y="2661"/>
                    <a:ext cx="93" cy="247"/>
                    <a:chOff x="7" y="2661"/>
                    <a:chExt cx="93" cy="247"/>
                  </a:xfrm>
                </p:grpSpPr>
                <p:sp>
                  <p:nvSpPr>
                    <p:cNvPr id="31"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4"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8"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7"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2"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0"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9" name="Group 38"/>
          <p:cNvGrpSpPr/>
          <p:nvPr/>
        </p:nvGrpSpPr>
        <p:grpSpPr>
          <a:xfrm>
            <a:off x="795917" y="4227792"/>
            <a:ext cx="1000125" cy="990600"/>
            <a:chOff x="7315200" y="3886200"/>
            <a:chExt cx="1000125" cy="990600"/>
          </a:xfrm>
        </p:grpSpPr>
        <p:sp>
          <p:nvSpPr>
            <p:cNvPr id="119"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20" name="Group 158"/>
            <p:cNvGrpSpPr>
              <a:grpSpLocks noChangeAspect="1"/>
            </p:cNvGrpSpPr>
            <p:nvPr/>
          </p:nvGrpSpPr>
          <p:grpSpPr bwMode="auto">
            <a:xfrm flipH="1">
              <a:off x="7696199" y="4259473"/>
              <a:ext cx="411161" cy="494972"/>
              <a:chOff x="5" y="2480"/>
              <a:chExt cx="237" cy="430"/>
            </a:xfrm>
          </p:grpSpPr>
          <p:grpSp>
            <p:nvGrpSpPr>
              <p:cNvPr id="122" name="Group 159"/>
              <p:cNvGrpSpPr>
                <a:grpSpLocks noChangeAspect="1"/>
              </p:cNvGrpSpPr>
              <p:nvPr/>
            </p:nvGrpSpPr>
            <p:grpSpPr bwMode="auto">
              <a:xfrm>
                <a:off x="5" y="2521"/>
                <a:ext cx="145" cy="389"/>
                <a:chOff x="5" y="2521"/>
                <a:chExt cx="145" cy="389"/>
              </a:xfrm>
            </p:grpSpPr>
            <p:grpSp>
              <p:nvGrpSpPr>
                <p:cNvPr id="126" name="Group 160"/>
                <p:cNvGrpSpPr>
                  <a:grpSpLocks noChangeAspect="1"/>
                </p:cNvGrpSpPr>
                <p:nvPr/>
              </p:nvGrpSpPr>
              <p:grpSpPr bwMode="auto">
                <a:xfrm>
                  <a:off x="7" y="2654"/>
                  <a:ext cx="143" cy="256"/>
                  <a:chOff x="7" y="2654"/>
                  <a:chExt cx="143" cy="256"/>
                </a:xfrm>
              </p:grpSpPr>
              <p:grpSp>
                <p:nvGrpSpPr>
                  <p:cNvPr id="134" name="Group 161"/>
                  <p:cNvGrpSpPr>
                    <a:grpSpLocks noChangeAspect="1"/>
                  </p:cNvGrpSpPr>
                  <p:nvPr/>
                </p:nvGrpSpPr>
                <p:grpSpPr bwMode="auto">
                  <a:xfrm>
                    <a:off x="7" y="2661"/>
                    <a:ext cx="93" cy="247"/>
                    <a:chOff x="7" y="2661"/>
                    <a:chExt cx="93" cy="247"/>
                  </a:xfrm>
                </p:grpSpPr>
                <p:sp>
                  <p:nvSpPr>
                    <p:cNvPr id="14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3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27" name="Group 176"/>
                <p:cNvGrpSpPr>
                  <a:grpSpLocks noChangeAspect="1"/>
                </p:cNvGrpSpPr>
                <p:nvPr/>
              </p:nvGrpSpPr>
              <p:grpSpPr bwMode="auto">
                <a:xfrm>
                  <a:off x="5" y="2533"/>
                  <a:ext cx="141" cy="374"/>
                  <a:chOff x="5" y="2533"/>
                  <a:chExt cx="141" cy="374"/>
                </a:xfrm>
              </p:grpSpPr>
              <p:sp>
                <p:nvSpPr>
                  <p:cNvPr id="12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3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3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3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3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2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2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21"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sp>
        <p:nvSpPr>
          <p:cNvPr id="154" name="AutoShape 154"/>
          <p:cNvSpPr>
            <a:spLocks noChangeArrowheads="1"/>
          </p:cNvSpPr>
          <p:nvPr/>
        </p:nvSpPr>
        <p:spPr bwMode="auto">
          <a:xfrm>
            <a:off x="805442" y="2932392"/>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55" name="Group 158"/>
          <p:cNvGrpSpPr>
            <a:grpSpLocks noChangeAspect="1"/>
          </p:cNvGrpSpPr>
          <p:nvPr/>
        </p:nvGrpSpPr>
        <p:grpSpPr bwMode="auto">
          <a:xfrm flipH="1">
            <a:off x="1186441" y="3305665"/>
            <a:ext cx="411161" cy="494972"/>
            <a:chOff x="5" y="2480"/>
            <a:chExt cx="237" cy="430"/>
          </a:xfrm>
        </p:grpSpPr>
        <p:grpSp>
          <p:nvGrpSpPr>
            <p:cNvPr id="157" name="Group 159"/>
            <p:cNvGrpSpPr>
              <a:grpSpLocks noChangeAspect="1"/>
            </p:cNvGrpSpPr>
            <p:nvPr/>
          </p:nvGrpSpPr>
          <p:grpSpPr bwMode="auto">
            <a:xfrm>
              <a:off x="5" y="2521"/>
              <a:ext cx="145" cy="389"/>
              <a:chOff x="5" y="2521"/>
              <a:chExt cx="145" cy="389"/>
            </a:xfrm>
          </p:grpSpPr>
          <p:grpSp>
            <p:nvGrpSpPr>
              <p:cNvPr id="161" name="Group 160"/>
              <p:cNvGrpSpPr>
                <a:grpSpLocks noChangeAspect="1"/>
              </p:cNvGrpSpPr>
              <p:nvPr/>
            </p:nvGrpSpPr>
            <p:grpSpPr bwMode="auto">
              <a:xfrm>
                <a:off x="7" y="2654"/>
                <a:ext cx="143" cy="256"/>
                <a:chOff x="7" y="2654"/>
                <a:chExt cx="143" cy="256"/>
              </a:xfrm>
            </p:grpSpPr>
            <p:grpSp>
              <p:nvGrpSpPr>
                <p:cNvPr id="169" name="Group 161"/>
                <p:cNvGrpSpPr>
                  <a:grpSpLocks noChangeAspect="1"/>
                </p:cNvGrpSpPr>
                <p:nvPr/>
              </p:nvGrpSpPr>
              <p:grpSpPr bwMode="auto">
                <a:xfrm>
                  <a:off x="7" y="2661"/>
                  <a:ext cx="93" cy="247"/>
                  <a:chOff x="7" y="2661"/>
                  <a:chExt cx="93" cy="247"/>
                </a:xfrm>
              </p:grpSpPr>
              <p:sp>
                <p:nvSpPr>
                  <p:cNvPr id="17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7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2" name="Group 176"/>
              <p:cNvGrpSpPr>
                <a:grpSpLocks noChangeAspect="1"/>
              </p:cNvGrpSpPr>
              <p:nvPr/>
            </p:nvGrpSpPr>
            <p:grpSpPr bwMode="auto">
              <a:xfrm>
                <a:off x="5" y="2533"/>
                <a:ext cx="141" cy="374"/>
                <a:chOff x="5" y="2533"/>
                <a:chExt cx="141" cy="374"/>
              </a:xfrm>
            </p:grpSpPr>
            <p:sp>
              <p:nvSpPr>
                <p:cNvPr id="16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5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6" name="Rectangle 187"/>
          <p:cNvSpPr>
            <a:spLocks noChangeArrowheads="1"/>
          </p:cNvSpPr>
          <p:nvPr/>
        </p:nvSpPr>
        <p:spPr bwMode="auto">
          <a:xfrm>
            <a:off x="864179" y="3008592"/>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sp>
        <p:nvSpPr>
          <p:cNvPr id="185" name="TextBox 184"/>
          <p:cNvSpPr txBox="1"/>
          <p:nvPr/>
        </p:nvSpPr>
        <p:spPr>
          <a:xfrm>
            <a:off x="529671" y="5331568"/>
            <a:ext cx="1598385" cy="461665"/>
          </a:xfrm>
          <a:prstGeom prst="rect">
            <a:avLst/>
          </a:prstGeom>
          <a:noFill/>
        </p:spPr>
        <p:txBody>
          <a:bodyPr wrap="square" rtlCol="0">
            <a:spAutoFit/>
          </a:bodyPr>
          <a:lstStyle/>
          <a:p>
            <a:pPr algn="ctr"/>
            <a:r>
              <a:rPr lang="en-US" sz="1200" dirty="0" smtClean="0"/>
              <a:t>Access Infrastructure Operators</a:t>
            </a:r>
            <a:endParaRPr lang="en-US" sz="1200" dirty="0"/>
          </a:p>
        </p:txBody>
      </p:sp>
      <p:sp>
        <p:nvSpPr>
          <p:cNvPr id="247" name="Title 246"/>
          <p:cNvSpPr>
            <a:spLocks noGrp="1"/>
          </p:cNvSpPr>
          <p:nvPr>
            <p:ph type="title"/>
          </p:nvPr>
        </p:nvSpPr>
        <p:spPr>
          <a:xfrm>
            <a:off x="486128" y="10708"/>
            <a:ext cx="8229600" cy="616976"/>
          </a:xfrm>
        </p:spPr>
        <p:txBody>
          <a:bodyPr>
            <a:noAutofit/>
          </a:bodyPr>
          <a:lstStyle/>
          <a:p>
            <a:r>
              <a:rPr lang="en-US" sz="2400" dirty="0" smtClean="0"/>
              <a:t>Reference Model </a:t>
            </a:r>
            <a:br>
              <a:rPr lang="en-US" sz="2400" dirty="0" smtClean="0"/>
            </a:br>
            <a:r>
              <a:rPr lang="en-US" sz="2400" dirty="0" smtClean="0"/>
              <a:t>(Access Infrastructure operator with data and control split)</a:t>
            </a:r>
            <a:endParaRPr lang="en-US" sz="2000" dirty="0"/>
          </a:p>
        </p:txBody>
      </p:sp>
      <p:sp>
        <p:nvSpPr>
          <p:cNvPr id="2" name="Right Arrow 1"/>
          <p:cNvSpPr/>
          <p:nvPr/>
        </p:nvSpPr>
        <p:spPr>
          <a:xfrm>
            <a:off x="2386819" y="3404659"/>
            <a:ext cx="1058376" cy="29698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Rounded Rectangle 225"/>
          <p:cNvSpPr/>
          <p:nvPr/>
        </p:nvSpPr>
        <p:spPr>
          <a:xfrm>
            <a:off x="3714587" y="1211187"/>
            <a:ext cx="4535830"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27" name="Group 226"/>
          <p:cNvGrpSpPr/>
          <p:nvPr/>
        </p:nvGrpSpPr>
        <p:grpSpPr>
          <a:xfrm>
            <a:off x="4024377" y="1657705"/>
            <a:ext cx="1000125" cy="990600"/>
            <a:chOff x="7315200" y="3886200"/>
            <a:chExt cx="1000125" cy="990600"/>
          </a:xfrm>
        </p:grpSpPr>
        <p:sp>
          <p:nvSpPr>
            <p:cNvPr id="22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229" name="Group 158"/>
            <p:cNvGrpSpPr>
              <a:grpSpLocks noChangeAspect="1"/>
            </p:cNvGrpSpPr>
            <p:nvPr/>
          </p:nvGrpSpPr>
          <p:grpSpPr bwMode="auto">
            <a:xfrm flipH="1">
              <a:off x="7696199" y="4259473"/>
              <a:ext cx="411161" cy="494972"/>
              <a:chOff x="5" y="2480"/>
              <a:chExt cx="237" cy="430"/>
            </a:xfrm>
          </p:grpSpPr>
          <p:grpSp>
            <p:nvGrpSpPr>
              <p:cNvPr id="232" name="Group 159"/>
              <p:cNvGrpSpPr>
                <a:grpSpLocks noChangeAspect="1"/>
              </p:cNvGrpSpPr>
              <p:nvPr/>
            </p:nvGrpSpPr>
            <p:grpSpPr bwMode="auto">
              <a:xfrm>
                <a:off x="5" y="2521"/>
                <a:ext cx="145" cy="389"/>
                <a:chOff x="5" y="2521"/>
                <a:chExt cx="145" cy="389"/>
              </a:xfrm>
            </p:grpSpPr>
            <p:grpSp>
              <p:nvGrpSpPr>
                <p:cNvPr id="238" name="Group 160"/>
                <p:cNvGrpSpPr>
                  <a:grpSpLocks noChangeAspect="1"/>
                </p:cNvGrpSpPr>
                <p:nvPr/>
              </p:nvGrpSpPr>
              <p:grpSpPr bwMode="auto">
                <a:xfrm>
                  <a:off x="7" y="2654"/>
                  <a:ext cx="143" cy="256"/>
                  <a:chOff x="7" y="2654"/>
                  <a:chExt cx="143" cy="256"/>
                </a:xfrm>
              </p:grpSpPr>
              <p:grpSp>
                <p:nvGrpSpPr>
                  <p:cNvPr id="249" name="Group 161"/>
                  <p:cNvGrpSpPr>
                    <a:grpSpLocks noChangeAspect="1"/>
                  </p:cNvGrpSpPr>
                  <p:nvPr/>
                </p:nvGrpSpPr>
                <p:grpSpPr bwMode="auto">
                  <a:xfrm>
                    <a:off x="7" y="2661"/>
                    <a:ext cx="93" cy="247"/>
                    <a:chOff x="7" y="2661"/>
                    <a:chExt cx="93" cy="247"/>
                  </a:xfrm>
                </p:grpSpPr>
                <p:sp>
                  <p:nvSpPr>
                    <p:cNvPr id="25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239" name="Group 176"/>
                <p:cNvGrpSpPr>
                  <a:grpSpLocks noChangeAspect="1"/>
                </p:cNvGrpSpPr>
                <p:nvPr/>
              </p:nvGrpSpPr>
              <p:grpSpPr bwMode="auto">
                <a:xfrm>
                  <a:off x="5" y="2533"/>
                  <a:ext cx="141" cy="374"/>
                  <a:chOff x="5" y="2533"/>
                  <a:chExt cx="141" cy="374"/>
                </a:xfrm>
              </p:grpSpPr>
              <p:sp>
                <p:nvSpPr>
                  <p:cNvPr id="242"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43"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4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4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4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40"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234"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36"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37"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30"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264" name="Group 263"/>
          <p:cNvGrpSpPr/>
          <p:nvPr/>
        </p:nvGrpSpPr>
        <p:grpSpPr>
          <a:xfrm>
            <a:off x="4024377" y="4343755"/>
            <a:ext cx="1000125" cy="990600"/>
            <a:chOff x="7315200" y="3886200"/>
            <a:chExt cx="1000125" cy="990600"/>
          </a:xfrm>
        </p:grpSpPr>
        <p:sp>
          <p:nvSpPr>
            <p:cNvPr id="265"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266" name="Group 158"/>
            <p:cNvGrpSpPr>
              <a:grpSpLocks noChangeAspect="1"/>
            </p:cNvGrpSpPr>
            <p:nvPr/>
          </p:nvGrpSpPr>
          <p:grpSpPr bwMode="auto">
            <a:xfrm flipH="1">
              <a:off x="7696199" y="4259473"/>
              <a:ext cx="411161" cy="494972"/>
              <a:chOff x="5" y="2480"/>
              <a:chExt cx="237" cy="430"/>
            </a:xfrm>
          </p:grpSpPr>
          <p:grpSp>
            <p:nvGrpSpPr>
              <p:cNvPr id="268" name="Group 159"/>
              <p:cNvGrpSpPr>
                <a:grpSpLocks noChangeAspect="1"/>
              </p:cNvGrpSpPr>
              <p:nvPr/>
            </p:nvGrpSpPr>
            <p:grpSpPr bwMode="auto">
              <a:xfrm>
                <a:off x="5" y="2521"/>
                <a:ext cx="145" cy="389"/>
                <a:chOff x="5" y="2521"/>
                <a:chExt cx="145" cy="389"/>
              </a:xfrm>
            </p:grpSpPr>
            <p:grpSp>
              <p:nvGrpSpPr>
                <p:cNvPr id="272" name="Group 160"/>
                <p:cNvGrpSpPr>
                  <a:grpSpLocks noChangeAspect="1"/>
                </p:cNvGrpSpPr>
                <p:nvPr/>
              </p:nvGrpSpPr>
              <p:grpSpPr bwMode="auto">
                <a:xfrm>
                  <a:off x="7" y="2654"/>
                  <a:ext cx="143" cy="256"/>
                  <a:chOff x="7" y="2654"/>
                  <a:chExt cx="143" cy="256"/>
                </a:xfrm>
              </p:grpSpPr>
              <p:grpSp>
                <p:nvGrpSpPr>
                  <p:cNvPr id="280" name="Group 161"/>
                  <p:cNvGrpSpPr>
                    <a:grpSpLocks noChangeAspect="1"/>
                  </p:cNvGrpSpPr>
                  <p:nvPr/>
                </p:nvGrpSpPr>
                <p:grpSpPr bwMode="auto">
                  <a:xfrm>
                    <a:off x="7" y="2661"/>
                    <a:ext cx="93" cy="247"/>
                    <a:chOff x="7" y="2661"/>
                    <a:chExt cx="93" cy="247"/>
                  </a:xfrm>
                </p:grpSpPr>
                <p:sp>
                  <p:nvSpPr>
                    <p:cNvPr id="28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8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273" name="Group 176"/>
                <p:cNvGrpSpPr>
                  <a:grpSpLocks noChangeAspect="1"/>
                </p:cNvGrpSpPr>
                <p:nvPr/>
              </p:nvGrpSpPr>
              <p:grpSpPr bwMode="auto">
                <a:xfrm>
                  <a:off x="5" y="2533"/>
                  <a:ext cx="141" cy="374"/>
                  <a:chOff x="5" y="2533"/>
                  <a:chExt cx="141" cy="374"/>
                </a:xfrm>
              </p:grpSpPr>
              <p:sp>
                <p:nvSpPr>
                  <p:cNvPr id="27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7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7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7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7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7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26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67"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sp>
        <p:nvSpPr>
          <p:cNvPr id="295" name="AutoShape 154"/>
          <p:cNvSpPr>
            <a:spLocks noChangeArrowheads="1"/>
          </p:cNvSpPr>
          <p:nvPr/>
        </p:nvSpPr>
        <p:spPr bwMode="auto">
          <a:xfrm>
            <a:off x="4033902" y="3048355"/>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296" name="Group 158"/>
          <p:cNvGrpSpPr>
            <a:grpSpLocks noChangeAspect="1"/>
          </p:cNvGrpSpPr>
          <p:nvPr/>
        </p:nvGrpSpPr>
        <p:grpSpPr bwMode="auto">
          <a:xfrm flipH="1">
            <a:off x="4414901" y="3421628"/>
            <a:ext cx="411161" cy="494972"/>
            <a:chOff x="5" y="2480"/>
            <a:chExt cx="237" cy="430"/>
          </a:xfrm>
        </p:grpSpPr>
        <p:grpSp>
          <p:nvGrpSpPr>
            <p:cNvPr id="297" name="Group 159"/>
            <p:cNvGrpSpPr>
              <a:grpSpLocks noChangeAspect="1"/>
            </p:cNvGrpSpPr>
            <p:nvPr/>
          </p:nvGrpSpPr>
          <p:grpSpPr bwMode="auto">
            <a:xfrm>
              <a:off x="5" y="2521"/>
              <a:ext cx="145" cy="389"/>
              <a:chOff x="5" y="2521"/>
              <a:chExt cx="145" cy="389"/>
            </a:xfrm>
          </p:grpSpPr>
          <p:grpSp>
            <p:nvGrpSpPr>
              <p:cNvPr id="301" name="Group 300"/>
              <p:cNvGrpSpPr>
                <a:grpSpLocks noChangeAspect="1"/>
              </p:cNvGrpSpPr>
              <p:nvPr/>
            </p:nvGrpSpPr>
            <p:grpSpPr bwMode="auto">
              <a:xfrm>
                <a:off x="7" y="2654"/>
                <a:ext cx="143" cy="256"/>
                <a:chOff x="7" y="2654"/>
                <a:chExt cx="143" cy="256"/>
              </a:xfrm>
            </p:grpSpPr>
            <p:grpSp>
              <p:nvGrpSpPr>
                <p:cNvPr id="309" name="Group 161"/>
                <p:cNvGrpSpPr>
                  <a:grpSpLocks noChangeAspect="1"/>
                </p:cNvGrpSpPr>
                <p:nvPr/>
              </p:nvGrpSpPr>
              <p:grpSpPr bwMode="auto">
                <a:xfrm>
                  <a:off x="7" y="2661"/>
                  <a:ext cx="93" cy="247"/>
                  <a:chOff x="7" y="2661"/>
                  <a:chExt cx="93" cy="247"/>
                </a:xfrm>
              </p:grpSpPr>
              <p:sp>
                <p:nvSpPr>
                  <p:cNvPr id="31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1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302" name="Group 176"/>
              <p:cNvGrpSpPr>
                <a:grpSpLocks noChangeAspect="1"/>
              </p:cNvGrpSpPr>
              <p:nvPr/>
            </p:nvGrpSpPr>
            <p:grpSpPr bwMode="auto">
              <a:xfrm>
                <a:off x="5" y="2533"/>
                <a:ext cx="141" cy="374"/>
                <a:chOff x="5" y="2533"/>
                <a:chExt cx="141" cy="374"/>
              </a:xfrm>
            </p:grpSpPr>
            <p:sp>
              <p:nvSpPr>
                <p:cNvPr id="30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0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0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0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0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0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29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24" name="Rectangle 187"/>
          <p:cNvSpPr>
            <a:spLocks noChangeArrowheads="1"/>
          </p:cNvSpPr>
          <p:nvPr/>
        </p:nvSpPr>
        <p:spPr bwMode="auto">
          <a:xfrm>
            <a:off x="4092639" y="3124555"/>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sp>
        <p:nvSpPr>
          <p:cNvPr id="325" name="TextBox 324"/>
          <p:cNvSpPr txBox="1"/>
          <p:nvPr/>
        </p:nvSpPr>
        <p:spPr>
          <a:xfrm>
            <a:off x="4903765" y="5624807"/>
            <a:ext cx="2416145" cy="276999"/>
          </a:xfrm>
          <a:prstGeom prst="rect">
            <a:avLst/>
          </a:prstGeom>
          <a:noFill/>
        </p:spPr>
        <p:txBody>
          <a:bodyPr wrap="square" rtlCol="0">
            <a:spAutoFit/>
          </a:bodyPr>
          <a:lstStyle/>
          <a:p>
            <a:pPr algn="ctr"/>
            <a:r>
              <a:rPr lang="en-US" sz="1200" dirty="0" smtClean="0"/>
              <a:t>Access Infrastructure Operators</a:t>
            </a:r>
            <a:endParaRPr lang="en-US" sz="1200" dirty="0"/>
          </a:p>
        </p:txBody>
      </p:sp>
      <p:grpSp>
        <p:nvGrpSpPr>
          <p:cNvPr id="326" name="Group 325"/>
          <p:cNvGrpSpPr/>
          <p:nvPr/>
        </p:nvGrpSpPr>
        <p:grpSpPr>
          <a:xfrm>
            <a:off x="5852618" y="2426244"/>
            <a:ext cx="1000125" cy="990600"/>
            <a:chOff x="7315200" y="3886200"/>
            <a:chExt cx="1000125" cy="990600"/>
          </a:xfrm>
          <a:solidFill>
            <a:schemeClr val="bg1">
              <a:lumMod val="85000"/>
            </a:schemeClr>
          </a:solidFill>
        </p:grpSpPr>
        <p:sp>
          <p:nvSpPr>
            <p:cNvPr id="327"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28"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err="1" smtClean="0">
                  <a:latin typeface="Arial" pitchFamily="34" charset="0"/>
                  <a:cs typeface="Arial" pitchFamily="34" charset="0"/>
                </a:rPr>
                <a:t>Backhaul</a:t>
              </a:r>
              <a:endParaRPr lang="en-US" sz="1600" b="1" dirty="0">
                <a:latin typeface="Arial" pitchFamily="34" charset="0"/>
                <a:cs typeface="Arial" pitchFamily="34" charset="0"/>
              </a:endParaRPr>
            </a:p>
          </p:txBody>
        </p:sp>
      </p:grpSp>
      <p:grpSp>
        <p:nvGrpSpPr>
          <p:cNvPr id="329" name="Group 328"/>
          <p:cNvGrpSpPr/>
          <p:nvPr/>
        </p:nvGrpSpPr>
        <p:grpSpPr>
          <a:xfrm>
            <a:off x="5868207" y="2876503"/>
            <a:ext cx="938479" cy="343703"/>
            <a:chOff x="173867" y="4114800"/>
            <a:chExt cx="938479" cy="343703"/>
          </a:xfrm>
        </p:grpSpPr>
        <p:sp>
          <p:nvSpPr>
            <p:cNvPr id="330" name="Oval 329"/>
            <p:cNvSpPr/>
            <p:nvPr/>
          </p:nvSpPr>
          <p:spPr>
            <a:xfrm>
              <a:off x="310392" y="4114800"/>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1" name="Oval 330"/>
            <p:cNvSpPr/>
            <p:nvPr/>
          </p:nvSpPr>
          <p:spPr>
            <a:xfrm>
              <a:off x="554820"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2" name="Oval 331"/>
            <p:cNvSpPr/>
            <p:nvPr/>
          </p:nvSpPr>
          <p:spPr>
            <a:xfrm>
              <a:off x="813311"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3" name="Oval 332"/>
            <p:cNvSpPr/>
            <p:nvPr/>
          </p:nvSpPr>
          <p:spPr>
            <a:xfrm>
              <a:off x="173867" y="428851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4" name="Oval 333"/>
            <p:cNvSpPr/>
            <p:nvPr/>
          </p:nvSpPr>
          <p:spPr>
            <a:xfrm>
              <a:off x="434217" y="4403945"/>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5" name="Oval 334"/>
            <p:cNvSpPr/>
            <p:nvPr/>
          </p:nvSpPr>
          <p:spPr>
            <a:xfrm>
              <a:off x="729492" y="4412773"/>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6" name="Oval 335"/>
            <p:cNvSpPr/>
            <p:nvPr/>
          </p:nvSpPr>
          <p:spPr>
            <a:xfrm>
              <a:off x="999367" y="4412784"/>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7" name="Oval 336"/>
            <p:cNvSpPr/>
            <p:nvPr/>
          </p:nvSpPr>
          <p:spPr>
            <a:xfrm>
              <a:off x="1066627" y="426565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338" name="Straight Connector 337"/>
            <p:cNvCxnSpPr>
              <a:stCxn id="333" idx="7"/>
              <a:endCxn id="330" idx="3"/>
            </p:cNvCxnSpPr>
            <p:nvPr/>
          </p:nvCxnSpPr>
          <p:spPr>
            <a:xfrm flipV="1">
              <a:off x="212891" y="4153824"/>
              <a:ext cx="104196" cy="14138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39" name="Straight Connector 338"/>
            <p:cNvCxnSpPr>
              <a:stCxn id="330" idx="6"/>
              <a:endCxn id="331" idx="2"/>
            </p:cNvCxnSpPr>
            <p:nvPr/>
          </p:nvCxnSpPr>
          <p:spPr>
            <a:xfrm>
              <a:off x="356111" y="4137660"/>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p:cNvCxnSpPr/>
            <p:nvPr/>
          </p:nvCxnSpPr>
          <p:spPr>
            <a:xfrm>
              <a:off x="607865" y="4137661"/>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a:endCxn id="337" idx="1"/>
            </p:cNvCxnSpPr>
            <p:nvPr/>
          </p:nvCxnSpPr>
          <p:spPr>
            <a:xfrm>
              <a:off x="859619" y="4140452"/>
              <a:ext cx="213703" cy="13189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p:cNvCxnSpPr>
              <a:stCxn id="337" idx="3"/>
              <a:endCxn id="336" idx="0"/>
            </p:cNvCxnSpPr>
            <p:nvPr/>
          </p:nvCxnSpPr>
          <p:spPr>
            <a:xfrm flipH="1">
              <a:off x="1022227" y="4304676"/>
              <a:ext cx="51095" cy="10810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3" name="Straight Connector 342"/>
            <p:cNvCxnSpPr>
              <a:stCxn id="336" idx="2"/>
            </p:cNvCxnSpPr>
            <p:nvPr/>
          </p:nvCxnSpPr>
          <p:spPr>
            <a:xfrm flipH="1" flipV="1">
              <a:off x="781027" y="4434481"/>
              <a:ext cx="218340" cy="116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a:stCxn id="335" idx="2"/>
              <a:endCxn id="334" idx="6"/>
            </p:cNvCxnSpPr>
            <p:nvPr/>
          </p:nvCxnSpPr>
          <p:spPr>
            <a:xfrm flipH="1" flipV="1">
              <a:off x="479936" y="4426805"/>
              <a:ext cx="249556" cy="882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p:cNvCxnSpPr>
              <a:stCxn id="334" idx="2"/>
            </p:cNvCxnSpPr>
            <p:nvPr/>
          </p:nvCxnSpPr>
          <p:spPr>
            <a:xfrm flipH="1" flipV="1">
              <a:off x="231334" y="4325404"/>
              <a:ext cx="202883" cy="10140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6" name="Straight Connector 345"/>
            <p:cNvCxnSpPr>
              <a:stCxn id="331" idx="3"/>
              <a:endCxn id="333" idx="7"/>
            </p:cNvCxnSpPr>
            <p:nvPr/>
          </p:nvCxnSpPr>
          <p:spPr>
            <a:xfrm flipH="1">
              <a:off x="212891" y="4153825"/>
              <a:ext cx="348624" cy="14138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7" name="Straight Connector 346"/>
            <p:cNvCxnSpPr>
              <a:stCxn id="336" idx="1"/>
            </p:cNvCxnSpPr>
            <p:nvPr/>
          </p:nvCxnSpPr>
          <p:spPr>
            <a:xfrm flipH="1" flipV="1">
              <a:off x="223294" y="4295206"/>
              <a:ext cx="782768" cy="12427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p:cNvCxnSpPr>
              <a:stCxn id="336" idx="1"/>
            </p:cNvCxnSpPr>
            <p:nvPr/>
          </p:nvCxnSpPr>
          <p:spPr>
            <a:xfrm flipH="1" flipV="1">
              <a:off x="356111" y="4153825"/>
              <a:ext cx="649951" cy="26565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p:cNvCxnSpPr>
              <a:stCxn id="334" idx="1"/>
              <a:endCxn id="330" idx="5"/>
            </p:cNvCxnSpPr>
            <p:nvPr/>
          </p:nvCxnSpPr>
          <p:spPr>
            <a:xfrm flipH="1" flipV="1">
              <a:off x="349416" y="4153824"/>
              <a:ext cx="91496" cy="256816"/>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a:stCxn id="336" idx="1"/>
            </p:cNvCxnSpPr>
            <p:nvPr/>
          </p:nvCxnSpPr>
          <p:spPr>
            <a:xfrm flipH="1" flipV="1">
              <a:off x="593312" y="4160104"/>
              <a:ext cx="412750" cy="25937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1" name="Straight Connector 350"/>
            <p:cNvCxnSpPr>
              <a:stCxn id="335" idx="1"/>
              <a:endCxn id="331" idx="5"/>
            </p:cNvCxnSpPr>
            <p:nvPr/>
          </p:nvCxnSpPr>
          <p:spPr>
            <a:xfrm flipH="1" flipV="1">
              <a:off x="593844" y="4153825"/>
              <a:ext cx="142343" cy="26564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2" name="Straight Connector 351"/>
            <p:cNvCxnSpPr>
              <a:stCxn id="334" idx="7"/>
              <a:endCxn id="331" idx="4"/>
            </p:cNvCxnSpPr>
            <p:nvPr/>
          </p:nvCxnSpPr>
          <p:spPr>
            <a:xfrm flipV="1">
              <a:off x="473241" y="4160520"/>
              <a:ext cx="104439" cy="25012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a:stCxn id="334" idx="0"/>
            </p:cNvCxnSpPr>
            <p:nvPr/>
          </p:nvCxnSpPr>
          <p:spPr>
            <a:xfrm flipV="1">
              <a:off x="457077" y="4153824"/>
              <a:ext cx="356234" cy="25012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4" name="Straight Connector 353"/>
            <p:cNvCxnSpPr>
              <a:stCxn id="335" idx="0"/>
              <a:endCxn id="332" idx="3"/>
            </p:cNvCxnSpPr>
            <p:nvPr/>
          </p:nvCxnSpPr>
          <p:spPr>
            <a:xfrm flipV="1">
              <a:off x="752352" y="4153825"/>
              <a:ext cx="67654" cy="25894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5" name="Straight Connector 354"/>
            <p:cNvCxnSpPr>
              <a:stCxn id="336" idx="1"/>
              <a:endCxn id="332" idx="4"/>
            </p:cNvCxnSpPr>
            <p:nvPr/>
          </p:nvCxnSpPr>
          <p:spPr>
            <a:xfrm flipH="1" flipV="1">
              <a:off x="836171" y="4160520"/>
              <a:ext cx="169891" cy="258959"/>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a:stCxn id="337" idx="2"/>
              <a:endCxn id="331" idx="6"/>
            </p:cNvCxnSpPr>
            <p:nvPr/>
          </p:nvCxnSpPr>
          <p:spPr>
            <a:xfrm flipH="1" flipV="1">
              <a:off x="600539" y="4137661"/>
              <a:ext cx="466088" cy="15085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7" name="Straight Connector 356"/>
            <p:cNvCxnSpPr>
              <a:stCxn id="337" idx="3"/>
              <a:endCxn id="334" idx="7"/>
            </p:cNvCxnSpPr>
            <p:nvPr/>
          </p:nvCxnSpPr>
          <p:spPr>
            <a:xfrm flipH="1">
              <a:off x="473241" y="4304676"/>
              <a:ext cx="600081" cy="10596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8" name="Straight Connector 357"/>
            <p:cNvCxnSpPr>
              <a:endCxn id="335" idx="7"/>
            </p:cNvCxnSpPr>
            <p:nvPr/>
          </p:nvCxnSpPr>
          <p:spPr>
            <a:xfrm flipH="1">
              <a:off x="768516" y="4304676"/>
              <a:ext cx="298112" cy="11479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a:endCxn id="333" idx="6"/>
            </p:cNvCxnSpPr>
            <p:nvPr/>
          </p:nvCxnSpPr>
          <p:spPr>
            <a:xfrm flipH="1">
              <a:off x="219586" y="4288512"/>
              <a:ext cx="846703" cy="2286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grpSp>
      <p:cxnSp>
        <p:nvCxnSpPr>
          <p:cNvPr id="360" name="Straight Connector 359"/>
          <p:cNvCxnSpPr>
            <a:stCxn id="228" idx="3"/>
            <a:endCxn id="327" idx="1"/>
          </p:cNvCxnSpPr>
          <p:nvPr/>
        </p:nvCxnSpPr>
        <p:spPr>
          <a:xfrm>
            <a:off x="5024502" y="2153005"/>
            <a:ext cx="828116" cy="768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361" name="Straight Connector 360"/>
          <p:cNvCxnSpPr>
            <a:stCxn id="295" idx="3"/>
          </p:cNvCxnSpPr>
          <p:nvPr/>
        </p:nvCxnSpPr>
        <p:spPr>
          <a:xfrm flipV="1">
            <a:off x="5034027" y="2936990"/>
            <a:ext cx="818591" cy="606665"/>
          </a:xfrm>
          <a:prstGeom prst="line">
            <a:avLst/>
          </a:prstGeom>
        </p:spPr>
        <p:style>
          <a:lnRef idx="2">
            <a:schemeClr val="accent1"/>
          </a:lnRef>
          <a:fillRef idx="0">
            <a:schemeClr val="accent1"/>
          </a:fillRef>
          <a:effectRef idx="1">
            <a:schemeClr val="accent1"/>
          </a:effectRef>
          <a:fontRef idx="minor">
            <a:schemeClr val="tx1"/>
          </a:fontRef>
        </p:style>
      </p:cxnSp>
      <p:cxnSp>
        <p:nvCxnSpPr>
          <p:cNvPr id="362" name="Straight Connector 361"/>
          <p:cNvCxnSpPr>
            <a:stCxn id="265" idx="3"/>
            <a:endCxn id="327" idx="1"/>
          </p:cNvCxnSpPr>
          <p:nvPr/>
        </p:nvCxnSpPr>
        <p:spPr>
          <a:xfrm flipV="1">
            <a:off x="5024502" y="2921544"/>
            <a:ext cx="828116" cy="1917511"/>
          </a:xfrm>
          <a:prstGeom prst="line">
            <a:avLst/>
          </a:prstGeom>
        </p:spPr>
        <p:style>
          <a:lnRef idx="2">
            <a:schemeClr val="accent1"/>
          </a:lnRef>
          <a:fillRef idx="0">
            <a:schemeClr val="accent1"/>
          </a:fillRef>
          <a:effectRef idx="1">
            <a:schemeClr val="accent1"/>
          </a:effectRef>
          <a:fontRef idx="minor">
            <a:schemeClr val="tx1"/>
          </a:fontRef>
        </p:style>
      </p:cxnSp>
      <p:cxnSp>
        <p:nvCxnSpPr>
          <p:cNvPr id="363" name="Straight Connector 362"/>
          <p:cNvCxnSpPr>
            <a:stCxn id="327" idx="3"/>
          </p:cNvCxnSpPr>
          <p:nvPr/>
        </p:nvCxnSpPr>
        <p:spPr>
          <a:xfrm>
            <a:off x="6852743" y="2921544"/>
            <a:ext cx="1649033" cy="15446"/>
          </a:xfrm>
          <a:prstGeom prst="line">
            <a:avLst/>
          </a:prstGeom>
        </p:spPr>
        <p:style>
          <a:lnRef idx="2">
            <a:schemeClr val="accent1"/>
          </a:lnRef>
          <a:fillRef idx="0">
            <a:schemeClr val="accent1"/>
          </a:fillRef>
          <a:effectRef idx="1">
            <a:schemeClr val="accent1"/>
          </a:effectRef>
          <a:fontRef idx="minor">
            <a:schemeClr val="tx1"/>
          </a:fontRef>
        </p:style>
      </p:cxnSp>
      <p:grpSp>
        <p:nvGrpSpPr>
          <p:cNvPr id="364" name="Group 363"/>
          <p:cNvGrpSpPr/>
          <p:nvPr/>
        </p:nvGrpSpPr>
        <p:grpSpPr>
          <a:xfrm>
            <a:off x="5852618" y="4344111"/>
            <a:ext cx="1000125" cy="990600"/>
            <a:chOff x="7315200" y="3886200"/>
            <a:chExt cx="1000125" cy="990600"/>
          </a:xfrm>
        </p:grpSpPr>
        <p:sp>
          <p:nvSpPr>
            <p:cNvPr id="365"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66"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SDN</a:t>
              </a:r>
            </a:p>
            <a:p>
              <a:pPr algn="ctr" eaLnBrk="0" hangingPunct="0">
                <a:lnSpc>
                  <a:spcPct val="90000"/>
                </a:lnSpc>
                <a:spcBef>
                  <a:spcPct val="0"/>
                </a:spcBef>
              </a:pPr>
              <a:r>
                <a:rPr lang="de-DE" sz="1600" b="1" dirty="0" smtClean="0">
                  <a:latin typeface="Arial" pitchFamily="34" charset="0"/>
                  <a:cs typeface="Arial" pitchFamily="34" charset="0"/>
                </a:rPr>
                <a:t>Controller</a:t>
              </a:r>
              <a:endParaRPr lang="en-US" sz="1600" b="1" dirty="0">
                <a:latin typeface="Arial" pitchFamily="34" charset="0"/>
                <a:cs typeface="Arial" pitchFamily="34" charset="0"/>
              </a:endParaRPr>
            </a:p>
          </p:txBody>
        </p:sp>
      </p:grpSp>
      <p:pic>
        <p:nvPicPr>
          <p:cNvPr id="367" name="Picture 366" descr="MC900431601.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6111838" y="4809700"/>
            <a:ext cx="558346" cy="558346"/>
          </a:xfrm>
          <a:prstGeom prst="rect">
            <a:avLst/>
          </a:prstGeom>
        </p:spPr>
      </p:pic>
      <p:grpSp>
        <p:nvGrpSpPr>
          <p:cNvPr id="368" name="Group 367"/>
          <p:cNvGrpSpPr/>
          <p:nvPr/>
        </p:nvGrpSpPr>
        <p:grpSpPr>
          <a:xfrm>
            <a:off x="7069983" y="4343755"/>
            <a:ext cx="406513" cy="990600"/>
            <a:chOff x="7315200" y="3886200"/>
            <a:chExt cx="1000130" cy="990600"/>
          </a:xfrm>
        </p:grpSpPr>
        <p:sp>
          <p:nvSpPr>
            <p:cNvPr id="369"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70" name="Rectangle 187"/>
            <p:cNvSpPr>
              <a:spLocks noChangeArrowheads="1"/>
            </p:cNvSpPr>
            <p:nvPr/>
          </p:nvSpPr>
          <p:spPr bwMode="auto">
            <a:xfrm rot="16200000">
              <a:off x="7639756" y="3881438"/>
              <a:ext cx="351019" cy="1000128"/>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AAA</a:t>
              </a:r>
              <a:endParaRPr lang="en-US" sz="1600" b="1" dirty="0">
                <a:latin typeface="Arial" pitchFamily="34" charset="0"/>
                <a:cs typeface="Arial" pitchFamily="34" charset="0"/>
              </a:endParaRPr>
            </a:p>
          </p:txBody>
        </p:sp>
      </p:grpSp>
      <p:cxnSp>
        <p:nvCxnSpPr>
          <p:cNvPr id="371" name="Straight Connector 370"/>
          <p:cNvCxnSpPr/>
          <p:nvPr/>
        </p:nvCxnSpPr>
        <p:spPr>
          <a:xfrm>
            <a:off x="7476496" y="4831332"/>
            <a:ext cx="1025280" cy="15446"/>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372" name="Straight Connector 371"/>
          <p:cNvCxnSpPr>
            <a:endCxn id="370" idx="0"/>
          </p:cNvCxnSpPr>
          <p:nvPr/>
        </p:nvCxnSpPr>
        <p:spPr>
          <a:xfrm>
            <a:off x="6852743" y="4831332"/>
            <a:ext cx="217241" cy="772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373" name="Straight Connector 372"/>
          <p:cNvCxnSpPr>
            <a:endCxn id="327" idx="2"/>
          </p:cNvCxnSpPr>
          <p:nvPr/>
        </p:nvCxnSpPr>
        <p:spPr>
          <a:xfrm flipV="1">
            <a:off x="6352681" y="3416844"/>
            <a:ext cx="0" cy="91810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374" name="Straight Connector 373"/>
          <p:cNvCxnSpPr>
            <a:stCxn id="365" idx="1"/>
          </p:cNvCxnSpPr>
          <p:nvPr/>
        </p:nvCxnSpPr>
        <p:spPr>
          <a:xfrm flipH="1" flipV="1">
            <a:off x="5048202" y="2173337"/>
            <a:ext cx="804416" cy="2666074"/>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375" name="Straight Connector 374"/>
          <p:cNvCxnSpPr>
            <a:stCxn id="365" idx="1"/>
          </p:cNvCxnSpPr>
          <p:nvPr/>
        </p:nvCxnSpPr>
        <p:spPr>
          <a:xfrm flipH="1" flipV="1">
            <a:off x="5024502" y="3532101"/>
            <a:ext cx="828116" cy="1307310"/>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376" name="Straight Connector 375"/>
          <p:cNvCxnSpPr>
            <a:endCxn id="265" idx="3"/>
          </p:cNvCxnSpPr>
          <p:nvPr/>
        </p:nvCxnSpPr>
        <p:spPr>
          <a:xfrm flipH="1" flipV="1">
            <a:off x="5024502" y="4839055"/>
            <a:ext cx="804416" cy="7723"/>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380" name="Straight Connector 379"/>
          <p:cNvCxnSpPr/>
          <p:nvPr/>
        </p:nvCxnSpPr>
        <p:spPr>
          <a:xfrm>
            <a:off x="6530511" y="6183172"/>
            <a:ext cx="824516" cy="15446"/>
          </a:xfrm>
          <a:prstGeom prst="line">
            <a:avLst/>
          </a:prstGeom>
        </p:spPr>
        <p:style>
          <a:lnRef idx="2">
            <a:schemeClr val="accent1"/>
          </a:lnRef>
          <a:fillRef idx="0">
            <a:schemeClr val="accent1"/>
          </a:fillRef>
          <a:effectRef idx="1">
            <a:schemeClr val="accent1"/>
          </a:effectRef>
          <a:fontRef idx="minor">
            <a:schemeClr val="tx1"/>
          </a:fontRef>
        </p:style>
      </p:cxnSp>
      <p:cxnSp>
        <p:nvCxnSpPr>
          <p:cNvPr id="381" name="Straight Connector 380"/>
          <p:cNvCxnSpPr/>
          <p:nvPr/>
        </p:nvCxnSpPr>
        <p:spPr>
          <a:xfrm>
            <a:off x="6536476" y="6487256"/>
            <a:ext cx="824516" cy="15446"/>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7394006" y="6013952"/>
            <a:ext cx="1107770" cy="369332"/>
          </a:xfrm>
          <a:prstGeom prst="rect">
            <a:avLst/>
          </a:prstGeom>
          <a:noFill/>
        </p:spPr>
        <p:txBody>
          <a:bodyPr wrap="none" rtlCol="0">
            <a:spAutoFit/>
          </a:bodyPr>
          <a:lstStyle/>
          <a:p>
            <a:r>
              <a:rPr lang="en-US" dirty="0" smtClean="0"/>
              <a:t>Data path</a:t>
            </a:r>
            <a:endParaRPr lang="en-US" dirty="0"/>
          </a:p>
        </p:txBody>
      </p:sp>
      <p:sp>
        <p:nvSpPr>
          <p:cNvPr id="382" name="TextBox 381"/>
          <p:cNvSpPr txBox="1"/>
          <p:nvPr/>
        </p:nvSpPr>
        <p:spPr>
          <a:xfrm>
            <a:off x="7394006" y="6315537"/>
            <a:ext cx="1365879" cy="369332"/>
          </a:xfrm>
          <a:prstGeom prst="rect">
            <a:avLst/>
          </a:prstGeom>
          <a:noFill/>
        </p:spPr>
        <p:txBody>
          <a:bodyPr wrap="none" rtlCol="0">
            <a:spAutoFit/>
          </a:bodyPr>
          <a:lstStyle/>
          <a:p>
            <a:r>
              <a:rPr lang="en-US" dirty="0" smtClean="0"/>
              <a:t>Control path</a:t>
            </a:r>
            <a:endParaRPr lang="en-US" dirty="0"/>
          </a:p>
        </p:txBody>
      </p:sp>
    </p:spTree>
    <p:extLst>
      <p:ext uri="{BB962C8B-B14F-4D97-AF65-F5344CB8AC3E}">
        <p14:creationId xmlns="" xmlns:p14="http://schemas.microsoft.com/office/powerpoint/2010/main" val="552541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Points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R1: Access link, </a:t>
            </a:r>
            <a:r>
              <a:rPr lang="en-US" i="1" dirty="0" smtClean="0"/>
              <a:t>technology specific</a:t>
            </a:r>
          </a:p>
          <a:p>
            <a:r>
              <a:rPr lang="en-US" dirty="0" smtClean="0"/>
              <a:t>R2: User &amp; terminal authentication, subscription &amp; terminal management</a:t>
            </a:r>
          </a:p>
          <a:p>
            <a:pPr lvl="1"/>
            <a:r>
              <a:rPr lang="en-US" dirty="0" smtClean="0"/>
              <a:t>All these operations are provided through a separated control path. Required signaling is forwarded to the corresponding operator.</a:t>
            </a:r>
          </a:p>
          <a:p>
            <a:r>
              <a:rPr lang="en-US" dirty="0" smtClean="0"/>
              <a:t>R3: Authorization, service management, user data connection, mobility support, accounting, location</a:t>
            </a:r>
          </a:p>
          <a:p>
            <a:pPr lvl="1"/>
            <a:r>
              <a:rPr lang="en-US" dirty="0" smtClean="0"/>
              <a:t>This reference point is composed of control and data paths. Control needs to impact data path for e.g., mobility, and configure accordingly the access network (e.g., ACLs). Possible extension of SDN concepts for configuration of access network.</a:t>
            </a:r>
          </a:p>
          <a:p>
            <a:r>
              <a:rPr lang="en-US" dirty="0" smtClean="0"/>
              <a:t>R4: Inter-access network coordination and cooperation, fast inter-technology handover</a:t>
            </a:r>
          </a:p>
          <a:p>
            <a:pPr lvl="1"/>
            <a:r>
              <a:rPr lang="en-US" dirty="0" smtClean="0"/>
              <a:t>SDN based forwarding state between different RANs</a:t>
            </a:r>
          </a:p>
          <a:p>
            <a:r>
              <a:rPr lang="en-US" dirty="0" smtClean="0"/>
              <a:t>R5: Inter-operator roaming control interface</a:t>
            </a:r>
          </a:p>
          <a:p>
            <a:pPr lvl="1"/>
            <a:r>
              <a:rPr lang="en-US" dirty="0" smtClean="0"/>
              <a:t>Inter-operator roaming plus access infrastructure sharing.</a:t>
            </a:r>
          </a:p>
        </p:txBody>
      </p:sp>
    </p:spTree>
    <p:extLst>
      <p:ext uri="{BB962C8B-B14F-4D97-AF65-F5344CB8AC3E}">
        <p14:creationId xmlns="" xmlns:p14="http://schemas.microsoft.com/office/powerpoint/2010/main" val="2183679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77569" y="748974"/>
            <a:ext cx="4535830"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1387359" y="1195492"/>
            <a:ext cx="1000125" cy="990600"/>
            <a:chOff x="7315200" y="3886200"/>
            <a:chExt cx="1000125" cy="990600"/>
          </a:xfrm>
        </p:grpSpPr>
        <p:sp>
          <p:nvSpPr>
            <p:cNvPr id="4"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7"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9" name="Group 161"/>
                  <p:cNvGrpSpPr>
                    <a:grpSpLocks noChangeAspect="1"/>
                  </p:cNvGrpSpPr>
                  <p:nvPr/>
                </p:nvGrpSpPr>
                <p:grpSpPr bwMode="auto">
                  <a:xfrm>
                    <a:off x="7" y="2661"/>
                    <a:ext cx="93" cy="247"/>
                    <a:chOff x="7" y="2661"/>
                    <a:chExt cx="93" cy="247"/>
                  </a:xfrm>
                </p:grpSpPr>
                <p:sp>
                  <p:nvSpPr>
                    <p:cNvPr id="2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2" name="Group 176"/>
                <p:cNvGrpSpPr>
                  <a:grpSpLocks noChangeAspect="1"/>
                </p:cNvGrpSpPr>
                <p:nvPr/>
              </p:nvGrpSpPr>
              <p:grpSpPr bwMode="auto">
                <a:xfrm>
                  <a:off x="5" y="2533"/>
                  <a:ext cx="141" cy="374"/>
                  <a:chOff x="5" y="2533"/>
                  <a:chExt cx="141" cy="374"/>
                </a:xfrm>
              </p:grpSpPr>
              <p:sp>
                <p:nvSpPr>
                  <p:cNvPr id="1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6"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4" name="Group 33"/>
          <p:cNvGrpSpPr/>
          <p:nvPr/>
        </p:nvGrpSpPr>
        <p:grpSpPr>
          <a:xfrm>
            <a:off x="1387359" y="3881542"/>
            <a:ext cx="1000125" cy="990600"/>
            <a:chOff x="7315200" y="3886200"/>
            <a:chExt cx="1000125" cy="990600"/>
          </a:xfrm>
        </p:grpSpPr>
        <p:sp>
          <p:nvSpPr>
            <p:cNvPr id="35"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36" name="Group 158"/>
            <p:cNvGrpSpPr>
              <a:grpSpLocks noChangeAspect="1"/>
            </p:cNvGrpSpPr>
            <p:nvPr/>
          </p:nvGrpSpPr>
          <p:grpSpPr bwMode="auto">
            <a:xfrm flipH="1">
              <a:off x="7696199" y="4259473"/>
              <a:ext cx="411161" cy="494972"/>
              <a:chOff x="5" y="2480"/>
              <a:chExt cx="237" cy="430"/>
            </a:xfrm>
          </p:grpSpPr>
          <p:grpSp>
            <p:nvGrpSpPr>
              <p:cNvPr id="38" name="Group 159"/>
              <p:cNvGrpSpPr>
                <a:grpSpLocks noChangeAspect="1"/>
              </p:cNvGrpSpPr>
              <p:nvPr/>
            </p:nvGrpSpPr>
            <p:grpSpPr bwMode="auto">
              <a:xfrm>
                <a:off x="5" y="2521"/>
                <a:ext cx="145" cy="389"/>
                <a:chOff x="5" y="2521"/>
                <a:chExt cx="145" cy="389"/>
              </a:xfrm>
            </p:grpSpPr>
            <p:grpSp>
              <p:nvGrpSpPr>
                <p:cNvPr id="42" name="Group 160"/>
                <p:cNvGrpSpPr>
                  <a:grpSpLocks noChangeAspect="1"/>
                </p:cNvGrpSpPr>
                <p:nvPr/>
              </p:nvGrpSpPr>
              <p:grpSpPr bwMode="auto">
                <a:xfrm>
                  <a:off x="7" y="2654"/>
                  <a:ext cx="143" cy="256"/>
                  <a:chOff x="7" y="2654"/>
                  <a:chExt cx="143" cy="256"/>
                </a:xfrm>
              </p:grpSpPr>
              <p:grpSp>
                <p:nvGrpSpPr>
                  <p:cNvPr id="50" name="Group 161"/>
                  <p:cNvGrpSpPr>
                    <a:grpSpLocks noChangeAspect="1"/>
                  </p:cNvGrpSpPr>
                  <p:nvPr/>
                </p:nvGrpSpPr>
                <p:grpSpPr bwMode="auto">
                  <a:xfrm>
                    <a:off x="7" y="2661"/>
                    <a:ext cx="93" cy="247"/>
                    <a:chOff x="7" y="2661"/>
                    <a:chExt cx="93" cy="247"/>
                  </a:xfrm>
                </p:grpSpPr>
                <p:sp>
                  <p:nvSpPr>
                    <p:cNvPr id="5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5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3" name="Group 176"/>
                <p:cNvGrpSpPr>
                  <a:grpSpLocks noChangeAspect="1"/>
                </p:cNvGrpSpPr>
                <p:nvPr/>
              </p:nvGrpSpPr>
              <p:grpSpPr bwMode="auto">
                <a:xfrm>
                  <a:off x="5" y="2533"/>
                  <a:ext cx="141" cy="374"/>
                  <a:chOff x="5" y="2533"/>
                  <a:chExt cx="141" cy="374"/>
                </a:xfrm>
              </p:grpSpPr>
              <p:sp>
                <p:nvSpPr>
                  <p:cNvPr id="4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7"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sp>
        <p:nvSpPr>
          <p:cNvPr id="65" name="AutoShape 154"/>
          <p:cNvSpPr>
            <a:spLocks noChangeArrowheads="1"/>
          </p:cNvSpPr>
          <p:nvPr/>
        </p:nvSpPr>
        <p:spPr bwMode="auto">
          <a:xfrm>
            <a:off x="1396884" y="2586142"/>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66" name="Group 158"/>
          <p:cNvGrpSpPr>
            <a:grpSpLocks noChangeAspect="1"/>
          </p:cNvGrpSpPr>
          <p:nvPr/>
        </p:nvGrpSpPr>
        <p:grpSpPr bwMode="auto">
          <a:xfrm flipH="1">
            <a:off x="1777883" y="2959415"/>
            <a:ext cx="411161" cy="494972"/>
            <a:chOff x="5" y="2480"/>
            <a:chExt cx="237" cy="430"/>
          </a:xfrm>
        </p:grpSpPr>
        <p:grpSp>
          <p:nvGrpSpPr>
            <p:cNvPr id="67" name="Group 159"/>
            <p:cNvGrpSpPr>
              <a:grpSpLocks noChangeAspect="1"/>
            </p:cNvGrpSpPr>
            <p:nvPr/>
          </p:nvGrpSpPr>
          <p:grpSpPr bwMode="auto">
            <a:xfrm>
              <a:off x="5" y="2521"/>
              <a:ext cx="145" cy="389"/>
              <a:chOff x="5" y="2521"/>
              <a:chExt cx="145" cy="389"/>
            </a:xfrm>
          </p:grpSpPr>
          <p:grpSp>
            <p:nvGrpSpPr>
              <p:cNvPr id="71" name="Group 70"/>
              <p:cNvGrpSpPr>
                <a:grpSpLocks noChangeAspect="1"/>
              </p:cNvGrpSpPr>
              <p:nvPr/>
            </p:nvGrpSpPr>
            <p:grpSpPr bwMode="auto">
              <a:xfrm>
                <a:off x="7" y="2654"/>
                <a:ext cx="143" cy="256"/>
                <a:chOff x="7" y="2654"/>
                <a:chExt cx="143" cy="256"/>
              </a:xfrm>
            </p:grpSpPr>
            <p:grpSp>
              <p:nvGrpSpPr>
                <p:cNvPr id="79" name="Group 161"/>
                <p:cNvGrpSpPr>
                  <a:grpSpLocks noChangeAspect="1"/>
                </p:cNvGrpSpPr>
                <p:nvPr/>
              </p:nvGrpSpPr>
              <p:grpSpPr bwMode="auto">
                <a:xfrm>
                  <a:off x="7" y="2661"/>
                  <a:ext cx="93" cy="247"/>
                  <a:chOff x="7" y="2661"/>
                  <a:chExt cx="93" cy="247"/>
                </a:xfrm>
              </p:grpSpPr>
              <p:sp>
                <p:nvSpPr>
                  <p:cNvPr id="8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8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72" name="Group 176"/>
              <p:cNvGrpSpPr>
                <a:grpSpLocks noChangeAspect="1"/>
              </p:cNvGrpSpPr>
              <p:nvPr/>
            </p:nvGrpSpPr>
            <p:grpSpPr bwMode="auto">
              <a:xfrm>
                <a:off x="5" y="2533"/>
                <a:ext cx="141" cy="374"/>
                <a:chOff x="5" y="2533"/>
                <a:chExt cx="141" cy="374"/>
              </a:xfrm>
            </p:grpSpPr>
            <p:sp>
              <p:nvSpPr>
                <p:cNvPr id="7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7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6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7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4" name="Rectangle 187"/>
          <p:cNvSpPr>
            <a:spLocks noChangeArrowheads="1"/>
          </p:cNvSpPr>
          <p:nvPr/>
        </p:nvSpPr>
        <p:spPr bwMode="auto">
          <a:xfrm>
            <a:off x="1455621" y="2662342"/>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sp>
        <p:nvSpPr>
          <p:cNvPr id="95" name="TextBox 94"/>
          <p:cNvSpPr txBox="1"/>
          <p:nvPr/>
        </p:nvSpPr>
        <p:spPr>
          <a:xfrm>
            <a:off x="2266747" y="5162594"/>
            <a:ext cx="2416145" cy="276999"/>
          </a:xfrm>
          <a:prstGeom prst="rect">
            <a:avLst/>
          </a:prstGeom>
          <a:noFill/>
        </p:spPr>
        <p:txBody>
          <a:bodyPr wrap="square" rtlCol="0">
            <a:spAutoFit/>
          </a:bodyPr>
          <a:lstStyle/>
          <a:p>
            <a:pPr algn="ctr"/>
            <a:r>
              <a:rPr lang="en-US" sz="1200" dirty="0" smtClean="0"/>
              <a:t>Access Infrastructure Operators</a:t>
            </a:r>
            <a:endParaRPr lang="en-US" sz="1200" dirty="0"/>
          </a:p>
        </p:txBody>
      </p:sp>
      <p:grpSp>
        <p:nvGrpSpPr>
          <p:cNvPr id="96" name="Group 95"/>
          <p:cNvGrpSpPr/>
          <p:nvPr/>
        </p:nvGrpSpPr>
        <p:grpSpPr>
          <a:xfrm>
            <a:off x="3215600" y="1964031"/>
            <a:ext cx="1000125" cy="990600"/>
            <a:chOff x="7315200" y="3886200"/>
            <a:chExt cx="1000125" cy="990600"/>
          </a:xfrm>
          <a:solidFill>
            <a:schemeClr val="bg1">
              <a:lumMod val="85000"/>
            </a:schemeClr>
          </a:solidFill>
        </p:grpSpPr>
        <p:sp>
          <p:nvSpPr>
            <p:cNvPr id="97"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99"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err="1" smtClean="0">
                  <a:latin typeface="Arial" pitchFamily="34" charset="0"/>
                  <a:cs typeface="Arial" pitchFamily="34" charset="0"/>
                </a:rPr>
                <a:t>Backhaul</a:t>
              </a:r>
              <a:endParaRPr lang="en-US" sz="1600" b="1" dirty="0">
                <a:latin typeface="Arial" pitchFamily="34" charset="0"/>
                <a:cs typeface="Arial" pitchFamily="34" charset="0"/>
              </a:endParaRPr>
            </a:p>
          </p:txBody>
        </p:sp>
      </p:grpSp>
      <p:grpSp>
        <p:nvGrpSpPr>
          <p:cNvPr id="199" name="Group 198"/>
          <p:cNvGrpSpPr/>
          <p:nvPr/>
        </p:nvGrpSpPr>
        <p:grpSpPr>
          <a:xfrm>
            <a:off x="3231189" y="2414290"/>
            <a:ext cx="938479" cy="343703"/>
            <a:chOff x="173867" y="4114800"/>
            <a:chExt cx="938479" cy="343703"/>
          </a:xfrm>
        </p:grpSpPr>
        <p:sp>
          <p:nvSpPr>
            <p:cNvPr id="128" name="Oval 127"/>
            <p:cNvSpPr/>
            <p:nvPr/>
          </p:nvSpPr>
          <p:spPr>
            <a:xfrm>
              <a:off x="310392" y="4114800"/>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9" name="Oval 128"/>
            <p:cNvSpPr/>
            <p:nvPr/>
          </p:nvSpPr>
          <p:spPr>
            <a:xfrm>
              <a:off x="554820"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0" name="Oval 129"/>
            <p:cNvSpPr/>
            <p:nvPr/>
          </p:nvSpPr>
          <p:spPr>
            <a:xfrm>
              <a:off x="813311"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1" name="Oval 130"/>
            <p:cNvSpPr/>
            <p:nvPr/>
          </p:nvSpPr>
          <p:spPr>
            <a:xfrm>
              <a:off x="173867" y="428851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2" name="Oval 131"/>
            <p:cNvSpPr/>
            <p:nvPr/>
          </p:nvSpPr>
          <p:spPr>
            <a:xfrm>
              <a:off x="434217" y="4403945"/>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3" name="Oval 132"/>
            <p:cNvSpPr/>
            <p:nvPr/>
          </p:nvSpPr>
          <p:spPr>
            <a:xfrm>
              <a:off x="729492" y="4412773"/>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4" name="Oval 133"/>
            <p:cNvSpPr/>
            <p:nvPr/>
          </p:nvSpPr>
          <p:spPr>
            <a:xfrm>
              <a:off x="999367" y="4412784"/>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5" name="Oval 134"/>
            <p:cNvSpPr/>
            <p:nvPr/>
          </p:nvSpPr>
          <p:spPr>
            <a:xfrm>
              <a:off x="1066627" y="426565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7" name="Straight Connector 136"/>
            <p:cNvCxnSpPr>
              <a:stCxn id="131" idx="7"/>
              <a:endCxn id="128" idx="3"/>
            </p:cNvCxnSpPr>
            <p:nvPr/>
          </p:nvCxnSpPr>
          <p:spPr>
            <a:xfrm flipV="1">
              <a:off x="212891" y="4153824"/>
              <a:ext cx="104196" cy="14138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a:stCxn id="128" idx="6"/>
              <a:endCxn id="129" idx="2"/>
            </p:cNvCxnSpPr>
            <p:nvPr/>
          </p:nvCxnSpPr>
          <p:spPr>
            <a:xfrm>
              <a:off x="356111" y="4137660"/>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nvCxnSpPr>
          <p:spPr>
            <a:xfrm>
              <a:off x="607865" y="4137661"/>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a:endCxn id="135" idx="1"/>
            </p:cNvCxnSpPr>
            <p:nvPr/>
          </p:nvCxnSpPr>
          <p:spPr>
            <a:xfrm>
              <a:off x="859619" y="4140452"/>
              <a:ext cx="213703" cy="13189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p:cNvCxnSpPr>
              <a:stCxn id="135" idx="3"/>
              <a:endCxn id="134" idx="0"/>
            </p:cNvCxnSpPr>
            <p:nvPr/>
          </p:nvCxnSpPr>
          <p:spPr>
            <a:xfrm flipH="1">
              <a:off x="1022227" y="4304676"/>
              <a:ext cx="51095" cy="10810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a:stCxn id="134" idx="2"/>
            </p:cNvCxnSpPr>
            <p:nvPr/>
          </p:nvCxnSpPr>
          <p:spPr>
            <a:xfrm flipH="1" flipV="1">
              <a:off x="781027" y="4434481"/>
              <a:ext cx="218340" cy="116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a:stCxn id="133" idx="2"/>
              <a:endCxn id="132" idx="6"/>
            </p:cNvCxnSpPr>
            <p:nvPr/>
          </p:nvCxnSpPr>
          <p:spPr>
            <a:xfrm flipH="1" flipV="1">
              <a:off x="479936" y="4426805"/>
              <a:ext cx="249556" cy="882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a:stCxn id="132" idx="2"/>
            </p:cNvCxnSpPr>
            <p:nvPr/>
          </p:nvCxnSpPr>
          <p:spPr>
            <a:xfrm flipH="1" flipV="1">
              <a:off x="231334" y="4325404"/>
              <a:ext cx="202883" cy="10140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a:stCxn id="129" idx="3"/>
              <a:endCxn id="131" idx="7"/>
            </p:cNvCxnSpPr>
            <p:nvPr/>
          </p:nvCxnSpPr>
          <p:spPr>
            <a:xfrm flipH="1">
              <a:off x="212891" y="4153825"/>
              <a:ext cx="348624" cy="14138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1" name="Straight Connector 160"/>
            <p:cNvCxnSpPr>
              <a:stCxn id="134" idx="1"/>
            </p:cNvCxnSpPr>
            <p:nvPr/>
          </p:nvCxnSpPr>
          <p:spPr>
            <a:xfrm flipH="1" flipV="1">
              <a:off x="223294" y="4295206"/>
              <a:ext cx="782768" cy="12427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a:stCxn id="134" idx="1"/>
            </p:cNvCxnSpPr>
            <p:nvPr/>
          </p:nvCxnSpPr>
          <p:spPr>
            <a:xfrm flipH="1" flipV="1">
              <a:off x="356111" y="4153825"/>
              <a:ext cx="649951" cy="26565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6" name="Straight Connector 165"/>
            <p:cNvCxnSpPr>
              <a:stCxn id="132" idx="1"/>
              <a:endCxn id="128" idx="5"/>
            </p:cNvCxnSpPr>
            <p:nvPr/>
          </p:nvCxnSpPr>
          <p:spPr>
            <a:xfrm flipH="1" flipV="1">
              <a:off x="349416" y="4153824"/>
              <a:ext cx="91496" cy="256816"/>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a:stCxn id="134" idx="1"/>
            </p:cNvCxnSpPr>
            <p:nvPr/>
          </p:nvCxnSpPr>
          <p:spPr>
            <a:xfrm flipH="1" flipV="1">
              <a:off x="593312" y="4160104"/>
              <a:ext cx="412750" cy="25937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2" name="Straight Connector 171"/>
            <p:cNvCxnSpPr>
              <a:stCxn id="133" idx="1"/>
              <a:endCxn id="129" idx="5"/>
            </p:cNvCxnSpPr>
            <p:nvPr/>
          </p:nvCxnSpPr>
          <p:spPr>
            <a:xfrm flipH="1" flipV="1">
              <a:off x="593844" y="4153825"/>
              <a:ext cx="142343" cy="26564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a:stCxn id="132" idx="7"/>
              <a:endCxn id="129" idx="4"/>
            </p:cNvCxnSpPr>
            <p:nvPr/>
          </p:nvCxnSpPr>
          <p:spPr>
            <a:xfrm flipV="1">
              <a:off x="473241" y="4160520"/>
              <a:ext cx="104439" cy="25012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a:stCxn id="132" idx="0"/>
            </p:cNvCxnSpPr>
            <p:nvPr/>
          </p:nvCxnSpPr>
          <p:spPr>
            <a:xfrm flipV="1">
              <a:off x="457077" y="4153824"/>
              <a:ext cx="356234" cy="25012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p:cNvCxnSpPr>
              <a:stCxn id="133" idx="0"/>
              <a:endCxn id="130" idx="3"/>
            </p:cNvCxnSpPr>
            <p:nvPr/>
          </p:nvCxnSpPr>
          <p:spPr>
            <a:xfrm flipV="1">
              <a:off x="752352" y="4153825"/>
              <a:ext cx="67654" cy="25894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p:cNvCxnSpPr>
              <a:stCxn id="134" idx="1"/>
              <a:endCxn id="130" idx="4"/>
            </p:cNvCxnSpPr>
            <p:nvPr/>
          </p:nvCxnSpPr>
          <p:spPr>
            <a:xfrm flipH="1" flipV="1">
              <a:off x="836171" y="4160520"/>
              <a:ext cx="169891" cy="258959"/>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6" name="Straight Connector 185"/>
            <p:cNvCxnSpPr>
              <a:stCxn id="135" idx="2"/>
              <a:endCxn id="129" idx="6"/>
            </p:cNvCxnSpPr>
            <p:nvPr/>
          </p:nvCxnSpPr>
          <p:spPr>
            <a:xfrm flipH="1" flipV="1">
              <a:off x="600539" y="4137661"/>
              <a:ext cx="466088" cy="15085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a:stCxn id="135" idx="3"/>
              <a:endCxn id="132" idx="7"/>
            </p:cNvCxnSpPr>
            <p:nvPr/>
          </p:nvCxnSpPr>
          <p:spPr>
            <a:xfrm flipH="1">
              <a:off x="473241" y="4304676"/>
              <a:ext cx="600081" cy="10596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4" name="Straight Connector 193"/>
            <p:cNvCxnSpPr>
              <a:endCxn id="133" idx="7"/>
            </p:cNvCxnSpPr>
            <p:nvPr/>
          </p:nvCxnSpPr>
          <p:spPr>
            <a:xfrm flipH="1">
              <a:off x="768516" y="4304676"/>
              <a:ext cx="298112" cy="11479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p:cNvCxnSpPr>
              <a:endCxn id="131" idx="6"/>
            </p:cNvCxnSpPr>
            <p:nvPr/>
          </p:nvCxnSpPr>
          <p:spPr>
            <a:xfrm flipH="1">
              <a:off x="219586" y="4288512"/>
              <a:ext cx="846703" cy="2286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grpSp>
      <p:cxnSp>
        <p:nvCxnSpPr>
          <p:cNvPr id="201" name="Straight Connector 200"/>
          <p:cNvCxnSpPr>
            <a:stCxn id="4" idx="3"/>
            <a:endCxn id="97" idx="1"/>
          </p:cNvCxnSpPr>
          <p:nvPr/>
        </p:nvCxnSpPr>
        <p:spPr>
          <a:xfrm>
            <a:off x="2387484" y="1690792"/>
            <a:ext cx="828116" cy="768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203" name="Straight Connector 202"/>
          <p:cNvCxnSpPr>
            <a:stCxn id="65" idx="3"/>
          </p:cNvCxnSpPr>
          <p:nvPr/>
        </p:nvCxnSpPr>
        <p:spPr>
          <a:xfrm flipV="1">
            <a:off x="2397009" y="2474777"/>
            <a:ext cx="818591" cy="606665"/>
          </a:xfrm>
          <a:prstGeom prst="line">
            <a:avLst/>
          </a:prstGeom>
        </p:spPr>
        <p:style>
          <a:lnRef idx="2">
            <a:schemeClr val="accent1"/>
          </a:lnRef>
          <a:fillRef idx="0">
            <a:schemeClr val="accent1"/>
          </a:fillRef>
          <a:effectRef idx="1">
            <a:schemeClr val="accent1"/>
          </a:effectRef>
          <a:fontRef idx="minor">
            <a:schemeClr val="tx1"/>
          </a:fontRef>
        </p:style>
      </p:cxnSp>
      <p:cxnSp>
        <p:nvCxnSpPr>
          <p:cNvPr id="205" name="Straight Connector 204"/>
          <p:cNvCxnSpPr>
            <a:stCxn id="35" idx="3"/>
            <a:endCxn id="97" idx="1"/>
          </p:cNvCxnSpPr>
          <p:nvPr/>
        </p:nvCxnSpPr>
        <p:spPr>
          <a:xfrm flipV="1">
            <a:off x="2387484" y="2459331"/>
            <a:ext cx="828116" cy="1917511"/>
          </a:xfrm>
          <a:prstGeom prst="line">
            <a:avLst/>
          </a:prstGeom>
        </p:spPr>
        <p:style>
          <a:lnRef idx="2">
            <a:schemeClr val="accent1"/>
          </a:lnRef>
          <a:fillRef idx="0">
            <a:schemeClr val="accent1"/>
          </a:fillRef>
          <a:effectRef idx="1">
            <a:schemeClr val="accent1"/>
          </a:effectRef>
          <a:fontRef idx="minor">
            <a:schemeClr val="tx1"/>
          </a:fontRef>
        </p:style>
      </p:cxnSp>
      <p:cxnSp>
        <p:nvCxnSpPr>
          <p:cNvPr id="212" name="Straight Connector 211"/>
          <p:cNvCxnSpPr>
            <a:stCxn id="97" idx="3"/>
          </p:cNvCxnSpPr>
          <p:nvPr/>
        </p:nvCxnSpPr>
        <p:spPr>
          <a:xfrm>
            <a:off x="4215725" y="2459331"/>
            <a:ext cx="1649033" cy="15446"/>
          </a:xfrm>
          <a:prstGeom prst="line">
            <a:avLst/>
          </a:prstGeom>
        </p:spPr>
        <p:style>
          <a:lnRef idx="2">
            <a:schemeClr val="accent1"/>
          </a:lnRef>
          <a:fillRef idx="0">
            <a:schemeClr val="accent1"/>
          </a:fillRef>
          <a:effectRef idx="1">
            <a:schemeClr val="accent1"/>
          </a:effectRef>
          <a:fontRef idx="minor">
            <a:schemeClr val="tx1"/>
          </a:fontRef>
        </p:style>
      </p:cxnSp>
      <p:grpSp>
        <p:nvGrpSpPr>
          <p:cNvPr id="213" name="Group 212"/>
          <p:cNvGrpSpPr/>
          <p:nvPr/>
        </p:nvGrpSpPr>
        <p:grpSpPr>
          <a:xfrm>
            <a:off x="3215600" y="3881898"/>
            <a:ext cx="1000125" cy="990600"/>
            <a:chOff x="7315200" y="3886200"/>
            <a:chExt cx="1000125" cy="990600"/>
          </a:xfrm>
        </p:grpSpPr>
        <p:sp>
          <p:nvSpPr>
            <p:cNvPr id="214"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16"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SDN</a:t>
              </a:r>
            </a:p>
            <a:p>
              <a:pPr algn="ctr" eaLnBrk="0" hangingPunct="0">
                <a:lnSpc>
                  <a:spcPct val="90000"/>
                </a:lnSpc>
                <a:spcBef>
                  <a:spcPct val="0"/>
                </a:spcBef>
              </a:pPr>
              <a:r>
                <a:rPr lang="de-DE" sz="1600" b="1" dirty="0" smtClean="0">
                  <a:latin typeface="Arial" pitchFamily="34" charset="0"/>
                  <a:cs typeface="Arial" pitchFamily="34" charset="0"/>
                </a:rPr>
                <a:t>Controller</a:t>
              </a:r>
              <a:endParaRPr lang="en-US" sz="1600" b="1" dirty="0">
                <a:latin typeface="Arial" pitchFamily="34" charset="0"/>
                <a:cs typeface="Arial" pitchFamily="34" charset="0"/>
              </a:endParaRPr>
            </a:p>
          </p:txBody>
        </p:sp>
      </p:grpSp>
      <p:pic>
        <p:nvPicPr>
          <p:cNvPr id="245" name="Picture 244" descr="MC900431601.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474820" y="4347487"/>
            <a:ext cx="558346" cy="558346"/>
          </a:xfrm>
          <a:prstGeom prst="rect">
            <a:avLst/>
          </a:prstGeom>
        </p:spPr>
      </p:pic>
      <p:grpSp>
        <p:nvGrpSpPr>
          <p:cNvPr id="247" name="Group 246"/>
          <p:cNvGrpSpPr/>
          <p:nvPr/>
        </p:nvGrpSpPr>
        <p:grpSpPr>
          <a:xfrm>
            <a:off x="4432965" y="3881542"/>
            <a:ext cx="406513" cy="990600"/>
            <a:chOff x="7315200" y="3886200"/>
            <a:chExt cx="1000130" cy="990600"/>
          </a:xfrm>
        </p:grpSpPr>
        <p:sp>
          <p:nvSpPr>
            <p:cNvPr id="24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49" name="Rectangle 187"/>
            <p:cNvSpPr>
              <a:spLocks noChangeArrowheads="1"/>
            </p:cNvSpPr>
            <p:nvPr/>
          </p:nvSpPr>
          <p:spPr bwMode="auto">
            <a:xfrm rot="16200000">
              <a:off x="7639756" y="3881438"/>
              <a:ext cx="351019" cy="1000128"/>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AAA</a:t>
              </a:r>
              <a:endParaRPr lang="en-US" sz="1600" b="1" dirty="0">
                <a:latin typeface="Arial" pitchFamily="34" charset="0"/>
                <a:cs typeface="Arial" pitchFamily="34" charset="0"/>
              </a:endParaRPr>
            </a:p>
          </p:txBody>
        </p:sp>
      </p:grpSp>
      <p:cxnSp>
        <p:nvCxnSpPr>
          <p:cNvPr id="250" name="Straight Connector 249"/>
          <p:cNvCxnSpPr/>
          <p:nvPr/>
        </p:nvCxnSpPr>
        <p:spPr>
          <a:xfrm>
            <a:off x="4839478" y="4369119"/>
            <a:ext cx="1025280" cy="15446"/>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2" name="Straight Connector 251"/>
          <p:cNvCxnSpPr>
            <a:endCxn id="249" idx="0"/>
          </p:cNvCxnSpPr>
          <p:nvPr/>
        </p:nvCxnSpPr>
        <p:spPr>
          <a:xfrm>
            <a:off x="4215725" y="4369119"/>
            <a:ext cx="217241" cy="772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4" name="Straight Connector 253"/>
          <p:cNvCxnSpPr>
            <a:endCxn id="97" idx="2"/>
          </p:cNvCxnSpPr>
          <p:nvPr/>
        </p:nvCxnSpPr>
        <p:spPr>
          <a:xfrm flipV="1">
            <a:off x="3715663" y="2954631"/>
            <a:ext cx="0" cy="91810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7" name="Straight Connector 256"/>
          <p:cNvCxnSpPr>
            <a:stCxn id="214" idx="1"/>
          </p:cNvCxnSpPr>
          <p:nvPr/>
        </p:nvCxnSpPr>
        <p:spPr>
          <a:xfrm flipH="1" flipV="1">
            <a:off x="2411184" y="1711124"/>
            <a:ext cx="804416" cy="2666074"/>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9" name="Straight Connector 258"/>
          <p:cNvCxnSpPr>
            <a:stCxn id="214" idx="1"/>
          </p:cNvCxnSpPr>
          <p:nvPr/>
        </p:nvCxnSpPr>
        <p:spPr>
          <a:xfrm flipH="1" flipV="1">
            <a:off x="2387484" y="3069888"/>
            <a:ext cx="828116" cy="1307310"/>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61" name="Straight Connector 260"/>
          <p:cNvCxnSpPr>
            <a:endCxn id="35" idx="3"/>
          </p:cNvCxnSpPr>
          <p:nvPr/>
        </p:nvCxnSpPr>
        <p:spPr>
          <a:xfrm flipH="1" flipV="1">
            <a:off x="2387484" y="4376842"/>
            <a:ext cx="804416" cy="7723"/>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sp>
        <p:nvSpPr>
          <p:cNvPr id="264" name="Rounded Rectangle 263"/>
          <p:cNvSpPr/>
          <p:nvPr/>
        </p:nvSpPr>
        <p:spPr>
          <a:xfrm>
            <a:off x="5854376" y="748974"/>
            <a:ext cx="1641928"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sdf</a:t>
            </a:r>
            <a:endParaRPr lang="en-US" dirty="0"/>
          </a:p>
        </p:txBody>
      </p:sp>
      <p:grpSp>
        <p:nvGrpSpPr>
          <p:cNvPr id="265" name="Group 264"/>
          <p:cNvGrpSpPr/>
          <p:nvPr/>
        </p:nvGrpSpPr>
        <p:grpSpPr>
          <a:xfrm>
            <a:off x="6196801" y="2599161"/>
            <a:ext cx="990600" cy="990600"/>
            <a:chOff x="7315200" y="2819400"/>
            <a:chExt cx="990600" cy="990600"/>
          </a:xfrm>
        </p:grpSpPr>
        <p:sp>
          <p:nvSpPr>
            <p:cNvPr id="26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67"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268"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B</a:t>
              </a:r>
              <a:endParaRPr lang="en-US" sz="1400" b="1" dirty="0">
                <a:latin typeface="Arial" pitchFamily="34" charset="0"/>
                <a:cs typeface="Arial" pitchFamily="34" charset="0"/>
              </a:endParaRPr>
            </a:p>
          </p:txBody>
        </p:sp>
        <p:grpSp>
          <p:nvGrpSpPr>
            <p:cNvPr id="269" name="Group 268"/>
            <p:cNvGrpSpPr/>
            <p:nvPr/>
          </p:nvGrpSpPr>
          <p:grpSpPr>
            <a:xfrm>
              <a:off x="7520910" y="3095706"/>
              <a:ext cx="532437" cy="381000"/>
              <a:chOff x="7481888" y="3079208"/>
              <a:chExt cx="595312" cy="425992"/>
            </a:xfrm>
          </p:grpSpPr>
          <p:sp>
            <p:nvSpPr>
              <p:cNvPr id="270"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71"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72" name="Group 122"/>
              <p:cNvGrpSpPr>
                <a:grpSpLocks/>
              </p:cNvGrpSpPr>
              <p:nvPr/>
            </p:nvGrpSpPr>
            <p:grpSpPr bwMode="auto">
              <a:xfrm>
                <a:off x="7848751" y="3079208"/>
                <a:ext cx="228449" cy="389708"/>
                <a:chOff x="4120" y="2308"/>
                <a:chExt cx="305" cy="415"/>
              </a:xfrm>
            </p:grpSpPr>
            <p:sp>
              <p:nvSpPr>
                <p:cNvPr id="27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7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7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76" name="Group 126"/>
                <p:cNvGrpSpPr>
                  <a:grpSpLocks/>
                </p:cNvGrpSpPr>
                <p:nvPr/>
              </p:nvGrpSpPr>
              <p:grpSpPr bwMode="auto">
                <a:xfrm flipH="1">
                  <a:off x="4164" y="2500"/>
                  <a:ext cx="152" cy="109"/>
                  <a:chOff x="3216" y="2784"/>
                  <a:chExt cx="192" cy="144"/>
                </a:xfrm>
              </p:grpSpPr>
              <p:sp>
                <p:nvSpPr>
                  <p:cNvPr id="28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8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8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8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7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7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7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284" name="Group 283"/>
          <p:cNvGrpSpPr/>
          <p:nvPr/>
        </p:nvGrpSpPr>
        <p:grpSpPr>
          <a:xfrm>
            <a:off x="7989754" y="2599161"/>
            <a:ext cx="990600" cy="990600"/>
            <a:chOff x="5257800" y="4419600"/>
            <a:chExt cx="990600" cy="990600"/>
          </a:xfrm>
        </p:grpSpPr>
        <p:sp>
          <p:nvSpPr>
            <p:cNvPr id="285" name="Rounded Rectangle 284"/>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286" name="Group 61"/>
            <p:cNvGrpSpPr/>
            <p:nvPr/>
          </p:nvGrpSpPr>
          <p:grpSpPr>
            <a:xfrm>
              <a:off x="5410201" y="4502656"/>
              <a:ext cx="609600" cy="450344"/>
              <a:chOff x="6324600" y="1828800"/>
              <a:chExt cx="917575" cy="677862"/>
            </a:xfrm>
          </p:grpSpPr>
          <p:grpSp>
            <p:nvGrpSpPr>
              <p:cNvPr id="289" name="Group 10"/>
              <p:cNvGrpSpPr>
                <a:grpSpLocks/>
              </p:cNvGrpSpPr>
              <p:nvPr/>
            </p:nvGrpSpPr>
            <p:grpSpPr bwMode="auto">
              <a:xfrm>
                <a:off x="6972300" y="1828800"/>
                <a:ext cx="269875" cy="460375"/>
                <a:chOff x="4120" y="2308"/>
                <a:chExt cx="305" cy="415"/>
              </a:xfrm>
            </p:grpSpPr>
            <p:sp>
              <p:nvSpPr>
                <p:cNvPr id="326"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27"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28"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29" name="Group 14"/>
                <p:cNvGrpSpPr>
                  <a:grpSpLocks/>
                </p:cNvGrpSpPr>
                <p:nvPr/>
              </p:nvGrpSpPr>
              <p:grpSpPr bwMode="auto">
                <a:xfrm flipH="1">
                  <a:off x="4164" y="2500"/>
                  <a:ext cx="152" cy="109"/>
                  <a:chOff x="3216" y="2784"/>
                  <a:chExt cx="192" cy="144"/>
                </a:xfrm>
              </p:grpSpPr>
              <p:sp>
                <p:nvSpPr>
                  <p:cNvPr id="333"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34"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35"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36"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30"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31"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32"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0" name="Group 22"/>
              <p:cNvGrpSpPr>
                <a:grpSpLocks/>
              </p:cNvGrpSpPr>
              <p:nvPr/>
            </p:nvGrpSpPr>
            <p:grpSpPr bwMode="auto">
              <a:xfrm>
                <a:off x="6756400" y="1901825"/>
                <a:ext cx="269875" cy="460375"/>
                <a:chOff x="4120" y="2308"/>
                <a:chExt cx="305" cy="415"/>
              </a:xfrm>
            </p:grpSpPr>
            <p:sp>
              <p:nvSpPr>
                <p:cNvPr id="315"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16"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17"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18" name="Group 26"/>
                <p:cNvGrpSpPr>
                  <a:grpSpLocks/>
                </p:cNvGrpSpPr>
                <p:nvPr/>
              </p:nvGrpSpPr>
              <p:grpSpPr bwMode="auto">
                <a:xfrm flipH="1">
                  <a:off x="4164" y="2500"/>
                  <a:ext cx="152" cy="109"/>
                  <a:chOff x="3216" y="2784"/>
                  <a:chExt cx="192" cy="144"/>
                </a:xfrm>
              </p:grpSpPr>
              <p:sp>
                <p:nvSpPr>
                  <p:cNvPr id="322"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23"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24"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25"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19"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20"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21"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1" name="Group 34"/>
              <p:cNvGrpSpPr>
                <a:grpSpLocks/>
              </p:cNvGrpSpPr>
              <p:nvPr/>
            </p:nvGrpSpPr>
            <p:grpSpPr bwMode="auto">
              <a:xfrm>
                <a:off x="6540500" y="1973262"/>
                <a:ext cx="269875" cy="460375"/>
                <a:chOff x="4120" y="2308"/>
                <a:chExt cx="305" cy="415"/>
              </a:xfrm>
            </p:grpSpPr>
            <p:sp>
              <p:nvSpPr>
                <p:cNvPr id="304"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05"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06"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07" name="Group 38"/>
                <p:cNvGrpSpPr>
                  <a:grpSpLocks/>
                </p:cNvGrpSpPr>
                <p:nvPr/>
              </p:nvGrpSpPr>
              <p:grpSpPr bwMode="auto">
                <a:xfrm flipH="1">
                  <a:off x="4164" y="2500"/>
                  <a:ext cx="152" cy="109"/>
                  <a:chOff x="3216" y="2784"/>
                  <a:chExt cx="192" cy="144"/>
                </a:xfrm>
              </p:grpSpPr>
              <p:sp>
                <p:nvSpPr>
                  <p:cNvPr id="311"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12"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13"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14"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08"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09"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10"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2" name="Group 618"/>
              <p:cNvGrpSpPr>
                <a:grpSpLocks/>
              </p:cNvGrpSpPr>
              <p:nvPr/>
            </p:nvGrpSpPr>
            <p:grpSpPr bwMode="auto">
              <a:xfrm>
                <a:off x="6324600" y="2046287"/>
                <a:ext cx="269875" cy="460375"/>
                <a:chOff x="4120" y="2308"/>
                <a:chExt cx="305" cy="415"/>
              </a:xfrm>
            </p:grpSpPr>
            <p:sp>
              <p:nvSpPr>
                <p:cNvPr id="293"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94"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95"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96" name="Group 622"/>
                <p:cNvGrpSpPr>
                  <a:grpSpLocks/>
                </p:cNvGrpSpPr>
                <p:nvPr/>
              </p:nvGrpSpPr>
              <p:grpSpPr bwMode="auto">
                <a:xfrm flipH="1">
                  <a:off x="4164" y="2500"/>
                  <a:ext cx="152" cy="109"/>
                  <a:chOff x="3216" y="2784"/>
                  <a:chExt cx="192" cy="144"/>
                </a:xfrm>
              </p:grpSpPr>
              <p:sp>
                <p:nvSpPr>
                  <p:cNvPr id="300"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01"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02"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03"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97"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98"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99"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87" name="Object 15">
              <a:hlinkClick r:id="" action="ppaction://ole?verb=0"/>
            </p:cNvPr>
            <p:cNvGraphicFramePr>
              <a:graphicFrameLocks/>
            </p:cNvGraphicFramePr>
            <p:nvPr/>
          </p:nvGraphicFramePr>
          <p:xfrm>
            <a:off x="5341951" y="4939236"/>
            <a:ext cx="798445" cy="429931"/>
          </p:xfrm>
          <a:graphic>
            <a:graphicData uri="http://schemas.openxmlformats.org/presentationml/2006/ole">
              <p:oleObj spid="_x0000_s2061" name="Clip" r:id="rId5" imgW="5757415" imgH="3221332" progId="">
                <p:embed/>
              </p:oleObj>
            </a:graphicData>
          </a:graphic>
        </p:graphicFrame>
        <p:sp>
          <p:nvSpPr>
            <p:cNvPr id="288"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grpSp>
        <p:nvGrpSpPr>
          <p:cNvPr id="337" name="Group 336"/>
          <p:cNvGrpSpPr/>
          <p:nvPr/>
        </p:nvGrpSpPr>
        <p:grpSpPr>
          <a:xfrm>
            <a:off x="6196801" y="1212577"/>
            <a:ext cx="990600" cy="990600"/>
            <a:chOff x="7315200" y="2819400"/>
            <a:chExt cx="990600" cy="990600"/>
          </a:xfrm>
        </p:grpSpPr>
        <p:sp>
          <p:nvSpPr>
            <p:cNvPr id="3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39"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3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A</a:t>
              </a:r>
              <a:endParaRPr lang="en-US" sz="1400" b="1" dirty="0">
                <a:latin typeface="Arial" pitchFamily="34" charset="0"/>
                <a:cs typeface="Arial" pitchFamily="34" charset="0"/>
              </a:endParaRPr>
            </a:p>
          </p:txBody>
        </p:sp>
        <p:grpSp>
          <p:nvGrpSpPr>
            <p:cNvPr id="341" name="Group 340"/>
            <p:cNvGrpSpPr/>
            <p:nvPr/>
          </p:nvGrpSpPr>
          <p:grpSpPr>
            <a:xfrm>
              <a:off x="7520910" y="3095706"/>
              <a:ext cx="532437" cy="381000"/>
              <a:chOff x="7481888" y="3079208"/>
              <a:chExt cx="595312" cy="425992"/>
            </a:xfrm>
          </p:grpSpPr>
          <p:sp>
            <p:nvSpPr>
              <p:cNvPr id="3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44" name="Group 122"/>
              <p:cNvGrpSpPr>
                <a:grpSpLocks/>
              </p:cNvGrpSpPr>
              <p:nvPr/>
            </p:nvGrpSpPr>
            <p:grpSpPr bwMode="auto">
              <a:xfrm>
                <a:off x="7848751" y="3079208"/>
                <a:ext cx="228449" cy="389708"/>
                <a:chOff x="4120" y="2308"/>
                <a:chExt cx="305" cy="415"/>
              </a:xfrm>
            </p:grpSpPr>
            <p:sp>
              <p:nvSpPr>
                <p:cNvPr id="3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48" name="Group 126"/>
                <p:cNvGrpSpPr>
                  <a:grpSpLocks/>
                </p:cNvGrpSpPr>
                <p:nvPr/>
              </p:nvGrpSpPr>
              <p:grpSpPr bwMode="auto">
                <a:xfrm flipH="1">
                  <a:off x="4164" y="2500"/>
                  <a:ext cx="152" cy="109"/>
                  <a:chOff x="3216" y="2784"/>
                  <a:chExt cx="192" cy="144"/>
                </a:xfrm>
              </p:grpSpPr>
              <p:sp>
                <p:nvSpPr>
                  <p:cNvPr id="3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356" name="Group 355"/>
          <p:cNvGrpSpPr/>
          <p:nvPr/>
        </p:nvGrpSpPr>
        <p:grpSpPr>
          <a:xfrm>
            <a:off x="6196801" y="3898627"/>
            <a:ext cx="990600" cy="990600"/>
            <a:chOff x="7315200" y="2819400"/>
            <a:chExt cx="990600" cy="990600"/>
          </a:xfrm>
        </p:grpSpPr>
        <p:sp>
          <p:nvSpPr>
            <p:cNvPr id="357"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58"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359"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C</a:t>
              </a:r>
              <a:endParaRPr lang="en-US" sz="1400" b="1" dirty="0">
                <a:latin typeface="Arial" pitchFamily="34" charset="0"/>
                <a:cs typeface="Arial" pitchFamily="34" charset="0"/>
              </a:endParaRPr>
            </a:p>
          </p:txBody>
        </p:sp>
        <p:grpSp>
          <p:nvGrpSpPr>
            <p:cNvPr id="360" name="Group 359"/>
            <p:cNvGrpSpPr/>
            <p:nvPr/>
          </p:nvGrpSpPr>
          <p:grpSpPr>
            <a:xfrm>
              <a:off x="7520910" y="3095706"/>
              <a:ext cx="532437" cy="381000"/>
              <a:chOff x="7481888" y="3079208"/>
              <a:chExt cx="595312" cy="425992"/>
            </a:xfrm>
          </p:grpSpPr>
          <p:sp>
            <p:nvSpPr>
              <p:cNvPr id="361"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62"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63" name="Group 122"/>
              <p:cNvGrpSpPr>
                <a:grpSpLocks/>
              </p:cNvGrpSpPr>
              <p:nvPr/>
            </p:nvGrpSpPr>
            <p:grpSpPr bwMode="auto">
              <a:xfrm>
                <a:off x="7848751" y="3079208"/>
                <a:ext cx="228449" cy="389708"/>
                <a:chOff x="4120" y="2308"/>
                <a:chExt cx="305" cy="415"/>
              </a:xfrm>
            </p:grpSpPr>
            <p:sp>
              <p:nvSpPr>
                <p:cNvPr id="364"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65"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66"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67" name="Group 126"/>
                <p:cNvGrpSpPr>
                  <a:grpSpLocks/>
                </p:cNvGrpSpPr>
                <p:nvPr/>
              </p:nvGrpSpPr>
              <p:grpSpPr bwMode="auto">
                <a:xfrm flipH="1">
                  <a:off x="4164" y="2500"/>
                  <a:ext cx="152" cy="109"/>
                  <a:chOff x="3216" y="2784"/>
                  <a:chExt cx="192" cy="144"/>
                </a:xfrm>
              </p:grpSpPr>
              <p:sp>
                <p:nvSpPr>
                  <p:cNvPr id="371"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72"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73"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74"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68"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69"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70"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cxnSp>
        <p:nvCxnSpPr>
          <p:cNvPr id="375" name="Straight Connector 374"/>
          <p:cNvCxnSpPr>
            <a:stCxn id="264" idx="3"/>
            <a:endCxn id="285" idx="1"/>
          </p:cNvCxnSpPr>
          <p:nvPr/>
        </p:nvCxnSpPr>
        <p:spPr>
          <a:xfrm>
            <a:off x="7496304" y="3088116"/>
            <a:ext cx="493450" cy="6345"/>
          </a:xfrm>
          <a:prstGeom prst="line">
            <a:avLst/>
          </a:prstGeom>
        </p:spPr>
        <p:style>
          <a:lnRef idx="2">
            <a:schemeClr val="accent1"/>
          </a:lnRef>
          <a:fillRef idx="0">
            <a:schemeClr val="accent1"/>
          </a:fillRef>
          <a:effectRef idx="1">
            <a:schemeClr val="accent1"/>
          </a:effectRef>
          <a:fontRef idx="minor">
            <a:schemeClr val="tx1"/>
          </a:fontRef>
        </p:style>
      </p:cxnSp>
      <p:sp>
        <p:nvSpPr>
          <p:cNvPr id="376" name="TextBox 375"/>
          <p:cNvSpPr txBox="1"/>
          <p:nvPr/>
        </p:nvSpPr>
        <p:spPr>
          <a:xfrm>
            <a:off x="5876147" y="4965593"/>
            <a:ext cx="1598385" cy="276999"/>
          </a:xfrm>
          <a:prstGeom prst="rect">
            <a:avLst/>
          </a:prstGeom>
          <a:noFill/>
        </p:spPr>
        <p:txBody>
          <a:bodyPr wrap="square" rtlCol="0">
            <a:spAutoFit/>
          </a:bodyPr>
          <a:lstStyle/>
          <a:p>
            <a:pPr algn="ctr"/>
            <a:r>
              <a:rPr lang="en-US" sz="1200" dirty="0" smtClean="0"/>
              <a:t>Traditional Operators</a:t>
            </a:r>
            <a:endParaRPr lang="en-US" sz="1200" dirty="0"/>
          </a:p>
        </p:txBody>
      </p:sp>
      <p:grpSp>
        <p:nvGrpSpPr>
          <p:cNvPr id="377" name="Group 376"/>
          <p:cNvGrpSpPr/>
          <p:nvPr/>
        </p:nvGrpSpPr>
        <p:grpSpPr>
          <a:xfrm>
            <a:off x="0" y="2586103"/>
            <a:ext cx="990600" cy="990600"/>
            <a:chOff x="381000" y="1962150"/>
            <a:chExt cx="990600" cy="990600"/>
          </a:xfrm>
        </p:grpSpPr>
        <p:sp>
          <p:nvSpPr>
            <p:cNvPr id="378"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379" name="Picture 378" descr="MC900439836.PNG"/>
            <p:cNvPicPr>
              <a:picLocks noChangeAspect="1"/>
            </p:cNvPicPr>
            <p:nvPr/>
          </p:nvPicPr>
          <p:blipFill>
            <a:blip r:embed="rId6"/>
            <a:stretch>
              <a:fillRect/>
            </a:stretch>
          </p:blipFill>
          <p:spPr>
            <a:xfrm>
              <a:off x="609600" y="2286000"/>
              <a:ext cx="533400" cy="533400"/>
            </a:xfrm>
            <a:prstGeom prst="rect">
              <a:avLst/>
            </a:prstGeom>
          </p:spPr>
        </p:pic>
      </p:grpSp>
      <p:cxnSp>
        <p:nvCxnSpPr>
          <p:cNvPr id="380" name="Straight Connector 379"/>
          <p:cNvCxnSpPr/>
          <p:nvPr/>
        </p:nvCxnSpPr>
        <p:spPr>
          <a:xfrm>
            <a:off x="990600" y="3094461"/>
            <a:ext cx="396759" cy="0"/>
          </a:xfrm>
          <a:prstGeom prst="line">
            <a:avLst/>
          </a:prstGeom>
        </p:spPr>
        <p:style>
          <a:lnRef idx="2">
            <a:schemeClr val="dk1"/>
          </a:lnRef>
          <a:fillRef idx="0">
            <a:schemeClr val="dk1"/>
          </a:fillRef>
          <a:effectRef idx="1">
            <a:schemeClr val="dk1"/>
          </a:effectRef>
          <a:fontRef idx="minor">
            <a:schemeClr val="tx1"/>
          </a:fontRef>
        </p:style>
      </p:cxnSp>
      <p:sp>
        <p:nvSpPr>
          <p:cNvPr id="382" name="Oval 381"/>
          <p:cNvSpPr/>
          <p:nvPr/>
        </p:nvSpPr>
        <p:spPr>
          <a:xfrm>
            <a:off x="1125615" y="3048156"/>
            <a:ext cx="84876" cy="92609"/>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85" name="TextBox 384"/>
          <p:cNvSpPr txBox="1"/>
          <p:nvPr/>
        </p:nvSpPr>
        <p:spPr>
          <a:xfrm>
            <a:off x="969889" y="2622314"/>
            <a:ext cx="426995" cy="369332"/>
          </a:xfrm>
          <a:prstGeom prst="rect">
            <a:avLst/>
          </a:prstGeom>
          <a:noFill/>
        </p:spPr>
        <p:txBody>
          <a:bodyPr wrap="none" rtlCol="0">
            <a:spAutoFit/>
          </a:bodyPr>
          <a:lstStyle/>
          <a:p>
            <a:r>
              <a:rPr lang="en-US" dirty="0" smtClean="0"/>
              <a:t>R1</a:t>
            </a:r>
            <a:endParaRPr lang="en-US" dirty="0"/>
          </a:p>
        </p:txBody>
      </p:sp>
      <p:sp>
        <p:nvSpPr>
          <p:cNvPr id="386" name="Title 246"/>
          <p:cNvSpPr txBox="1">
            <a:spLocks/>
          </p:cNvSpPr>
          <p:nvPr/>
        </p:nvSpPr>
        <p:spPr>
          <a:xfrm>
            <a:off x="486128" y="10708"/>
            <a:ext cx="8229600" cy="616976"/>
          </a:xfrm>
          <a:prstGeom prst="rect">
            <a:avLst/>
          </a:prstGeom>
        </p:spPr>
        <p:txBody>
          <a:bodyP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R1</a:t>
            </a:r>
            <a:endParaRPr lang="en-US" dirty="0"/>
          </a:p>
        </p:txBody>
      </p:sp>
      <p:sp>
        <p:nvSpPr>
          <p:cNvPr id="98" name="TextBox 97"/>
          <p:cNvSpPr txBox="1"/>
          <p:nvPr/>
        </p:nvSpPr>
        <p:spPr>
          <a:xfrm>
            <a:off x="249331" y="5960977"/>
            <a:ext cx="6105044" cy="923330"/>
          </a:xfrm>
          <a:prstGeom prst="rect">
            <a:avLst/>
          </a:prstGeom>
          <a:noFill/>
        </p:spPr>
        <p:txBody>
          <a:bodyPr wrap="none" rtlCol="0">
            <a:spAutoFit/>
          </a:bodyPr>
          <a:lstStyle/>
          <a:p>
            <a:r>
              <a:rPr lang="en-US" dirty="0" smtClean="0"/>
              <a:t>R1: </a:t>
            </a:r>
          </a:p>
          <a:p>
            <a:r>
              <a:rPr lang="en-US" dirty="0" smtClean="0"/>
              <a:t>Access link</a:t>
            </a:r>
          </a:p>
          <a:p>
            <a:r>
              <a:rPr lang="en-US" dirty="0" smtClean="0"/>
              <a:t>SDN based interaction between infrastructure and wireless link</a:t>
            </a:r>
            <a:endParaRPr lang="en-US" dirty="0"/>
          </a:p>
        </p:txBody>
      </p:sp>
    </p:spTree>
    <p:extLst>
      <p:ext uri="{BB962C8B-B14F-4D97-AF65-F5344CB8AC3E}">
        <p14:creationId xmlns="" xmlns:p14="http://schemas.microsoft.com/office/powerpoint/2010/main" val="2634983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77569" y="1214008"/>
            <a:ext cx="4535830"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1387359" y="1726876"/>
            <a:ext cx="1000125" cy="990600"/>
            <a:chOff x="7315200" y="3886200"/>
            <a:chExt cx="1000125" cy="990600"/>
          </a:xfrm>
        </p:grpSpPr>
        <p:sp>
          <p:nvSpPr>
            <p:cNvPr id="4"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7"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9" name="Group 161"/>
                  <p:cNvGrpSpPr>
                    <a:grpSpLocks noChangeAspect="1"/>
                  </p:cNvGrpSpPr>
                  <p:nvPr/>
                </p:nvGrpSpPr>
                <p:grpSpPr bwMode="auto">
                  <a:xfrm>
                    <a:off x="7" y="2661"/>
                    <a:ext cx="93" cy="247"/>
                    <a:chOff x="7" y="2661"/>
                    <a:chExt cx="93" cy="247"/>
                  </a:xfrm>
                </p:grpSpPr>
                <p:sp>
                  <p:nvSpPr>
                    <p:cNvPr id="2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2" name="Group 176"/>
                <p:cNvGrpSpPr>
                  <a:grpSpLocks noChangeAspect="1"/>
                </p:cNvGrpSpPr>
                <p:nvPr/>
              </p:nvGrpSpPr>
              <p:grpSpPr bwMode="auto">
                <a:xfrm>
                  <a:off x="5" y="2533"/>
                  <a:ext cx="141" cy="374"/>
                  <a:chOff x="5" y="2533"/>
                  <a:chExt cx="141" cy="374"/>
                </a:xfrm>
              </p:grpSpPr>
              <p:sp>
                <p:nvSpPr>
                  <p:cNvPr id="1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6"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4" name="Group 33"/>
          <p:cNvGrpSpPr/>
          <p:nvPr/>
        </p:nvGrpSpPr>
        <p:grpSpPr>
          <a:xfrm>
            <a:off x="1387359" y="4412926"/>
            <a:ext cx="1000125" cy="990600"/>
            <a:chOff x="7315200" y="3886200"/>
            <a:chExt cx="1000125" cy="990600"/>
          </a:xfrm>
        </p:grpSpPr>
        <p:sp>
          <p:nvSpPr>
            <p:cNvPr id="35"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36" name="Group 158"/>
            <p:cNvGrpSpPr>
              <a:grpSpLocks noChangeAspect="1"/>
            </p:cNvGrpSpPr>
            <p:nvPr/>
          </p:nvGrpSpPr>
          <p:grpSpPr bwMode="auto">
            <a:xfrm flipH="1">
              <a:off x="7696199" y="4259473"/>
              <a:ext cx="411161" cy="494972"/>
              <a:chOff x="5" y="2480"/>
              <a:chExt cx="237" cy="430"/>
            </a:xfrm>
          </p:grpSpPr>
          <p:grpSp>
            <p:nvGrpSpPr>
              <p:cNvPr id="38" name="Group 159"/>
              <p:cNvGrpSpPr>
                <a:grpSpLocks noChangeAspect="1"/>
              </p:cNvGrpSpPr>
              <p:nvPr/>
            </p:nvGrpSpPr>
            <p:grpSpPr bwMode="auto">
              <a:xfrm>
                <a:off x="5" y="2521"/>
                <a:ext cx="145" cy="389"/>
                <a:chOff x="5" y="2521"/>
                <a:chExt cx="145" cy="389"/>
              </a:xfrm>
            </p:grpSpPr>
            <p:grpSp>
              <p:nvGrpSpPr>
                <p:cNvPr id="42" name="Group 160"/>
                <p:cNvGrpSpPr>
                  <a:grpSpLocks noChangeAspect="1"/>
                </p:cNvGrpSpPr>
                <p:nvPr/>
              </p:nvGrpSpPr>
              <p:grpSpPr bwMode="auto">
                <a:xfrm>
                  <a:off x="7" y="2654"/>
                  <a:ext cx="143" cy="256"/>
                  <a:chOff x="7" y="2654"/>
                  <a:chExt cx="143" cy="256"/>
                </a:xfrm>
              </p:grpSpPr>
              <p:grpSp>
                <p:nvGrpSpPr>
                  <p:cNvPr id="50" name="Group 161"/>
                  <p:cNvGrpSpPr>
                    <a:grpSpLocks noChangeAspect="1"/>
                  </p:cNvGrpSpPr>
                  <p:nvPr/>
                </p:nvGrpSpPr>
                <p:grpSpPr bwMode="auto">
                  <a:xfrm>
                    <a:off x="7" y="2661"/>
                    <a:ext cx="93" cy="247"/>
                    <a:chOff x="7" y="2661"/>
                    <a:chExt cx="93" cy="247"/>
                  </a:xfrm>
                </p:grpSpPr>
                <p:sp>
                  <p:nvSpPr>
                    <p:cNvPr id="5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5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3" name="Group 176"/>
                <p:cNvGrpSpPr>
                  <a:grpSpLocks noChangeAspect="1"/>
                </p:cNvGrpSpPr>
                <p:nvPr/>
              </p:nvGrpSpPr>
              <p:grpSpPr bwMode="auto">
                <a:xfrm>
                  <a:off x="5" y="2533"/>
                  <a:ext cx="141" cy="374"/>
                  <a:chOff x="5" y="2533"/>
                  <a:chExt cx="141" cy="374"/>
                </a:xfrm>
              </p:grpSpPr>
              <p:sp>
                <p:nvSpPr>
                  <p:cNvPr id="4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7"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sp>
        <p:nvSpPr>
          <p:cNvPr id="65" name="AutoShape 154"/>
          <p:cNvSpPr>
            <a:spLocks noChangeArrowheads="1"/>
          </p:cNvSpPr>
          <p:nvPr/>
        </p:nvSpPr>
        <p:spPr bwMode="auto">
          <a:xfrm>
            <a:off x="1396884" y="3117526"/>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66" name="Group 158"/>
          <p:cNvGrpSpPr>
            <a:grpSpLocks noChangeAspect="1"/>
          </p:cNvGrpSpPr>
          <p:nvPr/>
        </p:nvGrpSpPr>
        <p:grpSpPr bwMode="auto">
          <a:xfrm flipH="1">
            <a:off x="1777883" y="3490799"/>
            <a:ext cx="411161" cy="494972"/>
            <a:chOff x="5" y="2480"/>
            <a:chExt cx="237" cy="430"/>
          </a:xfrm>
        </p:grpSpPr>
        <p:grpSp>
          <p:nvGrpSpPr>
            <p:cNvPr id="67" name="Group 159"/>
            <p:cNvGrpSpPr>
              <a:grpSpLocks noChangeAspect="1"/>
            </p:cNvGrpSpPr>
            <p:nvPr/>
          </p:nvGrpSpPr>
          <p:grpSpPr bwMode="auto">
            <a:xfrm>
              <a:off x="5" y="2521"/>
              <a:ext cx="145" cy="389"/>
              <a:chOff x="5" y="2521"/>
              <a:chExt cx="145" cy="389"/>
            </a:xfrm>
          </p:grpSpPr>
          <p:grpSp>
            <p:nvGrpSpPr>
              <p:cNvPr id="71" name="Group 70"/>
              <p:cNvGrpSpPr>
                <a:grpSpLocks noChangeAspect="1"/>
              </p:cNvGrpSpPr>
              <p:nvPr/>
            </p:nvGrpSpPr>
            <p:grpSpPr bwMode="auto">
              <a:xfrm>
                <a:off x="7" y="2654"/>
                <a:ext cx="143" cy="256"/>
                <a:chOff x="7" y="2654"/>
                <a:chExt cx="143" cy="256"/>
              </a:xfrm>
            </p:grpSpPr>
            <p:grpSp>
              <p:nvGrpSpPr>
                <p:cNvPr id="79" name="Group 161"/>
                <p:cNvGrpSpPr>
                  <a:grpSpLocks noChangeAspect="1"/>
                </p:cNvGrpSpPr>
                <p:nvPr/>
              </p:nvGrpSpPr>
              <p:grpSpPr bwMode="auto">
                <a:xfrm>
                  <a:off x="7" y="2661"/>
                  <a:ext cx="93" cy="247"/>
                  <a:chOff x="7" y="2661"/>
                  <a:chExt cx="93" cy="247"/>
                </a:xfrm>
              </p:grpSpPr>
              <p:sp>
                <p:nvSpPr>
                  <p:cNvPr id="8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8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72" name="Group 176"/>
              <p:cNvGrpSpPr>
                <a:grpSpLocks noChangeAspect="1"/>
              </p:cNvGrpSpPr>
              <p:nvPr/>
            </p:nvGrpSpPr>
            <p:grpSpPr bwMode="auto">
              <a:xfrm>
                <a:off x="5" y="2533"/>
                <a:ext cx="141" cy="374"/>
                <a:chOff x="5" y="2533"/>
                <a:chExt cx="141" cy="374"/>
              </a:xfrm>
            </p:grpSpPr>
            <p:sp>
              <p:nvSpPr>
                <p:cNvPr id="7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7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6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7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4" name="Rectangle 187"/>
          <p:cNvSpPr>
            <a:spLocks noChangeArrowheads="1"/>
          </p:cNvSpPr>
          <p:nvPr/>
        </p:nvSpPr>
        <p:spPr bwMode="auto">
          <a:xfrm>
            <a:off x="1455621" y="3193726"/>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sp>
        <p:nvSpPr>
          <p:cNvPr id="95" name="TextBox 94"/>
          <p:cNvSpPr txBox="1"/>
          <p:nvPr/>
        </p:nvSpPr>
        <p:spPr>
          <a:xfrm>
            <a:off x="2266747" y="5693978"/>
            <a:ext cx="2416145" cy="276999"/>
          </a:xfrm>
          <a:prstGeom prst="rect">
            <a:avLst/>
          </a:prstGeom>
          <a:noFill/>
        </p:spPr>
        <p:txBody>
          <a:bodyPr wrap="square" rtlCol="0">
            <a:spAutoFit/>
          </a:bodyPr>
          <a:lstStyle/>
          <a:p>
            <a:pPr algn="ctr"/>
            <a:r>
              <a:rPr lang="en-US" sz="1200" dirty="0" smtClean="0"/>
              <a:t>Access Infrastructure Operators</a:t>
            </a:r>
            <a:endParaRPr lang="en-US" sz="1200" dirty="0"/>
          </a:p>
        </p:txBody>
      </p:sp>
      <p:grpSp>
        <p:nvGrpSpPr>
          <p:cNvPr id="96" name="Group 95"/>
          <p:cNvGrpSpPr/>
          <p:nvPr/>
        </p:nvGrpSpPr>
        <p:grpSpPr>
          <a:xfrm>
            <a:off x="3215600" y="2495415"/>
            <a:ext cx="1000125" cy="990600"/>
            <a:chOff x="7315200" y="3886200"/>
            <a:chExt cx="1000125" cy="990600"/>
          </a:xfrm>
          <a:solidFill>
            <a:schemeClr val="bg1">
              <a:lumMod val="85000"/>
            </a:schemeClr>
          </a:solidFill>
        </p:grpSpPr>
        <p:sp>
          <p:nvSpPr>
            <p:cNvPr id="97"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99"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err="1" smtClean="0">
                  <a:latin typeface="Arial" pitchFamily="34" charset="0"/>
                  <a:cs typeface="Arial" pitchFamily="34" charset="0"/>
                </a:rPr>
                <a:t>Backhaul</a:t>
              </a:r>
              <a:endParaRPr lang="en-US" sz="1600" b="1" dirty="0">
                <a:latin typeface="Arial" pitchFamily="34" charset="0"/>
                <a:cs typeface="Arial" pitchFamily="34" charset="0"/>
              </a:endParaRPr>
            </a:p>
          </p:txBody>
        </p:sp>
      </p:grpSp>
      <p:grpSp>
        <p:nvGrpSpPr>
          <p:cNvPr id="199" name="Group 198"/>
          <p:cNvGrpSpPr/>
          <p:nvPr/>
        </p:nvGrpSpPr>
        <p:grpSpPr>
          <a:xfrm>
            <a:off x="3231189" y="2945674"/>
            <a:ext cx="938479" cy="343703"/>
            <a:chOff x="173867" y="4114800"/>
            <a:chExt cx="938479" cy="343703"/>
          </a:xfrm>
        </p:grpSpPr>
        <p:sp>
          <p:nvSpPr>
            <p:cNvPr id="128" name="Oval 127"/>
            <p:cNvSpPr/>
            <p:nvPr/>
          </p:nvSpPr>
          <p:spPr>
            <a:xfrm>
              <a:off x="310392" y="4114800"/>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9" name="Oval 128"/>
            <p:cNvSpPr/>
            <p:nvPr/>
          </p:nvSpPr>
          <p:spPr>
            <a:xfrm>
              <a:off x="554820"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0" name="Oval 129"/>
            <p:cNvSpPr/>
            <p:nvPr/>
          </p:nvSpPr>
          <p:spPr>
            <a:xfrm>
              <a:off x="813311"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1" name="Oval 130"/>
            <p:cNvSpPr/>
            <p:nvPr/>
          </p:nvSpPr>
          <p:spPr>
            <a:xfrm>
              <a:off x="173867" y="428851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2" name="Oval 131"/>
            <p:cNvSpPr/>
            <p:nvPr/>
          </p:nvSpPr>
          <p:spPr>
            <a:xfrm>
              <a:off x="434217" y="4403945"/>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3" name="Oval 132"/>
            <p:cNvSpPr/>
            <p:nvPr/>
          </p:nvSpPr>
          <p:spPr>
            <a:xfrm>
              <a:off x="729492" y="4412773"/>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4" name="Oval 133"/>
            <p:cNvSpPr/>
            <p:nvPr/>
          </p:nvSpPr>
          <p:spPr>
            <a:xfrm>
              <a:off x="999367" y="4412784"/>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5" name="Oval 134"/>
            <p:cNvSpPr/>
            <p:nvPr/>
          </p:nvSpPr>
          <p:spPr>
            <a:xfrm>
              <a:off x="1066627" y="426565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7" name="Straight Connector 136"/>
            <p:cNvCxnSpPr>
              <a:stCxn id="131" idx="7"/>
              <a:endCxn id="128" idx="3"/>
            </p:cNvCxnSpPr>
            <p:nvPr/>
          </p:nvCxnSpPr>
          <p:spPr>
            <a:xfrm flipV="1">
              <a:off x="212891" y="4153824"/>
              <a:ext cx="104196" cy="14138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a:stCxn id="128" idx="6"/>
              <a:endCxn id="129" idx="2"/>
            </p:cNvCxnSpPr>
            <p:nvPr/>
          </p:nvCxnSpPr>
          <p:spPr>
            <a:xfrm>
              <a:off x="356111" y="4137660"/>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nvCxnSpPr>
          <p:spPr>
            <a:xfrm>
              <a:off x="607865" y="4137661"/>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a:endCxn id="135" idx="1"/>
            </p:cNvCxnSpPr>
            <p:nvPr/>
          </p:nvCxnSpPr>
          <p:spPr>
            <a:xfrm>
              <a:off x="859619" y="4140452"/>
              <a:ext cx="213703" cy="13189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p:cNvCxnSpPr>
              <a:stCxn id="135" idx="3"/>
              <a:endCxn id="134" idx="0"/>
            </p:cNvCxnSpPr>
            <p:nvPr/>
          </p:nvCxnSpPr>
          <p:spPr>
            <a:xfrm flipH="1">
              <a:off x="1022227" y="4304676"/>
              <a:ext cx="51095" cy="10810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a:stCxn id="134" idx="2"/>
            </p:cNvCxnSpPr>
            <p:nvPr/>
          </p:nvCxnSpPr>
          <p:spPr>
            <a:xfrm flipH="1" flipV="1">
              <a:off x="781027" y="4434481"/>
              <a:ext cx="218340" cy="116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a:stCxn id="133" idx="2"/>
              <a:endCxn id="132" idx="6"/>
            </p:cNvCxnSpPr>
            <p:nvPr/>
          </p:nvCxnSpPr>
          <p:spPr>
            <a:xfrm flipH="1" flipV="1">
              <a:off x="479936" y="4426805"/>
              <a:ext cx="249556" cy="882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a:stCxn id="132" idx="2"/>
            </p:cNvCxnSpPr>
            <p:nvPr/>
          </p:nvCxnSpPr>
          <p:spPr>
            <a:xfrm flipH="1" flipV="1">
              <a:off x="231334" y="4325404"/>
              <a:ext cx="202883" cy="10140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a:stCxn id="129" idx="3"/>
              <a:endCxn id="131" idx="7"/>
            </p:cNvCxnSpPr>
            <p:nvPr/>
          </p:nvCxnSpPr>
          <p:spPr>
            <a:xfrm flipH="1">
              <a:off x="212891" y="4153825"/>
              <a:ext cx="348624" cy="14138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1" name="Straight Connector 160"/>
            <p:cNvCxnSpPr>
              <a:stCxn id="134" idx="1"/>
            </p:cNvCxnSpPr>
            <p:nvPr/>
          </p:nvCxnSpPr>
          <p:spPr>
            <a:xfrm flipH="1" flipV="1">
              <a:off x="223294" y="4295206"/>
              <a:ext cx="782768" cy="12427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a:stCxn id="134" idx="1"/>
            </p:cNvCxnSpPr>
            <p:nvPr/>
          </p:nvCxnSpPr>
          <p:spPr>
            <a:xfrm flipH="1" flipV="1">
              <a:off x="356111" y="4153825"/>
              <a:ext cx="649951" cy="26565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6" name="Straight Connector 165"/>
            <p:cNvCxnSpPr>
              <a:stCxn id="132" idx="1"/>
              <a:endCxn id="128" idx="5"/>
            </p:cNvCxnSpPr>
            <p:nvPr/>
          </p:nvCxnSpPr>
          <p:spPr>
            <a:xfrm flipH="1" flipV="1">
              <a:off x="349416" y="4153824"/>
              <a:ext cx="91496" cy="256816"/>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a:stCxn id="134" idx="1"/>
            </p:cNvCxnSpPr>
            <p:nvPr/>
          </p:nvCxnSpPr>
          <p:spPr>
            <a:xfrm flipH="1" flipV="1">
              <a:off x="593312" y="4160104"/>
              <a:ext cx="412750" cy="25937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2" name="Straight Connector 171"/>
            <p:cNvCxnSpPr>
              <a:stCxn id="133" idx="1"/>
              <a:endCxn id="129" idx="5"/>
            </p:cNvCxnSpPr>
            <p:nvPr/>
          </p:nvCxnSpPr>
          <p:spPr>
            <a:xfrm flipH="1" flipV="1">
              <a:off x="593844" y="4153825"/>
              <a:ext cx="142343" cy="26564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a:stCxn id="132" idx="7"/>
              <a:endCxn id="129" idx="4"/>
            </p:cNvCxnSpPr>
            <p:nvPr/>
          </p:nvCxnSpPr>
          <p:spPr>
            <a:xfrm flipV="1">
              <a:off x="473241" y="4160520"/>
              <a:ext cx="104439" cy="25012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a:stCxn id="132" idx="0"/>
            </p:cNvCxnSpPr>
            <p:nvPr/>
          </p:nvCxnSpPr>
          <p:spPr>
            <a:xfrm flipV="1">
              <a:off x="457077" y="4153824"/>
              <a:ext cx="356234" cy="25012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p:cNvCxnSpPr>
              <a:stCxn id="133" idx="0"/>
              <a:endCxn id="130" idx="3"/>
            </p:cNvCxnSpPr>
            <p:nvPr/>
          </p:nvCxnSpPr>
          <p:spPr>
            <a:xfrm flipV="1">
              <a:off x="752352" y="4153825"/>
              <a:ext cx="67654" cy="25894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p:cNvCxnSpPr>
              <a:stCxn id="134" idx="1"/>
              <a:endCxn id="130" idx="4"/>
            </p:cNvCxnSpPr>
            <p:nvPr/>
          </p:nvCxnSpPr>
          <p:spPr>
            <a:xfrm flipH="1" flipV="1">
              <a:off x="836171" y="4160520"/>
              <a:ext cx="169891" cy="258959"/>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6" name="Straight Connector 185"/>
            <p:cNvCxnSpPr>
              <a:stCxn id="135" idx="2"/>
              <a:endCxn id="129" idx="6"/>
            </p:cNvCxnSpPr>
            <p:nvPr/>
          </p:nvCxnSpPr>
          <p:spPr>
            <a:xfrm flipH="1" flipV="1">
              <a:off x="600539" y="4137661"/>
              <a:ext cx="466088" cy="15085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a:stCxn id="135" idx="3"/>
              <a:endCxn id="132" idx="7"/>
            </p:cNvCxnSpPr>
            <p:nvPr/>
          </p:nvCxnSpPr>
          <p:spPr>
            <a:xfrm flipH="1">
              <a:off x="473241" y="4304676"/>
              <a:ext cx="600081" cy="10596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4" name="Straight Connector 193"/>
            <p:cNvCxnSpPr>
              <a:endCxn id="133" idx="7"/>
            </p:cNvCxnSpPr>
            <p:nvPr/>
          </p:nvCxnSpPr>
          <p:spPr>
            <a:xfrm flipH="1">
              <a:off x="768516" y="4304676"/>
              <a:ext cx="298112" cy="11479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p:cNvCxnSpPr>
              <a:endCxn id="131" idx="6"/>
            </p:cNvCxnSpPr>
            <p:nvPr/>
          </p:nvCxnSpPr>
          <p:spPr>
            <a:xfrm flipH="1">
              <a:off x="219586" y="4288512"/>
              <a:ext cx="846703" cy="2286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grpSp>
      <p:cxnSp>
        <p:nvCxnSpPr>
          <p:cNvPr id="201" name="Straight Connector 200"/>
          <p:cNvCxnSpPr>
            <a:stCxn id="4" idx="3"/>
            <a:endCxn id="97" idx="1"/>
          </p:cNvCxnSpPr>
          <p:nvPr/>
        </p:nvCxnSpPr>
        <p:spPr>
          <a:xfrm>
            <a:off x="2387484" y="2222176"/>
            <a:ext cx="828116" cy="768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203" name="Straight Connector 202"/>
          <p:cNvCxnSpPr>
            <a:stCxn id="65" idx="3"/>
          </p:cNvCxnSpPr>
          <p:nvPr/>
        </p:nvCxnSpPr>
        <p:spPr>
          <a:xfrm flipV="1">
            <a:off x="2397009" y="3006161"/>
            <a:ext cx="818591" cy="606665"/>
          </a:xfrm>
          <a:prstGeom prst="line">
            <a:avLst/>
          </a:prstGeom>
        </p:spPr>
        <p:style>
          <a:lnRef idx="2">
            <a:schemeClr val="accent1"/>
          </a:lnRef>
          <a:fillRef idx="0">
            <a:schemeClr val="accent1"/>
          </a:fillRef>
          <a:effectRef idx="1">
            <a:schemeClr val="accent1"/>
          </a:effectRef>
          <a:fontRef idx="minor">
            <a:schemeClr val="tx1"/>
          </a:fontRef>
        </p:style>
      </p:cxnSp>
      <p:cxnSp>
        <p:nvCxnSpPr>
          <p:cNvPr id="205" name="Straight Connector 204"/>
          <p:cNvCxnSpPr>
            <a:stCxn id="35" idx="3"/>
            <a:endCxn id="97" idx="1"/>
          </p:cNvCxnSpPr>
          <p:nvPr/>
        </p:nvCxnSpPr>
        <p:spPr>
          <a:xfrm flipV="1">
            <a:off x="2387484" y="2990715"/>
            <a:ext cx="828116" cy="1917511"/>
          </a:xfrm>
          <a:prstGeom prst="line">
            <a:avLst/>
          </a:prstGeom>
        </p:spPr>
        <p:style>
          <a:lnRef idx="2">
            <a:schemeClr val="accent1"/>
          </a:lnRef>
          <a:fillRef idx="0">
            <a:schemeClr val="accent1"/>
          </a:fillRef>
          <a:effectRef idx="1">
            <a:schemeClr val="accent1"/>
          </a:effectRef>
          <a:fontRef idx="minor">
            <a:schemeClr val="tx1"/>
          </a:fontRef>
        </p:style>
      </p:cxnSp>
      <p:cxnSp>
        <p:nvCxnSpPr>
          <p:cNvPr id="212" name="Straight Connector 211"/>
          <p:cNvCxnSpPr>
            <a:stCxn id="97" idx="3"/>
          </p:cNvCxnSpPr>
          <p:nvPr/>
        </p:nvCxnSpPr>
        <p:spPr>
          <a:xfrm>
            <a:off x="4215725" y="2990715"/>
            <a:ext cx="1649033" cy="15446"/>
          </a:xfrm>
          <a:prstGeom prst="line">
            <a:avLst/>
          </a:prstGeom>
        </p:spPr>
        <p:style>
          <a:lnRef idx="2">
            <a:schemeClr val="accent1"/>
          </a:lnRef>
          <a:fillRef idx="0">
            <a:schemeClr val="accent1"/>
          </a:fillRef>
          <a:effectRef idx="1">
            <a:schemeClr val="accent1"/>
          </a:effectRef>
          <a:fontRef idx="minor">
            <a:schemeClr val="tx1"/>
          </a:fontRef>
        </p:style>
      </p:cxnSp>
      <p:grpSp>
        <p:nvGrpSpPr>
          <p:cNvPr id="213" name="Group 212"/>
          <p:cNvGrpSpPr/>
          <p:nvPr/>
        </p:nvGrpSpPr>
        <p:grpSpPr>
          <a:xfrm>
            <a:off x="3215600" y="4413282"/>
            <a:ext cx="1000125" cy="990600"/>
            <a:chOff x="7315200" y="3886200"/>
            <a:chExt cx="1000125" cy="990600"/>
          </a:xfrm>
        </p:grpSpPr>
        <p:sp>
          <p:nvSpPr>
            <p:cNvPr id="214"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16"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SDN</a:t>
              </a:r>
            </a:p>
            <a:p>
              <a:pPr algn="ctr" eaLnBrk="0" hangingPunct="0">
                <a:lnSpc>
                  <a:spcPct val="90000"/>
                </a:lnSpc>
                <a:spcBef>
                  <a:spcPct val="0"/>
                </a:spcBef>
              </a:pPr>
              <a:r>
                <a:rPr lang="de-DE" sz="1600" b="1" dirty="0" smtClean="0">
                  <a:latin typeface="Arial" pitchFamily="34" charset="0"/>
                  <a:cs typeface="Arial" pitchFamily="34" charset="0"/>
                </a:rPr>
                <a:t>Controller</a:t>
              </a:r>
              <a:endParaRPr lang="en-US" sz="1600" b="1" dirty="0">
                <a:latin typeface="Arial" pitchFamily="34" charset="0"/>
                <a:cs typeface="Arial" pitchFamily="34" charset="0"/>
              </a:endParaRPr>
            </a:p>
          </p:txBody>
        </p:sp>
      </p:grpSp>
      <p:pic>
        <p:nvPicPr>
          <p:cNvPr id="245" name="Picture 244" descr="MC900431601.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474820" y="4878871"/>
            <a:ext cx="558346" cy="558346"/>
          </a:xfrm>
          <a:prstGeom prst="rect">
            <a:avLst/>
          </a:prstGeom>
        </p:spPr>
      </p:pic>
      <p:cxnSp>
        <p:nvCxnSpPr>
          <p:cNvPr id="250" name="Straight Connector 249"/>
          <p:cNvCxnSpPr/>
          <p:nvPr/>
        </p:nvCxnSpPr>
        <p:spPr>
          <a:xfrm>
            <a:off x="4839478" y="4900503"/>
            <a:ext cx="1025280" cy="15446"/>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2" name="Straight Connector 251"/>
          <p:cNvCxnSpPr>
            <a:endCxn id="249" idx="0"/>
          </p:cNvCxnSpPr>
          <p:nvPr/>
        </p:nvCxnSpPr>
        <p:spPr>
          <a:xfrm>
            <a:off x="4215725" y="4900503"/>
            <a:ext cx="217241" cy="772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4" name="Straight Connector 253"/>
          <p:cNvCxnSpPr>
            <a:endCxn id="97" idx="2"/>
          </p:cNvCxnSpPr>
          <p:nvPr/>
        </p:nvCxnSpPr>
        <p:spPr>
          <a:xfrm flipV="1">
            <a:off x="3715663" y="3486015"/>
            <a:ext cx="0" cy="91810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7" name="Straight Connector 256"/>
          <p:cNvCxnSpPr>
            <a:stCxn id="214" idx="1"/>
          </p:cNvCxnSpPr>
          <p:nvPr/>
        </p:nvCxnSpPr>
        <p:spPr>
          <a:xfrm flipH="1" flipV="1">
            <a:off x="2411184" y="2242508"/>
            <a:ext cx="804416" cy="2666074"/>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9" name="Straight Connector 258"/>
          <p:cNvCxnSpPr>
            <a:stCxn id="214" idx="1"/>
          </p:cNvCxnSpPr>
          <p:nvPr/>
        </p:nvCxnSpPr>
        <p:spPr>
          <a:xfrm flipH="1" flipV="1">
            <a:off x="2387484" y="3601272"/>
            <a:ext cx="828116" cy="1307310"/>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61" name="Straight Connector 260"/>
          <p:cNvCxnSpPr>
            <a:endCxn id="35" idx="3"/>
          </p:cNvCxnSpPr>
          <p:nvPr/>
        </p:nvCxnSpPr>
        <p:spPr>
          <a:xfrm flipH="1" flipV="1">
            <a:off x="2387484" y="4908226"/>
            <a:ext cx="804416" cy="7723"/>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sp>
        <p:nvSpPr>
          <p:cNvPr id="264" name="Rounded Rectangle 263"/>
          <p:cNvSpPr/>
          <p:nvPr/>
        </p:nvSpPr>
        <p:spPr>
          <a:xfrm>
            <a:off x="5854376" y="1280358"/>
            <a:ext cx="1641928"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sdf</a:t>
            </a:r>
            <a:endParaRPr lang="en-US" dirty="0"/>
          </a:p>
        </p:txBody>
      </p:sp>
      <p:grpSp>
        <p:nvGrpSpPr>
          <p:cNvPr id="265" name="Group 264"/>
          <p:cNvGrpSpPr/>
          <p:nvPr/>
        </p:nvGrpSpPr>
        <p:grpSpPr>
          <a:xfrm>
            <a:off x="6196801" y="3130545"/>
            <a:ext cx="990600" cy="990600"/>
            <a:chOff x="7315200" y="2819400"/>
            <a:chExt cx="990600" cy="990600"/>
          </a:xfrm>
        </p:grpSpPr>
        <p:sp>
          <p:nvSpPr>
            <p:cNvPr id="26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67"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268"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B</a:t>
              </a:r>
              <a:endParaRPr lang="en-US" sz="1400" b="1" dirty="0">
                <a:latin typeface="Arial" pitchFamily="34" charset="0"/>
                <a:cs typeface="Arial" pitchFamily="34" charset="0"/>
              </a:endParaRPr>
            </a:p>
          </p:txBody>
        </p:sp>
        <p:grpSp>
          <p:nvGrpSpPr>
            <p:cNvPr id="269" name="Group 268"/>
            <p:cNvGrpSpPr/>
            <p:nvPr/>
          </p:nvGrpSpPr>
          <p:grpSpPr>
            <a:xfrm>
              <a:off x="7520910" y="3095706"/>
              <a:ext cx="532437" cy="381000"/>
              <a:chOff x="7481888" y="3079208"/>
              <a:chExt cx="595312" cy="425992"/>
            </a:xfrm>
          </p:grpSpPr>
          <p:sp>
            <p:nvSpPr>
              <p:cNvPr id="270"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71"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72" name="Group 122"/>
              <p:cNvGrpSpPr>
                <a:grpSpLocks/>
              </p:cNvGrpSpPr>
              <p:nvPr/>
            </p:nvGrpSpPr>
            <p:grpSpPr bwMode="auto">
              <a:xfrm>
                <a:off x="7848751" y="3079208"/>
                <a:ext cx="228449" cy="389708"/>
                <a:chOff x="4120" y="2308"/>
                <a:chExt cx="305" cy="415"/>
              </a:xfrm>
            </p:grpSpPr>
            <p:sp>
              <p:nvSpPr>
                <p:cNvPr id="27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7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7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76" name="Group 126"/>
                <p:cNvGrpSpPr>
                  <a:grpSpLocks/>
                </p:cNvGrpSpPr>
                <p:nvPr/>
              </p:nvGrpSpPr>
              <p:grpSpPr bwMode="auto">
                <a:xfrm flipH="1">
                  <a:off x="4164" y="2500"/>
                  <a:ext cx="152" cy="109"/>
                  <a:chOff x="3216" y="2784"/>
                  <a:chExt cx="192" cy="144"/>
                </a:xfrm>
              </p:grpSpPr>
              <p:sp>
                <p:nvSpPr>
                  <p:cNvPr id="28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8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8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8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7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7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7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284" name="Group 283"/>
          <p:cNvGrpSpPr/>
          <p:nvPr/>
        </p:nvGrpSpPr>
        <p:grpSpPr>
          <a:xfrm>
            <a:off x="7989754" y="3130545"/>
            <a:ext cx="990600" cy="990600"/>
            <a:chOff x="5257800" y="4419600"/>
            <a:chExt cx="990600" cy="990600"/>
          </a:xfrm>
        </p:grpSpPr>
        <p:sp>
          <p:nvSpPr>
            <p:cNvPr id="285" name="Rounded Rectangle 284"/>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286" name="Group 61"/>
            <p:cNvGrpSpPr/>
            <p:nvPr/>
          </p:nvGrpSpPr>
          <p:grpSpPr>
            <a:xfrm>
              <a:off x="5410201" y="4502656"/>
              <a:ext cx="609600" cy="450344"/>
              <a:chOff x="6324600" y="1828800"/>
              <a:chExt cx="917575" cy="677862"/>
            </a:xfrm>
          </p:grpSpPr>
          <p:grpSp>
            <p:nvGrpSpPr>
              <p:cNvPr id="289" name="Group 10"/>
              <p:cNvGrpSpPr>
                <a:grpSpLocks/>
              </p:cNvGrpSpPr>
              <p:nvPr/>
            </p:nvGrpSpPr>
            <p:grpSpPr bwMode="auto">
              <a:xfrm>
                <a:off x="6972300" y="1828800"/>
                <a:ext cx="269875" cy="460375"/>
                <a:chOff x="4120" y="2308"/>
                <a:chExt cx="305" cy="415"/>
              </a:xfrm>
            </p:grpSpPr>
            <p:sp>
              <p:nvSpPr>
                <p:cNvPr id="326"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27"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28"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29" name="Group 14"/>
                <p:cNvGrpSpPr>
                  <a:grpSpLocks/>
                </p:cNvGrpSpPr>
                <p:nvPr/>
              </p:nvGrpSpPr>
              <p:grpSpPr bwMode="auto">
                <a:xfrm flipH="1">
                  <a:off x="4164" y="2500"/>
                  <a:ext cx="152" cy="109"/>
                  <a:chOff x="3216" y="2784"/>
                  <a:chExt cx="192" cy="144"/>
                </a:xfrm>
              </p:grpSpPr>
              <p:sp>
                <p:nvSpPr>
                  <p:cNvPr id="333"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34"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35"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36"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30"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31"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32"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0" name="Group 22"/>
              <p:cNvGrpSpPr>
                <a:grpSpLocks/>
              </p:cNvGrpSpPr>
              <p:nvPr/>
            </p:nvGrpSpPr>
            <p:grpSpPr bwMode="auto">
              <a:xfrm>
                <a:off x="6756400" y="1901825"/>
                <a:ext cx="269875" cy="460375"/>
                <a:chOff x="4120" y="2308"/>
                <a:chExt cx="305" cy="415"/>
              </a:xfrm>
            </p:grpSpPr>
            <p:sp>
              <p:nvSpPr>
                <p:cNvPr id="315"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16"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17"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18" name="Group 26"/>
                <p:cNvGrpSpPr>
                  <a:grpSpLocks/>
                </p:cNvGrpSpPr>
                <p:nvPr/>
              </p:nvGrpSpPr>
              <p:grpSpPr bwMode="auto">
                <a:xfrm flipH="1">
                  <a:off x="4164" y="2500"/>
                  <a:ext cx="152" cy="109"/>
                  <a:chOff x="3216" y="2784"/>
                  <a:chExt cx="192" cy="144"/>
                </a:xfrm>
              </p:grpSpPr>
              <p:sp>
                <p:nvSpPr>
                  <p:cNvPr id="322"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23"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24"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25"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19"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20"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21"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1" name="Group 34"/>
              <p:cNvGrpSpPr>
                <a:grpSpLocks/>
              </p:cNvGrpSpPr>
              <p:nvPr/>
            </p:nvGrpSpPr>
            <p:grpSpPr bwMode="auto">
              <a:xfrm>
                <a:off x="6540500" y="1973262"/>
                <a:ext cx="269875" cy="460375"/>
                <a:chOff x="4120" y="2308"/>
                <a:chExt cx="305" cy="415"/>
              </a:xfrm>
            </p:grpSpPr>
            <p:sp>
              <p:nvSpPr>
                <p:cNvPr id="304"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05"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06"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07" name="Group 38"/>
                <p:cNvGrpSpPr>
                  <a:grpSpLocks/>
                </p:cNvGrpSpPr>
                <p:nvPr/>
              </p:nvGrpSpPr>
              <p:grpSpPr bwMode="auto">
                <a:xfrm flipH="1">
                  <a:off x="4164" y="2500"/>
                  <a:ext cx="152" cy="109"/>
                  <a:chOff x="3216" y="2784"/>
                  <a:chExt cx="192" cy="144"/>
                </a:xfrm>
              </p:grpSpPr>
              <p:sp>
                <p:nvSpPr>
                  <p:cNvPr id="311"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12"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13"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14"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08"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09"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10"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2" name="Group 618"/>
              <p:cNvGrpSpPr>
                <a:grpSpLocks/>
              </p:cNvGrpSpPr>
              <p:nvPr/>
            </p:nvGrpSpPr>
            <p:grpSpPr bwMode="auto">
              <a:xfrm>
                <a:off x="6324600" y="2046287"/>
                <a:ext cx="269875" cy="460375"/>
                <a:chOff x="4120" y="2308"/>
                <a:chExt cx="305" cy="415"/>
              </a:xfrm>
            </p:grpSpPr>
            <p:sp>
              <p:nvSpPr>
                <p:cNvPr id="293"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94"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95"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96" name="Group 622"/>
                <p:cNvGrpSpPr>
                  <a:grpSpLocks/>
                </p:cNvGrpSpPr>
                <p:nvPr/>
              </p:nvGrpSpPr>
              <p:grpSpPr bwMode="auto">
                <a:xfrm flipH="1">
                  <a:off x="4164" y="2500"/>
                  <a:ext cx="152" cy="109"/>
                  <a:chOff x="3216" y="2784"/>
                  <a:chExt cx="192" cy="144"/>
                </a:xfrm>
              </p:grpSpPr>
              <p:sp>
                <p:nvSpPr>
                  <p:cNvPr id="300"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01"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02"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03"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97"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98"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99"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87" name="Object 15">
              <a:hlinkClick r:id="" action="ppaction://ole?verb=0"/>
            </p:cNvPr>
            <p:cNvGraphicFramePr>
              <a:graphicFrameLocks/>
            </p:cNvGraphicFramePr>
            <p:nvPr/>
          </p:nvGraphicFramePr>
          <p:xfrm>
            <a:off x="5341951" y="4939236"/>
            <a:ext cx="798445" cy="429931"/>
          </p:xfrm>
          <a:graphic>
            <a:graphicData uri="http://schemas.openxmlformats.org/presentationml/2006/ole">
              <p:oleObj spid="_x0000_s3084" name="Clip" r:id="rId5" imgW="5757415" imgH="3221332" progId="">
                <p:embed/>
              </p:oleObj>
            </a:graphicData>
          </a:graphic>
        </p:graphicFrame>
        <p:sp>
          <p:nvSpPr>
            <p:cNvPr id="288"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grpSp>
        <p:nvGrpSpPr>
          <p:cNvPr id="337" name="Group 336"/>
          <p:cNvGrpSpPr/>
          <p:nvPr/>
        </p:nvGrpSpPr>
        <p:grpSpPr>
          <a:xfrm>
            <a:off x="6196801" y="1743961"/>
            <a:ext cx="990600" cy="990600"/>
            <a:chOff x="7315200" y="2819400"/>
            <a:chExt cx="990600" cy="990600"/>
          </a:xfrm>
        </p:grpSpPr>
        <p:sp>
          <p:nvSpPr>
            <p:cNvPr id="3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39"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3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A</a:t>
              </a:r>
              <a:endParaRPr lang="en-US" sz="1400" b="1" dirty="0">
                <a:latin typeface="Arial" pitchFamily="34" charset="0"/>
                <a:cs typeface="Arial" pitchFamily="34" charset="0"/>
              </a:endParaRPr>
            </a:p>
          </p:txBody>
        </p:sp>
        <p:grpSp>
          <p:nvGrpSpPr>
            <p:cNvPr id="341" name="Group 340"/>
            <p:cNvGrpSpPr/>
            <p:nvPr/>
          </p:nvGrpSpPr>
          <p:grpSpPr>
            <a:xfrm>
              <a:off x="7520910" y="3095706"/>
              <a:ext cx="532437" cy="381000"/>
              <a:chOff x="7481888" y="3079208"/>
              <a:chExt cx="595312" cy="425992"/>
            </a:xfrm>
          </p:grpSpPr>
          <p:sp>
            <p:nvSpPr>
              <p:cNvPr id="3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44" name="Group 122"/>
              <p:cNvGrpSpPr>
                <a:grpSpLocks/>
              </p:cNvGrpSpPr>
              <p:nvPr/>
            </p:nvGrpSpPr>
            <p:grpSpPr bwMode="auto">
              <a:xfrm>
                <a:off x="7848751" y="3079208"/>
                <a:ext cx="228449" cy="389708"/>
                <a:chOff x="4120" y="2308"/>
                <a:chExt cx="305" cy="415"/>
              </a:xfrm>
            </p:grpSpPr>
            <p:sp>
              <p:nvSpPr>
                <p:cNvPr id="3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48" name="Group 126"/>
                <p:cNvGrpSpPr>
                  <a:grpSpLocks/>
                </p:cNvGrpSpPr>
                <p:nvPr/>
              </p:nvGrpSpPr>
              <p:grpSpPr bwMode="auto">
                <a:xfrm flipH="1">
                  <a:off x="4164" y="2500"/>
                  <a:ext cx="152" cy="109"/>
                  <a:chOff x="3216" y="2784"/>
                  <a:chExt cx="192" cy="144"/>
                </a:xfrm>
              </p:grpSpPr>
              <p:sp>
                <p:nvSpPr>
                  <p:cNvPr id="3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356" name="Group 355"/>
          <p:cNvGrpSpPr/>
          <p:nvPr/>
        </p:nvGrpSpPr>
        <p:grpSpPr>
          <a:xfrm>
            <a:off x="6196801" y="4430011"/>
            <a:ext cx="990600" cy="990600"/>
            <a:chOff x="7315200" y="2819400"/>
            <a:chExt cx="990600" cy="990600"/>
          </a:xfrm>
        </p:grpSpPr>
        <p:sp>
          <p:nvSpPr>
            <p:cNvPr id="357"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58"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359"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C</a:t>
              </a:r>
              <a:endParaRPr lang="en-US" sz="1400" b="1" dirty="0">
                <a:latin typeface="Arial" pitchFamily="34" charset="0"/>
                <a:cs typeface="Arial" pitchFamily="34" charset="0"/>
              </a:endParaRPr>
            </a:p>
          </p:txBody>
        </p:sp>
        <p:grpSp>
          <p:nvGrpSpPr>
            <p:cNvPr id="360" name="Group 359"/>
            <p:cNvGrpSpPr/>
            <p:nvPr/>
          </p:nvGrpSpPr>
          <p:grpSpPr>
            <a:xfrm>
              <a:off x="7520910" y="3095706"/>
              <a:ext cx="532437" cy="381000"/>
              <a:chOff x="7481888" y="3079208"/>
              <a:chExt cx="595312" cy="425992"/>
            </a:xfrm>
          </p:grpSpPr>
          <p:sp>
            <p:nvSpPr>
              <p:cNvPr id="361"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62"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63" name="Group 122"/>
              <p:cNvGrpSpPr>
                <a:grpSpLocks/>
              </p:cNvGrpSpPr>
              <p:nvPr/>
            </p:nvGrpSpPr>
            <p:grpSpPr bwMode="auto">
              <a:xfrm>
                <a:off x="7848751" y="3079208"/>
                <a:ext cx="228449" cy="389708"/>
                <a:chOff x="4120" y="2308"/>
                <a:chExt cx="305" cy="415"/>
              </a:xfrm>
            </p:grpSpPr>
            <p:sp>
              <p:nvSpPr>
                <p:cNvPr id="364"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65"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66"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67" name="Group 126"/>
                <p:cNvGrpSpPr>
                  <a:grpSpLocks/>
                </p:cNvGrpSpPr>
                <p:nvPr/>
              </p:nvGrpSpPr>
              <p:grpSpPr bwMode="auto">
                <a:xfrm flipH="1">
                  <a:off x="4164" y="2500"/>
                  <a:ext cx="152" cy="109"/>
                  <a:chOff x="3216" y="2784"/>
                  <a:chExt cx="192" cy="144"/>
                </a:xfrm>
              </p:grpSpPr>
              <p:sp>
                <p:nvSpPr>
                  <p:cNvPr id="371"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72"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73"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74"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68"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69"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70"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cxnSp>
        <p:nvCxnSpPr>
          <p:cNvPr id="375" name="Straight Connector 374"/>
          <p:cNvCxnSpPr>
            <a:stCxn id="264" idx="3"/>
            <a:endCxn id="285" idx="1"/>
          </p:cNvCxnSpPr>
          <p:nvPr/>
        </p:nvCxnSpPr>
        <p:spPr>
          <a:xfrm>
            <a:off x="7496304" y="3619500"/>
            <a:ext cx="493450" cy="6345"/>
          </a:xfrm>
          <a:prstGeom prst="line">
            <a:avLst/>
          </a:prstGeom>
        </p:spPr>
        <p:style>
          <a:lnRef idx="2">
            <a:schemeClr val="accent1"/>
          </a:lnRef>
          <a:fillRef idx="0">
            <a:schemeClr val="accent1"/>
          </a:fillRef>
          <a:effectRef idx="1">
            <a:schemeClr val="accent1"/>
          </a:effectRef>
          <a:fontRef idx="minor">
            <a:schemeClr val="tx1"/>
          </a:fontRef>
        </p:style>
      </p:cxnSp>
      <p:sp>
        <p:nvSpPr>
          <p:cNvPr id="376" name="TextBox 375"/>
          <p:cNvSpPr txBox="1"/>
          <p:nvPr/>
        </p:nvSpPr>
        <p:spPr>
          <a:xfrm>
            <a:off x="5876147" y="5496977"/>
            <a:ext cx="1598385" cy="276999"/>
          </a:xfrm>
          <a:prstGeom prst="rect">
            <a:avLst/>
          </a:prstGeom>
          <a:noFill/>
        </p:spPr>
        <p:txBody>
          <a:bodyPr wrap="square" rtlCol="0">
            <a:spAutoFit/>
          </a:bodyPr>
          <a:lstStyle/>
          <a:p>
            <a:pPr algn="ctr"/>
            <a:r>
              <a:rPr lang="en-US" sz="1200" dirty="0" smtClean="0"/>
              <a:t>Traditional Operators</a:t>
            </a:r>
            <a:endParaRPr lang="en-US" sz="1200" dirty="0"/>
          </a:p>
        </p:txBody>
      </p:sp>
      <p:grpSp>
        <p:nvGrpSpPr>
          <p:cNvPr id="377" name="Group 376"/>
          <p:cNvGrpSpPr/>
          <p:nvPr/>
        </p:nvGrpSpPr>
        <p:grpSpPr>
          <a:xfrm>
            <a:off x="0" y="3117487"/>
            <a:ext cx="990600" cy="990600"/>
            <a:chOff x="381000" y="1962150"/>
            <a:chExt cx="990600" cy="990600"/>
          </a:xfrm>
        </p:grpSpPr>
        <p:sp>
          <p:nvSpPr>
            <p:cNvPr id="378"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379" name="Picture 378" descr="MC900439836.PNG"/>
            <p:cNvPicPr>
              <a:picLocks noChangeAspect="1"/>
            </p:cNvPicPr>
            <p:nvPr/>
          </p:nvPicPr>
          <p:blipFill>
            <a:blip r:embed="rId6"/>
            <a:stretch>
              <a:fillRect/>
            </a:stretch>
          </p:blipFill>
          <p:spPr>
            <a:xfrm>
              <a:off x="609600" y="2286000"/>
              <a:ext cx="533400" cy="533400"/>
            </a:xfrm>
            <a:prstGeom prst="rect">
              <a:avLst/>
            </a:prstGeom>
          </p:spPr>
        </p:pic>
      </p:grpSp>
      <p:cxnSp>
        <p:nvCxnSpPr>
          <p:cNvPr id="380" name="Straight Connector 379"/>
          <p:cNvCxnSpPr/>
          <p:nvPr/>
        </p:nvCxnSpPr>
        <p:spPr>
          <a:xfrm>
            <a:off x="990600" y="3625845"/>
            <a:ext cx="396759" cy="0"/>
          </a:xfrm>
          <a:prstGeom prst="line">
            <a:avLst/>
          </a:prstGeom>
        </p:spPr>
        <p:style>
          <a:lnRef idx="2">
            <a:schemeClr val="accent1"/>
          </a:lnRef>
          <a:fillRef idx="0">
            <a:schemeClr val="accent1"/>
          </a:fillRef>
          <a:effectRef idx="1">
            <a:schemeClr val="accent1"/>
          </a:effectRef>
          <a:fontRef idx="minor">
            <a:schemeClr val="tx1"/>
          </a:fontRef>
        </p:style>
      </p:cxnSp>
      <p:sp>
        <p:nvSpPr>
          <p:cNvPr id="385" name="TextBox 384"/>
          <p:cNvSpPr txBox="1"/>
          <p:nvPr/>
        </p:nvSpPr>
        <p:spPr>
          <a:xfrm>
            <a:off x="4916956" y="4245345"/>
            <a:ext cx="426995" cy="369332"/>
          </a:xfrm>
          <a:prstGeom prst="rect">
            <a:avLst/>
          </a:prstGeom>
          <a:noFill/>
        </p:spPr>
        <p:txBody>
          <a:bodyPr wrap="none" rtlCol="0">
            <a:spAutoFit/>
          </a:bodyPr>
          <a:lstStyle/>
          <a:p>
            <a:r>
              <a:rPr lang="en-US" dirty="0" smtClean="0"/>
              <a:t>R2</a:t>
            </a:r>
            <a:endParaRPr lang="en-US" dirty="0"/>
          </a:p>
        </p:txBody>
      </p:sp>
      <p:cxnSp>
        <p:nvCxnSpPr>
          <p:cNvPr id="103" name="Straight Connector 102"/>
          <p:cNvCxnSpPr/>
          <p:nvPr/>
        </p:nvCxnSpPr>
        <p:spPr>
          <a:xfrm flipH="1" flipV="1">
            <a:off x="4839476" y="4726103"/>
            <a:ext cx="1364021" cy="5516"/>
          </a:xfrm>
          <a:prstGeom prst="line">
            <a:avLst/>
          </a:prstGeom>
        </p:spPr>
        <p:style>
          <a:lnRef idx="2">
            <a:schemeClr val="dk1"/>
          </a:lnRef>
          <a:fillRef idx="0">
            <a:schemeClr val="dk1"/>
          </a:fillRef>
          <a:effectRef idx="1">
            <a:schemeClr val="dk1"/>
          </a:effectRef>
          <a:fontRef idx="minor">
            <a:schemeClr val="tx1"/>
          </a:fontRef>
        </p:style>
      </p:cxnSp>
      <p:cxnSp>
        <p:nvCxnSpPr>
          <p:cNvPr id="108" name="Straight Connector 107"/>
          <p:cNvCxnSpPr/>
          <p:nvPr/>
        </p:nvCxnSpPr>
        <p:spPr>
          <a:xfrm flipH="1" flipV="1">
            <a:off x="719563" y="3420081"/>
            <a:ext cx="2938298" cy="1288756"/>
          </a:xfrm>
          <a:prstGeom prst="line">
            <a:avLst/>
          </a:prstGeom>
        </p:spPr>
        <p:style>
          <a:lnRef idx="2">
            <a:schemeClr val="dk1"/>
          </a:lnRef>
          <a:fillRef idx="0">
            <a:schemeClr val="dk1"/>
          </a:fillRef>
          <a:effectRef idx="1">
            <a:schemeClr val="dk1"/>
          </a:effectRef>
          <a:fontRef idx="minor">
            <a:schemeClr val="tx1"/>
          </a:fontRef>
        </p:style>
      </p:cxnSp>
      <p:sp>
        <p:nvSpPr>
          <p:cNvPr id="382" name="Oval 381"/>
          <p:cNvSpPr/>
          <p:nvPr/>
        </p:nvSpPr>
        <p:spPr>
          <a:xfrm>
            <a:off x="5045578" y="4685313"/>
            <a:ext cx="84876" cy="92609"/>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cxnSp>
        <p:nvCxnSpPr>
          <p:cNvPr id="384" name="Straight Connector 383"/>
          <p:cNvCxnSpPr/>
          <p:nvPr/>
        </p:nvCxnSpPr>
        <p:spPr>
          <a:xfrm flipH="1" flipV="1">
            <a:off x="3650634" y="4708837"/>
            <a:ext cx="1253330" cy="14128"/>
          </a:xfrm>
          <a:prstGeom prst="line">
            <a:avLst/>
          </a:prstGeom>
        </p:spPr>
        <p:style>
          <a:lnRef idx="2">
            <a:schemeClr val="dk1"/>
          </a:lnRef>
          <a:fillRef idx="0">
            <a:schemeClr val="dk1"/>
          </a:fillRef>
          <a:effectRef idx="1">
            <a:schemeClr val="dk1"/>
          </a:effectRef>
          <a:fontRef idx="minor">
            <a:schemeClr val="tx1"/>
          </a:fontRef>
        </p:style>
      </p:cxnSp>
      <p:sp>
        <p:nvSpPr>
          <p:cNvPr id="381" name="Title 246"/>
          <p:cNvSpPr txBox="1">
            <a:spLocks/>
          </p:cNvSpPr>
          <p:nvPr/>
        </p:nvSpPr>
        <p:spPr>
          <a:xfrm>
            <a:off x="486128" y="10708"/>
            <a:ext cx="8229600" cy="616976"/>
          </a:xfrm>
          <a:prstGeom prst="rect">
            <a:avLst/>
          </a:prstGeom>
        </p:spPr>
        <p:txBody>
          <a:bodyP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R2</a:t>
            </a:r>
            <a:endParaRPr lang="en-US" dirty="0"/>
          </a:p>
        </p:txBody>
      </p:sp>
      <p:sp>
        <p:nvSpPr>
          <p:cNvPr id="383" name="TextBox 382"/>
          <p:cNvSpPr txBox="1"/>
          <p:nvPr/>
        </p:nvSpPr>
        <p:spPr>
          <a:xfrm>
            <a:off x="249331" y="5960977"/>
            <a:ext cx="1818527" cy="646331"/>
          </a:xfrm>
          <a:prstGeom prst="rect">
            <a:avLst/>
          </a:prstGeom>
          <a:noFill/>
        </p:spPr>
        <p:txBody>
          <a:bodyPr wrap="none" rtlCol="0">
            <a:spAutoFit/>
          </a:bodyPr>
          <a:lstStyle/>
          <a:p>
            <a:r>
              <a:rPr lang="en-US" dirty="0" smtClean="0"/>
              <a:t>R2: </a:t>
            </a:r>
          </a:p>
          <a:p>
            <a:r>
              <a:rPr lang="en-US" dirty="0" smtClean="0"/>
              <a:t>Control path only</a:t>
            </a:r>
            <a:endParaRPr lang="en-US" dirty="0"/>
          </a:p>
        </p:txBody>
      </p:sp>
      <p:grpSp>
        <p:nvGrpSpPr>
          <p:cNvPr id="247" name="Group 246"/>
          <p:cNvGrpSpPr/>
          <p:nvPr/>
        </p:nvGrpSpPr>
        <p:grpSpPr>
          <a:xfrm>
            <a:off x="4432965" y="4412926"/>
            <a:ext cx="406513" cy="990600"/>
            <a:chOff x="7315200" y="3886200"/>
            <a:chExt cx="1000130" cy="990600"/>
          </a:xfrm>
        </p:grpSpPr>
        <p:sp>
          <p:nvSpPr>
            <p:cNvPr id="24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49" name="Rectangle 187"/>
            <p:cNvSpPr>
              <a:spLocks noChangeArrowheads="1"/>
            </p:cNvSpPr>
            <p:nvPr/>
          </p:nvSpPr>
          <p:spPr bwMode="auto">
            <a:xfrm rot="16200000">
              <a:off x="7639756" y="3881438"/>
              <a:ext cx="351019" cy="1000128"/>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AAA</a:t>
              </a:r>
              <a:endParaRPr lang="en-US" sz="1600" b="1" dirty="0">
                <a:latin typeface="Arial" pitchFamily="34" charset="0"/>
                <a:cs typeface="Arial" pitchFamily="34" charset="0"/>
              </a:endParaRPr>
            </a:p>
          </p:txBody>
        </p:sp>
      </p:grpSp>
    </p:spTree>
    <p:extLst>
      <p:ext uri="{BB962C8B-B14F-4D97-AF65-F5344CB8AC3E}">
        <p14:creationId xmlns="" xmlns:p14="http://schemas.microsoft.com/office/powerpoint/2010/main" val="19532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77569" y="1280358"/>
            <a:ext cx="4535830"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1387359" y="1726876"/>
            <a:ext cx="1000125" cy="990600"/>
            <a:chOff x="7315200" y="3886200"/>
            <a:chExt cx="1000125" cy="990600"/>
          </a:xfrm>
        </p:grpSpPr>
        <p:sp>
          <p:nvSpPr>
            <p:cNvPr id="4"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7"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9" name="Group 161"/>
                  <p:cNvGrpSpPr>
                    <a:grpSpLocks noChangeAspect="1"/>
                  </p:cNvGrpSpPr>
                  <p:nvPr/>
                </p:nvGrpSpPr>
                <p:grpSpPr bwMode="auto">
                  <a:xfrm>
                    <a:off x="7" y="2661"/>
                    <a:ext cx="93" cy="247"/>
                    <a:chOff x="7" y="2661"/>
                    <a:chExt cx="93" cy="247"/>
                  </a:xfrm>
                </p:grpSpPr>
                <p:sp>
                  <p:nvSpPr>
                    <p:cNvPr id="2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2" name="Group 176"/>
                <p:cNvGrpSpPr>
                  <a:grpSpLocks noChangeAspect="1"/>
                </p:cNvGrpSpPr>
                <p:nvPr/>
              </p:nvGrpSpPr>
              <p:grpSpPr bwMode="auto">
                <a:xfrm>
                  <a:off x="5" y="2533"/>
                  <a:ext cx="141" cy="374"/>
                  <a:chOff x="5" y="2533"/>
                  <a:chExt cx="141" cy="374"/>
                </a:xfrm>
              </p:grpSpPr>
              <p:sp>
                <p:nvSpPr>
                  <p:cNvPr id="1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6"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4" name="Group 33"/>
          <p:cNvGrpSpPr/>
          <p:nvPr/>
        </p:nvGrpSpPr>
        <p:grpSpPr>
          <a:xfrm>
            <a:off x="1387359" y="4412926"/>
            <a:ext cx="1000125" cy="990600"/>
            <a:chOff x="7315200" y="3886200"/>
            <a:chExt cx="1000125" cy="990600"/>
          </a:xfrm>
        </p:grpSpPr>
        <p:sp>
          <p:nvSpPr>
            <p:cNvPr id="35"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36" name="Group 158"/>
            <p:cNvGrpSpPr>
              <a:grpSpLocks noChangeAspect="1"/>
            </p:cNvGrpSpPr>
            <p:nvPr/>
          </p:nvGrpSpPr>
          <p:grpSpPr bwMode="auto">
            <a:xfrm flipH="1">
              <a:off x="7696199" y="4259473"/>
              <a:ext cx="411161" cy="494972"/>
              <a:chOff x="5" y="2480"/>
              <a:chExt cx="237" cy="430"/>
            </a:xfrm>
          </p:grpSpPr>
          <p:grpSp>
            <p:nvGrpSpPr>
              <p:cNvPr id="38" name="Group 159"/>
              <p:cNvGrpSpPr>
                <a:grpSpLocks noChangeAspect="1"/>
              </p:cNvGrpSpPr>
              <p:nvPr/>
            </p:nvGrpSpPr>
            <p:grpSpPr bwMode="auto">
              <a:xfrm>
                <a:off x="5" y="2521"/>
                <a:ext cx="145" cy="389"/>
                <a:chOff x="5" y="2521"/>
                <a:chExt cx="145" cy="389"/>
              </a:xfrm>
            </p:grpSpPr>
            <p:grpSp>
              <p:nvGrpSpPr>
                <p:cNvPr id="42" name="Group 160"/>
                <p:cNvGrpSpPr>
                  <a:grpSpLocks noChangeAspect="1"/>
                </p:cNvGrpSpPr>
                <p:nvPr/>
              </p:nvGrpSpPr>
              <p:grpSpPr bwMode="auto">
                <a:xfrm>
                  <a:off x="7" y="2654"/>
                  <a:ext cx="143" cy="256"/>
                  <a:chOff x="7" y="2654"/>
                  <a:chExt cx="143" cy="256"/>
                </a:xfrm>
              </p:grpSpPr>
              <p:grpSp>
                <p:nvGrpSpPr>
                  <p:cNvPr id="50" name="Group 161"/>
                  <p:cNvGrpSpPr>
                    <a:grpSpLocks noChangeAspect="1"/>
                  </p:cNvGrpSpPr>
                  <p:nvPr/>
                </p:nvGrpSpPr>
                <p:grpSpPr bwMode="auto">
                  <a:xfrm>
                    <a:off x="7" y="2661"/>
                    <a:ext cx="93" cy="247"/>
                    <a:chOff x="7" y="2661"/>
                    <a:chExt cx="93" cy="247"/>
                  </a:xfrm>
                </p:grpSpPr>
                <p:sp>
                  <p:nvSpPr>
                    <p:cNvPr id="5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5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5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3" name="Group 176"/>
                <p:cNvGrpSpPr>
                  <a:grpSpLocks noChangeAspect="1"/>
                </p:cNvGrpSpPr>
                <p:nvPr/>
              </p:nvGrpSpPr>
              <p:grpSpPr bwMode="auto">
                <a:xfrm>
                  <a:off x="5" y="2533"/>
                  <a:ext cx="141" cy="374"/>
                  <a:chOff x="5" y="2533"/>
                  <a:chExt cx="141" cy="374"/>
                </a:xfrm>
              </p:grpSpPr>
              <p:sp>
                <p:nvSpPr>
                  <p:cNvPr id="4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4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4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7"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sp>
        <p:nvSpPr>
          <p:cNvPr id="65" name="AutoShape 154"/>
          <p:cNvSpPr>
            <a:spLocks noChangeArrowheads="1"/>
          </p:cNvSpPr>
          <p:nvPr/>
        </p:nvSpPr>
        <p:spPr bwMode="auto">
          <a:xfrm>
            <a:off x="1396884" y="3117526"/>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66" name="Group 158"/>
          <p:cNvGrpSpPr>
            <a:grpSpLocks noChangeAspect="1"/>
          </p:cNvGrpSpPr>
          <p:nvPr/>
        </p:nvGrpSpPr>
        <p:grpSpPr bwMode="auto">
          <a:xfrm flipH="1">
            <a:off x="1777883" y="3490799"/>
            <a:ext cx="411161" cy="494972"/>
            <a:chOff x="5" y="2480"/>
            <a:chExt cx="237" cy="430"/>
          </a:xfrm>
        </p:grpSpPr>
        <p:grpSp>
          <p:nvGrpSpPr>
            <p:cNvPr id="67" name="Group 159"/>
            <p:cNvGrpSpPr>
              <a:grpSpLocks noChangeAspect="1"/>
            </p:cNvGrpSpPr>
            <p:nvPr/>
          </p:nvGrpSpPr>
          <p:grpSpPr bwMode="auto">
            <a:xfrm>
              <a:off x="5" y="2521"/>
              <a:ext cx="145" cy="389"/>
              <a:chOff x="5" y="2521"/>
              <a:chExt cx="145" cy="389"/>
            </a:xfrm>
          </p:grpSpPr>
          <p:grpSp>
            <p:nvGrpSpPr>
              <p:cNvPr id="71" name="Group 70"/>
              <p:cNvGrpSpPr>
                <a:grpSpLocks noChangeAspect="1"/>
              </p:cNvGrpSpPr>
              <p:nvPr/>
            </p:nvGrpSpPr>
            <p:grpSpPr bwMode="auto">
              <a:xfrm>
                <a:off x="7" y="2654"/>
                <a:ext cx="143" cy="256"/>
                <a:chOff x="7" y="2654"/>
                <a:chExt cx="143" cy="256"/>
              </a:xfrm>
            </p:grpSpPr>
            <p:grpSp>
              <p:nvGrpSpPr>
                <p:cNvPr id="79" name="Group 161"/>
                <p:cNvGrpSpPr>
                  <a:grpSpLocks noChangeAspect="1"/>
                </p:cNvGrpSpPr>
                <p:nvPr/>
              </p:nvGrpSpPr>
              <p:grpSpPr bwMode="auto">
                <a:xfrm>
                  <a:off x="7" y="2661"/>
                  <a:ext cx="93" cy="247"/>
                  <a:chOff x="7" y="2661"/>
                  <a:chExt cx="93" cy="247"/>
                </a:xfrm>
              </p:grpSpPr>
              <p:sp>
                <p:nvSpPr>
                  <p:cNvPr id="87"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8"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9"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0"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1"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2"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93"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80"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1"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2"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3"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4"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5"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86"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72" name="Group 176"/>
              <p:cNvGrpSpPr>
                <a:grpSpLocks noChangeAspect="1"/>
              </p:cNvGrpSpPr>
              <p:nvPr/>
            </p:nvGrpSpPr>
            <p:grpSpPr bwMode="auto">
              <a:xfrm>
                <a:off x="5" y="2533"/>
                <a:ext cx="141" cy="374"/>
                <a:chOff x="5" y="2533"/>
                <a:chExt cx="141" cy="374"/>
              </a:xfrm>
            </p:grpSpPr>
            <p:sp>
              <p:nvSpPr>
                <p:cNvPr id="74"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5"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6"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7"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78"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73"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68"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69"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70"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4" name="Rectangle 187"/>
          <p:cNvSpPr>
            <a:spLocks noChangeArrowheads="1"/>
          </p:cNvSpPr>
          <p:nvPr/>
        </p:nvSpPr>
        <p:spPr bwMode="auto">
          <a:xfrm>
            <a:off x="1455621" y="3193726"/>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sp>
        <p:nvSpPr>
          <p:cNvPr id="95" name="TextBox 94"/>
          <p:cNvSpPr txBox="1"/>
          <p:nvPr/>
        </p:nvSpPr>
        <p:spPr>
          <a:xfrm>
            <a:off x="2266747" y="5693978"/>
            <a:ext cx="2416145" cy="276999"/>
          </a:xfrm>
          <a:prstGeom prst="rect">
            <a:avLst/>
          </a:prstGeom>
          <a:noFill/>
        </p:spPr>
        <p:txBody>
          <a:bodyPr wrap="square" rtlCol="0">
            <a:spAutoFit/>
          </a:bodyPr>
          <a:lstStyle/>
          <a:p>
            <a:pPr algn="ctr"/>
            <a:r>
              <a:rPr lang="en-US" sz="1200" dirty="0" smtClean="0"/>
              <a:t>Access Infrastructure Operators</a:t>
            </a:r>
            <a:endParaRPr lang="en-US" sz="1200" dirty="0"/>
          </a:p>
        </p:txBody>
      </p:sp>
      <p:grpSp>
        <p:nvGrpSpPr>
          <p:cNvPr id="96" name="Group 95"/>
          <p:cNvGrpSpPr/>
          <p:nvPr/>
        </p:nvGrpSpPr>
        <p:grpSpPr>
          <a:xfrm>
            <a:off x="3215600" y="2495415"/>
            <a:ext cx="1000125" cy="990600"/>
            <a:chOff x="7315200" y="3886200"/>
            <a:chExt cx="1000125" cy="990600"/>
          </a:xfrm>
          <a:solidFill>
            <a:schemeClr val="bg1">
              <a:lumMod val="85000"/>
            </a:schemeClr>
          </a:solidFill>
        </p:grpSpPr>
        <p:sp>
          <p:nvSpPr>
            <p:cNvPr id="97"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99"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err="1" smtClean="0">
                  <a:latin typeface="Arial" pitchFamily="34" charset="0"/>
                  <a:cs typeface="Arial" pitchFamily="34" charset="0"/>
                </a:rPr>
                <a:t>Backhaul</a:t>
              </a:r>
              <a:endParaRPr lang="en-US" sz="1600" b="1" dirty="0">
                <a:latin typeface="Arial" pitchFamily="34" charset="0"/>
                <a:cs typeface="Arial" pitchFamily="34" charset="0"/>
              </a:endParaRPr>
            </a:p>
          </p:txBody>
        </p:sp>
      </p:grpSp>
      <p:grpSp>
        <p:nvGrpSpPr>
          <p:cNvPr id="199" name="Group 198"/>
          <p:cNvGrpSpPr/>
          <p:nvPr/>
        </p:nvGrpSpPr>
        <p:grpSpPr>
          <a:xfrm>
            <a:off x="3231189" y="2945674"/>
            <a:ext cx="938479" cy="343703"/>
            <a:chOff x="173867" y="4114800"/>
            <a:chExt cx="938479" cy="343703"/>
          </a:xfrm>
        </p:grpSpPr>
        <p:sp>
          <p:nvSpPr>
            <p:cNvPr id="128" name="Oval 127"/>
            <p:cNvSpPr/>
            <p:nvPr/>
          </p:nvSpPr>
          <p:spPr>
            <a:xfrm>
              <a:off x="310392" y="4114800"/>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9" name="Oval 128"/>
            <p:cNvSpPr/>
            <p:nvPr/>
          </p:nvSpPr>
          <p:spPr>
            <a:xfrm>
              <a:off x="554820"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0" name="Oval 129"/>
            <p:cNvSpPr/>
            <p:nvPr/>
          </p:nvSpPr>
          <p:spPr>
            <a:xfrm>
              <a:off x="813311"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1" name="Oval 130"/>
            <p:cNvSpPr/>
            <p:nvPr/>
          </p:nvSpPr>
          <p:spPr>
            <a:xfrm>
              <a:off x="173867" y="428851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2" name="Oval 131"/>
            <p:cNvSpPr/>
            <p:nvPr/>
          </p:nvSpPr>
          <p:spPr>
            <a:xfrm>
              <a:off x="434217" y="4403945"/>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3" name="Oval 132"/>
            <p:cNvSpPr/>
            <p:nvPr/>
          </p:nvSpPr>
          <p:spPr>
            <a:xfrm>
              <a:off x="729492" y="4412773"/>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4" name="Oval 133"/>
            <p:cNvSpPr/>
            <p:nvPr/>
          </p:nvSpPr>
          <p:spPr>
            <a:xfrm>
              <a:off x="999367" y="4412784"/>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5" name="Oval 134"/>
            <p:cNvSpPr/>
            <p:nvPr/>
          </p:nvSpPr>
          <p:spPr>
            <a:xfrm>
              <a:off x="1066627" y="426565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7" name="Straight Connector 136"/>
            <p:cNvCxnSpPr>
              <a:stCxn id="131" idx="7"/>
              <a:endCxn id="128" idx="3"/>
            </p:cNvCxnSpPr>
            <p:nvPr/>
          </p:nvCxnSpPr>
          <p:spPr>
            <a:xfrm flipV="1">
              <a:off x="212891" y="4153824"/>
              <a:ext cx="104196" cy="14138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a:stCxn id="128" idx="6"/>
              <a:endCxn id="129" idx="2"/>
            </p:cNvCxnSpPr>
            <p:nvPr/>
          </p:nvCxnSpPr>
          <p:spPr>
            <a:xfrm>
              <a:off x="356111" y="4137660"/>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nvCxnSpPr>
          <p:spPr>
            <a:xfrm>
              <a:off x="607865" y="4137661"/>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a:endCxn id="135" idx="1"/>
            </p:cNvCxnSpPr>
            <p:nvPr/>
          </p:nvCxnSpPr>
          <p:spPr>
            <a:xfrm>
              <a:off x="859619" y="4140452"/>
              <a:ext cx="213703" cy="13189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p:cNvCxnSpPr>
              <a:stCxn id="135" idx="3"/>
              <a:endCxn id="134" idx="0"/>
            </p:cNvCxnSpPr>
            <p:nvPr/>
          </p:nvCxnSpPr>
          <p:spPr>
            <a:xfrm flipH="1">
              <a:off x="1022227" y="4304676"/>
              <a:ext cx="51095" cy="10810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a:stCxn id="134" idx="2"/>
            </p:cNvCxnSpPr>
            <p:nvPr/>
          </p:nvCxnSpPr>
          <p:spPr>
            <a:xfrm flipH="1" flipV="1">
              <a:off x="781027" y="4434481"/>
              <a:ext cx="218340" cy="116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a:stCxn id="133" idx="2"/>
              <a:endCxn id="132" idx="6"/>
            </p:cNvCxnSpPr>
            <p:nvPr/>
          </p:nvCxnSpPr>
          <p:spPr>
            <a:xfrm flipH="1" flipV="1">
              <a:off x="479936" y="4426805"/>
              <a:ext cx="249556" cy="882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a:stCxn id="132" idx="2"/>
            </p:cNvCxnSpPr>
            <p:nvPr/>
          </p:nvCxnSpPr>
          <p:spPr>
            <a:xfrm flipH="1" flipV="1">
              <a:off x="231334" y="4325404"/>
              <a:ext cx="202883" cy="10140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a:stCxn id="129" idx="3"/>
              <a:endCxn id="131" idx="7"/>
            </p:cNvCxnSpPr>
            <p:nvPr/>
          </p:nvCxnSpPr>
          <p:spPr>
            <a:xfrm flipH="1">
              <a:off x="212891" y="4153825"/>
              <a:ext cx="348624" cy="14138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1" name="Straight Connector 160"/>
            <p:cNvCxnSpPr>
              <a:stCxn id="134" idx="1"/>
            </p:cNvCxnSpPr>
            <p:nvPr/>
          </p:nvCxnSpPr>
          <p:spPr>
            <a:xfrm flipH="1" flipV="1">
              <a:off x="223294" y="4295206"/>
              <a:ext cx="782768" cy="12427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a:stCxn id="134" idx="1"/>
            </p:cNvCxnSpPr>
            <p:nvPr/>
          </p:nvCxnSpPr>
          <p:spPr>
            <a:xfrm flipH="1" flipV="1">
              <a:off x="356111" y="4153825"/>
              <a:ext cx="649951" cy="26565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6" name="Straight Connector 165"/>
            <p:cNvCxnSpPr>
              <a:stCxn id="132" idx="1"/>
              <a:endCxn id="128" idx="5"/>
            </p:cNvCxnSpPr>
            <p:nvPr/>
          </p:nvCxnSpPr>
          <p:spPr>
            <a:xfrm flipH="1" flipV="1">
              <a:off x="349416" y="4153824"/>
              <a:ext cx="91496" cy="256816"/>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a:stCxn id="134" idx="1"/>
            </p:cNvCxnSpPr>
            <p:nvPr/>
          </p:nvCxnSpPr>
          <p:spPr>
            <a:xfrm flipH="1" flipV="1">
              <a:off x="593312" y="4160104"/>
              <a:ext cx="412750" cy="25937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2" name="Straight Connector 171"/>
            <p:cNvCxnSpPr>
              <a:stCxn id="133" idx="1"/>
              <a:endCxn id="129" idx="5"/>
            </p:cNvCxnSpPr>
            <p:nvPr/>
          </p:nvCxnSpPr>
          <p:spPr>
            <a:xfrm flipH="1" flipV="1">
              <a:off x="593844" y="4153825"/>
              <a:ext cx="142343" cy="26564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a:stCxn id="132" idx="7"/>
              <a:endCxn id="129" idx="4"/>
            </p:cNvCxnSpPr>
            <p:nvPr/>
          </p:nvCxnSpPr>
          <p:spPr>
            <a:xfrm flipV="1">
              <a:off x="473241" y="4160520"/>
              <a:ext cx="104439" cy="25012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a:stCxn id="132" idx="0"/>
            </p:cNvCxnSpPr>
            <p:nvPr/>
          </p:nvCxnSpPr>
          <p:spPr>
            <a:xfrm flipV="1">
              <a:off x="457077" y="4153824"/>
              <a:ext cx="356234" cy="25012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p:cNvCxnSpPr>
              <a:stCxn id="133" idx="0"/>
              <a:endCxn id="130" idx="3"/>
            </p:cNvCxnSpPr>
            <p:nvPr/>
          </p:nvCxnSpPr>
          <p:spPr>
            <a:xfrm flipV="1">
              <a:off x="752352" y="4153825"/>
              <a:ext cx="67654" cy="25894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p:cNvCxnSpPr>
              <a:stCxn id="134" idx="1"/>
              <a:endCxn id="130" idx="4"/>
            </p:cNvCxnSpPr>
            <p:nvPr/>
          </p:nvCxnSpPr>
          <p:spPr>
            <a:xfrm flipH="1" flipV="1">
              <a:off x="836171" y="4160520"/>
              <a:ext cx="169891" cy="258959"/>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6" name="Straight Connector 185"/>
            <p:cNvCxnSpPr>
              <a:stCxn id="135" idx="2"/>
              <a:endCxn id="129" idx="6"/>
            </p:cNvCxnSpPr>
            <p:nvPr/>
          </p:nvCxnSpPr>
          <p:spPr>
            <a:xfrm flipH="1" flipV="1">
              <a:off x="600539" y="4137661"/>
              <a:ext cx="466088" cy="15085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a:stCxn id="135" idx="3"/>
              <a:endCxn id="132" idx="7"/>
            </p:cNvCxnSpPr>
            <p:nvPr/>
          </p:nvCxnSpPr>
          <p:spPr>
            <a:xfrm flipH="1">
              <a:off x="473241" y="4304676"/>
              <a:ext cx="600081" cy="10596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4" name="Straight Connector 193"/>
            <p:cNvCxnSpPr>
              <a:endCxn id="133" idx="7"/>
            </p:cNvCxnSpPr>
            <p:nvPr/>
          </p:nvCxnSpPr>
          <p:spPr>
            <a:xfrm flipH="1">
              <a:off x="768516" y="4304676"/>
              <a:ext cx="298112" cy="11479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p:cNvCxnSpPr>
              <a:endCxn id="131" idx="6"/>
            </p:cNvCxnSpPr>
            <p:nvPr/>
          </p:nvCxnSpPr>
          <p:spPr>
            <a:xfrm flipH="1">
              <a:off x="219586" y="4288512"/>
              <a:ext cx="846703" cy="2286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grpSp>
      <p:cxnSp>
        <p:nvCxnSpPr>
          <p:cNvPr id="201" name="Straight Connector 200"/>
          <p:cNvCxnSpPr>
            <a:stCxn id="4" idx="3"/>
            <a:endCxn id="97" idx="1"/>
          </p:cNvCxnSpPr>
          <p:nvPr/>
        </p:nvCxnSpPr>
        <p:spPr>
          <a:xfrm>
            <a:off x="2387484" y="2222176"/>
            <a:ext cx="828116" cy="768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203" name="Straight Connector 202"/>
          <p:cNvCxnSpPr>
            <a:stCxn id="65" idx="3"/>
          </p:cNvCxnSpPr>
          <p:nvPr/>
        </p:nvCxnSpPr>
        <p:spPr>
          <a:xfrm flipV="1">
            <a:off x="2397009" y="3006161"/>
            <a:ext cx="818591" cy="606665"/>
          </a:xfrm>
          <a:prstGeom prst="line">
            <a:avLst/>
          </a:prstGeom>
        </p:spPr>
        <p:style>
          <a:lnRef idx="2">
            <a:schemeClr val="accent1"/>
          </a:lnRef>
          <a:fillRef idx="0">
            <a:schemeClr val="accent1"/>
          </a:fillRef>
          <a:effectRef idx="1">
            <a:schemeClr val="accent1"/>
          </a:effectRef>
          <a:fontRef idx="minor">
            <a:schemeClr val="tx1"/>
          </a:fontRef>
        </p:style>
      </p:cxnSp>
      <p:cxnSp>
        <p:nvCxnSpPr>
          <p:cNvPr id="205" name="Straight Connector 204"/>
          <p:cNvCxnSpPr>
            <a:stCxn id="35" idx="3"/>
            <a:endCxn id="97" idx="1"/>
          </p:cNvCxnSpPr>
          <p:nvPr/>
        </p:nvCxnSpPr>
        <p:spPr>
          <a:xfrm flipV="1">
            <a:off x="2387484" y="2990715"/>
            <a:ext cx="828116" cy="1917511"/>
          </a:xfrm>
          <a:prstGeom prst="line">
            <a:avLst/>
          </a:prstGeom>
        </p:spPr>
        <p:style>
          <a:lnRef idx="2">
            <a:schemeClr val="accent1"/>
          </a:lnRef>
          <a:fillRef idx="0">
            <a:schemeClr val="accent1"/>
          </a:fillRef>
          <a:effectRef idx="1">
            <a:schemeClr val="accent1"/>
          </a:effectRef>
          <a:fontRef idx="minor">
            <a:schemeClr val="tx1"/>
          </a:fontRef>
        </p:style>
      </p:cxnSp>
      <p:cxnSp>
        <p:nvCxnSpPr>
          <p:cNvPr id="212" name="Straight Connector 211"/>
          <p:cNvCxnSpPr>
            <a:stCxn id="97" idx="3"/>
          </p:cNvCxnSpPr>
          <p:nvPr/>
        </p:nvCxnSpPr>
        <p:spPr>
          <a:xfrm>
            <a:off x="4215725" y="2990715"/>
            <a:ext cx="1649033" cy="15446"/>
          </a:xfrm>
          <a:prstGeom prst="line">
            <a:avLst/>
          </a:prstGeom>
        </p:spPr>
        <p:style>
          <a:lnRef idx="2">
            <a:schemeClr val="accent1"/>
          </a:lnRef>
          <a:fillRef idx="0">
            <a:schemeClr val="accent1"/>
          </a:fillRef>
          <a:effectRef idx="1">
            <a:schemeClr val="accent1"/>
          </a:effectRef>
          <a:fontRef idx="minor">
            <a:schemeClr val="tx1"/>
          </a:fontRef>
        </p:style>
      </p:cxnSp>
      <p:grpSp>
        <p:nvGrpSpPr>
          <p:cNvPr id="213" name="Group 212"/>
          <p:cNvGrpSpPr/>
          <p:nvPr/>
        </p:nvGrpSpPr>
        <p:grpSpPr>
          <a:xfrm>
            <a:off x="3215600" y="4413282"/>
            <a:ext cx="1000125" cy="990600"/>
            <a:chOff x="7315200" y="3886200"/>
            <a:chExt cx="1000125" cy="990600"/>
          </a:xfrm>
        </p:grpSpPr>
        <p:sp>
          <p:nvSpPr>
            <p:cNvPr id="214"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16"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SDN</a:t>
              </a:r>
            </a:p>
            <a:p>
              <a:pPr algn="ctr" eaLnBrk="0" hangingPunct="0">
                <a:lnSpc>
                  <a:spcPct val="90000"/>
                </a:lnSpc>
                <a:spcBef>
                  <a:spcPct val="0"/>
                </a:spcBef>
              </a:pPr>
              <a:r>
                <a:rPr lang="de-DE" sz="1600" b="1" dirty="0" smtClean="0">
                  <a:latin typeface="Arial" pitchFamily="34" charset="0"/>
                  <a:cs typeface="Arial" pitchFamily="34" charset="0"/>
                </a:rPr>
                <a:t>Controller</a:t>
              </a:r>
              <a:endParaRPr lang="en-US" sz="1600" b="1" dirty="0">
                <a:latin typeface="Arial" pitchFamily="34" charset="0"/>
                <a:cs typeface="Arial" pitchFamily="34" charset="0"/>
              </a:endParaRPr>
            </a:p>
          </p:txBody>
        </p:sp>
      </p:grpSp>
      <p:pic>
        <p:nvPicPr>
          <p:cNvPr id="245" name="Picture 244" descr="MC900431601.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474820" y="4878871"/>
            <a:ext cx="558346" cy="558346"/>
          </a:xfrm>
          <a:prstGeom prst="rect">
            <a:avLst/>
          </a:prstGeom>
        </p:spPr>
      </p:pic>
      <p:grpSp>
        <p:nvGrpSpPr>
          <p:cNvPr id="247" name="Group 246"/>
          <p:cNvGrpSpPr/>
          <p:nvPr/>
        </p:nvGrpSpPr>
        <p:grpSpPr>
          <a:xfrm>
            <a:off x="4432965" y="4412926"/>
            <a:ext cx="406513" cy="990600"/>
            <a:chOff x="7315200" y="3886200"/>
            <a:chExt cx="1000130" cy="990600"/>
          </a:xfrm>
        </p:grpSpPr>
        <p:sp>
          <p:nvSpPr>
            <p:cNvPr id="24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49" name="Rectangle 187"/>
            <p:cNvSpPr>
              <a:spLocks noChangeArrowheads="1"/>
            </p:cNvSpPr>
            <p:nvPr/>
          </p:nvSpPr>
          <p:spPr bwMode="auto">
            <a:xfrm rot="16200000">
              <a:off x="7639756" y="3881438"/>
              <a:ext cx="351019" cy="1000128"/>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AAA</a:t>
              </a:r>
              <a:endParaRPr lang="en-US" sz="1600" b="1" dirty="0">
                <a:latin typeface="Arial" pitchFamily="34" charset="0"/>
                <a:cs typeface="Arial" pitchFamily="34" charset="0"/>
              </a:endParaRPr>
            </a:p>
          </p:txBody>
        </p:sp>
      </p:grpSp>
      <p:cxnSp>
        <p:nvCxnSpPr>
          <p:cNvPr id="250" name="Straight Connector 249"/>
          <p:cNvCxnSpPr/>
          <p:nvPr/>
        </p:nvCxnSpPr>
        <p:spPr>
          <a:xfrm>
            <a:off x="4839478" y="4900503"/>
            <a:ext cx="1025280" cy="15446"/>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2" name="Straight Connector 251"/>
          <p:cNvCxnSpPr>
            <a:endCxn id="249" idx="0"/>
          </p:cNvCxnSpPr>
          <p:nvPr/>
        </p:nvCxnSpPr>
        <p:spPr>
          <a:xfrm>
            <a:off x="4215725" y="4900503"/>
            <a:ext cx="217241" cy="772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4" name="Straight Connector 253"/>
          <p:cNvCxnSpPr>
            <a:endCxn id="97" idx="2"/>
          </p:cNvCxnSpPr>
          <p:nvPr/>
        </p:nvCxnSpPr>
        <p:spPr>
          <a:xfrm flipV="1">
            <a:off x="3715663" y="3486015"/>
            <a:ext cx="0" cy="918105"/>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7" name="Straight Connector 256"/>
          <p:cNvCxnSpPr>
            <a:stCxn id="214" idx="1"/>
          </p:cNvCxnSpPr>
          <p:nvPr/>
        </p:nvCxnSpPr>
        <p:spPr>
          <a:xfrm flipH="1" flipV="1">
            <a:off x="2411184" y="2242508"/>
            <a:ext cx="804416" cy="2666074"/>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59" name="Straight Connector 258"/>
          <p:cNvCxnSpPr>
            <a:stCxn id="214" idx="1"/>
          </p:cNvCxnSpPr>
          <p:nvPr/>
        </p:nvCxnSpPr>
        <p:spPr>
          <a:xfrm flipH="1" flipV="1">
            <a:off x="2387484" y="3601272"/>
            <a:ext cx="828116" cy="1307310"/>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cxnSp>
        <p:nvCxnSpPr>
          <p:cNvPr id="261" name="Straight Connector 260"/>
          <p:cNvCxnSpPr>
            <a:endCxn id="35" idx="3"/>
          </p:cNvCxnSpPr>
          <p:nvPr/>
        </p:nvCxnSpPr>
        <p:spPr>
          <a:xfrm flipH="1" flipV="1">
            <a:off x="2387484" y="4908226"/>
            <a:ext cx="804416" cy="7723"/>
          </a:xfrm>
          <a:prstGeom prst="line">
            <a:avLst/>
          </a:prstGeom>
          <a:ln>
            <a:solidFill>
              <a:srgbClr val="595959"/>
            </a:solidFill>
            <a:prstDash val="dash"/>
          </a:ln>
        </p:spPr>
        <p:style>
          <a:lnRef idx="2">
            <a:schemeClr val="accent1"/>
          </a:lnRef>
          <a:fillRef idx="0">
            <a:schemeClr val="accent1"/>
          </a:fillRef>
          <a:effectRef idx="1">
            <a:schemeClr val="accent1"/>
          </a:effectRef>
          <a:fontRef idx="minor">
            <a:schemeClr val="tx1"/>
          </a:fontRef>
        </p:style>
      </p:cxnSp>
      <p:sp>
        <p:nvSpPr>
          <p:cNvPr id="264" name="Rounded Rectangle 263"/>
          <p:cNvSpPr/>
          <p:nvPr/>
        </p:nvSpPr>
        <p:spPr>
          <a:xfrm>
            <a:off x="5854376" y="1280358"/>
            <a:ext cx="1641928" cy="4678284"/>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sdf</a:t>
            </a:r>
            <a:endParaRPr lang="en-US" dirty="0"/>
          </a:p>
        </p:txBody>
      </p:sp>
      <p:grpSp>
        <p:nvGrpSpPr>
          <p:cNvPr id="265" name="Group 264"/>
          <p:cNvGrpSpPr/>
          <p:nvPr/>
        </p:nvGrpSpPr>
        <p:grpSpPr>
          <a:xfrm>
            <a:off x="6196801" y="3130545"/>
            <a:ext cx="990600" cy="990600"/>
            <a:chOff x="7315200" y="2819400"/>
            <a:chExt cx="990600" cy="990600"/>
          </a:xfrm>
        </p:grpSpPr>
        <p:sp>
          <p:nvSpPr>
            <p:cNvPr id="26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67"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268"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B</a:t>
              </a:r>
              <a:endParaRPr lang="en-US" sz="1400" b="1" dirty="0">
                <a:latin typeface="Arial" pitchFamily="34" charset="0"/>
                <a:cs typeface="Arial" pitchFamily="34" charset="0"/>
              </a:endParaRPr>
            </a:p>
          </p:txBody>
        </p:sp>
        <p:grpSp>
          <p:nvGrpSpPr>
            <p:cNvPr id="269" name="Group 268"/>
            <p:cNvGrpSpPr/>
            <p:nvPr/>
          </p:nvGrpSpPr>
          <p:grpSpPr>
            <a:xfrm>
              <a:off x="7520910" y="3095706"/>
              <a:ext cx="532437" cy="381000"/>
              <a:chOff x="7481888" y="3079208"/>
              <a:chExt cx="595312" cy="425992"/>
            </a:xfrm>
          </p:grpSpPr>
          <p:sp>
            <p:nvSpPr>
              <p:cNvPr id="270"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71"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72" name="Group 122"/>
              <p:cNvGrpSpPr>
                <a:grpSpLocks/>
              </p:cNvGrpSpPr>
              <p:nvPr/>
            </p:nvGrpSpPr>
            <p:grpSpPr bwMode="auto">
              <a:xfrm>
                <a:off x="7848751" y="3079208"/>
                <a:ext cx="228449" cy="389708"/>
                <a:chOff x="4120" y="2308"/>
                <a:chExt cx="305" cy="415"/>
              </a:xfrm>
            </p:grpSpPr>
            <p:sp>
              <p:nvSpPr>
                <p:cNvPr id="27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7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7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76" name="Group 126"/>
                <p:cNvGrpSpPr>
                  <a:grpSpLocks/>
                </p:cNvGrpSpPr>
                <p:nvPr/>
              </p:nvGrpSpPr>
              <p:grpSpPr bwMode="auto">
                <a:xfrm flipH="1">
                  <a:off x="4164" y="2500"/>
                  <a:ext cx="152" cy="109"/>
                  <a:chOff x="3216" y="2784"/>
                  <a:chExt cx="192" cy="144"/>
                </a:xfrm>
              </p:grpSpPr>
              <p:sp>
                <p:nvSpPr>
                  <p:cNvPr id="28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8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8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8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7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7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7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284" name="Group 283"/>
          <p:cNvGrpSpPr/>
          <p:nvPr/>
        </p:nvGrpSpPr>
        <p:grpSpPr>
          <a:xfrm>
            <a:off x="7989754" y="3130545"/>
            <a:ext cx="990600" cy="990600"/>
            <a:chOff x="5257800" y="4419600"/>
            <a:chExt cx="990600" cy="990600"/>
          </a:xfrm>
        </p:grpSpPr>
        <p:sp>
          <p:nvSpPr>
            <p:cNvPr id="285" name="Rounded Rectangle 284"/>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286" name="Group 61"/>
            <p:cNvGrpSpPr/>
            <p:nvPr/>
          </p:nvGrpSpPr>
          <p:grpSpPr>
            <a:xfrm>
              <a:off x="5410201" y="4502656"/>
              <a:ext cx="609600" cy="450344"/>
              <a:chOff x="6324600" y="1828800"/>
              <a:chExt cx="917575" cy="677862"/>
            </a:xfrm>
          </p:grpSpPr>
          <p:grpSp>
            <p:nvGrpSpPr>
              <p:cNvPr id="289" name="Group 10"/>
              <p:cNvGrpSpPr>
                <a:grpSpLocks/>
              </p:cNvGrpSpPr>
              <p:nvPr/>
            </p:nvGrpSpPr>
            <p:grpSpPr bwMode="auto">
              <a:xfrm>
                <a:off x="6972300" y="1828800"/>
                <a:ext cx="269875" cy="460375"/>
                <a:chOff x="4120" y="2308"/>
                <a:chExt cx="305" cy="415"/>
              </a:xfrm>
            </p:grpSpPr>
            <p:sp>
              <p:nvSpPr>
                <p:cNvPr id="326"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27"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28"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29" name="Group 14"/>
                <p:cNvGrpSpPr>
                  <a:grpSpLocks/>
                </p:cNvGrpSpPr>
                <p:nvPr/>
              </p:nvGrpSpPr>
              <p:grpSpPr bwMode="auto">
                <a:xfrm flipH="1">
                  <a:off x="4164" y="2500"/>
                  <a:ext cx="152" cy="109"/>
                  <a:chOff x="3216" y="2784"/>
                  <a:chExt cx="192" cy="144"/>
                </a:xfrm>
              </p:grpSpPr>
              <p:sp>
                <p:nvSpPr>
                  <p:cNvPr id="333"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34"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35"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36"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30"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31"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32"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0" name="Group 22"/>
              <p:cNvGrpSpPr>
                <a:grpSpLocks/>
              </p:cNvGrpSpPr>
              <p:nvPr/>
            </p:nvGrpSpPr>
            <p:grpSpPr bwMode="auto">
              <a:xfrm>
                <a:off x="6756400" y="1901825"/>
                <a:ext cx="269875" cy="460375"/>
                <a:chOff x="4120" y="2308"/>
                <a:chExt cx="305" cy="415"/>
              </a:xfrm>
            </p:grpSpPr>
            <p:sp>
              <p:nvSpPr>
                <p:cNvPr id="315"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16"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17"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18" name="Group 26"/>
                <p:cNvGrpSpPr>
                  <a:grpSpLocks/>
                </p:cNvGrpSpPr>
                <p:nvPr/>
              </p:nvGrpSpPr>
              <p:grpSpPr bwMode="auto">
                <a:xfrm flipH="1">
                  <a:off x="4164" y="2500"/>
                  <a:ext cx="152" cy="109"/>
                  <a:chOff x="3216" y="2784"/>
                  <a:chExt cx="192" cy="144"/>
                </a:xfrm>
              </p:grpSpPr>
              <p:sp>
                <p:nvSpPr>
                  <p:cNvPr id="322"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23"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24"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25"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19"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20"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21"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1" name="Group 34"/>
              <p:cNvGrpSpPr>
                <a:grpSpLocks/>
              </p:cNvGrpSpPr>
              <p:nvPr/>
            </p:nvGrpSpPr>
            <p:grpSpPr bwMode="auto">
              <a:xfrm>
                <a:off x="6540500" y="1973262"/>
                <a:ext cx="269875" cy="460375"/>
                <a:chOff x="4120" y="2308"/>
                <a:chExt cx="305" cy="415"/>
              </a:xfrm>
            </p:grpSpPr>
            <p:sp>
              <p:nvSpPr>
                <p:cNvPr id="304"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305"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306"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307" name="Group 38"/>
                <p:cNvGrpSpPr>
                  <a:grpSpLocks/>
                </p:cNvGrpSpPr>
                <p:nvPr/>
              </p:nvGrpSpPr>
              <p:grpSpPr bwMode="auto">
                <a:xfrm flipH="1">
                  <a:off x="4164" y="2500"/>
                  <a:ext cx="152" cy="109"/>
                  <a:chOff x="3216" y="2784"/>
                  <a:chExt cx="192" cy="144"/>
                </a:xfrm>
              </p:grpSpPr>
              <p:sp>
                <p:nvSpPr>
                  <p:cNvPr id="311"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12"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13"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14"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308"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309"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310"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92" name="Group 618"/>
              <p:cNvGrpSpPr>
                <a:grpSpLocks/>
              </p:cNvGrpSpPr>
              <p:nvPr/>
            </p:nvGrpSpPr>
            <p:grpSpPr bwMode="auto">
              <a:xfrm>
                <a:off x="6324600" y="2046287"/>
                <a:ext cx="269875" cy="460375"/>
                <a:chOff x="4120" y="2308"/>
                <a:chExt cx="305" cy="415"/>
              </a:xfrm>
            </p:grpSpPr>
            <p:sp>
              <p:nvSpPr>
                <p:cNvPr id="293"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94"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95"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96" name="Group 622"/>
                <p:cNvGrpSpPr>
                  <a:grpSpLocks/>
                </p:cNvGrpSpPr>
                <p:nvPr/>
              </p:nvGrpSpPr>
              <p:grpSpPr bwMode="auto">
                <a:xfrm flipH="1">
                  <a:off x="4164" y="2500"/>
                  <a:ext cx="152" cy="109"/>
                  <a:chOff x="3216" y="2784"/>
                  <a:chExt cx="192" cy="144"/>
                </a:xfrm>
              </p:grpSpPr>
              <p:sp>
                <p:nvSpPr>
                  <p:cNvPr id="300"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301"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302"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303"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97"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98"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99"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87" name="Object 15">
              <a:hlinkClick r:id="" action="ppaction://ole?verb=0"/>
            </p:cNvPr>
            <p:cNvGraphicFramePr>
              <a:graphicFrameLocks/>
            </p:cNvGraphicFramePr>
            <p:nvPr/>
          </p:nvGraphicFramePr>
          <p:xfrm>
            <a:off x="5341951" y="4939236"/>
            <a:ext cx="798445" cy="429931"/>
          </p:xfrm>
          <a:graphic>
            <a:graphicData uri="http://schemas.openxmlformats.org/presentationml/2006/ole">
              <p:oleObj spid="_x0000_s4108" name="Clip" r:id="rId5" imgW="5757415" imgH="3221332" progId="">
                <p:embed/>
              </p:oleObj>
            </a:graphicData>
          </a:graphic>
        </p:graphicFrame>
        <p:sp>
          <p:nvSpPr>
            <p:cNvPr id="288"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grpSp>
        <p:nvGrpSpPr>
          <p:cNvPr id="337" name="Group 336"/>
          <p:cNvGrpSpPr/>
          <p:nvPr/>
        </p:nvGrpSpPr>
        <p:grpSpPr>
          <a:xfrm>
            <a:off x="6196801" y="1743961"/>
            <a:ext cx="990600" cy="990600"/>
            <a:chOff x="7315200" y="2819400"/>
            <a:chExt cx="990600" cy="990600"/>
          </a:xfrm>
        </p:grpSpPr>
        <p:sp>
          <p:nvSpPr>
            <p:cNvPr id="3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39"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3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A</a:t>
              </a:r>
              <a:endParaRPr lang="en-US" sz="1400" b="1" dirty="0">
                <a:latin typeface="Arial" pitchFamily="34" charset="0"/>
                <a:cs typeface="Arial" pitchFamily="34" charset="0"/>
              </a:endParaRPr>
            </a:p>
          </p:txBody>
        </p:sp>
        <p:grpSp>
          <p:nvGrpSpPr>
            <p:cNvPr id="341" name="Group 340"/>
            <p:cNvGrpSpPr/>
            <p:nvPr/>
          </p:nvGrpSpPr>
          <p:grpSpPr>
            <a:xfrm>
              <a:off x="7520910" y="3095706"/>
              <a:ext cx="532437" cy="381000"/>
              <a:chOff x="7481888" y="3079208"/>
              <a:chExt cx="595312" cy="425992"/>
            </a:xfrm>
          </p:grpSpPr>
          <p:sp>
            <p:nvSpPr>
              <p:cNvPr id="3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44" name="Group 122"/>
              <p:cNvGrpSpPr>
                <a:grpSpLocks/>
              </p:cNvGrpSpPr>
              <p:nvPr/>
            </p:nvGrpSpPr>
            <p:grpSpPr bwMode="auto">
              <a:xfrm>
                <a:off x="7848751" y="3079208"/>
                <a:ext cx="228449" cy="389708"/>
                <a:chOff x="4120" y="2308"/>
                <a:chExt cx="305" cy="415"/>
              </a:xfrm>
            </p:grpSpPr>
            <p:sp>
              <p:nvSpPr>
                <p:cNvPr id="3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48" name="Group 126"/>
                <p:cNvGrpSpPr>
                  <a:grpSpLocks/>
                </p:cNvGrpSpPr>
                <p:nvPr/>
              </p:nvGrpSpPr>
              <p:grpSpPr bwMode="auto">
                <a:xfrm flipH="1">
                  <a:off x="4164" y="2500"/>
                  <a:ext cx="152" cy="109"/>
                  <a:chOff x="3216" y="2784"/>
                  <a:chExt cx="192" cy="144"/>
                </a:xfrm>
              </p:grpSpPr>
              <p:sp>
                <p:nvSpPr>
                  <p:cNvPr id="3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356" name="Group 355"/>
          <p:cNvGrpSpPr/>
          <p:nvPr/>
        </p:nvGrpSpPr>
        <p:grpSpPr>
          <a:xfrm>
            <a:off x="6196801" y="4430011"/>
            <a:ext cx="990600" cy="990600"/>
            <a:chOff x="7315200" y="2819400"/>
            <a:chExt cx="990600" cy="990600"/>
          </a:xfrm>
        </p:grpSpPr>
        <p:sp>
          <p:nvSpPr>
            <p:cNvPr id="357"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58" name="Picture 157"/>
            <p:cNvPicPr>
              <a:picLocks noChangeArrowheads="1"/>
            </p:cNvPicPr>
            <p:nvPr/>
          </p:nvPicPr>
          <p:blipFill>
            <a:blip r:embed="rId4"/>
            <a:srcRect/>
            <a:stretch>
              <a:fillRect/>
            </a:stretch>
          </p:blipFill>
          <p:spPr bwMode="auto">
            <a:xfrm>
              <a:off x="7648575" y="3509962"/>
              <a:ext cx="352425" cy="223838"/>
            </a:xfrm>
            <a:prstGeom prst="rect">
              <a:avLst/>
            </a:prstGeom>
            <a:noFill/>
            <a:ln w="12700">
              <a:noFill/>
              <a:miter lim="800000"/>
              <a:headEnd/>
              <a:tailEnd/>
            </a:ln>
            <a:effectLst/>
          </p:spPr>
        </p:pic>
        <p:sp>
          <p:nvSpPr>
            <p:cNvPr id="359"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400" b="1" dirty="0" smtClean="0">
                  <a:latin typeface="Arial" pitchFamily="34" charset="0"/>
                  <a:cs typeface="Arial" pitchFamily="34" charset="0"/>
                </a:rPr>
                <a:t>Core </a:t>
              </a:r>
              <a:r>
                <a:rPr lang="de-DE" sz="1400" b="1" dirty="0" err="1" smtClean="0">
                  <a:latin typeface="Arial" pitchFamily="34" charset="0"/>
                  <a:cs typeface="Arial" pitchFamily="34" charset="0"/>
                </a:rPr>
                <a:t>Op</a:t>
              </a:r>
              <a:r>
                <a:rPr lang="de-DE" sz="1400" b="1" dirty="0" smtClean="0">
                  <a:latin typeface="Arial" pitchFamily="34" charset="0"/>
                  <a:cs typeface="Arial" pitchFamily="34" charset="0"/>
                </a:rPr>
                <a:t> C</a:t>
              </a:r>
              <a:endParaRPr lang="en-US" sz="1400" b="1" dirty="0">
                <a:latin typeface="Arial" pitchFamily="34" charset="0"/>
                <a:cs typeface="Arial" pitchFamily="34" charset="0"/>
              </a:endParaRPr>
            </a:p>
          </p:txBody>
        </p:sp>
        <p:grpSp>
          <p:nvGrpSpPr>
            <p:cNvPr id="360" name="Group 359"/>
            <p:cNvGrpSpPr/>
            <p:nvPr/>
          </p:nvGrpSpPr>
          <p:grpSpPr>
            <a:xfrm>
              <a:off x="7520910" y="3095706"/>
              <a:ext cx="532437" cy="381000"/>
              <a:chOff x="7481888" y="3079208"/>
              <a:chExt cx="595312" cy="425992"/>
            </a:xfrm>
          </p:grpSpPr>
          <p:sp>
            <p:nvSpPr>
              <p:cNvPr id="361"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62"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63" name="Group 122"/>
              <p:cNvGrpSpPr>
                <a:grpSpLocks/>
              </p:cNvGrpSpPr>
              <p:nvPr/>
            </p:nvGrpSpPr>
            <p:grpSpPr bwMode="auto">
              <a:xfrm>
                <a:off x="7848751" y="3079208"/>
                <a:ext cx="228449" cy="389708"/>
                <a:chOff x="4120" y="2308"/>
                <a:chExt cx="305" cy="415"/>
              </a:xfrm>
            </p:grpSpPr>
            <p:sp>
              <p:nvSpPr>
                <p:cNvPr id="364"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65"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66"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67" name="Group 126"/>
                <p:cNvGrpSpPr>
                  <a:grpSpLocks/>
                </p:cNvGrpSpPr>
                <p:nvPr/>
              </p:nvGrpSpPr>
              <p:grpSpPr bwMode="auto">
                <a:xfrm flipH="1">
                  <a:off x="4164" y="2500"/>
                  <a:ext cx="152" cy="109"/>
                  <a:chOff x="3216" y="2784"/>
                  <a:chExt cx="192" cy="144"/>
                </a:xfrm>
              </p:grpSpPr>
              <p:sp>
                <p:nvSpPr>
                  <p:cNvPr id="371"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72"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73"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74"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68"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69"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70"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cxnSp>
        <p:nvCxnSpPr>
          <p:cNvPr id="375" name="Straight Connector 374"/>
          <p:cNvCxnSpPr>
            <a:stCxn id="264" idx="3"/>
            <a:endCxn id="285" idx="1"/>
          </p:cNvCxnSpPr>
          <p:nvPr/>
        </p:nvCxnSpPr>
        <p:spPr>
          <a:xfrm>
            <a:off x="7496304" y="3619500"/>
            <a:ext cx="493450" cy="6345"/>
          </a:xfrm>
          <a:prstGeom prst="line">
            <a:avLst/>
          </a:prstGeom>
        </p:spPr>
        <p:style>
          <a:lnRef idx="2">
            <a:schemeClr val="accent1"/>
          </a:lnRef>
          <a:fillRef idx="0">
            <a:schemeClr val="accent1"/>
          </a:fillRef>
          <a:effectRef idx="1">
            <a:schemeClr val="accent1"/>
          </a:effectRef>
          <a:fontRef idx="minor">
            <a:schemeClr val="tx1"/>
          </a:fontRef>
        </p:style>
      </p:cxnSp>
      <p:sp>
        <p:nvSpPr>
          <p:cNvPr id="376" name="TextBox 375"/>
          <p:cNvSpPr txBox="1"/>
          <p:nvPr/>
        </p:nvSpPr>
        <p:spPr>
          <a:xfrm>
            <a:off x="5876147" y="5496977"/>
            <a:ext cx="1598385" cy="276999"/>
          </a:xfrm>
          <a:prstGeom prst="rect">
            <a:avLst/>
          </a:prstGeom>
          <a:noFill/>
        </p:spPr>
        <p:txBody>
          <a:bodyPr wrap="square" rtlCol="0">
            <a:spAutoFit/>
          </a:bodyPr>
          <a:lstStyle/>
          <a:p>
            <a:pPr algn="ctr"/>
            <a:r>
              <a:rPr lang="en-US" sz="1200" dirty="0" smtClean="0"/>
              <a:t>Traditional Operators</a:t>
            </a:r>
            <a:endParaRPr lang="en-US" sz="1200" dirty="0"/>
          </a:p>
        </p:txBody>
      </p:sp>
      <p:grpSp>
        <p:nvGrpSpPr>
          <p:cNvPr id="377" name="Group 376"/>
          <p:cNvGrpSpPr/>
          <p:nvPr/>
        </p:nvGrpSpPr>
        <p:grpSpPr>
          <a:xfrm>
            <a:off x="0" y="3117487"/>
            <a:ext cx="990600" cy="990600"/>
            <a:chOff x="381000" y="1962150"/>
            <a:chExt cx="990600" cy="990600"/>
          </a:xfrm>
        </p:grpSpPr>
        <p:sp>
          <p:nvSpPr>
            <p:cNvPr id="378"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379" name="Picture 378" descr="MC900439836.PNG"/>
            <p:cNvPicPr>
              <a:picLocks noChangeAspect="1"/>
            </p:cNvPicPr>
            <p:nvPr/>
          </p:nvPicPr>
          <p:blipFill>
            <a:blip r:embed="rId6"/>
            <a:stretch>
              <a:fillRect/>
            </a:stretch>
          </p:blipFill>
          <p:spPr>
            <a:xfrm>
              <a:off x="609600" y="2286000"/>
              <a:ext cx="533400" cy="533400"/>
            </a:xfrm>
            <a:prstGeom prst="rect">
              <a:avLst/>
            </a:prstGeom>
          </p:spPr>
        </p:pic>
      </p:grpSp>
      <p:cxnSp>
        <p:nvCxnSpPr>
          <p:cNvPr id="380" name="Straight Connector 379"/>
          <p:cNvCxnSpPr/>
          <p:nvPr/>
        </p:nvCxnSpPr>
        <p:spPr>
          <a:xfrm>
            <a:off x="990600" y="3625845"/>
            <a:ext cx="396759" cy="0"/>
          </a:xfrm>
          <a:prstGeom prst="line">
            <a:avLst/>
          </a:prstGeom>
        </p:spPr>
        <p:style>
          <a:lnRef idx="2">
            <a:schemeClr val="accent1"/>
          </a:lnRef>
          <a:fillRef idx="0">
            <a:schemeClr val="accent1"/>
          </a:fillRef>
          <a:effectRef idx="1">
            <a:schemeClr val="accent1"/>
          </a:effectRef>
          <a:fontRef idx="minor">
            <a:schemeClr val="tx1"/>
          </a:fontRef>
        </p:style>
      </p:cxnSp>
      <p:sp>
        <p:nvSpPr>
          <p:cNvPr id="385" name="TextBox 384"/>
          <p:cNvSpPr txBox="1"/>
          <p:nvPr/>
        </p:nvSpPr>
        <p:spPr>
          <a:xfrm>
            <a:off x="4916956" y="4245345"/>
            <a:ext cx="426995" cy="369332"/>
          </a:xfrm>
          <a:prstGeom prst="rect">
            <a:avLst/>
          </a:prstGeom>
          <a:noFill/>
        </p:spPr>
        <p:txBody>
          <a:bodyPr wrap="none" rtlCol="0">
            <a:spAutoFit/>
          </a:bodyPr>
          <a:lstStyle/>
          <a:p>
            <a:r>
              <a:rPr lang="en-US" dirty="0" smtClean="0"/>
              <a:t>R3</a:t>
            </a:r>
            <a:endParaRPr lang="en-US" dirty="0"/>
          </a:p>
        </p:txBody>
      </p:sp>
      <p:cxnSp>
        <p:nvCxnSpPr>
          <p:cNvPr id="103" name="Straight Connector 102"/>
          <p:cNvCxnSpPr/>
          <p:nvPr/>
        </p:nvCxnSpPr>
        <p:spPr>
          <a:xfrm flipH="1" flipV="1">
            <a:off x="3618837" y="4726103"/>
            <a:ext cx="2584659" cy="5515"/>
          </a:xfrm>
          <a:prstGeom prst="line">
            <a:avLst/>
          </a:prstGeom>
        </p:spPr>
        <p:style>
          <a:lnRef idx="2">
            <a:schemeClr val="dk1"/>
          </a:lnRef>
          <a:fillRef idx="0">
            <a:schemeClr val="dk1"/>
          </a:fillRef>
          <a:effectRef idx="1">
            <a:schemeClr val="dk1"/>
          </a:effectRef>
          <a:fontRef idx="minor">
            <a:schemeClr val="tx1"/>
          </a:fontRef>
        </p:style>
      </p:cxnSp>
      <p:cxnSp>
        <p:nvCxnSpPr>
          <p:cNvPr id="108" name="Straight Connector 107"/>
          <p:cNvCxnSpPr/>
          <p:nvPr/>
        </p:nvCxnSpPr>
        <p:spPr>
          <a:xfrm flipH="1" flipV="1">
            <a:off x="3612142" y="3477858"/>
            <a:ext cx="6696" cy="1248245"/>
          </a:xfrm>
          <a:prstGeom prst="line">
            <a:avLst/>
          </a:prstGeom>
        </p:spPr>
        <p:style>
          <a:lnRef idx="2">
            <a:schemeClr val="dk1"/>
          </a:lnRef>
          <a:fillRef idx="0">
            <a:schemeClr val="dk1"/>
          </a:fillRef>
          <a:effectRef idx="1">
            <a:schemeClr val="dk1"/>
          </a:effectRef>
          <a:fontRef idx="minor">
            <a:schemeClr val="tx1"/>
          </a:fontRef>
        </p:style>
      </p:cxnSp>
      <p:sp>
        <p:nvSpPr>
          <p:cNvPr id="382" name="Oval 381"/>
          <p:cNvSpPr/>
          <p:nvPr/>
        </p:nvSpPr>
        <p:spPr>
          <a:xfrm>
            <a:off x="5045578" y="4685313"/>
            <a:ext cx="84876" cy="92609"/>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cxnSp>
        <p:nvCxnSpPr>
          <p:cNvPr id="381" name="Straight Connector 380"/>
          <p:cNvCxnSpPr>
            <a:endCxn id="65" idx="3"/>
          </p:cNvCxnSpPr>
          <p:nvPr/>
        </p:nvCxnSpPr>
        <p:spPr>
          <a:xfrm flipH="1" flipV="1">
            <a:off x="2397009" y="3612826"/>
            <a:ext cx="1221828" cy="1096011"/>
          </a:xfrm>
          <a:prstGeom prst="line">
            <a:avLst/>
          </a:prstGeom>
        </p:spPr>
        <p:style>
          <a:lnRef idx="2">
            <a:schemeClr val="dk1"/>
          </a:lnRef>
          <a:fillRef idx="0">
            <a:schemeClr val="dk1"/>
          </a:fillRef>
          <a:effectRef idx="1">
            <a:schemeClr val="dk1"/>
          </a:effectRef>
          <a:fontRef idx="minor">
            <a:schemeClr val="tx1"/>
          </a:fontRef>
        </p:style>
      </p:cxnSp>
      <p:sp>
        <p:nvSpPr>
          <p:cNvPr id="383" name="Title 246"/>
          <p:cNvSpPr txBox="1">
            <a:spLocks/>
          </p:cNvSpPr>
          <p:nvPr/>
        </p:nvSpPr>
        <p:spPr>
          <a:xfrm>
            <a:off x="486128" y="10708"/>
            <a:ext cx="8229600" cy="616976"/>
          </a:xfrm>
          <a:prstGeom prst="rect">
            <a:avLst/>
          </a:prstGeom>
        </p:spPr>
        <p:txBody>
          <a:bodyP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R3</a:t>
            </a:r>
            <a:endParaRPr lang="en-US" dirty="0"/>
          </a:p>
        </p:txBody>
      </p:sp>
      <p:sp>
        <p:nvSpPr>
          <p:cNvPr id="384" name="TextBox 383"/>
          <p:cNvSpPr txBox="1"/>
          <p:nvPr/>
        </p:nvSpPr>
        <p:spPr>
          <a:xfrm>
            <a:off x="401731" y="6113377"/>
            <a:ext cx="5571357" cy="646331"/>
          </a:xfrm>
          <a:prstGeom prst="rect">
            <a:avLst/>
          </a:prstGeom>
          <a:noFill/>
        </p:spPr>
        <p:txBody>
          <a:bodyPr wrap="none" rtlCol="0">
            <a:spAutoFit/>
          </a:bodyPr>
          <a:lstStyle/>
          <a:p>
            <a:r>
              <a:rPr lang="en-US" dirty="0" smtClean="0"/>
              <a:t>R3: </a:t>
            </a:r>
          </a:p>
          <a:p>
            <a:r>
              <a:rPr lang="en-US" dirty="0" smtClean="0"/>
              <a:t>Data (e.g., mobility) and Control (e.g., configuration) path</a:t>
            </a:r>
            <a:endParaRPr lang="en-US" dirty="0"/>
          </a:p>
        </p:txBody>
      </p:sp>
    </p:spTree>
    <p:extLst>
      <p:ext uri="{BB962C8B-B14F-4D97-AF65-F5344CB8AC3E}">
        <p14:creationId xmlns="" xmlns:p14="http://schemas.microsoft.com/office/powerpoint/2010/main" val="95390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175</TotalTime>
  <Words>720</Words>
  <Application>Microsoft Office PowerPoint</Application>
  <PresentationFormat>On-screen Show (4:3)</PresentationFormat>
  <Paragraphs>184</Paragraphs>
  <Slides>12</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Clip</vt:lpstr>
      <vt:lpstr>Slide 1</vt:lpstr>
      <vt:lpstr>An SDN-based approach for OmniRAN Reference Point Mapping</vt:lpstr>
      <vt:lpstr>Heterogeneous Networking w/ OmniRAN</vt:lpstr>
      <vt:lpstr>Reference Model for OMNIRAN over SDN </vt:lpstr>
      <vt:lpstr>Reference Model  (Access Infrastructure operator with data and control split)</vt:lpstr>
      <vt:lpstr>Reference Points</vt:lpstr>
      <vt:lpstr>Slide 7</vt:lpstr>
      <vt:lpstr>Slide 8</vt:lpstr>
      <vt:lpstr>Slide 9</vt:lpstr>
      <vt:lpstr>Slide 10</vt:lpstr>
      <vt:lpstr>Slide 11</vt:lpstr>
      <vt:lpstr>Reference Points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Juan Carlos Zuniga</cp:lastModifiedBy>
  <cp:revision>19</cp:revision>
  <dcterms:created xsi:type="dcterms:W3CDTF">2013-04-09T06:55:54Z</dcterms:created>
  <dcterms:modified xsi:type="dcterms:W3CDTF">2013-04-11T13:11:11Z</dcterms:modified>
</cp:coreProperties>
</file>