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handoutMasterIdLst>
    <p:handoutMasterId r:id="rId42"/>
  </p:handoutMasterIdLst>
  <p:sldIdLst>
    <p:sldId id="264" r:id="rId2"/>
    <p:sldId id="262" r:id="rId3"/>
    <p:sldId id="268" r:id="rId4"/>
    <p:sldId id="276" r:id="rId5"/>
    <p:sldId id="298" r:id="rId6"/>
    <p:sldId id="299" r:id="rId7"/>
    <p:sldId id="301" r:id="rId8"/>
    <p:sldId id="303" r:id="rId9"/>
    <p:sldId id="304" r:id="rId10"/>
    <p:sldId id="275" r:id="rId11"/>
    <p:sldId id="269" r:id="rId12"/>
    <p:sldId id="270" r:id="rId13"/>
    <p:sldId id="271" r:id="rId14"/>
    <p:sldId id="272" r:id="rId15"/>
    <p:sldId id="273" r:id="rId16"/>
    <p:sldId id="274" r:id="rId17"/>
    <p:sldId id="307" r:id="rId18"/>
    <p:sldId id="277" r:id="rId19"/>
    <p:sldId id="279" r:id="rId20"/>
    <p:sldId id="280" r:id="rId21"/>
    <p:sldId id="281" r:id="rId22"/>
    <p:sldId id="282" r:id="rId23"/>
    <p:sldId id="283" r:id="rId24"/>
    <p:sldId id="285" r:id="rId25"/>
    <p:sldId id="286" r:id="rId26"/>
    <p:sldId id="305" r:id="rId27"/>
    <p:sldId id="278" r:id="rId28"/>
    <p:sldId id="287" r:id="rId29"/>
    <p:sldId id="288" r:id="rId30"/>
    <p:sldId id="289" r:id="rId31"/>
    <p:sldId id="292" r:id="rId32"/>
    <p:sldId id="293" r:id="rId33"/>
    <p:sldId id="294" r:id="rId34"/>
    <p:sldId id="295" r:id="rId35"/>
    <p:sldId id="296" r:id="rId36"/>
    <p:sldId id="297" r:id="rId37"/>
    <p:sldId id="306" r:id="rId38"/>
    <p:sldId id="309" r:id="rId39"/>
    <p:sldId id="308" r:id="rId4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1" autoAdjust="0"/>
    <p:restoredTop sz="99233" autoAdjust="0"/>
  </p:normalViewPr>
  <p:slideViewPr>
    <p:cSldViewPr>
      <p:cViewPr varScale="1">
        <p:scale>
          <a:sx n="94" d="100"/>
          <a:sy n="94" d="100"/>
        </p:scale>
        <p:origin x="-108"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xmlns=""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xmlns=""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453656" y="8839200"/>
            <a:ext cx="76944" cy="184666"/>
          </a:xfrm>
          <a:ln/>
        </p:spPr>
        <p:txBody>
          <a:bodyPr/>
          <a:lstStyle/>
          <a:p>
            <a:fld id="{07185C03-F1AB-4731-8F81-162CD1B609D7}" type="slidenum">
              <a:rPr lang="en-US"/>
              <a:pPr/>
              <a:t>5</a:t>
            </a:fld>
            <a:endParaRPr lang="en-US" dirty="0"/>
          </a:p>
        </p:txBody>
      </p:sp>
      <p:sp>
        <p:nvSpPr>
          <p:cNvPr id="105474" name="Rectangle 2"/>
          <p:cNvSpPr>
            <a:spLocks noGrp="1" noRot="1" noChangeAspect="1" noChangeArrowheads="1" noTextEdit="1"/>
          </p:cNvSpPr>
          <p:nvPr>
            <p:ph type="sldImg"/>
          </p:nvPr>
        </p:nvSpPr>
        <p:spPr>
          <a:xfrm>
            <a:off x="1154113" y="701675"/>
            <a:ext cx="4625975" cy="3468688"/>
          </a:xfrm>
          <a:ln/>
        </p:spPr>
      </p:sp>
      <p:sp>
        <p:nvSpPr>
          <p:cNvPr id="105475" name="Rectangle 3"/>
          <p:cNvSpPr>
            <a:spLocks noGrp="1" noChangeArrowheads="1"/>
          </p:cNvSpPr>
          <p:nvPr>
            <p:ph type="body" idx="1"/>
          </p:nvPr>
        </p:nvSpPr>
        <p:spPr/>
        <p:txBody>
          <a:bodyPr/>
          <a:lstStyle/>
          <a:p>
            <a:pPr marL="231618" indent="-231618">
              <a:buFontTx/>
              <a:buAutoNum type="arabicPeriod"/>
            </a:pPr>
            <a:endParaRPr lang="en-US" dirty="0"/>
          </a:p>
        </p:txBody>
      </p:sp>
    </p:spTree>
    <p:extLst>
      <p:ext uri="{BB962C8B-B14F-4D97-AF65-F5344CB8AC3E}">
        <p14:creationId xmlns:p14="http://schemas.microsoft.com/office/powerpoint/2010/main" xmlns="" val="142492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9040" y="76200"/>
            <a:ext cx="2156360" cy="307777"/>
          </a:xfrm>
          <a:prstGeom prst="rect">
            <a:avLst/>
          </a:prstGeom>
        </p:spPr>
        <p:txBody>
          <a:bodyPr wrap="none">
            <a:spAutoFit/>
          </a:bodyPr>
          <a:lstStyle/>
          <a:p>
            <a:pPr algn="r"/>
            <a:r>
              <a:rPr lang="en-US" sz="1400" b="1" dirty="0" smtClean="0"/>
              <a:t>omniran-13-0028-00-0000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2" Type="http://schemas.openxmlformats.org/officeDocument/2006/relationships/hyperlink" Target="http://standards.ieee.org/IPR/copyrightpolicy.html" TargetMode="External"/><Relationship Id="rId1" Type="http://schemas.openxmlformats.org/officeDocument/2006/relationships/slideLayout" Target="../slideLayouts/slideLayout7.xml"/><Relationship Id="rId4" Type="http://schemas.openxmlformats.org/officeDocument/2006/relationships/hyperlink" Target="http://standards.ieee.org/guides/opman/sect6.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ist.gov/smartgrid/upload/NIST_Framework_Release_2-0_corr.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png"/><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emf"/><Relationship Id="rId7" Type="http://schemas.openxmlformats.org/officeDocument/2006/relationships/image" Target="../media/image17.w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1.wmf"/><Relationship Id="rId5" Type="http://schemas.openxmlformats.org/officeDocument/2006/relationships/image" Target="../media/image15.emf"/><Relationship Id="rId10" Type="http://schemas.openxmlformats.org/officeDocument/2006/relationships/image" Target="../media/image20.png"/><Relationship Id="rId4" Type="http://schemas.openxmlformats.org/officeDocument/2006/relationships/image" Target="../media/image14.emf"/><Relationship Id="rId9" Type="http://schemas.openxmlformats.org/officeDocument/2006/relationships/image" Target="../media/image1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OmniRAN Use Cases Examples</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a:t>
                      </a:r>
                      <a:r>
                        <a:rPr lang="en-US" sz="1200" dirty="0" smtClean="0"/>
                        <a:t>2013-04-11</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a:bodyPr>
          <a:lstStyle/>
          <a:p>
            <a:pPr algn="ctr"/>
            <a:r>
              <a:rPr lang="en-US" sz="2000" dirty="0" smtClean="0">
                <a:latin typeface="+mn-lt"/>
              </a:rPr>
              <a:t>Abstract</a:t>
            </a:r>
          </a:p>
          <a:p>
            <a:endParaRPr lang="en-US" sz="1600" dirty="0" smtClean="0">
              <a:latin typeface="+mn-lt"/>
            </a:endParaRPr>
          </a:p>
          <a:p>
            <a:r>
              <a:rPr lang="en-US" sz="1600" dirty="0" smtClean="0">
                <a:latin typeface="+mn-lt"/>
              </a:rPr>
              <a:t>The slide deck presents the use cases, which are taken into consideration as deployment examples for OmniRAN.</a:t>
            </a:r>
          </a:p>
          <a:p>
            <a:r>
              <a:rPr lang="en-US" sz="1600" dirty="0" smtClean="0">
                <a:latin typeface="+mn-lt"/>
              </a:rPr>
              <a:t>Technical requirements for OmniRAN are derived from the particular use cases, and gaps to existing technical solutions in IEEE 802 are listed for each of the use case example.</a:t>
            </a:r>
            <a:endParaRPr lang="en-US" sz="16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a:t>
            </a:r>
            <a:endParaRPr lang="en-US" dirty="0"/>
          </a:p>
        </p:txBody>
      </p:sp>
      <p:sp>
        <p:nvSpPr>
          <p:cNvPr id="3" name="Text Placeholder 2"/>
          <p:cNvSpPr>
            <a:spLocks noGrp="1"/>
          </p:cNvSpPr>
          <p:nvPr>
            <p:ph type="body" idx="1"/>
          </p:nvPr>
        </p:nvSpPr>
        <p:spPr/>
        <p:txBody>
          <a:bodyPr/>
          <a:lstStyle/>
          <a:p>
            <a:r>
              <a:rPr lang="en-US" dirty="0" smtClean="0"/>
              <a:t>OmniRAN Use Case Examples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Deployment Domain: </a:t>
            </a:r>
            <a:r>
              <a:rPr lang="en-US" dirty="0" smtClean="0"/>
              <a:t/>
            </a:r>
            <a:br>
              <a:rPr lang="en-US" dirty="0" smtClean="0"/>
            </a:br>
            <a:r>
              <a:rPr lang="en-US" dirty="0" smtClean="0"/>
              <a:t>Smart </a:t>
            </a:r>
            <a:r>
              <a:rPr lang="en-US" dirty="0"/>
              <a:t>Grid</a:t>
            </a:r>
          </a:p>
        </p:txBody>
      </p:sp>
      <p:sp>
        <p:nvSpPr>
          <p:cNvPr id="3" name="Content Placeholder 2"/>
          <p:cNvSpPr>
            <a:spLocks noGrp="1"/>
          </p:cNvSpPr>
          <p:nvPr>
            <p:ph idx="1"/>
          </p:nvPr>
        </p:nvSpPr>
        <p:spPr/>
        <p:txBody>
          <a:bodyPr>
            <a:normAutofit fontScale="62500" lnSpcReduction="20000"/>
          </a:bodyPr>
          <a:lstStyle/>
          <a:p>
            <a:r>
              <a:rPr lang="en-US"/>
              <a:t>Functional decomposition of provisioning and control of electrical energy</a:t>
            </a:r>
          </a:p>
          <a:p>
            <a:endParaRPr lang="en-US"/>
          </a:p>
          <a:p>
            <a:endParaRPr lang="en-US"/>
          </a:p>
          <a:p>
            <a:endParaRPr lang="en-US"/>
          </a:p>
          <a:p>
            <a:endParaRPr lang="en-US"/>
          </a:p>
          <a:p>
            <a:endParaRPr lang="en-US"/>
          </a:p>
          <a:p>
            <a:endParaRPr lang="en-US"/>
          </a:p>
          <a:p>
            <a:pPr marL="0" indent="0">
              <a:buNone/>
            </a:pPr>
            <a:endParaRPr lang="en-US"/>
          </a:p>
          <a:p>
            <a:pPr marL="0" indent="0">
              <a:buNone/>
            </a:pPr>
            <a:endParaRPr lang="en-US"/>
          </a:p>
          <a:p>
            <a:endParaRPr lang="en-US"/>
          </a:p>
          <a:p>
            <a:r>
              <a:rPr lang="en-US"/>
              <a:t>Requires support of multiple access technologies within the same communication infrastructure</a:t>
            </a:r>
          </a:p>
          <a:p>
            <a:r>
              <a:rPr lang="en-US"/>
              <a:t>Reference:</a:t>
            </a:r>
          </a:p>
          <a:p>
            <a:pPr lvl="1"/>
            <a:r>
              <a:rPr lang="en-US" sz="2600" i="1">
                <a:hlinkClick r:id="rId2"/>
              </a:rPr>
              <a:t>http://www.nist.gov/smartgrid/upload/NIST_Framework_Release_2-0_corr.pdf</a:t>
            </a:r>
            <a:endParaRPr lang="en-US" sz="2600" i="1"/>
          </a:p>
        </p:txBody>
      </p:sp>
      <p:pic>
        <p:nvPicPr>
          <p:cNvPr id="4" name="Picture 3"/>
          <p:cNvPicPr>
            <a:picLocks noChangeAspect="1"/>
          </p:cNvPicPr>
          <p:nvPr/>
        </p:nvPicPr>
        <p:blipFill>
          <a:blip r:embed="rId3"/>
          <a:stretch>
            <a:fillRect/>
          </a:stretch>
        </p:blipFill>
        <p:spPr>
          <a:xfrm>
            <a:off x="1828800" y="1917211"/>
            <a:ext cx="4673600" cy="2990351"/>
          </a:xfrm>
          <a:prstGeom prst="rect">
            <a:avLst/>
          </a:prstGeom>
        </p:spPr>
      </p:pic>
    </p:spTree>
    <p:extLst>
      <p:ext uri="{BB962C8B-B14F-4D97-AF65-F5344CB8AC3E}">
        <p14:creationId xmlns:p14="http://schemas.microsoft.com/office/powerpoint/2010/main" xmlns="" val="2369791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Deployment Domain: </a:t>
            </a:r>
            <a:r>
              <a:rPr lang="en-US" dirty="0" smtClean="0"/>
              <a:t/>
            </a:r>
            <a:br>
              <a:rPr lang="en-US" dirty="0" smtClean="0"/>
            </a:br>
            <a:r>
              <a:rPr lang="en-US" sz="2400" dirty="0" smtClean="0"/>
              <a:t>Customer </a:t>
            </a:r>
            <a:r>
              <a:rPr lang="en-US" sz="2400" dirty="0"/>
              <a:t>perspective of </a:t>
            </a:r>
            <a:r>
              <a:rPr lang="en-US" sz="2400" dirty="0" smtClean="0"/>
              <a:t>Energy </a:t>
            </a:r>
            <a:r>
              <a:rPr lang="en-US" sz="2400" dirty="0"/>
              <a:t>Service Interface (ESI)</a:t>
            </a:r>
            <a:endParaRPr lang="en-US" dirty="0"/>
          </a:p>
        </p:txBody>
      </p:sp>
      <p:sp>
        <p:nvSpPr>
          <p:cNvPr id="3" name="Content Placeholder 2"/>
          <p:cNvSpPr>
            <a:spLocks noGrp="1"/>
          </p:cNvSpPr>
          <p:nvPr>
            <p:ph idx="1"/>
          </p:nvPr>
        </p:nvSpPr>
        <p:spPr/>
        <p:txBody>
          <a:bodyPr>
            <a:normAutofit fontScale="70000" lnSpcReduction="20000"/>
          </a:bodyPr>
          <a:lstStyle/>
          <a:p>
            <a:r>
              <a:rPr lang="en-US" dirty="0"/>
              <a:t>NIST model introduces the ESI for utility-to-customer interactions in addition to the utility meter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ESI is aimed to support multiple different transmission technologies </a:t>
            </a:r>
          </a:p>
          <a:p>
            <a:r>
              <a:rPr lang="en-US" dirty="0" err="1"/>
              <a:t>ZigBee</a:t>
            </a:r>
            <a:r>
              <a:rPr lang="en-US" dirty="0"/>
              <a:t> established the SEP 2.0 with support of IEEE 802.15.4 as well as other (IEEE 802) </a:t>
            </a:r>
            <a:r>
              <a:rPr lang="en-US" dirty="0" err="1"/>
              <a:t>acess</a:t>
            </a:r>
            <a:r>
              <a:rPr lang="en-US" dirty="0"/>
              <a:t> technologies</a:t>
            </a:r>
          </a:p>
        </p:txBody>
      </p:sp>
      <p:pic>
        <p:nvPicPr>
          <p:cNvPr id="5" name="Picture 4"/>
          <p:cNvPicPr>
            <a:picLocks noChangeAspect="1"/>
          </p:cNvPicPr>
          <p:nvPr/>
        </p:nvPicPr>
        <p:blipFill>
          <a:blip r:embed="rId2"/>
          <a:stretch>
            <a:fillRect/>
          </a:stretch>
        </p:blipFill>
        <p:spPr>
          <a:xfrm>
            <a:off x="2590801" y="2299785"/>
            <a:ext cx="3200400" cy="2500815"/>
          </a:xfrm>
          <a:prstGeom prst="rect">
            <a:avLst/>
          </a:prstGeom>
        </p:spPr>
      </p:pic>
    </p:spTree>
    <p:extLst>
      <p:ext uri="{BB962C8B-B14F-4D97-AF65-F5344CB8AC3E}">
        <p14:creationId xmlns:p14="http://schemas.microsoft.com/office/powerpoint/2010/main" xmlns="" val="817605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Use case description: </a:t>
            </a:r>
            <a:r>
              <a:rPr lang="en-US" dirty="0"/>
              <a:t/>
            </a:r>
            <a:br>
              <a:rPr lang="en-US" dirty="0"/>
            </a:br>
            <a:r>
              <a:rPr lang="en-US" dirty="0"/>
              <a:t>Joe’s smart heater</a:t>
            </a:r>
          </a:p>
        </p:txBody>
      </p:sp>
      <p:sp>
        <p:nvSpPr>
          <p:cNvPr id="6" name="Content Placeholder 5"/>
          <p:cNvSpPr>
            <a:spLocks noGrp="1"/>
          </p:cNvSpPr>
          <p:nvPr>
            <p:ph idx="1"/>
          </p:nvPr>
        </p:nvSpPr>
        <p:spPr/>
        <p:txBody>
          <a:bodyPr>
            <a:normAutofit fontScale="55000" lnSpcReduction="20000"/>
          </a:bodyPr>
          <a:lstStyle/>
          <a:p>
            <a:pPr marL="0" indent="0">
              <a:buNone/>
            </a:pPr>
            <a:r>
              <a:rPr lang="en-US"/>
              <a:t>Joe bought a smart heater in the local hardware store </a:t>
            </a:r>
            <a:br>
              <a:rPr lang="en-US"/>
            </a:br>
            <a:r>
              <a:rPr lang="en-US"/>
              <a:t>allowing the utility company to remotely limit the operation </a:t>
            </a:r>
            <a:br>
              <a:rPr lang="en-US"/>
            </a:br>
            <a:r>
              <a:rPr lang="en-US"/>
              <a:t>providing Joe a much better price for electricity used by the heater.</a:t>
            </a:r>
          </a:p>
          <a:p>
            <a:pPr marL="0" indent="0">
              <a:buNone/>
            </a:pPr>
            <a:r>
              <a:rPr lang="en-US"/>
              <a:t>The heater supports ESI communication over IEEE 802.11 and IEEE 802.3 in addition to the ZigBee IEEE 802.15.4 interface.</a:t>
            </a:r>
          </a:p>
          <a:p>
            <a:pPr marL="0" indent="0">
              <a:buNone/>
            </a:pPr>
            <a:r>
              <a:rPr lang="en-US"/>
              <a:t>When switching on in the living room, the smart heater scans for available communication facilities, detects that there is no IEEE 802.15.4 coverage in Joe’s home, however that sufficient IEEE 802.11 coverage is available with the capability to connect to Joe’s utility company.</a:t>
            </a:r>
          </a:p>
          <a:p>
            <a:pPr marL="0" indent="0">
              <a:buNone/>
            </a:pPr>
            <a:r>
              <a:rPr lang="en-US"/>
              <a:t>After establishing secured communication over IEEE 802.11 and Joe’s home network to the utility company the heater requests Joe’s utility contract information to enable managed operation under the terms and conditions of Joe’s contract.</a:t>
            </a:r>
          </a:p>
          <a:p>
            <a:pPr marL="0" indent="0">
              <a:buNone/>
            </a:pPr>
            <a:r>
              <a:rPr lang="en-US"/>
              <a:t>Later the day, Joe has to perform some lengthy maintenance work in the basement of his home, which is quite cold during winter time. Unfortunately IEEE 802.11 coverage does not strech into the remote basement room, however there is an IEEE 802.3 port, which he can use to operate the heater under the favorable conditions of his contract.</a:t>
            </a:r>
          </a:p>
        </p:txBody>
      </p:sp>
      <p:pic>
        <p:nvPicPr>
          <p:cNvPr id="7" name="Picture 6" descr="MC900273086.WM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29400" y="457200"/>
            <a:ext cx="2299063" cy="1676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solidFill>
                  <a:schemeClr val="tx1"/>
                </a:solidFill>
              </a:rPr>
              <a:t>Use case description: </a:t>
            </a:r>
            <a:r>
              <a:rPr lang="en-US" dirty="0" smtClean="0"/>
              <a:t/>
            </a:r>
            <a:br>
              <a:rPr lang="en-US" dirty="0" smtClean="0"/>
            </a:br>
            <a:r>
              <a:rPr lang="en-US" dirty="0" smtClean="0"/>
              <a:t>Cont, Joe’s </a:t>
            </a:r>
            <a:r>
              <a:rPr lang="en-US" dirty="0"/>
              <a:t>smart heater</a:t>
            </a:r>
          </a:p>
        </p:txBody>
      </p:sp>
      <p:sp>
        <p:nvSpPr>
          <p:cNvPr id="4" name="Content Placeholder 3"/>
          <p:cNvSpPr>
            <a:spLocks noGrp="1"/>
          </p:cNvSpPr>
          <p:nvPr>
            <p:ph idx="1"/>
          </p:nvPr>
        </p:nvSpPr>
        <p:spPr/>
        <p:txBody>
          <a:bodyPr>
            <a:normAutofit fontScale="62500" lnSpcReduction="20000"/>
          </a:bodyPr>
          <a:lstStyle/>
          <a:p>
            <a:pPr marL="0" indent="0">
              <a:buNone/>
            </a:pPr>
            <a:r>
              <a:rPr lang="en-US"/>
              <a:t>After movement the smart heater itself verifies that it </a:t>
            </a:r>
            <a:br>
              <a:rPr lang="en-US"/>
            </a:br>
            <a:r>
              <a:rPr lang="en-US"/>
              <a:t>operates still in the same premeses despite change of </a:t>
            </a:r>
            <a:br>
              <a:rPr lang="en-US"/>
            </a:br>
            <a:r>
              <a:rPr lang="en-US"/>
              <a:t>network interface and location and reconfirms its operation under Joe’s contract to the utility company. </a:t>
            </a:r>
          </a:p>
          <a:p>
            <a:pPr marL="0" indent="0">
              <a:buNone/>
            </a:pPr>
            <a:r>
              <a:rPr lang="en-US"/>
              <a:t>A week later Joe’s parents have a breakdown of their heating system. They ask Joe for lenting the smart heater until their heating system is repaired. Joe unplugs his heater and carries it to the parents, who are living in a village served by a different utility company.</a:t>
            </a:r>
          </a:p>
          <a:p>
            <a:pPr marL="0" indent="0">
              <a:buNone/>
            </a:pPr>
            <a:r>
              <a:rPr lang="en-US"/>
              <a:t>When plugging in the smart heater into the power outlet, the heater detects that only IEEE 802.15.4 is available in the new location and the location is served by a different utility company. It queries whether to adopt to the new utility company and to establish communication and control based on another contract number.</a:t>
            </a:r>
          </a:p>
          <a:p>
            <a:pPr marL="0" indent="0">
              <a:buNone/>
            </a:pPr>
            <a:r>
              <a:rPr lang="en-US"/>
              <a:t>Joe enters the contract information of his parents to let the smart heater connect through the IEEE 802.15.4 system in the parents home, which is operated by a local distribution company, to the control servers of the utility company.</a:t>
            </a:r>
          </a:p>
          <a:p>
            <a:pPr marL="0" indent="0">
              <a:buNone/>
            </a:pPr>
            <a:endParaRPr lang="en-US"/>
          </a:p>
        </p:txBody>
      </p:sp>
      <p:pic>
        <p:nvPicPr>
          <p:cNvPr id="5" name="Picture 4" descr="MC900273086.WM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29400" y="457200"/>
            <a:ext cx="2299063" cy="1676400"/>
          </a:xfrm>
          <a:prstGeom prst="rect">
            <a:avLst/>
          </a:prstGeom>
        </p:spPr>
      </p:pic>
    </p:spTree>
    <p:extLst>
      <p:ext uri="{BB962C8B-B14F-4D97-AF65-F5344CB8AC3E}">
        <p14:creationId xmlns:p14="http://schemas.microsoft.com/office/powerpoint/2010/main" xmlns="" val="313098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143000" y="5053622"/>
            <a:ext cx="2971800" cy="1219200"/>
          </a:xfrm>
          <a:prstGeom prst="roundRect">
            <a:avLst>
              <a:gd name="adj" fmla="val 10657"/>
            </a:avLst>
          </a:prstGeom>
          <a:solidFill>
            <a:schemeClr val="accent4">
              <a:lumMod val="40000"/>
              <a:lumOff val="60000"/>
            </a:schemeClr>
          </a:solidFill>
          <a:ln w="12700" cap="flat" cmpd="sng" algn="ctr">
            <a:solidFill>
              <a:srgbClr val="66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9699" name="Rectangle 1"/>
          <p:cNvSpPr>
            <a:spLocks noGrp="1" noChangeArrowheads="1"/>
          </p:cNvSpPr>
          <p:nvPr>
            <p:ph type="title"/>
          </p:nvPr>
        </p:nvSpPr>
        <p:spPr/>
        <p:txBody>
          <a:bodyPr/>
          <a:lstStyle/>
          <a:p>
            <a:r>
              <a:rPr lang="en-US" i="1" dirty="0" smtClean="0">
                <a:solidFill>
                  <a:schemeClr val="tx1"/>
                </a:solidFill>
              </a:rPr>
              <a:t>OmniRAN Architecture Mapping </a:t>
            </a:r>
            <a:r>
              <a:rPr lang="en-US" dirty="0" smtClean="0"/>
              <a:t/>
            </a:r>
            <a:br>
              <a:rPr lang="en-US" dirty="0" smtClean="0"/>
            </a:br>
            <a:r>
              <a:rPr lang="en-US" dirty="0" smtClean="0"/>
              <a:t>Smart Grid Access Architecture</a:t>
            </a:r>
            <a:endParaRPr lang="en-US" dirty="0" smtClean="0"/>
          </a:p>
        </p:txBody>
      </p:sp>
      <p:pic>
        <p:nvPicPr>
          <p:cNvPr id="2" name="Picture 1" descr="CSN.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1700" y="1282700"/>
            <a:ext cx="7327900" cy="5270500"/>
          </a:xfrm>
          <a:prstGeom prst="rect">
            <a:avLst/>
          </a:prstGeom>
        </p:spPr>
      </p:pic>
      <p:sp>
        <p:nvSpPr>
          <p:cNvPr id="4" name="TextBox 3"/>
          <p:cNvSpPr txBox="1"/>
          <p:nvPr/>
        </p:nvSpPr>
        <p:spPr>
          <a:xfrm>
            <a:off x="914400" y="6172200"/>
            <a:ext cx="1461959" cy="338554"/>
          </a:xfrm>
          <a:prstGeom prst="rect">
            <a:avLst/>
          </a:prstGeom>
          <a:noFill/>
        </p:spPr>
        <p:txBody>
          <a:bodyPr wrap="none" rtlCol="0">
            <a:spAutoFit/>
          </a:bodyPr>
          <a:lstStyle/>
          <a:p>
            <a:r>
              <a:rPr lang="en-US" sz="1600" b="1">
                <a:latin typeface="+mn-lt"/>
              </a:rPr>
              <a:t>Smart Heater</a:t>
            </a:r>
          </a:p>
        </p:txBody>
      </p:sp>
      <p:graphicFrame>
        <p:nvGraphicFramePr>
          <p:cNvPr id="8" name="Object 100"/>
          <p:cNvGraphicFramePr>
            <a:graphicFrameLocks noChangeAspect="1"/>
          </p:cNvGraphicFramePr>
          <p:nvPr>
            <p:extLst>
              <p:ext uri="{D42A27DB-BD31-4B8C-83A1-F6EECF244321}">
                <p14:modId xmlns:p14="http://schemas.microsoft.com/office/powerpoint/2010/main" xmlns="" val="752151535"/>
              </p:ext>
            </p:extLst>
          </p:nvPr>
        </p:nvGraphicFramePr>
        <p:xfrm>
          <a:off x="3505200" y="990600"/>
          <a:ext cx="2438400" cy="1828800"/>
        </p:xfrm>
        <a:graphic>
          <a:graphicData uri="http://schemas.openxmlformats.org/presentationml/2006/ole">
            <p:oleObj spid="_x0000_s1026" name="Clip" r:id="rId4" imgW="5896800" imgH="1864800" progId="">
              <p:embed/>
            </p:oleObj>
          </a:graphicData>
        </a:graphic>
      </p:graphicFrame>
      <p:sp>
        <p:nvSpPr>
          <p:cNvPr id="9" name="TextBox 8"/>
          <p:cNvSpPr txBox="1"/>
          <p:nvPr/>
        </p:nvSpPr>
        <p:spPr>
          <a:xfrm>
            <a:off x="5943600" y="1676400"/>
            <a:ext cx="1762021" cy="338554"/>
          </a:xfrm>
          <a:prstGeom prst="rect">
            <a:avLst/>
          </a:prstGeom>
          <a:noFill/>
        </p:spPr>
        <p:txBody>
          <a:bodyPr wrap="none" rtlCol="0">
            <a:spAutoFit/>
          </a:bodyPr>
          <a:lstStyle/>
          <a:p>
            <a:r>
              <a:rPr lang="en-US" sz="1600" b="1">
                <a:latin typeface="+mn-lt"/>
              </a:rPr>
              <a:t>Utility Company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Requirements for OmniRAN </a:t>
            </a:r>
            <a:r>
              <a:rPr lang="en-US" dirty="0" smtClean="0"/>
              <a:t/>
            </a:r>
            <a:br>
              <a:rPr lang="en-US" dirty="0" smtClean="0"/>
            </a:br>
            <a:r>
              <a:rPr lang="en-US" dirty="0" smtClean="0"/>
              <a:t>Requirements </a:t>
            </a:r>
            <a:r>
              <a:rPr lang="en-US" dirty="0"/>
              <a:t>derived</a:t>
            </a:r>
          </a:p>
        </p:txBody>
      </p:sp>
      <p:sp>
        <p:nvSpPr>
          <p:cNvPr id="3" name="Content Placeholder 2"/>
          <p:cNvSpPr>
            <a:spLocks noGrp="1"/>
          </p:cNvSpPr>
          <p:nvPr>
            <p:ph idx="1"/>
          </p:nvPr>
        </p:nvSpPr>
        <p:spPr>
          <a:xfrm>
            <a:off x="457200" y="1546575"/>
            <a:ext cx="8229600" cy="5257800"/>
          </a:xfrm>
        </p:spPr>
        <p:txBody>
          <a:bodyPr>
            <a:normAutofit fontScale="55000" lnSpcReduction="20000"/>
          </a:bodyPr>
          <a:lstStyle/>
          <a:p>
            <a:r>
              <a:rPr lang="en-US" dirty="0"/>
              <a:t>R1: Access link, technology specific</a:t>
            </a:r>
          </a:p>
          <a:p>
            <a:pPr lvl="1"/>
            <a:r>
              <a:rPr lang="en-US" dirty="0">
                <a:solidFill>
                  <a:schemeClr val="tx2"/>
                </a:solidFill>
              </a:rPr>
              <a:t>Access point discovery, service discovery, location</a:t>
            </a:r>
          </a:p>
          <a:p>
            <a:pPr lvl="1"/>
            <a:r>
              <a:rPr lang="en-US" dirty="0">
                <a:solidFill>
                  <a:schemeClr val="tx2"/>
                </a:solidFill>
              </a:rPr>
              <a:t>Secured, locally authenticated access link from smart heater to access point/port</a:t>
            </a:r>
          </a:p>
          <a:p>
            <a:r>
              <a:rPr lang="en-US" dirty="0"/>
              <a:t>R2: User &amp; terminal authentication, subscription &amp; terminal management</a:t>
            </a:r>
          </a:p>
          <a:p>
            <a:pPr lvl="1"/>
            <a:r>
              <a:rPr lang="en-US" dirty="0">
                <a:solidFill>
                  <a:srgbClr val="1F497D"/>
                </a:solidFill>
              </a:rPr>
              <a:t>Signup of smart heater towards utility company</a:t>
            </a:r>
          </a:p>
          <a:p>
            <a:pPr lvl="1"/>
            <a:r>
              <a:rPr lang="en-US" dirty="0">
                <a:solidFill>
                  <a:srgbClr val="1F497D"/>
                </a:solidFill>
              </a:rPr>
              <a:t>Reauthentication of heater after movement</a:t>
            </a:r>
          </a:p>
          <a:p>
            <a:pPr lvl="1"/>
            <a:r>
              <a:rPr lang="en-US" dirty="0">
                <a:solidFill>
                  <a:srgbClr val="1F497D"/>
                </a:solidFill>
              </a:rPr>
              <a:t>Verification of integrity and remote firmware update</a:t>
            </a:r>
          </a:p>
          <a:p>
            <a:r>
              <a:rPr lang="en-US" dirty="0"/>
              <a:t>R3: Authorization, service management, user data connection, accounting, monitoring</a:t>
            </a:r>
          </a:p>
          <a:p>
            <a:pPr lvl="1"/>
            <a:r>
              <a:rPr lang="en-US" dirty="0">
                <a:solidFill>
                  <a:srgbClr val="1F497D"/>
                </a:solidFill>
              </a:rPr>
              <a:t>Connection establishment between local access and utility company</a:t>
            </a:r>
          </a:p>
          <a:p>
            <a:pPr lvl="1"/>
            <a:r>
              <a:rPr lang="en-US" dirty="0">
                <a:solidFill>
                  <a:srgbClr val="1F497D"/>
                </a:solidFill>
              </a:rPr>
              <a:t>Connection monitoring and accounting</a:t>
            </a:r>
          </a:p>
          <a:p>
            <a:r>
              <a:rPr lang="en-US" dirty="0"/>
              <a:t>R4: Inter-access network coordination and cooperation, fast inter-technology handover</a:t>
            </a:r>
          </a:p>
          <a:p>
            <a:pPr lvl="1"/>
            <a:r>
              <a:rPr lang="en-US" dirty="0">
                <a:solidFill>
                  <a:srgbClr val="1F497D"/>
                </a:solidFill>
              </a:rPr>
              <a:t>Local re-establishment of connectivity after change of access technology, e.g. after movement of heater from living room to basement</a:t>
            </a:r>
          </a:p>
          <a:p>
            <a:r>
              <a:rPr lang="en-US" dirty="0"/>
              <a:t>R5: Inter-operator roaming control interface</a:t>
            </a:r>
          </a:p>
          <a:p>
            <a:pPr lvl="1"/>
            <a:r>
              <a:rPr lang="en-US" dirty="0">
                <a:solidFill>
                  <a:srgbClr val="1F497D"/>
                </a:solidFill>
              </a:rPr>
              <a:t>Interface between distribution company and utility company to control access of smart heater to the network of the distribution company.</a:t>
            </a:r>
            <a:br>
              <a:rPr lang="en-US" dirty="0">
                <a:solidFill>
                  <a:srgbClr val="1F497D"/>
                </a:solidFill>
              </a:rPr>
            </a:br>
            <a:endParaRPr lang="en-US" dirty="0">
              <a:solidFill>
                <a:srgbClr val="1F497D"/>
              </a:solidFill>
            </a:endParaRPr>
          </a:p>
          <a:p>
            <a:pPr marL="0" indent="0">
              <a:buNone/>
            </a:pPr>
            <a:r>
              <a:rPr lang="en-US" b="1" i="1" dirty="0"/>
              <a:t>More detailed requirements for network infrastructure defined e.g. in Technical Requirements Document of Smart Energy Profile 2.0 </a:t>
            </a:r>
            <a:br>
              <a:rPr lang="en-US" b="1" i="1" dirty="0"/>
            </a:br>
            <a:r>
              <a:rPr lang="en-US" b="1" i="1" dirty="0"/>
              <a:t>(ZigBee docs-09-5449-33-0zse)</a:t>
            </a:r>
          </a:p>
          <a:p>
            <a:endParaRPr lang="en-US" dirty="0"/>
          </a:p>
        </p:txBody>
      </p:sp>
    </p:spTree>
    <p:extLst>
      <p:ext uri="{BB962C8B-B14F-4D97-AF65-F5344CB8AC3E}">
        <p14:creationId xmlns:p14="http://schemas.microsoft.com/office/powerpoint/2010/main" xmlns="" val="2466847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Gaps to existing IEEE 802 solutions</a:t>
            </a:r>
            <a:r>
              <a:rPr lang="en-US" dirty="0" smtClean="0"/>
              <a:t/>
            </a:r>
            <a:br>
              <a:rPr lang="en-US" dirty="0" smtClean="0"/>
            </a:br>
            <a:endParaRPr lang="en-US" dirty="0"/>
          </a:p>
        </p:txBody>
      </p:sp>
      <p:sp>
        <p:nvSpPr>
          <p:cNvPr id="5" name="Content Placeholder 4"/>
          <p:cNvSpPr>
            <a:spLocks noGrp="1"/>
          </p:cNvSpPr>
          <p:nvPr>
            <p:ph idx="1"/>
          </p:nvPr>
        </p:nvSpPr>
        <p:spPr/>
        <p:txBody>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WLAN access to EPC</a:t>
            </a:r>
            <a:endParaRPr lang="en-US" dirty="0"/>
          </a:p>
        </p:txBody>
      </p:sp>
      <p:sp>
        <p:nvSpPr>
          <p:cNvPr id="3" name="Text Placeholder 2"/>
          <p:cNvSpPr>
            <a:spLocks noGrp="1"/>
          </p:cNvSpPr>
          <p:nvPr>
            <p:ph type="body" idx="1"/>
          </p:nvPr>
        </p:nvSpPr>
        <p:spPr/>
        <p:txBody>
          <a:bodyPr/>
          <a:lstStyle/>
          <a:p>
            <a:r>
              <a:rPr lang="en-US" dirty="0" smtClean="0"/>
              <a:t>OmniRAN Use Case Examples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lstStyle/>
          <a:p>
            <a:r>
              <a:rPr lang="en-US" i="1" dirty="0">
                <a:solidFill>
                  <a:schemeClr val="tx1"/>
                </a:solidFill>
              </a:rPr>
              <a:t>Deployment </a:t>
            </a:r>
            <a:r>
              <a:rPr lang="en-US" i="1" dirty="0" smtClean="0">
                <a:solidFill>
                  <a:schemeClr val="tx1"/>
                </a:solidFill>
              </a:rPr>
              <a:t>Domain:</a:t>
            </a:r>
            <a:r>
              <a:rPr lang="en-US" dirty="0" smtClean="0"/>
              <a:t/>
            </a:r>
            <a:br>
              <a:rPr lang="en-US" dirty="0" smtClean="0"/>
            </a:br>
            <a:r>
              <a:rPr lang="en-US" dirty="0" smtClean="0"/>
              <a:t>WLAN </a:t>
            </a:r>
            <a:r>
              <a:rPr lang="en-US" dirty="0"/>
              <a:t>access to EPC</a:t>
            </a:r>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SaMOG is defining a gateway controlling the Trusted Non-3GPP access network by the EPC</a:t>
            </a:r>
          </a:p>
          <a:p>
            <a:endParaRPr lang="en-US" sz="2800" dirty="0"/>
          </a:p>
          <a:p>
            <a:endParaRPr lang="en-US" sz="2800" dirty="0" smtClean="0"/>
          </a:p>
          <a:p>
            <a:endParaRPr lang="en-US" sz="2800" dirty="0"/>
          </a:p>
          <a:p>
            <a:pPr marL="0" indent="0">
              <a:buNone/>
            </a:pPr>
            <a:endParaRPr lang="en-US" sz="2800" dirty="0" smtClean="0"/>
          </a:p>
          <a:p>
            <a:r>
              <a:rPr lang="en-US" sz="2800" dirty="0"/>
              <a:t>OmniRAN would provide specified interfaces for a trusted IEEE 802 Network to which 3GPP would be able to reference.</a:t>
            </a:r>
          </a:p>
        </p:txBody>
      </p:sp>
      <p:pic>
        <p:nvPicPr>
          <p:cNvPr id="4" name="Picture 3"/>
          <p:cNvPicPr>
            <a:picLocks noChangeAspect="1"/>
          </p:cNvPicPr>
          <p:nvPr/>
        </p:nvPicPr>
        <p:blipFill>
          <a:blip r:embed="rId2" cstate="print"/>
          <a:stretch>
            <a:fillRect/>
          </a:stretch>
        </p:blipFill>
        <p:spPr>
          <a:xfrm>
            <a:off x="1010781" y="2667000"/>
            <a:ext cx="6608949" cy="2038839"/>
          </a:xfrm>
          <a:prstGeom prst="rect">
            <a:avLst/>
          </a:prstGeom>
        </p:spPr>
      </p:pic>
    </p:spTree>
    <p:extLst>
      <p:ext uri="{BB962C8B-B14F-4D97-AF65-F5344CB8AC3E}">
        <p14:creationId xmlns:p14="http://schemas.microsoft.com/office/powerpoint/2010/main" xmlns="" val="3251580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OmniRAN Use Case Examples</a:t>
            </a:r>
            <a:endParaRPr lang="en-US" dirty="0"/>
          </a:p>
        </p:txBody>
      </p:sp>
      <p:sp>
        <p:nvSpPr>
          <p:cNvPr id="3" name="Subtitle 2"/>
          <p:cNvSpPr>
            <a:spLocks noGrp="1"/>
          </p:cNvSpPr>
          <p:nvPr>
            <p:ph type="subTitle" idx="1"/>
          </p:nvPr>
        </p:nvSpPr>
        <p:spPr/>
        <p:txBody>
          <a:bodyPr/>
          <a:lstStyle/>
          <a:p>
            <a:r>
              <a:rPr lang="en-US" dirty="0" smtClean="0"/>
              <a:t>Determination of technical gaps in IEEE 802 for access networks deploying IEEE 802 technologies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Use case description:</a:t>
            </a:r>
            <a:r>
              <a:rPr lang="en-US" dirty="0" smtClean="0"/>
              <a:t/>
            </a:r>
            <a:br>
              <a:rPr lang="en-US" dirty="0" smtClean="0"/>
            </a:br>
            <a:r>
              <a:rPr lang="en-US" dirty="0" smtClean="0"/>
              <a:t>Joe’s Thoughtful Cellular Provider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Joe is owner of a recent smartphone model with both cellular and Wi-Fi interfaces build in. He is not only an extensive user of web-based social applications, streaming video and his company’s VPN access but also uses his cellular provider’s special phone book application and mail service. The special services of the cellular provider are only available by direct access to the cellular network.</a:t>
            </a:r>
          </a:p>
          <a:p>
            <a:pPr marL="0" indent="0">
              <a:buNone/>
            </a:pPr>
            <a:r>
              <a:rPr lang="en-US" dirty="0"/>
              <a:t>To enable best service quality with low subscription rates, Joe’s cellular provider has established Wi-Fi access by own infrastructure as well as by sharing agreements with other operators in the area Joe is living. As both, access to the Internet as well as access to the provider’s own services are provided over Wi-Fi, the provider deploys 3GPP’s model of WLAN access to the EPC. It allows Joe to make use of his cellular subscription for high speed Wi-Fi access to the Internet and his phone book application and mail service in the providers network.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Use case description: </a:t>
            </a:r>
            <a:r>
              <a:rPr lang="en-US" dirty="0"/>
              <a:t/>
            </a:r>
            <a:br>
              <a:rPr lang="en-US" dirty="0"/>
            </a:br>
            <a:r>
              <a:rPr lang="en-US" dirty="0"/>
              <a:t>Scenarios considered by 3GPP TR 23.852</a:t>
            </a:r>
          </a:p>
        </p:txBody>
      </p:sp>
      <p:sp>
        <p:nvSpPr>
          <p:cNvPr id="3" name="Content Placeholder 2"/>
          <p:cNvSpPr>
            <a:spLocks noGrp="1"/>
          </p:cNvSpPr>
          <p:nvPr>
            <p:ph idx="1"/>
          </p:nvPr>
        </p:nvSpPr>
        <p:spPr/>
        <p:txBody>
          <a:bodyPr>
            <a:normAutofit fontScale="62500" lnSpcReduction="20000"/>
          </a:bodyPr>
          <a:lstStyle/>
          <a:p>
            <a:r>
              <a:rPr lang="en-US" dirty="0"/>
              <a:t>Phase 1: Solutions without UE impact (R11)</a:t>
            </a:r>
          </a:p>
          <a:p>
            <a:pPr lvl="1"/>
            <a:r>
              <a:rPr lang="en-US" dirty="0"/>
              <a:t>Support for non-seamless WLAN offload (NSWO) or single PDN connection selected by the network without IP address preservation</a:t>
            </a:r>
          </a:p>
          <a:p>
            <a:pPr lvl="1"/>
            <a:r>
              <a:rPr lang="en-US" dirty="0"/>
              <a:t>Solution 1:</a:t>
            </a:r>
          </a:p>
          <a:p>
            <a:pPr lvl="2"/>
            <a:r>
              <a:rPr lang="en-US" dirty="0"/>
              <a:t>S2a bearer creation and deletion based on L3 triggers from UE</a:t>
            </a:r>
          </a:p>
          <a:p>
            <a:pPr lvl="2"/>
            <a:r>
              <a:rPr lang="en-US" dirty="0"/>
              <a:t>Sta, S2a reference points supported by Trusted WLAN Access Network</a:t>
            </a:r>
          </a:p>
          <a:p>
            <a:pPr lvl="1"/>
            <a:r>
              <a:rPr lang="en-US" dirty="0">
                <a:solidFill>
                  <a:schemeClr val="tx2"/>
                </a:solidFill>
              </a:rPr>
              <a:t>Solution 2:</a:t>
            </a:r>
          </a:p>
          <a:p>
            <a:pPr lvl="2"/>
            <a:r>
              <a:rPr lang="en-US" dirty="0">
                <a:solidFill>
                  <a:schemeClr val="tx2"/>
                </a:solidFill>
              </a:rPr>
              <a:t>S2a bearer creation and deletion based on EAP and AAA signaling</a:t>
            </a:r>
          </a:p>
          <a:p>
            <a:pPr lvl="2"/>
            <a:r>
              <a:rPr lang="en-US" dirty="0">
                <a:solidFill>
                  <a:schemeClr val="tx2"/>
                </a:solidFill>
              </a:rPr>
              <a:t>Definition of a Trusted WLAN AAA Proxy (TWAP) and Trusted WLAN Access Gateway (TWAG) and reference points Ta, Tn. Tg, Tu and Tw for the Trusted Non-3GPP WLAN Access (see next slides)</a:t>
            </a:r>
          </a:p>
          <a:p>
            <a:pPr lvl="1"/>
            <a:r>
              <a:rPr lang="en-US" dirty="0"/>
              <a:t>3GPP decided to base normative specification on Solution 2</a:t>
            </a:r>
          </a:p>
          <a:p>
            <a:r>
              <a:rPr lang="en-US" dirty="0"/>
              <a:t>Phase 2: Solutions with UE impact (R12)</a:t>
            </a:r>
          </a:p>
          <a:p>
            <a:pPr lvl="1"/>
            <a:r>
              <a:rPr lang="en-US" dirty="0"/>
              <a:t>Support for multiple PDN connections selected by the UE together with non-seamless WLAN offload and IP address preservation when requested by UE</a:t>
            </a:r>
          </a:p>
          <a:p>
            <a:pPr lvl="1"/>
            <a:r>
              <a:rPr lang="en-US" dirty="0"/>
              <a:t>10 different solution proposals currently under consideration by 3GPP</a:t>
            </a:r>
          </a:p>
          <a:p>
            <a:pPr lvl="1"/>
            <a:endParaRPr lang="en-US" dirty="0"/>
          </a:p>
        </p:txBody>
      </p:sp>
    </p:spTree>
    <p:extLst>
      <p:ext uri="{BB962C8B-B14F-4D97-AF65-F5344CB8AC3E}">
        <p14:creationId xmlns:p14="http://schemas.microsoft.com/office/powerpoint/2010/main" xmlns="" val="136074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Use case description: </a:t>
            </a:r>
            <a:r>
              <a:rPr lang="en-US" dirty="0" smtClean="0"/>
              <a:t/>
            </a:r>
            <a:br>
              <a:rPr lang="en-US" dirty="0" smtClean="0"/>
            </a:br>
            <a:r>
              <a:rPr lang="en-US" dirty="0" smtClean="0"/>
              <a:t>More </a:t>
            </a:r>
            <a:r>
              <a:rPr lang="en-US" dirty="0"/>
              <a:t>information on Solution 2 of Phase </a:t>
            </a:r>
            <a:r>
              <a:rPr lang="en-US" dirty="0" smtClean="0"/>
              <a:t>1</a:t>
            </a:r>
            <a:endParaRPr lang="en-US" dirty="0"/>
          </a:p>
        </p:txBody>
      </p:sp>
      <p:sp>
        <p:nvSpPr>
          <p:cNvPr id="3" name="Content Placeholder 2"/>
          <p:cNvSpPr>
            <a:spLocks noGrp="1"/>
          </p:cNvSpPr>
          <p:nvPr>
            <p:ph idx="1"/>
          </p:nvPr>
        </p:nvSpPr>
        <p:spPr>
          <a:xfrm>
            <a:off x="457200" y="1448781"/>
            <a:ext cx="8229600" cy="5355594"/>
          </a:xfrm>
        </p:spPr>
        <p:txBody>
          <a:bodyPr>
            <a:normAutofit fontScale="62500" lnSpcReduction="20000"/>
          </a:bodyPr>
          <a:lstStyle/>
          <a:p>
            <a:r>
              <a:rPr lang="en-US" dirty="0"/>
              <a:t>Basic assumptions:</a:t>
            </a:r>
          </a:p>
          <a:p>
            <a:pPr lvl="1"/>
            <a:r>
              <a:rPr lang="en-US" dirty="0"/>
              <a:t>Air interface between UE and access network according to IEEE 802.11</a:t>
            </a:r>
          </a:p>
          <a:p>
            <a:pPr lvl="1"/>
            <a:r>
              <a:rPr lang="en-US" dirty="0"/>
              <a:t>Point-to-point connectivity behavior expected between UE and TWAG</a:t>
            </a:r>
          </a:p>
          <a:p>
            <a:pPr lvl="1"/>
            <a:r>
              <a:rPr lang="en-US" dirty="0"/>
              <a:t>Mutual authentication between UE and EPC according to TS 33.403</a:t>
            </a:r>
          </a:p>
          <a:p>
            <a:pPr lvl="1"/>
            <a:r>
              <a:rPr lang="en-US" dirty="0"/>
              <a:t>IPv4 and/or IPv6 support according to RFC791 (IPv4)/RFC2131 (DHCPv4) and/or RFC2460 (IPv6) /RFC4861 (ND) /RFC4862 (SLAAC)</a:t>
            </a:r>
          </a:p>
          <a:p>
            <a:r>
              <a:rPr lang="en-US" dirty="0"/>
              <a:t>Reference Model: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857250" lvl="2" indent="0">
              <a:buNone/>
            </a:pPr>
            <a:r>
              <a:rPr lang="en-US" dirty="0"/>
              <a:t>Non-roaming reference model</a:t>
            </a:r>
          </a:p>
        </p:txBody>
      </p:sp>
      <p:graphicFrame>
        <p:nvGraphicFramePr>
          <p:cNvPr id="4" name="Object 3"/>
          <p:cNvGraphicFramePr>
            <a:graphicFrameLocks noChangeAspect="1"/>
          </p:cNvGraphicFramePr>
          <p:nvPr>
            <p:extLst>
              <p:ext uri="{D42A27DB-BD31-4B8C-83A1-F6EECF244321}">
                <p14:modId xmlns:p14="http://schemas.microsoft.com/office/powerpoint/2010/main" xmlns="" val="504964938"/>
              </p:ext>
            </p:extLst>
          </p:nvPr>
        </p:nvGraphicFramePr>
        <p:xfrm>
          <a:off x="1421650" y="3158970"/>
          <a:ext cx="6855162" cy="3240360"/>
        </p:xfrm>
        <a:graphic>
          <a:graphicData uri="http://schemas.openxmlformats.org/presentationml/2006/ole">
            <p:oleObj spid="_x0000_s2050" name="Picture" r:id="rId3" imgW="6033960" imgH="2843280" progId="Word.Picture.8">
              <p:embed/>
            </p:oleObj>
          </a:graphicData>
        </a:graphic>
      </p:graphicFrame>
    </p:spTree>
    <p:extLst>
      <p:ext uri="{BB962C8B-B14F-4D97-AF65-F5344CB8AC3E}">
        <p14:creationId xmlns:p14="http://schemas.microsoft.com/office/powerpoint/2010/main" xmlns="" val="37603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Use case description: </a:t>
            </a:r>
            <a:r>
              <a:rPr lang="en-US" dirty="0" smtClean="0"/>
              <a:t/>
            </a:r>
            <a:br>
              <a:rPr lang="en-US" dirty="0" smtClean="0"/>
            </a:br>
            <a:r>
              <a:rPr lang="en-US" dirty="0" smtClean="0"/>
              <a:t>More </a:t>
            </a:r>
            <a:r>
              <a:rPr lang="en-US" dirty="0"/>
              <a:t>information on Solution 2 of Phase </a:t>
            </a:r>
            <a:r>
              <a:rPr lang="en-US" dirty="0" smtClean="0"/>
              <a:t>1</a:t>
            </a:r>
            <a:endParaRPr lang="en-US" dirty="0"/>
          </a:p>
        </p:txBody>
      </p:sp>
      <p:sp>
        <p:nvSpPr>
          <p:cNvPr id="3" name="Content Placeholder 2"/>
          <p:cNvSpPr>
            <a:spLocks noGrp="1"/>
          </p:cNvSpPr>
          <p:nvPr>
            <p:ph idx="1"/>
          </p:nvPr>
        </p:nvSpPr>
        <p:spPr>
          <a:xfrm>
            <a:off x="457200" y="1583796"/>
            <a:ext cx="8229600" cy="5175574"/>
          </a:xfrm>
        </p:spPr>
        <p:txBody>
          <a:bodyPr>
            <a:normAutofit fontScale="62500" lnSpcReduction="20000"/>
          </a:bodyPr>
          <a:lstStyle/>
          <a:p>
            <a:r>
              <a:rPr lang="en-US" dirty="0"/>
              <a:t>Trusted WLAN AAA Proxy</a:t>
            </a:r>
          </a:p>
          <a:p>
            <a:pPr lvl="1" hangingPunct="0"/>
            <a:r>
              <a:rPr lang="en-GB" dirty="0"/>
              <a:t>Relaying and protocol conversion of the AAA information between the WLAN Access Network and the 3GPP AAA Server</a:t>
            </a:r>
            <a:endParaRPr lang="en-US" dirty="0"/>
          </a:p>
          <a:p>
            <a:pPr lvl="1" hangingPunct="0"/>
            <a:r>
              <a:rPr lang="en-GB" dirty="0"/>
              <a:t>Establishing Binding of UE IMSI with UE MAC address on the WLAN Access Network into (IMSI, MAC) tuple via snooping on the AAA protocol carrying EAP-AKA exchange.</a:t>
            </a:r>
            <a:endParaRPr lang="en-US" dirty="0"/>
          </a:p>
          <a:p>
            <a:pPr lvl="1" hangingPunct="0"/>
            <a:r>
              <a:rPr lang="en-GB" dirty="0"/>
              <a:t>Detecting L2 Attach out of EAP-Success message and signaling it to TWAG</a:t>
            </a:r>
            <a:endParaRPr lang="en-US" dirty="0"/>
          </a:p>
          <a:p>
            <a:pPr lvl="1" hangingPunct="0"/>
            <a:r>
              <a:rPr lang="en-GB" dirty="0"/>
              <a:t>Detecting L2 Detach out of Accounting-Request STOP message and signaling it to TWAG</a:t>
            </a:r>
            <a:endParaRPr lang="en-US" dirty="0"/>
          </a:p>
          <a:p>
            <a:pPr lvl="1" hangingPunct="0"/>
            <a:r>
              <a:rPr lang="en-US" dirty="0"/>
              <a:t>signaling</a:t>
            </a:r>
            <a:r>
              <a:rPr lang="en-GB" dirty="0"/>
              <a:t> of UE L2 datapath/tunnel identifier (e.g. 802.1Q VLAN tag or MPLS label) towards TWAG</a:t>
            </a:r>
          </a:p>
          <a:p>
            <a:pPr hangingPunct="0"/>
            <a:r>
              <a:rPr lang="en-GB" dirty="0"/>
              <a:t>Trusted WLAN Access Gateway</a:t>
            </a:r>
          </a:p>
          <a:p>
            <a:pPr lvl="1" hangingPunct="0"/>
            <a:r>
              <a:rPr lang="en-US" dirty="0"/>
              <a:t>For IPv4:</a:t>
            </a:r>
          </a:p>
          <a:p>
            <a:pPr lvl="2" hangingPunct="0"/>
            <a:r>
              <a:rPr lang="en-GB" dirty="0"/>
              <a:t>DHCP proxy/relay for IP address assigned by the PDN GW to UE.</a:t>
            </a:r>
            <a:endParaRPr lang="en-US" dirty="0"/>
          </a:p>
          <a:p>
            <a:pPr lvl="1" hangingPunct="0"/>
            <a:r>
              <a:rPr lang="en-GB" dirty="0"/>
              <a:t>For IP version 6:</a:t>
            </a:r>
            <a:r>
              <a:rPr lang="en-US" dirty="0"/>
              <a:t> </a:t>
            </a:r>
          </a:p>
          <a:p>
            <a:pPr lvl="2" hangingPunct="0"/>
            <a:r>
              <a:rPr lang="en-GB" dirty="0"/>
              <a:t>Default IPv6 Router according to IETF RFC 4861</a:t>
            </a:r>
            <a:endParaRPr lang="en-US" dirty="0"/>
          </a:p>
          <a:p>
            <a:pPr lvl="1" hangingPunct="0"/>
            <a:r>
              <a:rPr lang="en-GB" dirty="0"/>
              <a:t>L2 based data forwarding towards UE</a:t>
            </a:r>
            <a:endParaRPr lang="en-US" dirty="0"/>
          </a:p>
          <a:p>
            <a:pPr lvl="1" hangingPunct="0"/>
            <a:r>
              <a:rPr lang="en-GB" dirty="0"/>
              <a:t>Packet forwarding between the UE MAC address and related GTP/PMIP tunnel</a:t>
            </a:r>
            <a:endParaRPr lang="en-US" dirty="0"/>
          </a:p>
        </p:txBody>
      </p:sp>
    </p:spTree>
    <p:extLst>
      <p:ext uri="{BB962C8B-B14F-4D97-AF65-F5344CB8AC3E}">
        <p14:creationId xmlns:p14="http://schemas.microsoft.com/office/powerpoint/2010/main" xmlns="" val="4154839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OmniRAN Architecture </a:t>
            </a:r>
            <a:r>
              <a:rPr lang="en-US" i="1" dirty="0" smtClean="0">
                <a:solidFill>
                  <a:schemeClr val="tx1"/>
                </a:solidFill>
              </a:rPr>
              <a:t>Mapping</a:t>
            </a:r>
            <a:br>
              <a:rPr lang="en-US" i="1" dirty="0" smtClean="0">
                <a:solidFill>
                  <a:schemeClr val="tx1"/>
                </a:solidFill>
              </a:rPr>
            </a:br>
            <a:r>
              <a:rPr lang="en-US" dirty="0" smtClean="0"/>
              <a:t>Reference Point </a:t>
            </a:r>
            <a:r>
              <a:rPr lang="en-US" dirty="0" smtClean="0"/>
              <a:t>mapping</a:t>
            </a:r>
            <a:endParaRPr lang="en-US" dirty="0"/>
          </a:p>
        </p:txBody>
      </p:sp>
      <p:sp>
        <p:nvSpPr>
          <p:cNvPr id="3" name="Content Placeholder 2"/>
          <p:cNvSpPr>
            <a:spLocks noGrp="1"/>
          </p:cNvSpPr>
          <p:nvPr>
            <p:ph idx="1"/>
          </p:nvPr>
        </p:nvSpPr>
        <p:spPr>
          <a:xfrm>
            <a:off x="457200" y="1448779"/>
            <a:ext cx="8229600" cy="1035115"/>
          </a:xfrm>
        </p:spPr>
        <p:txBody>
          <a:bodyPr>
            <a:normAutofit fontScale="85000" lnSpcReduction="10000"/>
          </a:bodyPr>
          <a:lstStyle/>
          <a:p>
            <a:r>
              <a:rPr lang="en-US" dirty="0" smtClean="0"/>
              <a:t>R1</a:t>
            </a:r>
            <a:r>
              <a:rPr lang="en-US" dirty="0"/>
              <a:t>, R2, R3 of the OmniRAN architecture can be directly mapped to SaMOG reference points</a:t>
            </a:r>
          </a:p>
        </p:txBody>
      </p:sp>
      <p:graphicFrame>
        <p:nvGraphicFramePr>
          <p:cNvPr id="124" name="Object 123"/>
          <p:cNvGraphicFramePr>
            <a:graphicFrameLocks noChangeAspect="1"/>
          </p:cNvGraphicFramePr>
          <p:nvPr>
            <p:extLst>
              <p:ext uri="{D42A27DB-BD31-4B8C-83A1-F6EECF244321}">
                <p14:modId xmlns:p14="http://schemas.microsoft.com/office/powerpoint/2010/main" xmlns="" val="62863059"/>
              </p:ext>
            </p:extLst>
          </p:nvPr>
        </p:nvGraphicFramePr>
        <p:xfrm>
          <a:off x="566555" y="2753925"/>
          <a:ext cx="8092900" cy="3825425"/>
        </p:xfrm>
        <a:graphic>
          <a:graphicData uri="http://schemas.openxmlformats.org/presentationml/2006/ole">
            <p:oleObj spid="_x0000_s3074" name="Picture" r:id="rId3" imgW="6033960" imgH="2843280" progId="Word.Picture.8">
              <p:embed/>
            </p:oleObj>
          </a:graphicData>
        </a:graphic>
      </p:graphicFrame>
      <p:grpSp>
        <p:nvGrpSpPr>
          <p:cNvPr id="4" name="Group 126"/>
          <p:cNvGrpSpPr/>
          <p:nvPr/>
        </p:nvGrpSpPr>
        <p:grpSpPr>
          <a:xfrm>
            <a:off x="2264625" y="2811075"/>
            <a:ext cx="1000125" cy="990600"/>
            <a:chOff x="7315200" y="3886200"/>
            <a:chExt cx="1000125" cy="990600"/>
          </a:xfrm>
        </p:grpSpPr>
        <p:sp>
          <p:nvSpPr>
            <p:cNvPr id="12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6" name="Group 159"/>
              <p:cNvGrpSpPr>
                <a:grpSpLocks noChangeAspect="1"/>
              </p:cNvGrpSpPr>
              <p:nvPr/>
            </p:nvGrpSpPr>
            <p:grpSpPr bwMode="auto">
              <a:xfrm>
                <a:off x="5" y="2521"/>
                <a:ext cx="145" cy="389"/>
                <a:chOff x="5" y="2521"/>
                <a:chExt cx="145" cy="389"/>
              </a:xfrm>
            </p:grpSpPr>
            <p:grpSp>
              <p:nvGrpSpPr>
                <p:cNvPr id="7" name="Group 160"/>
                <p:cNvGrpSpPr>
                  <a:grpSpLocks noChangeAspect="1"/>
                </p:cNvGrpSpPr>
                <p:nvPr/>
              </p:nvGrpSpPr>
              <p:grpSpPr bwMode="auto">
                <a:xfrm>
                  <a:off x="7" y="2654"/>
                  <a:ext cx="143" cy="256"/>
                  <a:chOff x="7" y="2654"/>
                  <a:chExt cx="143" cy="256"/>
                </a:xfrm>
              </p:grpSpPr>
              <p:grpSp>
                <p:nvGrpSpPr>
                  <p:cNvPr id="8" name="Group 161"/>
                  <p:cNvGrpSpPr>
                    <a:grpSpLocks noChangeAspect="1"/>
                  </p:cNvGrpSpPr>
                  <p:nvPr/>
                </p:nvGrpSpPr>
                <p:grpSpPr bwMode="auto">
                  <a:xfrm>
                    <a:off x="7" y="2661"/>
                    <a:ext cx="93" cy="247"/>
                    <a:chOff x="7" y="2661"/>
                    <a:chExt cx="93" cy="247"/>
                  </a:xfrm>
                </p:grpSpPr>
                <p:sp>
                  <p:nvSpPr>
                    <p:cNvPr id="151"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2"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3"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4"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5"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6"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7"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44"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45"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46"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47"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48"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49"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0"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9" name="Group 176"/>
                <p:cNvGrpSpPr>
                  <a:grpSpLocks noChangeAspect="1"/>
                </p:cNvGrpSpPr>
                <p:nvPr/>
              </p:nvGrpSpPr>
              <p:grpSpPr bwMode="auto">
                <a:xfrm>
                  <a:off x="5" y="2533"/>
                  <a:ext cx="141" cy="374"/>
                  <a:chOff x="5" y="2533"/>
                  <a:chExt cx="141" cy="374"/>
                </a:xfrm>
              </p:grpSpPr>
              <p:sp>
                <p:nvSpPr>
                  <p:cNvPr id="138"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39"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40"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41"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42"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37"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32"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33"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34"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30"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 name="Group 157"/>
          <p:cNvGrpSpPr/>
          <p:nvPr/>
        </p:nvGrpSpPr>
        <p:grpSpPr>
          <a:xfrm>
            <a:off x="4932040" y="2811075"/>
            <a:ext cx="990600" cy="990600"/>
            <a:chOff x="7315200" y="2819400"/>
            <a:chExt cx="990600" cy="990600"/>
          </a:xfrm>
        </p:grpSpPr>
        <p:sp>
          <p:nvSpPr>
            <p:cNvPr id="159"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60" name="Picture 157"/>
            <p:cNvPicPr>
              <a:picLocks noChangeArrowheads="1"/>
            </p:cNvPicPr>
            <p:nvPr/>
          </p:nvPicPr>
          <p:blipFill>
            <a:blip r:embed="rId4"/>
            <a:srcRect/>
            <a:stretch>
              <a:fillRect/>
            </a:stretch>
          </p:blipFill>
          <p:spPr bwMode="auto">
            <a:xfrm>
              <a:off x="7648575" y="3509962"/>
              <a:ext cx="352425" cy="223838"/>
            </a:xfrm>
            <a:prstGeom prst="rect">
              <a:avLst/>
            </a:prstGeom>
            <a:noFill/>
            <a:ln w="12700">
              <a:noFill/>
              <a:miter lim="800000"/>
              <a:headEnd/>
              <a:tailEnd/>
            </a:ln>
            <a:effectLst/>
          </p:spPr>
        </p:pic>
        <p:sp>
          <p:nvSpPr>
            <p:cNvPr id="161"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1" name="Group 161"/>
            <p:cNvGrpSpPr/>
            <p:nvPr/>
          </p:nvGrpSpPr>
          <p:grpSpPr>
            <a:xfrm>
              <a:off x="7520910" y="3095706"/>
              <a:ext cx="532437" cy="381000"/>
              <a:chOff x="7481888" y="3079208"/>
              <a:chExt cx="595312" cy="425992"/>
            </a:xfrm>
          </p:grpSpPr>
          <p:sp>
            <p:nvSpPr>
              <p:cNvPr id="16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6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2" name="Group 122"/>
              <p:cNvGrpSpPr>
                <a:grpSpLocks/>
              </p:cNvGrpSpPr>
              <p:nvPr/>
            </p:nvGrpSpPr>
            <p:grpSpPr bwMode="auto">
              <a:xfrm>
                <a:off x="7848751" y="3079208"/>
                <a:ext cx="228449" cy="389708"/>
                <a:chOff x="4120" y="2308"/>
                <a:chExt cx="305" cy="415"/>
              </a:xfrm>
            </p:grpSpPr>
            <p:sp>
              <p:nvSpPr>
                <p:cNvPr id="16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126"/>
                <p:cNvGrpSpPr>
                  <a:grpSpLocks/>
                </p:cNvGrpSpPr>
                <p:nvPr/>
              </p:nvGrpSpPr>
              <p:grpSpPr bwMode="auto">
                <a:xfrm flipH="1">
                  <a:off x="4164" y="2500"/>
                  <a:ext cx="152" cy="109"/>
                  <a:chOff x="3216" y="2784"/>
                  <a:chExt cx="192" cy="144"/>
                </a:xfrm>
              </p:grpSpPr>
              <p:sp>
                <p:nvSpPr>
                  <p:cNvPr id="17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cxnSp>
        <p:nvCxnSpPr>
          <p:cNvPr id="230" name="Straight Connector 229"/>
          <p:cNvCxnSpPr>
            <a:stCxn id="244" idx="3"/>
            <a:endCxn id="128" idx="1"/>
          </p:cNvCxnSpPr>
          <p:nvPr/>
        </p:nvCxnSpPr>
        <p:spPr bwMode="auto">
          <a:xfrm>
            <a:off x="1512150" y="336225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4" name="Group 230"/>
          <p:cNvGrpSpPr/>
          <p:nvPr/>
        </p:nvGrpSpPr>
        <p:grpSpPr>
          <a:xfrm>
            <a:off x="1664550" y="3287325"/>
            <a:ext cx="479618" cy="457200"/>
            <a:chOff x="1524000" y="2209800"/>
            <a:chExt cx="479618" cy="457200"/>
          </a:xfrm>
        </p:grpSpPr>
        <p:sp>
          <p:nvSpPr>
            <p:cNvPr id="232" name="Oval 231"/>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3" name="TextBox 2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34" name="Straight Connector 233"/>
          <p:cNvCxnSpPr/>
          <p:nvPr/>
        </p:nvCxnSpPr>
        <p:spPr bwMode="auto">
          <a:xfrm>
            <a:off x="3264750" y="3383995"/>
            <a:ext cx="166729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5" name="Group 234"/>
          <p:cNvGrpSpPr/>
          <p:nvPr/>
        </p:nvGrpSpPr>
        <p:grpSpPr>
          <a:xfrm>
            <a:off x="4379280" y="3314915"/>
            <a:ext cx="479618" cy="461425"/>
            <a:chOff x="3276600" y="2156671"/>
            <a:chExt cx="479618" cy="461425"/>
          </a:xfrm>
        </p:grpSpPr>
        <p:sp>
          <p:nvSpPr>
            <p:cNvPr id="236" name="Oval 235"/>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7" name="TextBox 236"/>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grpSp>
        <p:nvGrpSpPr>
          <p:cNvPr id="16" name="Group 242"/>
          <p:cNvGrpSpPr/>
          <p:nvPr/>
        </p:nvGrpSpPr>
        <p:grpSpPr>
          <a:xfrm>
            <a:off x="521550" y="2811075"/>
            <a:ext cx="990600" cy="990600"/>
            <a:chOff x="381000" y="1962150"/>
            <a:chExt cx="990600" cy="990600"/>
          </a:xfrm>
        </p:grpSpPr>
        <p:sp>
          <p:nvSpPr>
            <p:cNvPr id="244"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45" name="Picture 244" descr="MC900439836.PNG"/>
            <p:cNvPicPr>
              <a:picLocks noChangeAspect="1"/>
            </p:cNvPicPr>
            <p:nvPr/>
          </p:nvPicPr>
          <p:blipFill>
            <a:blip r:embed="rId5"/>
            <a:stretch>
              <a:fillRect/>
            </a:stretch>
          </p:blipFill>
          <p:spPr>
            <a:xfrm>
              <a:off x="609600" y="2286000"/>
              <a:ext cx="533400" cy="533400"/>
            </a:xfrm>
            <a:prstGeom prst="rect">
              <a:avLst/>
            </a:prstGeom>
          </p:spPr>
        </p:pic>
      </p:grpSp>
      <p:sp>
        <p:nvSpPr>
          <p:cNvPr id="247" name="Oval 246"/>
          <p:cNvSpPr/>
          <p:nvPr/>
        </p:nvSpPr>
        <p:spPr bwMode="auto">
          <a:xfrm>
            <a:off x="4514812" y="305872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48" name="TextBox 247"/>
          <p:cNvSpPr txBox="1"/>
          <p:nvPr/>
        </p:nvSpPr>
        <p:spPr>
          <a:xfrm>
            <a:off x="4362412" y="275392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49" name="Straight Connector 248"/>
          <p:cNvCxnSpPr/>
          <p:nvPr/>
        </p:nvCxnSpPr>
        <p:spPr bwMode="auto">
          <a:xfrm>
            <a:off x="1512150" y="3121219"/>
            <a:ext cx="341989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Requirements for OmniRAN</a:t>
            </a:r>
            <a:r>
              <a:rPr lang="en-US" dirty="0" smtClean="0"/>
              <a:t/>
            </a:r>
            <a:br>
              <a:rPr lang="en-US" dirty="0" smtClean="0"/>
            </a:br>
            <a:r>
              <a:rPr lang="en-US" dirty="0" smtClean="0"/>
              <a:t>Derived </a:t>
            </a:r>
            <a:r>
              <a:rPr lang="en-US" dirty="0" smtClean="0"/>
              <a:t>from TR 23.852 v1.4.1</a:t>
            </a:r>
            <a:endParaRPr lang="en-US" dirty="0"/>
          </a:p>
        </p:txBody>
      </p:sp>
      <p:sp>
        <p:nvSpPr>
          <p:cNvPr id="3" name="Content Placeholder 2"/>
          <p:cNvSpPr>
            <a:spLocks noGrp="1"/>
          </p:cNvSpPr>
          <p:nvPr>
            <p:ph idx="1"/>
          </p:nvPr>
        </p:nvSpPr>
        <p:spPr>
          <a:xfrm>
            <a:off x="457200" y="1600200"/>
            <a:ext cx="8229600" cy="4754125"/>
          </a:xfrm>
        </p:spPr>
        <p:txBody>
          <a:bodyPr>
            <a:normAutofit fontScale="55000" lnSpcReduction="20000"/>
          </a:bodyPr>
          <a:lstStyle/>
          <a:p>
            <a:r>
              <a:rPr lang="en-US" dirty="0"/>
              <a:t>Functional requirements for R1:</a:t>
            </a:r>
          </a:p>
          <a:p>
            <a:pPr lvl="1"/>
            <a:r>
              <a:rPr lang="en-GB" dirty="0"/>
              <a:t>The Tw reference point connects the UE to the WLAN Access Network per IEEE 802.11 specifications. The definition of IEEE Physical and Medium Access Control layers protocols is out of the scope of 3GPP.</a:t>
            </a:r>
            <a:endParaRPr lang="en-US" dirty="0"/>
          </a:p>
          <a:p>
            <a:r>
              <a:rPr lang="en-US" dirty="0"/>
              <a:t>Functional requirements for R2:</a:t>
            </a:r>
          </a:p>
          <a:p>
            <a:pPr lvl="1"/>
            <a:r>
              <a:rPr lang="en-GB" dirty="0"/>
              <a:t>Parameters for authentication signaling between the 3GPP AAA Server and the UE</a:t>
            </a:r>
          </a:p>
          <a:p>
            <a:pPr lvl="1"/>
            <a:r>
              <a:rPr lang="en-GB" dirty="0"/>
              <a:t>Additional parameters potentially coming, e.g. handover indicator</a:t>
            </a:r>
          </a:p>
          <a:p>
            <a:r>
              <a:rPr lang="en-GB" dirty="0"/>
              <a:t>Functional requirements for R3:</a:t>
            </a:r>
          </a:p>
          <a:p>
            <a:pPr lvl="1" hangingPunct="0"/>
            <a:r>
              <a:rPr lang="en-GB" dirty="0"/>
              <a:t>Forwarding the authentication signaling between UE and 3GPP Network; As a side effect, allowing the Trusted WLAN AAA Proxy to detect L2 attach of the UE.</a:t>
            </a:r>
            <a:endParaRPr lang="en-US" dirty="0"/>
          </a:p>
          <a:p>
            <a:pPr lvl="1" hangingPunct="0"/>
            <a:r>
              <a:rPr lang="en-GB" dirty="0"/>
              <a:t>Authorization (including the authorization information update) signaling between WLAN Access Network and 3GPP Network.</a:t>
            </a:r>
            <a:endParaRPr lang="en-US" dirty="0"/>
          </a:p>
          <a:p>
            <a:pPr lvl="1" hangingPunct="0"/>
            <a:r>
              <a:rPr lang="en-GB" dirty="0"/>
              <a:t>Accounting per UE, e.g. for charging purposes; As a side effect, allowing the Trusted WLAN AAA Proxy to detect L2 detach of the UE.</a:t>
            </a:r>
            <a:endParaRPr lang="en-US" dirty="0"/>
          </a:p>
          <a:p>
            <a:pPr lvl="1" hangingPunct="0"/>
            <a:r>
              <a:rPr lang="en-GB" dirty="0"/>
              <a:t>Keying data for the purpose of radio interface integrity protection and encryption;</a:t>
            </a:r>
            <a:endParaRPr lang="en-US" dirty="0"/>
          </a:p>
          <a:p>
            <a:pPr lvl="1" hangingPunct="0"/>
            <a:r>
              <a:rPr lang="en-GB" dirty="0"/>
              <a:t>Information of WLAN Access Network of per-UE L2 encapsulation information to be used with the Trusted WLAN Access Gateway.</a:t>
            </a:r>
          </a:p>
          <a:p>
            <a:pPr lvl="1" hangingPunct="0"/>
            <a:r>
              <a:rPr lang="en-GB" dirty="0"/>
              <a:t>Purging a user from the WLAN Access Network for immediate service termination.</a:t>
            </a:r>
            <a:endParaRPr lang="en-US" dirty="0"/>
          </a:p>
          <a:p>
            <a:pPr lvl="1" hangingPunct="0"/>
            <a:r>
              <a:rPr lang="en-GB" dirty="0"/>
              <a:t>Per-UE user plane encapsulation between the WLAN Access Network and the Trusted WLAN Access Gateway. </a:t>
            </a:r>
          </a:p>
          <a:p>
            <a:pPr lvl="1" hangingPunct="0"/>
            <a:r>
              <a:rPr lang="en-GB" dirty="0"/>
              <a:t>Mobility support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Gaps to existing IEEE 802 solutions</a:t>
            </a:r>
            <a:r>
              <a:rPr lang="en-US" dirty="0" smtClean="0"/>
              <a:t/>
            </a:r>
            <a:br>
              <a:rPr lang="en-US" dirty="0" smtClean="0"/>
            </a:br>
            <a:r>
              <a:rPr lang="en-US" dirty="0" smtClean="0"/>
              <a:t>IEEE 802 network behavior</a:t>
            </a:r>
            <a:endParaRPr lang="en-US" dirty="0"/>
          </a:p>
        </p:txBody>
      </p:sp>
      <p:sp>
        <p:nvSpPr>
          <p:cNvPr id="5" name="Content Placeholder 4"/>
          <p:cNvSpPr>
            <a:spLocks noGrp="1"/>
          </p:cNvSpPr>
          <p:nvPr>
            <p:ph idx="1"/>
          </p:nvPr>
        </p:nvSpPr>
        <p:spPr/>
        <p:txBody>
          <a:bodyPr/>
          <a:lstStyle/>
          <a:p>
            <a:r>
              <a:rPr lang="en-US" dirty="0" smtClean="0"/>
              <a:t>Setting up and maintaining a point-to-point link across a bridged infrastructure</a:t>
            </a:r>
          </a:p>
          <a:p>
            <a:r>
              <a:rPr lang="en-US" dirty="0" smtClean="0"/>
              <a:t>Link state signaling at the edge of the bridged infrastructure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(WBA ???) Wi-Fi Roaming</a:t>
            </a:r>
            <a:endParaRPr lang="en-US" dirty="0"/>
          </a:p>
        </p:txBody>
      </p:sp>
      <p:sp>
        <p:nvSpPr>
          <p:cNvPr id="3" name="Text Placeholder 2"/>
          <p:cNvSpPr>
            <a:spLocks noGrp="1"/>
          </p:cNvSpPr>
          <p:nvPr>
            <p:ph type="body" idx="1"/>
          </p:nvPr>
        </p:nvSpPr>
        <p:spPr/>
        <p:txBody>
          <a:bodyPr/>
          <a:lstStyle/>
          <a:p>
            <a:r>
              <a:rPr lang="en-US" dirty="0" smtClean="0"/>
              <a:t>OmniRAN Use Case Examples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Content Placeholder 584"/>
          <p:cNvSpPr>
            <a:spLocks noGrp="1"/>
          </p:cNvSpPr>
          <p:nvPr>
            <p:ph idx="1"/>
          </p:nvPr>
        </p:nvSpPr>
        <p:spPr/>
        <p:txBody>
          <a:bodyPr>
            <a:normAutofit fontScale="6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Roaming is a well know functionality in cellular networks allowing us to use our cellular phones worldwide without hassle.</a:t>
            </a:r>
          </a:p>
          <a:p>
            <a:r>
              <a:rPr lang="en-US" dirty="0"/>
              <a:t>Roaming among Wi-Fi hotspots belonging to different operators is seen a prerequisite to further develop Wi-Fi access service to a cellular like experience</a:t>
            </a:r>
          </a:p>
        </p:txBody>
      </p:sp>
      <p:sp>
        <p:nvSpPr>
          <p:cNvPr id="2" name="Title 1"/>
          <p:cNvSpPr>
            <a:spLocks noGrp="1"/>
          </p:cNvSpPr>
          <p:nvPr>
            <p:ph type="title"/>
          </p:nvPr>
        </p:nvSpPr>
        <p:spPr/>
        <p:txBody>
          <a:bodyPr/>
          <a:lstStyle/>
          <a:p>
            <a:r>
              <a:rPr lang="en-US" i="1" dirty="0" smtClean="0">
                <a:solidFill>
                  <a:schemeClr val="tx1"/>
                </a:solidFill>
              </a:rPr>
              <a:t>Deployment Domain: </a:t>
            </a:r>
            <a:r>
              <a:rPr lang="en-US" i="1" dirty="0" smtClean="0">
                <a:solidFill>
                  <a:schemeClr val="tx1"/>
                </a:solidFill>
              </a:rPr>
              <a:t/>
            </a:r>
            <a:br>
              <a:rPr lang="en-US" i="1" dirty="0" smtClean="0">
                <a:solidFill>
                  <a:schemeClr val="tx1"/>
                </a:solidFill>
              </a:rPr>
            </a:br>
            <a:r>
              <a:rPr lang="en-US" dirty="0" smtClean="0"/>
              <a:t>Wi-Fi </a:t>
            </a:r>
            <a:r>
              <a:rPr lang="en-US" dirty="0" smtClean="0"/>
              <a:t>Roaming</a:t>
            </a:r>
            <a:endParaRPr lang="en-US" dirty="0"/>
          </a:p>
        </p:txBody>
      </p:sp>
      <p:grpSp>
        <p:nvGrpSpPr>
          <p:cNvPr id="3" name="Group 586"/>
          <p:cNvGrpSpPr/>
          <p:nvPr/>
        </p:nvGrpSpPr>
        <p:grpSpPr>
          <a:xfrm>
            <a:off x="1414990" y="1606684"/>
            <a:ext cx="5992325" cy="2902436"/>
            <a:chOff x="881590" y="1728512"/>
            <a:chExt cx="7273127" cy="3522804"/>
          </a:xfrm>
        </p:grpSpPr>
        <p:grpSp>
          <p:nvGrpSpPr>
            <p:cNvPr id="4" name="Group 581"/>
            <p:cNvGrpSpPr/>
            <p:nvPr/>
          </p:nvGrpSpPr>
          <p:grpSpPr>
            <a:xfrm>
              <a:off x="2248590" y="4011211"/>
              <a:ext cx="1424862" cy="1007478"/>
              <a:chOff x="2158580" y="3509282"/>
              <a:chExt cx="1424862" cy="1007478"/>
            </a:xfrm>
          </p:grpSpPr>
          <p:grpSp>
            <p:nvGrpSpPr>
              <p:cNvPr id="6" name="Group 31"/>
              <p:cNvGrpSpPr>
                <a:grpSpLocks/>
              </p:cNvGrpSpPr>
              <p:nvPr/>
            </p:nvGrpSpPr>
            <p:grpSpPr bwMode="auto">
              <a:xfrm flipH="1">
                <a:off x="2158580" y="3509282"/>
                <a:ext cx="1362059" cy="1007478"/>
                <a:chOff x="3168" y="2208"/>
                <a:chExt cx="1296" cy="768"/>
              </a:xfrm>
            </p:grpSpPr>
            <p:grpSp>
              <p:nvGrpSpPr>
                <p:cNvPr id="8" name="Group 32"/>
                <p:cNvGrpSpPr>
                  <a:grpSpLocks/>
                </p:cNvGrpSpPr>
                <p:nvPr/>
              </p:nvGrpSpPr>
              <p:grpSpPr bwMode="auto">
                <a:xfrm>
                  <a:off x="3168" y="2208"/>
                  <a:ext cx="1296" cy="768"/>
                  <a:chOff x="3168" y="2208"/>
                  <a:chExt cx="1296" cy="768"/>
                </a:xfrm>
              </p:grpSpPr>
              <p:sp>
                <p:nvSpPr>
                  <p:cNvPr id="545" name="Oval 33"/>
                  <p:cNvSpPr>
                    <a:spLocks noChangeArrowheads="1"/>
                  </p:cNvSpPr>
                  <p:nvPr/>
                </p:nvSpPr>
                <p:spPr bwMode="auto">
                  <a:xfrm>
                    <a:off x="3168" y="2352"/>
                    <a:ext cx="576" cy="480"/>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6" name="Oval 34"/>
                  <p:cNvSpPr>
                    <a:spLocks noChangeArrowheads="1"/>
                  </p:cNvSpPr>
                  <p:nvPr/>
                </p:nvSpPr>
                <p:spPr bwMode="auto">
                  <a:xfrm>
                    <a:off x="3408" y="2400"/>
                    <a:ext cx="432" cy="57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7" name="Oval 35"/>
                  <p:cNvSpPr>
                    <a:spLocks noChangeArrowheads="1"/>
                  </p:cNvSpPr>
                  <p:nvPr/>
                </p:nvSpPr>
                <p:spPr bwMode="auto">
                  <a:xfrm>
                    <a:off x="3360" y="2256"/>
                    <a:ext cx="384" cy="57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8" name="Oval 36"/>
                  <p:cNvSpPr>
                    <a:spLocks noChangeArrowheads="1"/>
                  </p:cNvSpPr>
                  <p:nvPr/>
                </p:nvSpPr>
                <p:spPr bwMode="auto">
                  <a:xfrm>
                    <a:off x="3456" y="2304"/>
                    <a:ext cx="576" cy="33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9" name="Oval 37"/>
                  <p:cNvSpPr>
                    <a:spLocks noChangeArrowheads="1"/>
                  </p:cNvSpPr>
                  <p:nvPr/>
                </p:nvSpPr>
                <p:spPr bwMode="auto">
                  <a:xfrm>
                    <a:off x="3600" y="2352"/>
                    <a:ext cx="384" cy="57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0" name="Oval 38"/>
                  <p:cNvSpPr>
                    <a:spLocks noChangeArrowheads="1"/>
                  </p:cNvSpPr>
                  <p:nvPr/>
                </p:nvSpPr>
                <p:spPr bwMode="auto">
                  <a:xfrm>
                    <a:off x="3696" y="2448"/>
                    <a:ext cx="576" cy="432"/>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1" name="Oval 39"/>
                  <p:cNvSpPr>
                    <a:spLocks noChangeArrowheads="1"/>
                  </p:cNvSpPr>
                  <p:nvPr/>
                </p:nvSpPr>
                <p:spPr bwMode="auto">
                  <a:xfrm>
                    <a:off x="3744" y="2208"/>
                    <a:ext cx="432" cy="57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2" name="Oval 40"/>
                  <p:cNvSpPr>
                    <a:spLocks noChangeArrowheads="1"/>
                  </p:cNvSpPr>
                  <p:nvPr/>
                </p:nvSpPr>
                <p:spPr bwMode="auto">
                  <a:xfrm>
                    <a:off x="3888" y="2304"/>
                    <a:ext cx="576" cy="432"/>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3" name="Oval 41"/>
                  <p:cNvSpPr>
                    <a:spLocks noChangeArrowheads="1"/>
                  </p:cNvSpPr>
                  <p:nvPr/>
                </p:nvSpPr>
                <p:spPr bwMode="auto">
                  <a:xfrm>
                    <a:off x="3936" y="2400"/>
                    <a:ext cx="480" cy="576"/>
                  </a:xfrm>
                  <a:prstGeom prst="ellipse">
                    <a:avLst/>
                  </a:prstGeom>
                  <a:solidFill>
                    <a:srgbClr val="B5B5DB"/>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0" name="Group 42"/>
                <p:cNvGrpSpPr>
                  <a:grpSpLocks/>
                </p:cNvGrpSpPr>
                <p:nvPr/>
              </p:nvGrpSpPr>
              <p:grpSpPr bwMode="auto">
                <a:xfrm>
                  <a:off x="3216" y="2304"/>
                  <a:ext cx="1152" cy="576"/>
                  <a:chOff x="3168" y="2208"/>
                  <a:chExt cx="1296" cy="768"/>
                </a:xfrm>
              </p:grpSpPr>
              <p:sp>
                <p:nvSpPr>
                  <p:cNvPr id="536" name="Oval 43"/>
                  <p:cNvSpPr>
                    <a:spLocks noChangeArrowheads="1"/>
                  </p:cNvSpPr>
                  <p:nvPr/>
                </p:nvSpPr>
                <p:spPr bwMode="auto">
                  <a:xfrm>
                    <a:off x="3168" y="2352"/>
                    <a:ext cx="576" cy="480"/>
                  </a:xfrm>
                  <a:prstGeom prst="ellipse">
                    <a:avLst/>
                  </a:prstGeom>
                  <a:solidFill>
                    <a:srgbClr val="B5B5D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7" name="Oval 44"/>
                  <p:cNvSpPr>
                    <a:spLocks noChangeArrowheads="1"/>
                  </p:cNvSpPr>
                  <p:nvPr/>
                </p:nvSpPr>
                <p:spPr bwMode="auto">
                  <a:xfrm>
                    <a:off x="3408" y="2400"/>
                    <a:ext cx="432" cy="576"/>
                  </a:xfrm>
                  <a:prstGeom prst="ellipse">
                    <a:avLst/>
                  </a:prstGeom>
                  <a:solidFill>
                    <a:srgbClr val="B5B5D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8" name="Oval 45"/>
                  <p:cNvSpPr>
                    <a:spLocks noChangeArrowheads="1"/>
                  </p:cNvSpPr>
                  <p:nvPr/>
                </p:nvSpPr>
                <p:spPr bwMode="auto">
                  <a:xfrm>
                    <a:off x="3360" y="2256"/>
                    <a:ext cx="384" cy="576"/>
                  </a:xfrm>
                  <a:prstGeom prst="ellipse">
                    <a:avLst/>
                  </a:prstGeom>
                  <a:solidFill>
                    <a:srgbClr val="B5B5D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9" name="Oval 46"/>
                  <p:cNvSpPr>
                    <a:spLocks noChangeArrowheads="1"/>
                  </p:cNvSpPr>
                  <p:nvPr/>
                </p:nvSpPr>
                <p:spPr bwMode="auto">
                  <a:xfrm>
                    <a:off x="3456" y="2304"/>
                    <a:ext cx="576" cy="336"/>
                  </a:xfrm>
                  <a:prstGeom prst="ellipse">
                    <a:avLst/>
                  </a:prstGeom>
                  <a:solidFill>
                    <a:srgbClr val="B5B5D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0" name="Oval 47"/>
                  <p:cNvSpPr>
                    <a:spLocks noChangeArrowheads="1"/>
                  </p:cNvSpPr>
                  <p:nvPr/>
                </p:nvSpPr>
                <p:spPr bwMode="auto">
                  <a:xfrm>
                    <a:off x="3600" y="2352"/>
                    <a:ext cx="384" cy="576"/>
                  </a:xfrm>
                  <a:prstGeom prst="ellipse">
                    <a:avLst/>
                  </a:prstGeom>
                  <a:solidFill>
                    <a:srgbClr val="B5B5D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1" name="Oval 48"/>
                  <p:cNvSpPr>
                    <a:spLocks noChangeArrowheads="1"/>
                  </p:cNvSpPr>
                  <p:nvPr/>
                </p:nvSpPr>
                <p:spPr bwMode="auto">
                  <a:xfrm>
                    <a:off x="3696" y="2448"/>
                    <a:ext cx="576" cy="432"/>
                  </a:xfrm>
                  <a:prstGeom prst="ellipse">
                    <a:avLst/>
                  </a:prstGeom>
                  <a:solidFill>
                    <a:srgbClr val="B5B5D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2" name="Oval 49"/>
                  <p:cNvSpPr>
                    <a:spLocks noChangeArrowheads="1"/>
                  </p:cNvSpPr>
                  <p:nvPr/>
                </p:nvSpPr>
                <p:spPr bwMode="auto">
                  <a:xfrm>
                    <a:off x="3744" y="2208"/>
                    <a:ext cx="432" cy="576"/>
                  </a:xfrm>
                  <a:prstGeom prst="ellipse">
                    <a:avLst/>
                  </a:prstGeom>
                  <a:solidFill>
                    <a:srgbClr val="B5B5D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3" name="Oval 50"/>
                  <p:cNvSpPr>
                    <a:spLocks noChangeArrowheads="1"/>
                  </p:cNvSpPr>
                  <p:nvPr/>
                </p:nvSpPr>
                <p:spPr bwMode="auto">
                  <a:xfrm>
                    <a:off x="3888" y="2304"/>
                    <a:ext cx="576" cy="432"/>
                  </a:xfrm>
                  <a:prstGeom prst="ellipse">
                    <a:avLst/>
                  </a:prstGeom>
                  <a:solidFill>
                    <a:srgbClr val="B5B5D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44" name="Oval 51"/>
                  <p:cNvSpPr>
                    <a:spLocks noChangeArrowheads="1"/>
                  </p:cNvSpPr>
                  <p:nvPr/>
                </p:nvSpPr>
                <p:spPr bwMode="auto">
                  <a:xfrm>
                    <a:off x="3936" y="2400"/>
                    <a:ext cx="480" cy="576"/>
                  </a:xfrm>
                  <a:prstGeom prst="ellipse">
                    <a:avLst/>
                  </a:prstGeom>
                  <a:solidFill>
                    <a:srgbClr val="B5B5D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sp>
            <p:nvSpPr>
              <p:cNvPr id="515" name="Line 52"/>
              <p:cNvSpPr>
                <a:spLocks noChangeShapeType="1"/>
              </p:cNvSpPr>
              <p:nvPr/>
            </p:nvSpPr>
            <p:spPr bwMode="auto">
              <a:xfrm flipV="1">
                <a:off x="2452973" y="4011713"/>
                <a:ext cx="502431" cy="25121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6" name="Line 53"/>
              <p:cNvSpPr>
                <a:spLocks noChangeShapeType="1"/>
              </p:cNvSpPr>
              <p:nvPr/>
            </p:nvSpPr>
            <p:spPr bwMode="auto">
              <a:xfrm flipH="1" flipV="1">
                <a:off x="2704188" y="3634890"/>
                <a:ext cx="251215" cy="37682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7" name="Line 54"/>
              <p:cNvSpPr>
                <a:spLocks noChangeShapeType="1"/>
              </p:cNvSpPr>
              <p:nvPr/>
            </p:nvSpPr>
            <p:spPr bwMode="auto">
              <a:xfrm>
                <a:off x="2955404" y="4043114"/>
                <a:ext cx="56523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8" name="AutoShape 55"/>
              <p:cNvSpPr>
                <a:spLocks noChangeArrowheads="1"/>
              </p:cNvSpPr>
              <p:nvPr/>
            </p:nvSpPr>
            <p:spPr bwMode="auto">
              <a:xfrm>
                <a:off x="2829796" y="3948909"/>
                <a:ext cx="231589" cy="125608"/>
              </a:xfrm>
              <a:prstGeom prst="cube">
                <a:avLst>
                  <a:gd name="adj" fmla="val 43750"/>
                </a:avLst>
              </a:prstGeom>
              <a:solidFill>
                <a:srgbClr val="666699"/>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11" name="Group 59"/>
              <p:cNvGrpSpPr>
                <a:grpSpLocks/>
              </p:cNvGrpSpPr>
              <p:nvPr/>
            </p:nvGrpSpPr>
            <p:grpSpPr bwMode="auto">
              <a:xfrm>
                <a:off x="3269423" y="3691654"/>
                <a:ext cx="314019" cy="502431"/>
                <a:chOff x="3088" y="1702"/>
                <a:chExt cx="305" cy="415"/>
              </a:xfrm>
            </p:grpSpPr>
            <p:sp>
              <p:nvSpPr>
                <p:cNvPr id="523" name="Freeform 60"/>
                <p:cNvSpPr>
                  <a:spLocks/>
                </p:cNvSpPr>
                <p:nvPr/>
              </p:nvSpPr>
              <p:spPr bwMode="auto">
                <a:xfrm flipH="1">
                  <a:off x="3346" y="1702"/>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006699"/>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524" name="Rectangle 61"/>
                <p:cNvSpPr>
                  <a:spLocks noChangeArrowheads="1"/>
                </p:cNvSpPr>
                <p:nvPr/>
              </p:nvSpPr>
              <p:spPr bwMode="auto">
                <a:xfrm flipH="1">
                  <a:off x="3095" y="1734"/>
                  <a:ext cx="255" cy="383"/>
                </a:xfrm>
                <a:prstGeom prst="rect">
                  <a:avLst/>
                </a:prstGeom>
                <a:solidFill>
                  <a:srgbClr val="0078AA"/>
                </a:solidFill>
                <a:ln>
                  <a:noFill/>
                </a:ln>
                <a:effectLst/>
                <a:extLst>
                  <a:ext uri="{91240B29-F687-4f45-9708-019B960494DF}">
                    <a14:hiddenLine xmlns:a14="http://schemas.microsoft.com/office/drawing/2010/main" xmlns="" w="1588">
                      <a:solidFill>
                        <a:srgbClr val="AAE6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525" name="Oval 62"/>
                <p:cNvSpPr>
                  <a:spLocks noChangeArrowheads="1"/>
                </p:cNvSpPr>
                <p:nvPr/>
              </p:nvSpPr>
              <p:spPr bwMode="auto">
                <a:xfrm flipH="1">
                  <a:off x="3246" y="1784"/>
                  <a:ext cx="37" cy="36"/>
                </a:xfrm>
                <a:prstGeom prst="ellipse">
                  <a:avLst/>
                </a:prstGeom>
                <a:solidFill>
                  <a:srgbClr val="FFC9C9"/>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12" name="Group 63"/>
                <p:cNvGrpSpPr>
                  <a:grpSpLocks/>
                </p:cNvGrpSpPr>
                <p:nvPr/>
              </p:nvGrpSpPr>
              <p:grpSpPr bwMode="auto">
                <a:xfrm flipH="1">
                  <a:off x="3132" y="1894"/>
                  <a:ext cx="152" cy="109"/>
                  <a:chOff x="3216" y="2784"/>
                  <a:chExt cx="192" cy="144"/>
                </a:xfrm>
              </p:grpSpPr>
              <p:sp>
                <p:nvSpPr>
                  <p:cNvPr id="530" name="Line 64"/>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1" name="Line 65"/>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2" name="Line 66"/>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33" name="Line 67"/>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527" name="Freeform 68"/>
                <p:cNvSpPr>
                  <a:spLocks/>
                </p:cNvSpPr>
                <p:nvPr/>
              </p:nvSpPr>
              <p:spPr bwMode="auto">
                <a:xfrm>
                  <a:off x="3088" y="1705"/>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00B4FF"/>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528" name="Oval 69"/>
                <p:cNvSpPr>
                  <a:spLocks noChangeArrowheads="1"/>
                </p:cNvSpPr>
                <p:nvPr/>
              </p:nvSpPr>
              <p:spPr bwMode="auto">
                <a:xfrm flipH="1">
                  <a:off x="3138" y="1780"/>
                  <a:ext cx="37" cy="36"/>
                </a:xfrm>
                <a:prstGeom prst="ellipse">
                  <a:avLst/>
                </a:prstGeom>
                <a:solidFill>
                  <a:srgbClr val="FFC9C9"/>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29" name="Oval 70"/>
                <p:cNvSpPr>
                  <a:spLocks noChangeArrowheads="1"/>
                </p:cNvSpPr>
                <p:nvPr/>
              </p:nvSpPr>
              <p:spPr bwMode="auto">
                <a:xfrm flipH="1">
                  <a:off x="3192" y="1780"/>
                  <a:ext cx="37" cy="36"/>
                </a:xfrm>
                <a:prstGeom prst="ellipse">
                  <a:avLst/>
                </a:prstGeom>
                <a:solidFill>
                  <a:srgbClr val="CCFF33"/>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pic>
          <p:nvPicPr>
            <p:cNvPr id="5" name="Picture 2" descr="BL01004_"/>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46723" y="1929526"/>
              <a:ext cx="1004861" cy="7065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4"/>
            <p:cNvGrpSpPr>
              <a:grpSpLocks/>
            </p:cNvGrpSpPr>
            <p:nvPr/>
          </p:nvGrpSpPr>
          <p:grpSpPr bwMode="auto">
            <a:xfrm rot="5400000">
              <a:off x="4132704" y="3071770"/>
              <a:ext cx="1381684" cy="1632899"/>
              <a:chOff x="4651" y="1968"/>
              <a:chExt cx="1132" cy="1529"/>
            </a:xfrm>
          </p:grpSpPr>
          <p:grpSp>
            <p:nvGrpSpPr>
              <p:cNvPr id="15" name="Group 5"/>
              <p:cNvGrpSpPr>
                <a:grpSpLocks/>
              </p:cNvGrpSpPr>
              <p:nvPr/>
            </p:nvGrpSpPr>
            <p:grpSpPr bwMode="auto">
              <a:xfrm rot="16200000" flipH="1">
                <a:off x="4452" y="2167"/>
                <a:ext cx="1529" cy="1132"/>
                <a:chOff x="3168" y="2208"/>
                <a:chExt cx="1296" cy="768"/>
              </a:xfrm>
            </p:grpSpPr>
            <p:sp>
              <p:nvSpPr>
                <p:cNvPr id="565" name="Oval 6"/>
                <p:cNvSpPr>
                  <a:spLocks noChangeArrowheads="1"/>
                </p:cNvSpPr>
                <p:nvPr/>
              </p:nvSpPr>
              <p:spPr bwMode="auto">
                <a:xfrm>
                  <a:off x="3168" y="2352"/>
                  <a:ext cx="576" cy="480"/>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6" name="Oval 7"/>
                <p:cNvSpPr>
                  <a:spLocks noChangeArrowheads="1"/>
                </p:cNvSpPr>
                <p:nvPr/>
              </p:nvSpPr>
              <p:spPr bwMode="auto">
                <a:xfrm>
                  <a:off x="3408" y="2400"/>
                  <a:ext cx="432" cy="57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7" name="Oval 8"/>
                <p:cNvSpPr>
                  <a:spLocks noChangeArrowheads="1"/>
                </p:cNvSpPr>
                <p:nvPr/>
              </p:nvSpPr>
              <p:spPr bwMode="auto">
                <a:xfrm>
                  <a:off x="3360" y="2256"/>
                  <a:ext cx="384" cy="57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8" name="Oval 9"/>
                <p:cNvSpPr>
                  <a:spLocks noChangeArrowheads="1"/>
                </p:cNvSpPr>
                <p:nvPr/>
              </p:nvSpPr>
              <p:spPr bwMode="auto">
                <a:xfrm>
                  <a:off x="3456" y="2304"/>
                  <a:ext cx="576" cy="33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9" name="Oval 10"/>
                <p:cNvSpPr>
                  <a:spLocks noChangeArrowheads="1"/>
                </p:cNvSpPr>
                <p:nvPr/>
              </p:nvSpPr>
              <p:spPr bwMode="auto">
                <a:xfrm>
                  <a:off x="3600" y="2352"/>
                  <a:ext cx="384" cy="57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70" name="Oval 11"/>
                <p:cNvSpPr>
                  <a:spLocks noChangeArrowheads="1"/>
                </p:cNvSpPr>
                <p:nvPr/>
              </p:nvSpPr>
              <p:spPr bwMode="auto">
                <a:xfrm>
                  <a:off x="3696" y="2448"/>
                  <a:ext cx="576" cy="432"/>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71" name="Oval 12"/>
                <p:cNvSpPr>
                  <a:spLocks noChangeArrowheads="1"/>
                </p:cNvSpPr>
                <p:nvPr/>
              </p:nvSpPr>
              <p:spPr bwMode="auto">
                <a:xfrm>
                  <a:off x="3744" y="2208"/>
                  <a:ext cx="432" cy="57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72" name="Oval 13"/>
                <p:cNvSpPr>
                  <a:spLocks noChangeArrowheads="1"/>
                </p:cNvSpPr>
                <p:nvPr/>
              </p:nvSpPr>
              <p:spPr bwMode="auto">
                <a:xfrm>
                  <a:off x="3888" y="2304"/>
                  <a:ext cx="576" cy="432"/>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73" name="Oval 14"/>
                <p:cNvSpPr>
                  <a:spLocks noChangeArrowheads="1"/>
                </p:cNvSpPr>
                <p:nvPr/>
              </p:nvSpPr>
              <p:spPr bwMode="auto">
                <a:xfrm>
                  <a:off x="3936" y="2400"/>
                  <a:ext cx="480" cy="576"/>
                </a:xfrm>
                <a:prstGeom prst="ellipse">
                  <a:avLst/>
                </a:prstGeom>
                <a:solidFill>
                  <a:srgbClr val="9DD6D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6" name="Group 15"/>
              <p:cNvGrpSpPr>
                <a:grpSpLocks/>
              </p:cNvGrpSpPr>
              <p:nvPr/>
            </p:nvGrpSpPr>
            <p:grpSpPr bwMode="auto">
              <a:xfrm rot="16200000" flipH="1">
                <a:off x="4537" y="2279"/>
                <a:ext cx="1359" cy="849"/>
                <a:chOff x="3168" y="2208"/>
                <a:chExt cx="1296" cy="768"/>
              </a:xfrm>
            </p:grpSpPr>
            <p:sp>
              <p:nvSpPr>
                <p:cNvPr id="556" name="Oval 16"/>
                <p:cNvSpPr>
                  <a:spLocks noChangeArrowheads="1"/>
                </p:cNvSpPr>
                <p:nvPr/>
              </p:nvSpPr>
              <p:spPr bwMode="auto">
                <a:xfrm>
                  <a:off x="3168" y="2352"/>
                  <a:ext cx="576" cy="480"/>
                </a:xfrm>
                <a:prstGeom prst="ellipse">
                  <a:avLst/>
                </a:prstGeom>
                <a:solidFill>
                  <a:srgbClr val="9DD6D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7" name="Oval 17"/>
                <p:cNvSpPr>
                  <a:spLocks noChangeArrowheads="1"/>
                </p:cNvSpPr>
                <p:nvPr/>
              </p:nvSpPr>
              <p:spPr bwMode="auto">
                <a:xfrm>
                  <a:off x="3408" y="2400"/>
                  <a:ext cx="432" cy="576"/>
                </a:xfrm>
                <a:prstGeom prst="ellipse">
                  <a:avLst/>
                </a:prstGeom>
                <a:solidFill>
                  <a:srgbClr val="9DD6D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8" name="Oval 18"/>
                <p:cNvSpPr>
                  <a:spLocks noChangeArrowheads="1"/>
                </p:cNvSpPr>
                <p:nvPr/>
              </p:nvSpPr>
              <p:spPr bwMode="auto">
                <a:xfrm>
                  <a:off x="3360" y="2256"/>
                  <a:ext cx="384" cy="576"/>
                </a:xfrm>
                <a:prstGeom prst="ellipse">
                  <a:avLst/>
                </a:prstGeom>
                <a:solidFill>
                  <a:srgbClr val="9DD6D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9" name="Oval 19"/>
                <p:cNvSpPr>
                  <a:spLocks noChangeArrowheads="1"/>
                </p:cNvSpPr>
                <p:nvPr/>
              </p:nvSpPr>
              <p:spPr bwMode="auto">
                <a:xfrm>
                  <a:off x="3456" y="2304"/>
                  <a:ext cx="576" cy="336"/>
                </a:xfrm>
                <a:prstGeom prst="ellipse">
                  <a:avLst/>
                </a:prstGeom>
                <a:solidFill>
                  <a:srgbClr val="9DD6D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0" name="Oval 20"/>
                <p:cNvSpPr>
                  <a:spLocks noChangeArrowheads="1"/>
                </p:cNvSpPr>
                <p:nvPr/>
              </p:nvSpPr>
              <p:spPr bwMode="auto">
                <a:xfrm>
                  <a:off x="3600" y="2352"/>
                  <a:ext cx="384" cy="576"/>
                </a:xfrm>
                <a:prstGeom prst="ellipse">
                  <a:avLst/>
                </a:prstGeom>
                <a:solidFill>
                  <a:srgbClr val="9DD6D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1" name="Oval 21"/>
                <p:cNvSpPr>
                  <a:spLocks noChangeArrowheads="1"/>
                </p:cNvSpPr>
                <p:nvPr/>
              </p:nvSpPr>
              <p:spPr bwMode="auto">
                <a:xfrm>
                  <a:off x="3696" y="2448"/>
                  <a:ext cx="576" cy="432"/>
                </a:xfrm>
                <a:prstGeom prst="ellipse">
                  <a:avLst/>
                </a:prstGeom>
                <a:solidFill>
                  <a:srgbClr val="9DD6D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2" name="Oval 22"/>
                <p:cNvSpPr>
                  <a:spLocks noChangeArrowheads="1"/>
                </p:cNvSpPr>
                <p:nvPr/>
              </p:nvSpPr>
              <p:spPr bwMode="auto">
                <a:xfrm>
                  <a:off x="3744" y="2208"/>
                  <a:ext cx="432" cy="576"/>
                </a:xfrm>
                <a:prstGeom prst="ellipse">
                  <a:avLst/>
                </a:prstGeom>
                <a:solidFill>
                  <a:srgbClr val="9DD6D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3" name="Oval 23"/>
                <p:cNvSpPr>
                  <a:spLocks noChangeArrowheads="1"/>
                </p:cNvSpPr>
                <p:nvPr/>
              </p:nvSpPr>
              <p:spPr bwMode="auto">
                <a:xfrm>
                  <a:off x="3888" y="2304"/>
                  <a:ext cx="576" cy="432"/>
                </a:xfrm>
                <a:prstGeom prst="ellipse">
                  <a:avLst/>
                </a:prstGeom>
                <a:solidFill>
                  <a:srgbClr val="9DD6D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64" name="Oval 24"/>
                <p:cNvSpPr>
                  <a:spLocks noChangeArrowheads="1"/>
                </p:cNvSpPr>
                <p:nvPr/>
              </p:nvSpPr>
              <p:spPr bwMode="auto">
                <a:xfrm>
                  <a:off x="3936" y="2400"/>
                  <a:ext cx="480" cy="576"/>
                </a:xfrm>
                <a:prstGeom prst="ellipse">
                  <a:avLst/>
                </a:prstGeom>
                <a:solidFill>
                  <a:srgbClr val="9DD6D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sp>
          <p:nvSpPr>
            <p:cNvPr id="7" name="Oval 25"/>
            <p:cNvSpPr>
              <a:spLocks noChangeArrowheads="1"/>
            </p:cNvSpPr>
            <p:nvPr/>
          </p:nvSpPr>
          <p:spPr bwMode="auto">
            <a:xfrm>
              <a:off x="4383919" y="3699809"/>
              <a:ext cx="842618" cy="344113"/>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pic>
          <p:nvPicPr>
            <p:cNvPr id="9" name="Picture 27"/>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72891" y="3924856"/>
              <a:ext cx="289160" cy="18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pic>
        <p:sp>
          <p:nvSpPr>
            <p:cNvPr id="13" name="Rectangle 71"/>
            <p:cNvSpPr>
              <a:spLocks noChangeArrowheads="1"/>
            </p:cNvSpPr>
            <p:nvPr/>
          </p:nvSpPr>
          <p:spPr bwMode="auto">
            <a:xfrm>
              <a:off x="2369954" y="2363012"/>
              <a:ext cx="130194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pPr>
              <a:r>
                <a:rPr lang="en-GB" sz="1400" dirty="0">
                  <a:solidFill>
                    <a:schemeClr val="tx1"/>
                  </a:solidFill>
                  <a:latin typeface="+mn-lt"/>
                </a:rPr>
                <a:t>Wireless ISPs</a:t>
              </a:r>
              <a:endParaRPr lang="de-DE" sz="1400" dirty="0">
                <a:solidFill>
                  <a:schemeClr val="tx1"/>
                </a:solidFill>
                <a:latin typeface="+mn-lt"/>
              </a:endParaRPr>
            </a:p>
          </p:txBody>
        </p:sp>
        <p:grpSp>
          <p:nvGrpSpPr>
            <p:cNvPr id="17" name="Group 72"/>
            <p:cNvGrpSpPr>
              <a:grpSpLocks/>
            </p:cNvGrpSpPr>
            <p:nvPr/>
          </p:nvGrpSpPr>
          <p:grpSpPr bwMode="auto">
            <a:xfrm>
              <a:off x="6625232" y="2443732"/>
              <a:ext cx="1401311" cy="1623741"/>
              <a:chOff x="4161" y="2295"/>
              <a:chExt cx="1071" cy="1241"/>
            </a:xfrm>
          </p:grpSpPr>
          <p:grpSp>
            <p:nvGrpSpPr>
              <p:cNvPr id="23" name="Group 73"/>
              <p:cNvGrpSpPr>
                <a:grpSpLocks/>
              </p:cNvGrpSpPr>
              <p:nvPr/>
            </p:nvGrpSpPr>
            <p:grpSpPr bwMode="auto">
              <a:xfrm rot="18542789" flipH="1">
                <a:off x="4015" y="2490"/>
                <a:ext cx="1241" cy="852"/>
                <a:chOff x="3168" y="2208"/>
                <a:chExt cx="1296" cy="768"/>
              </a:xfrm>
            </p:grpSpPr>
            <p:sp>
              <p:nvSpPr>
                <p:cNvPr id="505" name="Oval 74"/>
                <p:cNvSpPr>
                  <a:spLocks noChangeArrowheads="1"/>
                </p:cNvSpPr>
                <p:nvPr/>
              </p:nvSpPr>
              <p:spPr bwMode="auto">
                <a:xfrm>
                  <a:off x="3168" y="2352"/>
                  <a:ext cx="576" cy="480"/>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6" name="Oval 75"/>
                <p:cNvSpPr>
                  <a:spLocks noChangeArrowheads="1"/>
                </p:cNvSpPr>
                <p:nvPr/>
              </p:nvSpPr>
              <p:spPr bwMode="auto">
                <a:xfrm>
                  <a:off x="3408" y="2400"/>
                  <a:ext cx="432" cy="57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7" name="Oval 76"/>
                <p:cNvSpPr>
                  <a:spLocks noChangeArrowheads="1"/>
                </p:cNvSpPr>
                <p:nvPr/>
              </p:nvSpPr>
              <p:spPr bwMode="auto">
                <a:xfrm>
                  <a:off x="3360" y="2256"/>
                  <a:ext cx="384" cy="57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8" name="Oval 77"/>
                <p:cNvSpPr>
                  <a:spLocks noChangeArrowheads="1"/>
                </p:cNvSpPr>
                <p:nvPr/>
              </p:nvSpPr>
              <p:spPr bwMode="auto">
                <a:xfrm>
                  <a:off x="3456" y="2304"/>
                  <a:ext cx="576" cy="33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9" name="Oval 78"/>
                <p:cNvSpPr>
                  <a:spLocks noChangeArrowheads="1"/>
                </p:cNvSpPr>
                <p:nvPr/>
              </p:nvSpPr>
              <p:spPr bwMode="auto">
                <a:xfrm>
                  <a:off x="3600" y="2352"/>
                  <a:ext cx="384" cy="57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0" name="Oval 79"/>
                <p:cNvSpPr>
                  <a:spLocks noChangeArrowheads="1"/>
                </p:cNvSpPr>
                <p:nvPr/>
              </p:nvSpPr>
              <p:spPr bwMode="auto">
                <a:xfrm>
                  <a:off x="3696" y="2448"/>
                  <a:ext cx="576" cy="432"/>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1" name="Oval 80"/>
                <p:cNvSpPr>
                  <a:spLocks noChangeArrowheads="1"/>
                </p:cNvSpPr>
                <p:nvPr/>
              </p:nvSpPr>
              <p:spPr bwMode="auto">
                <a:xfrm>
                  <a:off x="3744" y="2208"/>
                  <a:ext cx="432" cy="57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2" name="Oval 81"/>
                <p:cNvSpPr>
                  <a:spLocks noChangeArrowheads="1"/>
                </p:cNvSpPr>
                <p:nvPr/>
              </p:nvSpPr>
              <p:spPr bwMode="auto">
                <a:xfrm>
                  <a:off x="3888" y="2304"/>
                  <a:ext cx="576" cy="432"/>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13" name="Oval 82"/>
                <p:cNvSpPr>
                  <a:spLocks noChangeArrowheads="1"/>
                </p:cNvSpPr>
                <p:nvPr/>
              </p:nvSpPr>
              <p:spPr bwMode="auto">
                <a:xfrm>
                  <a:off x="3936" y="2400"/>
                  <a:ext cx="480" cy="576"/>
                </a:xfrm>
                <a:prstGeom prst="ellipse">
                  <a:avLst/>
                </a:prstGeom>
                <a:solidFill>
                  <a:srgbClr val="CCFFCC"/>
                </a:solidFill>
                <a:ln w="9525">
                  <a:solidFill>
                    <a:srgbClr val="FFD5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25" name="Group 83"/>
              <p:cNvGrpSpPr>
                <a:grpSpLocks/>
              </p:cNvGrpSpPr>
              <p:nvPr/>
            </p:nvGrpSpPr>
            <p:grpSpPr bwMode="auto">
              <a:xfrm rot="18542789" flipH="1">
                <a:off x="4244" y="2555"/>
                <a:ext cx="1206" cy="720"/>
                <a:chOff x="3168" y="2208"/>
                <a:chExt cx="1296" cy="768"/>
              </a:xfrm>
            </p:grpSpPr>
            <p:sp>
              <p:nvSpPr>
                <p:cNvPr id="496" name="Oval 84"/>
                <p:cNvSpPr>
                  <a:spLocks noChangeArrowheads="1"/>
                </p:cNvSpPr>
                <p:nvPr/>
              </p:nvSpPr>
              <p:spPr bwMode="auto">
                <a:xfrm>
                  <a:off x="3168" y="2352"/>
                  <a:ext cx="576" cy="480"/>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7" name="Oval 85"/>
                <p:cNvSpPr>
                  <a:spLocks noChangeArrowheads="1"/>
                </p:cNvSpPr>
                <p:nvPr/>
              </p:nvSpPr>
              <p:spPr bwMode="auto">
                <a:xfrm>
                  <a:off x="3408" y="2400"/>
                  <a:ext cx="432" cy="576"/>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8" name="Oval 86"/>
                <p:cNvSpPr>
                  <a:spLocks noChangeArrowheads="1"/>
                </p:cNvSpPr>
                <p:nvPr/>
              </p:nvSpPr>
              <p:spPr bwMode="auto">
                <a:xfrm>
                  <a:off x="3360" y="2256"/>
                  <a:ext cx="384" cy="576"/>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9" name="Oval 87"/>
                <p:cNvSpPr>
                  <a:spLocks noChangeArrowheads="1"/>
                </p:cNvSpPr>
                <p:nvPr/>
              </p:nvSpPr>
              <p:spPr bwMode="auto">
                <a:xfrm>
                  <a:off x="3456" y="2304"/>
                  <a:ext cx="576" cy="336"/>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0" name="Oval 88"/>
                <p:cNvSpPr>
                  <a:spLocks noChangeArrowheads="1"/>
                </p:cNvSpPr>
                <p:nvPr/>
              </p:nvSpPr>
              <p:spPr bwMode="auto">
                <a:xfrm>
                  <a:off x="3600" y="2352"/>
                  <a:ext cx="384" cy="576"/>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1" name="Oval 89"/>
                <p:cNvSpPr>
                  <a:spLocks noChangeArrowheads="1"/>
                </p:cNvSpPr>
                <p:nvPr/>
              </p:nvSpPr>
              <p:spPr bwMode="auto">
                <a:xfrm>
                  <a:off x="3696" y="2448"/>
                  <a:ext cx="576" cy="432"/>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2" name="Oval 90"/>
                <p:cNvSpPr>
                  <a:spLocks noChangeArrowheads="1"/>
                </p:cNvSpPr>
                <p:nvPr/>
              </p:nvSpPr>
              <p:spPr bwMode="auto">
                <a:xfrm>
                  <a:off x="3744" y="2208"/>
                  <a:ext cx="432" cy="576"/>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3" name="Oval 91"/>
                <p:cNvSpPr>
                  <a:spLocks noChangeArrowheads="1"/>
                </p:cNvSpPr>
                <p:nvPr/>
              </p:nvSpPr>
              <p:spPr bwMode="auto">
                <a:xfrm>
                  <a:off x="3888" y="2304"/>
                  <a:ext cx="576" cy="432"/>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04" name="Oval 92"/>
                <p:cNvSpPr>
                  <a:spLocks noChangeArrowheads="1"/>
                </p:cNvSpPr>
                <p:nvPr/>
              </p:nvSpPr>
              <p:spPr bwMode="auto">
                <a:xfrm>
                  <a:off x="3936" y="2400"/>
                  <a:ext cx="480" cy="576"/>
                </a:xfrm>
                <a:prstGeom prst="ellipse">
                  <a:avLst/>
                </a:prstGeom>
                <a:solidFill>
                  <a:srgbClr val="CC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0" name="Group 93"/>
              <p:cNvGrpSpPr>
                <a:grpSpLocks/>
              </p:cNvGrpSpPr>
              <p:nvPr/>
            </p:nvGrpSpPr>
            <p:grpSpPr bwMode="auto">
              <a:xfrm>
                <a:off x="4750" y="2928"/>
                <a:ext cx="146" cy="454"/>
                <a:chOff x="1008" y="2648"/>
                <a:chExt cx="400" cy="904"/>
              </a:xfrm>
            </p:grpSpPr>
            <p:grpSp>
              <p:nvGrpSpPr>
                <p:cNvPr id="31" name="Group 94"/>
                <p:cNvGrpSpPr>
                  <a:grpSpLocks/>
                </p:cNvGrpSpPr>
                <p:nvPr/>
              </p:nvGrpSpPr>
              <p:grpSpPr bwMode="auto">
                <a:xfrm>
                  <a:off x="1064" y="2832"/>
                  <a:ext cx="344" cy="696"/>
                  <a:chOff x="1064" y="2832"/>
                  <a:chExt cx="344" cy="696"/>
                </a:xfrm>
              </p:grpSpPr>
              <p:sp>
                <p:nvSpPr>
                  <p:cNvPr id="484" name="Line 95"/>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5" name="Line 96"/>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6" name="Line 97"/>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7" name="Line 98"/>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8" name="Line 99"/>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9" name="Line 100"/>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0" name="Line 101"/>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1" name="Line 102"/>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2" name="Line 103"/>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3" name="Line 104"/>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4" name="Line 105"/>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95" name="Line 106"/>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2" name="Group 107"/>
                <p:cNvGrpSpPr>
                  <a:grpSpLocks/>
                </p:cNvGrpSpPr>
                <p:nvPr/>
              </p:nvGrpSpPr>
              <p:grpSpPr bwMode="auto">
                <a:xfrm>
                  <a:off x="1008" y="2856"/>
                  <a:ext cx="344" cy="696"/>
                  <a:chOff x="1064" y="2832"/>
                  <a:chExt cx="344" cy="696"/>
                </a:xfrm>
              </p:grpSpPr>
              <p:sp>
                <p:nvSpPr>
                  <p:cNvPr id="472" name="Line 108"/>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3" name="Line 109"/>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4" name="Line 110"/>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5" name="Line 111"/>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6" name="Line 112"/>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7" name="Line 113"/>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8" name="Line 114"/>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9" name="Line 115"/>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0" name="Line 116"/>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1" name="Line 117"/>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2" name="Line 118"/>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83" name="Line 119"/>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464" name="Line 120"/>
                <p:cNvSpPr>
                  <a:spLocks noChangeShapeType="1"/>
                </p:cNvSpPr>
                <p:nvPr/>
              </p:nvSpPr>
              <p:spPr bwMode="auto">
                <a:xfrm flipV="1">
                  <a:off x="1272" y="2832"/>
                  <a:ext cx="56" cy="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5" name="Line 121"/>
                <p:cNvSpPr>
                  <a:spLocks noChangeShapeType="1"/>
                </p:cNvSpPr>
                <p:nvPr/>
              </p:nvSpPr>
              <p:spPr bwMode="auto">
                <a:xfrm flipV="1">
                  <a:off x="1288" y="3008"/>
                  <a:ext cx="72" cy="16"/>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6" name="Line 122"/>
                <p:cNvSpPr>
                  <a:spLocks noChangeShapeType="1"/>
                </p:cNvSpPr>
                <p:nvPr/>
              </p:nvSpPr>
              <p:spPr bwMode="auto">
                <a:xfrm flipV="1">
                  <a:off x="1128" y="2840"/>
                  <a:ext cx="40" cy="16"/>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7" name="Line 123"/>
                <p:cNvSpPr>
                  <a:spLocks noChangeShapeType="1"/>
                </p:cNvSpPr>
                <p:nvPr/>
              </p:nvSpPr>
              <p:spPr bwMode="auto">
                <a:xfrm flipV="1">
                  <a:off x="1336" y="3208"/>
                  <a:ext cx="48" cy="3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8" name="Line 124"/>
                <p:cNvSpPr>
                  <a:spLocks noChangeShapeType="1"/>
                </p:cNvSpPr>
                <p:nvPr/>
              </p:nvSpPr>
              <p:spPr bwMode="auto">
                <a:xfrm flipV="1">
                  <a:off x="1336" y="3416"/>
                  <a:ext cx="64" cy="3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9" name="Line 125"/>
                <p:cNvSpPr>
                  <a:spLocks noChangeShapeType="1"/>
                </p:cNvSpPr>
                <p:nvPr/>
              </p:nvSpPr>
              <p:spPr bwMode="auto">
                <a:xfrm>
                  <a:off x="1112" y="2656"/>
                  <a:ext cx="0" cy="192"/>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0" name="Line 126"/>
                <p:cNvSpPr>
                  <a:spLocks noChangeShapeType="1"/>
                </p:cNvSpPr>
                <p:nvPr/>
              </p:nvSpPr>
              <p:spPr bwMode="auto">
                <a:xfrm>
                  <a:off x="1232" y="2688"/>
                  <a:ext cx="0" cy="248"/>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71" name="Line 127"/>
                <p:cNvSpPr>
                  <a:spLocks noChangeShapeType="1"/>
                </p:cNvSpPr>
                <p:nvPr/>
              </p:nvSpPr>
              <p:spPr bwMode="auto">
                <a:xfrm>
                  <a:off x="1328" y="2648"/>
                  <a:ext cx="0" cy="208"/>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45" name="Group 128"/>
              <p:cNvGrpSpPr>
                <a:grpSpLocks/>
              </p:cNvGrpSpPr>
              <p:nvPr/>
            </p:nvGrpSpPr>
            <p:grpSpPr bwMode="auto">
              <a:xfrm>
                <a:off x="4992" y="2611"/>
                <a:ext cx="98" cy="358"/>
                <a:chOff x="1008" y="2648"/>
                <a:chExt cx="400" cy="904"/>
              </a:xfrm>
            </p:grpSpPr>
            <p:grpSp>
              <p:nvGrpSpPr>
                <p:cNvPr id="46" name="Group 129"/>
                <p:cNvGrpSpPr>
                  <a:grpSpLocks/>
                </p:cNvGrpSpPr>
                <p:nvPr/>
              </p:nvGrpSpPr>
              <p:grpSpPr bwMode="auto">
                <a:xfrm>
                  <a:off x="1064" y="2832"/>
                  <a:ext cx="344" cy="696"/>
                  <a:chOff x="1064" y="2832"/>
                  <a:chExt cx="344" cy="696"/>
                </a:xfrm>
              </p:grpSpPr>
              <p:sp>
                <p:nvSpPr>
                  <p:cNvPr id="450" name="Line 130"/>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1" name="Line 131"/>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2" name="Line 132"/>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3" name="Line 133"/>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4" name="Line 134"/>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5" name="Line 135"/>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6" name="Line 136"/>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7" name="Line 137"/>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8" name="Line 138"/>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59" name="Line 139"/>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0" name="Line 140"/>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61" name="Line 141"/>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47" name="Group 142"/>
                <p:cNvGrpSpPr>
                  <a:grpSpLocks/>
                </p:cNvGrpSpPr>
                <p:nvPr/>
              </p:nvGrpSpPr>
              <p:grpSpPr bwMode="auto">
                <a:xfrm>
                  <a:off x="1008" y="2856"/>
                  <a:ext cx="344" cy="696"/>
                  <a:chOff x="1064" y="2832"/>
                  <a:chExt cx="344" cy="696"/>
                </a:xfrm>
              </p:grpSpPr>
              <p:sp>
                <p:nvSpPr>
                  <p:cNvPr id="438" name="Line 143"/>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9" name="Line 144"/>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0" name="Line 145"/>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1" name="Line 146"/>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2" name="Line 147"/>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3" name="Line 148"/>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4" name="Line 149"/>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5" name="Line 150"/>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6" name="Line 151"/>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7" name="Line 152"/>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8" name="Line 153"/>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49" name="Line 154"/>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430" name="Line 155"/>
                <p:cNvSpPr>
                  <a:spLocks noChangeShapeType="1"/>
                </p:cNvSpPr>
                <p:nvPr/>
              </p:nvSpPr>
              <p:spPr bwMode="auto">
                <a:xfrm flipV="1">
                  <a:off x="1272" y="2832"/>
                  <a:ext cx="56" cy="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1" name="Line 156"/>
                <p:cNvSpPr>
                  <a:spLocks noChangeShapeType="1"/>
                </p:cNvSpPr>
                <p:nvPr/>
              </p:nvSpPr>
              <p:spPr bwMode="auto">
                <a:xfrm flipV="1">
                  <a:off x="1288" y="3008"/>
                  <a:ext cx="72" cy="16"/>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2" name="Line 157"/>
                <p:cNvSpPr>
                  <a:spLocks noChangeShapeType="1"/>
                </p:cNvSpPr>
                <p:nvPr/>
              </p:nvSpPr>
              <p:spPr bwMode="auto">
                <a:xfrm flipV="1">
                  <a:off x="1128" y="2840"/>
                  <a:ext cx="40" cy="16"/>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3" name="Line 158"/>
                <p:cNvSpPr>
                  <a:spLocks noChangeShapeType="1"/>
                </p:cNvSpPr>
                <p:nvPr/>
              </p:nvSpPr>
              <p:spPr bwMode="auto">
                <a:xfrm flipV="1">
                  <a:off x="1336" y="3208"/>
                  <a:ext cx="48" cy="3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4" name="Line 159"/>
                <p:cNvSpPr>
                  <a:spLocks noChangeShapeType="1"/>
                </p:cNvSpPr>
                <p:nvPr/>
              </p:nvSpPr>
              <p:spPr bwMode="auto">
                <a:xfrm flipV="1">
                  <a:off x="1336" y="3416"/>
                  <a:ext cx="64" cy="3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5" name="Line 160"/>
                <p:cNvSpPr>
                  <a:spLocks noChangeShapeType="1"/>
                </p:cNvSpPr>
                <p:nvPr/>
              </p:nvSpPr>
              <p:spPr bwMode="auto">
                <a:xfrm>
                  <a:off x="1112" y="2656"/>
                  <a:ext cx="0" cy="192"/>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6" name="Line 161"/>
                <p:cNvSpPr>
                  <a:spLocks noChangeShapeType="1"/>
                </p:cNvSpPr>
                <p:nvPr/>
              </p:nvSpPr>
              <p:spPr bwMode="auto">
                <a:xfrm>
                  <a:off x="1232" y="2688"/>
                  <a:ext cx="0" cy="248"/>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37" name="Line 162"/>
                <p:cNvSpPr>
                  <a:spLocks noChangeShapeType="1"/>
                </p:cNvSpPr>
                <p:nvPr/>
              </p:nvSpPr>
              <p:spPr bwMode="auto">
                <a:xfrm>
                  <a:off x="1328" y="2648"/>
                  <a:ext cx="0" cy="208"/>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48" name="Group 163"/>
              <p:cNvGrpSpPr>
                <a:grpSpLocks/>
              </p:cNvGrpSpPr>
              <p:nvPr/>
            </p:nvGrpSpPr>
            <p:grpSpPr bwMode="auto">
              <a:xfrm>
                <a:off x="5170" y="2371"/>
                <a:ext cx="62" cy="198"/>
                <a:chOff x="1008" y="2648"/>
                <a:chExt cx="400" cy="904"/>
              </a:xfrm>
            </p:grpSpPr>
            <p:grpSp>
              <p:nvGrpSpPr>
                <p:cNvPr id="52" name="Group 164"/>
                <p:cNvGrpSpPr>
                  <a:grpSpLocks/>
                </p:cNvGrpSpPr>
                <p:nvPr/>
              </p:nvGrpSpPr>
              <p:grpSpPr bwMode="auto">
                <a:xfrm>
                  <a:off x="1064" y="2832"/>
                  <a:ext cx="344" cy="696"/>
                  <a:chOff x="1064" y="2832"/>
                  <a:chExt cx="344" cy="696"/>
                </a:xfrm>
              </p:grpSpPr>
              <p:sp>
                <p:nvSpPr>
                  <p:cNvPr id="416" name="Line 165"/>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7" name="Line 166"/>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8" name="Line 167"/>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9" name="Line 168"/>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0" name="Line 169"/>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1" name="Line 170"/>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2" name="Line 171"/>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3" name="Line 172"/>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4" name="Line 173"/>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5" name="Line 174"/>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6" name="Line 175"/>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27" name="Line 176"/>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60" name="Group 177"/>
                <p:cNvGrpSpPr>
                  <a:grpSpLocks/>
                </p:cNvGrpSpPr>
                <p:nvPr/>
              </p:nvGrpSpPr>
              <p:grpSpPr bwMode="auto">
                <a:xfrm>
                  <a:off x="1008" y="2856"/>
                  <a:ext cx="344" cy="696"/>
                  <a:chOff x="1064" y="2832"/>
                  <a:chExt cx="344" cy="696"/>
                </a:xfrm>
              </p:grpSpPr>
              <p:sp>
                <p:nvSpPr>
                  <p:cNvPr id="404" name="Line 178"/>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5" name="Line 179"/>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6" name="Line 180"/>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7" name="Line 181"/>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8" name="Line 182"/>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9" name="Line 183"/>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0" name="Line 184"/>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1" name="Line 185"/>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2" name="Line 186"/>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3" name="Line 187"/>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4" name="Line 188"/>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15" name="Line 189"/>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396" name="Line 190"/>
                <p:cNvSpPr>
                  <a:spLocks noChangeShapeType="1"/>
                </p:cNvSpPr>
                <p:nvPr/>
              </p:nvSpPr>
              <p:spPr bwMode="auto">
                <a:xfrm flipV="1">
                  <a:off x="1272" y="2832"/>
                  <a:ext cx="56" cy="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7" name="Line 191"/>
                <p:cNvSpPr>
                  <a:spLocks noChangeShapeType="1"/>
                </p:cNvSpPr>
                <p:nvPr/>
              </p:nvSpPr>
              <p:spPr bwMode="auto">
                <a:xfrm flipV="1">
                  <a:off x="1288" y="3008"/>
                  <a:ext cx="72" cy="16"/>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8" name="Line 192"/>
                <p:cNvSpPr>
                  <a:spLocks noChangeShapeType="1"/>
                </p:cNvSpPr>
                <p:nvPr/>
              </p:nvSpPr>
              <p:spPr bwMode="auto">
                <a:xfrm flipV="1">
                  <a:off x="1128" y="2840"/>
                  <a:ext cx="40" cy="16"/>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9" name="Line 193"/>
                <p:cNvSpPr>
                  <a:spLocks noChangeShapeType="1"/>
                </p:cNvSpPr>
                <p:nvPr/>
              </p:nvSpPr>
              <p:spPr bwMode="auto">
                <a:xfrm flipV="1">
                  <a:off x="1336" y="3208"/>
                  <a:ext cx="48" cy="3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0" name="Line 194"/>
                <p:cNvSpPr>
                  <a:spLocks noChangeShapeType="1"/>
                </p:cNvSpPr>
                <p:nvPr/>
              </p:nvSpPr>
              <p:spPr bwMode="auto">
                <a:xfrm flipV="1">
                  <a:off x="1336" y="3416"/>
                  <a:ext cx="64" cy="3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1" name="Line 195"/>
                <p:cNvSpPr>
                  <a:spLocks noChangeShapeType="1"/>
                </p:cNvSpPr>
                <p:nvPr/>
              </p:nvSpPr>
              <p:spPr bwMode="auto">
                <a:xfrm>
                  <a:off x="1112" y="2656"/>
                  <a:ext cx="0" cy="192"/>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2" name="Line 196"/>
                <p:cNvSpPr>
                  <a:spLocks noChangeShapeType="1"/>
                </p:cNvSpPr>
                <p:nvPr/>
              </p:nvSpPr>
              <p:spPr bwMode="auto">
                <a:xfrm>
                  <a:off x="1232" y="2688"/>
                  <a:ext cx="0" cy="248"/>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403" name="Line 197"/>
                <p:cNvSpPr>
                  <a:spLocks noChangeShapeType="1"/>
                </p:cNvSpPr>
                <p:nvPr/>
              </p:nvSpPr>
              <p:spPr bwMode="auto">
                <a:xfrm>
                  <a:off x="1328" y="2648"/>
                  <a:ext cx="0" cy="208"/>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61" name="Group 198"/>
              <p:cNvGrpSpPr>
                <a:grpSpLocks/>
              </p:cNvGrpSpPr>
              <p:nvPr/>
            </p:nvGrpSpPr>
            <p:grpSpPr bwMode="auto">
              <a:xfrm>
                <a:off x="4161" y="3043"/>
                <a:ext cx="207" cy="293"/>
                <a:chOff x="4120" y="2308"/>
                <a:chExt cx="305" cy="415"/>
              </a:xfrm>
            </p:grpSpPr>
            <p:sp>
              <p:nvSpPr>
                <p:cNvPr id="383" name="Freeform 199"/>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006699"/>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384" name="Rectangle 200"/>
                <p:cNvSpPr>
                  <a:spLocks noChangeArrowheads="1"/>
                </p:cNvSpPr>
                <p:nvPr/>
              </p:nvSpPr>
              <p:spPr bwMode="auto">
                <a:xfrm flipH="1">
                  <a:off x="4127" y="2340"/>
                  <a:ext cx="255" cy="383"/>
                </a:xfrm>
                <a:prstGeom prst="rect">
                  <a:avLst/>
                </a:prstGeom>
                <a:solidFill>
                  <a:srgbClr val="0078AA"/>
                </a:solidFill>
                <a:ln>
                  <a:noFill/>
                </a:ln>
                <a:effectLst/>
                <a:extLst>
                  <a:ext uri="{91240B29-F687-4f45-9708-019B960494DF}">
                    <a14:hiddenLine xmlns:a14="http://schemas.microsoft.com/office/drawing/2010/main" xmlns="" w="1588">
                      <a:solidFill>
                        <a:srgbClr val="AAE6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385" name="Oval 201"/>
                <p:cNvSpPr>
                  <a:spLocks noChangeArrowheads="1"/>
                </p:cNvSpPr>
                <p:nvPr/>
              </p:nvSpPr>
              <p:spPr bwMode="auto">
                <a:xfrm flipH="1">
                  <a:off x="4278" y="2390"/>
                  <a:ext cx="37" cy="36"/>
                </a:xfrm>
                <a:prstGeom prst="ellipse">
                  <a:avLst/>
                </a:prstGeom>
                <a:solidFill>
                  <a:srgbClr val="FFC9C9"/>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83" name="Group 202"/>
                <p:cNvGrpSpPr>
                  <a:grpSpLocks/>
                </p:cNvGrpSpPr>
                <p:nvPr/>
              </p:nvGrpSpPr>
              <p:grpSpPr bwMode="auto">
                <a:xfrm flipH="1">
                  <a:off x="4164" y="2500"/>
                  <a:ext cx="152" cy="109"/>
                  <a:chOff x="3216" y="2784"/>
                  <a:chExt cx="192" cy="144"/>
                </a:xfrm>
              </p:grpSpPr>
              <p:sp>
                <p:nvSpPr>
                  <p:cNvPr id="390" name="Line 203"/>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1" name="Line 204"/>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2" name="Line 205"/>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93" name="Line 206"/>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387" name="Freeform 207"/>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00B4FF"/>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388" name="Oval 208"/>
                <p:cNvSpPr>
                  <a:spLocks noChangeArrowheads="1"/>
                </p:cNvSpPr>
                <p:nvPr/>
              </p:nvSpPr>
              <p:spPr bwMode="auto">
                <a:xfrm flipH="1">
                  <a:off x="4170" y="2386"/>
                  <a:ext cx="37" cy="36"/>
                </a:xfrm>
                <a:prstGeom prst="ellipse">
                  <a:avLst/>
                </a:prstGeom>
                <a:solidFill>
                  <a:srgbClr val="FFC9C9"/>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89" name="Oval 209"/>
                <p:cNvSpPr>
                  <a:spLocks noChangeArrowheads="1"/>
                </p:cNvSpPr>
                <p:nvPr/>
              </p:nvSpPr>
              <p:spPr bwMode="auto">
                <a:xfrm flipH="1">
                  <a:off x="4224" y="2386"/>
                  <a:ext cx="37" cy="36"/>
                </a:xfrm>
                <a:prstGeom prst="ellipse">
                  <a:avLst/>
                </a:prstGeom>
                <a:solidFill>
                  <a:srgbClr val="CCFF33"/>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94" name="Group 210"/>
              <p:cNvGrpSpPr>
                <a:grpSpLocks/>
              </p:cNvGrpSpPr>
              <p:nvPr/>
            </p:nvGrpSpPr>
            <p:grpSpPr bwMode="auto">
              <a:xfrm>
                <a:off x="4424" y="2880"/>
                <a:ext cx="328" cy="344"/>
                <a:chOff x="1970" y="2277"/>
                <a:chExt cx="493" cy="732"/>
              </a:xfrm>
            </p:grpSpPr>
            <p:grpSp>
              <p:nvGrpSpPr>
                <p:cNvPr id="102" name="Group 211"/>
                <p:cNvGrpSpPr>
                  <a:grpSpLocks/>
                </p:cNvGrpSpPr>
                <p:nvPr/>
              </p:nvGrpSpPr>
              <p:grpSpPr bwMode="auto">
                <a:xfrm>
                  <a:off x="1970" y="2337"/>
                  <a:ext cx="413" cy="672"/>
                  <a:chOff x="2651" y="2304"/>
                  <a:chExt cx="413" cy="672"/>
                </a:xfrm>
              </p:grpSpPr>
              <p:sp>
                <p:nvSpPr>
                  <p:cNvPr id="356" name="Rectangle 212"/>
                  <p:cNvSpPr>
                    <a:spLocks noChangeArrowheads="1"/>
                  </p:cNvSpPr>
                  <p:nvPr/>
                </p:nvSpPr>
                <p:spPr bwMode="auto">
                  <a:xfrm>
                    <a:off x="2651" y="2304"/>
                    <a:ext cx="413" cy="672"/>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103" name="Group 213"/>
                  <p:cNvGrpSpPr>
                    <a:grpSpLocks/>
                  </p:cNvGrpSpPr>
                  <p:nvPr/>
                </p:nvGrpSpPr>
                <p:grpSpPr bwMode="auto">
                  <a:xfrm>
                    <a:off x="2688" y="2556"/>
                    <a:ext cx="336" cy="192"/>
                    <a:chOff x="2688" y="2352"/>
                    <a:chExt cx="336" cy="192"/>
                  </a:xfrm>
                </p:grpSpPr>
                <p:sp>
                  <p:nvSpPr>
                    <p:cNvPr id="379" name="Line 214"/>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80" name="Line 215"/>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81" name="Line 216"/>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82" name="Line 217"/>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358" name="Line 218"/>
                  <p:cNvSpPr>
                    <a:spLocks noChangeShapeType="1"/>
                  </p:cNvSpPr>
                  <p:nvPr/>
                </p:nvSpPr>
                <p:spPr bwMode="auto">
                  <a:xfrm>
                    <a:off x="2857" y="2355"/>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59" name="Line 219"/>
                  <p:cNvSpPr>
                    <a:spLocks noChangeShapeType="1"/>
                  </p:cNvSpPr>
                  <p:nvPr/>
                </p:nvSpPr>
                <p:spPr bwMode="auto">
                  <a:xfrm>
                    <a:off x="2909" y="2357"/>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0" name="Line 220"/>
                  <p:cNvSpPr>
                    <a:spLocks noChangeShapeType="1"/>
                  </p:cNvSpPr>
                  <p:nvPr/>
                </p:nvSpPr>
                <p:spPr bwMode="auto">
                  <a:xfrm>
                    <a:off x="2963" y="2357"/>
                    <a:ext cx="0" cy="182"/>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1" name="Line 221"/>
                  <p:cNvSpPr>
                    <a:spLocks noChangeShapeType="1"/>
                  </p:cNvSpPr>
                  <p:nvPr/>
                </p:nvSpPr>
                <p:spPr bwMode="auto">
                  <a:xfrm>
                    <a:off x="2801" y="2356"/>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2" name="Line 222"/>
                  <p:cNvSpPr>
                    <a:spLocks noChangeShapeType="1"/>
                  </p:cNvSpPr>
                  <p:nvPr/>
                </p:nvSpPr>
                <p:spPr bwMode="auto">
                  <a:xfrm>
                    <a:off x="2747" y="2356"/>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104" name="Group 223"/>
                  <p:cNvGrpSpPr>
                    <a:grpSpLocks/>
                  </p:cNvGrpSpPr>
                  <p:nvPr/>
                </p:nvGrpSpPr>
                <p:grpSpPr bwMode="auto">
                  <a:xfrm>
                    <a:off x="2688" y="2352"/>
                    <a:ext cx="336" cy="192"/>
                    <a:chOff x="2688" y="2352"/>
                    <a:chExt cx="336" cy="192"/>
                  </a:xfrm>
                </p:grpSpPr>
                <p:sp>
                  <p:nvSpPr>
                    <p:cNvPr id="375" name="Line 224"/>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6" name="Line 225"/>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7" name="Line 226"/>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8" name="Line 227"/>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364" name="Line 228"/>
                  <p:cNvSpPr>
                    <a:spLocks noChangeShapeType="1"/>
                  </p:cNvSpPr>
                  <p:nvPr/>
                </p:nvSpPr>
                <p:spPr bwMode="auto">
                  <a:xfrm>
                    <a:off x="2932" y="2562"/>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5" name="Line 229"/>
                  <p:cNvSpPr>
                    <a:spLocks noChangeShapeType="1"/>
                  </p:cNvSpPr>
                  <p:nvPr/>
                </p:nvSpPr>
                <p:spPr bwMode="auto">
                  <a:xfrm>
                    <a:off x="2864" y="2760"/>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6" name="Line 230"/>
                  <p:cNvSpPr>
                    <a:spLocks noChangeShapeType="1"/>
                  </p:cNvSpPr>
                  <p:nvPr/>
                </p:nvSpPr>
                <p:spPr bwMode="auto">
                  <a:xfrm>
                    <a:off x="2916" y="2762"/>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7" name="Line 231"/>
                  <p:cNvSpPr>
                    <a:spLocks noChangeShapeType="1"/>
                  </p:cNvSpPr>
                  <p:nvPr/>
                </p:nvSpPr>
                <p:spPr bwMode="auto">
                  <a:xfrm>
                    <a:off x="2970" y="2762"/>
                    <a:ext cx="0" cy="182"/>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8" name="Line 232"/>
                  <p:cNvSpPr>
                    <a:spLocks noChangeShapeType="1"/>
                  </p:cNvSpPr>
                  <p:nvPr/>
                </p:nvSpPr>
                <p:spPr bwMode="auto">
                  <a:xfrm>
                    <a:off x="2808" y="2761"/>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69" name="Line 233"/>
                  <p:cNvSpPr>
                    <a:spLocks noChangeShapeType="1"/>
                  </p:cNvSpPr>
                  <p:nvPr/>
                </p:nvSpPr>
                <p:spPr bwMode="auto">
                  <a:xfrm>
                    <a:off x="2754" y="2761"/>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105" name="Group 234"/>
                  <p:cNvGrpSpPr>
                    <a:grpSpLocks/>
                  </p:cNvGrpSpPr>
                  <p:nvPr/>
                </p:nvGrpSpPr>
                <p:grpSpPr bwMode="auto">
                  <a:xfrm>
                    <a:off x="2688" y="2757"/>
                    <a:ext cx="336" cy="192"/>
                    <a:chOff x="2688" y="2352"/>
                    <a:chExt cx="336" cy="192"/>
                  </a:xfrm>
                </p:grpSpPr>
                <p:sp>
                  <p:nvSpPr>
                    <p:cNvPr id="371" name="Line 235"/>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2" name="Line 236"/>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3" name="Line 237"/>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74" name="Line 238"/>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grpSp>
            <p:sp>
              <p:nvSpPr>
                <p:cNvPr id="354" name="Freeform 239"/>
                <p:cNvSpPr>
                  <a:spLocks/>
                </p:cNvSpPr>
                <p:nvPr/>
              </p:nvSpPr>
              <p:spPr bwMode="auto">
                <a:xfrm>
                  <a:off x="1977" y="2277"/>
                  <a:ext cx="486" cy="60"/>
                </a:xfrm>
                <a:custGeom>
                  <a:avLst/>
                  <a:gdLst>
                    <a:gd name="T0" fmla="*/ 0 w 486"/>
                    <a:gd name="T1" fmla="*/ 60 h 60"/>
                    <a:gd name="T2" fmla="*/ 402 w 486"/>
                    <a:gd name="T3" fmla="*/ 60 h 60"/>
                    <a:gd name="T4" fmla="*/ 486 w 486"/>
                    <a:gd name="T5" fmla="*/ 0 h 60"/>
                    <a:gd name="T6" fmla="*/ 144 w 486"/>
                    <a:gd name="T7" fmla="*/ 0 h 60"/>
                    <a:gd name="T8" fmla="*/ 0 w 486"/>
                    <a:gd name="T9" fmla="*/ 60 h 60"/>
                  </a:gdLst>
                  <a:ahLst/>
                  <a:cxnLst>
                    <a:cxn ang="0">
                      <a:pos x="T0" y="T1"/>
                    </a:cxn>
                    <a:cxn ang="0">
                      <a:pos x="T2" y="T3"/>
                    </a:cxn>
                    <a:cxn ang="0">
                      <a:pos x="T4" y="T5"/>
                    </a:cxn>
                    <a:cxn ang="0">
                      <a:pos x="T6" y="T7"/>
                    </a:cxn>
                    <a:cxn ang="0">
                      <a:pos x="T8" y="T9"/>
                    </a:cxn>
                  </a:cxnLst>
                  <a:rect l="0" t="0" r="r" b="b"/>
                  <a:pathLst>
                    <a:path w="486" h="60">
                      <a:moveTo>
                        <a:pt x="0" y="60"/>
                      </a:moveTo>
                      <a:lnTo>
                        <a:pt x="402" y="60"/>
                      </a:lnTo>
                      <a:lnTo>
                        <a:pt x="486" y="0"/>
                      </a:lnTo>
                      <a:lnTo>
                        <a:pt x="144" y="0"/>
                      </a:lnTo>
                      <a:lnTo>
                        <a:pt x="0" y="60"/>
                      </a:lnTo>
                      <a:close/>
                    </a:path>
                  </a:pathLst>
                </a:custGeom>
                <a:solidFill>
                  <a:srgbClr val="B2B2B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355" name="Freeform 240"/>
                <p:cNvSpPr>
                  <a:spLocks/>
                </p:cNvSpPr>
                <p:nvPr/>
              </p:nvSpPr>
              <p:spPr bwMode="auto">
                <a:xfrm>
                  <a:off x="2382" y="2277"/>
                  <a:ext cx="75" cy="723"/>
                </a:xfrm>
                <a:custGeom>
                  <a:avLst/>
                  <a:gdLst>
                    <a:gd name="T0" fmla="*/ 0 w 75"/>
                    <a:gd name="T1" fmla="*/ 723 h 723"/>
                    <a:gd name="T2" fmla="*/ 0 w 75"/>
                    <a:gd name="T3" fmla="*/ 57 h 723"/>
                    <a:gd name="T4" fmla="*/ 75 w 75"/>
                    <a:gd name="T5" fmla="*/ 0 h 723"/>
                    <a:gd name="T6" fmla="*/ 75 w 75"/>
                    <a:gd name="T7" fmla="*/ 606 h 723"/>
                    <a:gd name="T8" fmla="*/ 0 w 75"/>
                    <a:gd name="T9" fmla="*/ 723 h 723"/>
                  </a:gdLst>
                  <a:ahLst/>
                  <a:cxnLst>
                    <a:cxn ang="0">
                      <a:pos x="T0" y="T1"/>
                    </a:cxn>
                    <a:cxn ang="0">
                      <a:pos x="T2" y="T3"/>
                    </a:cxn>
                    <a:cxn ang="0">
                      <a:pos x="T4" y="T5"/>
                    </a:cxn>
                    <a:cxn ang="0">
                      <a:pos x="T6" y="T7"/>
                    </a:cxn>
                    <a:cxn ang="0">
                      <a:pos x="T8" y="T9"/>
                    </a:cxn>
                  </a:cxnLst>
                  <a:rect l="0" t="0" r="r" b="b"/>
                  <a:pathLst>
                    <a:path w="75" h="723">
                      <a:moveTo>
                        <a:pt x="0" y="723"/>
                      </a:moveTo>
                      <a:lnTo>
                        <a:pt x="0" y="57"/>
                      </a:lnTo>
                      <a:lnTo>
                        <a:pt x="75" y="0"/>
                      </a:lnTo>
                      <a:lnTo>
                        <a:pt x="75" y="606"/>
                      </a:lnTo>
                      <a:lnTo>
                        <a:pt x="0" y="723"/>
                      </a:lnTo>
                      <a:close/>
                    </a:path>
                  </a:pathLst>
                </a:custGeom>
                <a:solidFill>
                  <a:srgbClr val="969696"/>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315" name="Text Box 241"/>
              <p:cNvSpPr txBox="1">
                <a:spLocks noChangeArrowheads="1"/>
              </p:cNvSpPr>
              <p:nvPr/>
            </p:nvSpPr>
            <p:spPr bwMode="auto">
              <a:xfrm>
                <a:off x="4484" y="2984"/>
                <a:ext cx="198" cy="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nSpc>
                    <a:spcPct val="100000"/>
                  </a:lnSpc>
                </a:pPr>
                <a:r>
                  <a:rPr lang="en-GB" sz="1400" b="1" dirty="0">
                    <a:solidFill>
                      <a:schemeClr val="tx1"/>
                    </a:solidFill>
                    <a:latin typeface="+mn-lt"/>
                  </a:rPr>
                  <a:t>AC</a:t>
                </a:r>
                <a:endParaRPr lang="de-DE" sz="1400" dirty="0">
                  <a:solidFill>
                    <a:schemeClr val="tx1"/>
                  </a:solidFill>
                  <a:latin typeface="+mn-lt"/>
                </a:endParaRPr>
              </a:p>
            </p:txBody>
          </p:sp>
          <p:grpSp>
            <p:nvGrpSpPr>
              <p:cNvPr id="106" name="Group 243"/>
              <p:cNvGrpSpPr>
                <a:grpSpLocks/>
              </p:cNvGrpSpPr>
              <p:nvPr/>
            </p:nvGrpSpPr>
            <p:grpSpPr bwMode="auto">
              <a:xfrm>
                <a:off x="4560" y="2323"/>
                <a:ext cx="62" cy="198"/>
                <a:chOff x="1008" y="2648"/>
                <a:chExt cx="400" cy="904"/>
              </a:xfrm>
            </p:grpSpPr>
            <p:grpSp>
              <p:nvGrpSpPr>
                <p:cNvPr id="107" name="Group 244"/>
                <p:cNvGrpSpPr>
                  <a:grpSpLocks/>
                </p:cNvGrpSpPr>
                <p:nvPr/>
              </p:nvGrpSpPr>
              <p:grpSpPr bwMode="auto">
                <a:xfrm>
                  <a:off x="1064" y="2832"/>
                  <a:ext cx="344" cy="696"/>
                  <a:chOff x="1064" y="2832"/>
                  <a:chExt cx="344" cy="696"/>
                </a:xfrm>
              </p:grpSpPr>
              <p:sp>
                <p:nvSpPr>
                  <p:cNvPr id="341" name="Line 245"/>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2" name="Line 246"/>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3" name="Line 247"/>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4" name="Line 248"/>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5" name="Line 249"/>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6" name="Line 250"/>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7" name="Line 251"/>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8" name="Line 252"/>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9" name="Line 253"/>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50" name="Line 254"/>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51" name="Line 255"/>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52" name="Line 256"/>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08" name="Group 257"/>
                <p:cNvGrpSpPr>
                  <a:grpSpLocks/>
                </p:cNvGrpSpPr>
                <p:nvPr/>
              </p:nvGrpSpPr>
              <p:grpSpPr bwMode="auto">
                <a:xfrm>
                  <a:off x="1008" y="2856"/>
                  <a:ext cx="344" cy="696"/>
                  <a:chOff x="1064" y="2832"/>
                  <a:chExt cx="344" cy="696"/>
                </a:xfrm>
              </p:grpSpPr>
              <p:sp>
                <p:nvSpPr>
                  <p:cNvPr id="329" name="Line 258"/>
                  <p:cNvSpPr>
                    <a:spLocks noChangeShapeType="1"/>
                  </p:cNvSpPr>
                  <p:nvPr/>
                </p:nvSpPr>
                <p:spPr bwMode="auto">
                  <a:xfrm flipV="1">
                    <a:off x="1064" y="2832"/>
                    <a:ext cx="112"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0" name="Line 259"/>
                  <p:cNvSpPr>
                    <a:spLocks noChangeShapeType="1"/>
                  </p:cNvSpPr>
                  <p:nvPr/>
                </p:nvSpPr>
                <p:spPr bwMode="auto">
                  <a:xfrm>
                    <a:off x="1176" y="2832"/>
                    <a:ext cx="152"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1" name="Line 260"/>
                  <p:cNvSpPr>
                    <a:spLocks noChangeShapeType="1"/>
                  </p:cNvSpPr>
                  <p:nvPr/>
                </p:nvSpPr>
                <p:spPr bwMode="auto">
                  <a:xfrm>
                    <a:off x="1328" y="2840"/>
                    <a:ext cx="80" cy="68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2" name="Line 261"/>
                  <p:cNvSpPr>
                    <a:spLocks noChangeShapeType="1"/>
                  </p:cNvSpPr>
                  <p:nvPr/>
                </p:nvSpPr>
                <p:spPr bwMode="auto">
                  <a:xfrm>
                    <a:off x="1152" y="3008"/>
                    <a:ext cx="20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3" name="Line 262"/>
                  <p:cNvSpPr>
                    <a:spLocks noChangeShapeType="1"/>
                  </p:cNvSpPr>
                  <p:nvPr/>
                </p:nvSpPr>
                <p:spPr bwMode="auto">
                  <a:xfrm>
                    <a:off x="1120" y="3224"/>
                    <a:ext cx="248"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4" name="Line 263"/>
                  <p:cNvSpPr>
                    <a:spLocks noChangeShapeType="1"/>
                  </p:cNvSpPr>
                  <p:nvPr/>
                </p:nvSpPr>
                <p:spPr bwMode="auto">
                  <a:xfrm>
                    <a:off x="1072" y="3424"/>
                    <a:ext cx="320" cy="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5" name="Line 264"/>
                  <p:cNvSpPr>
                    <a:spLocks noChangeShapeType="1"/>
                  </p:cNvSpPr>
                  <p:nvPr/>
                </p:nvSpPr>
                <p:spPr bwMode="auto">
                  <a:xfrm flipV="1">
                    <a:off x="1152" y="2840"/>
                    <a:ext cx="168" cy="15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6" name="Line 265"/>
                  <p:cNvSpPr>
                    <a:spLocks noChangeShapeType="1"/>
                  </p:cNvSpPr>
                  <p:nvPr/>
                </p:nvSpPr>
                <p:spPr bwMode="auto">
                  <a:xfrm>
                    <a:off x="1168" y="2832"/>
                    <a:ext cx="176" cy="168"/>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7" name="Line 266"/>
                  <p:cNvSpPr>
                    <a:spLocks noChangeShapeType="1"/>
                  </p:cNvSpPr>
                  <p:nvPr/>
                </p:nvSpPr>
                <p:spPr bwMode="auto">
                  <a:xfrm flipV="1">
                    <a:off x="1128" y="3024"/>
                    <a:ext cx="224" cy="19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8" name="Line 267"/>
                  <p:cNvSpPr>
                    <a:spLocks noChangeShapeType="1"/>
                  </p:cNvSpPr>
                  <p:nvPr/>
                </p:nvSpPr>
                <p:spPr bwMode="auto">
                  <a:xfrm>
                    <a:off x="1152" y="3000"/>
                    <a:ext cx="216" cy="2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39" name="Line 268"/>
                  <p:cNvSpPr>
                    <a:spLocks noChangeShapeType="1"/>
                  </p:cNvSpPr>
                  <p:nvPr/>
                </p:nvSpPr>
                <p:spPr bwMode="auto">
                  <a:xfrm flipV="1">
                    <a:off x="1088" y="3224"/>
                    <a:ext cx="280" cy="200"/>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40" name="Line 269"/>
                  <p:cNvSpPr>
                    <a:spLocks noChangeShapeType="1"/>
                  </p:cNvSpPr>
                  <p:nvPr/>
                </p:nvSpPr>
                <p:spPr bwMode="auto">
                  <a:xfrm>
                    <a:off x="1104" y="3232"/>
                    <a:ext cx="288" cy="18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321" name="Line 270"/>
                <p:cNvSpPr>
                  <a:spLocks noChangeShapeType="1"/>
                </p:cNvSpPr>
                <p:nvPr/>
              </p:nvSpPr>
              <p:spPr bwMode="auto">
                <a:xfrm flipV="1">
                  <a:off x="1272" y="2832"/>
                  <a:ext cx="56" cy="24"/>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2" name="Line 271"/>
                <p:cNvSpPr>
                  <a:spLocks noChangeShapeType="1"/>
                </p:cNvSpPr>
                <p:nvPr/>
              </p:nvSpPr>
              <p:spPr bwMode="auto">
                <a:xfrm flipV="1">
                  <a:off x="1288" y="3008"/>
                  <a:ext cx="72" cy="16"/>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3" name="Line 272"/>
                <p:cNvSpPr>
                  <a:spLocks noChangeShapeType="1"/>
                </p:cNvSpPr>
                <p:nvPr/>
              </p:nvSpPr>
              <p:spPr bwMode="auto">
                <a:xfrm flipV="1">
                  <a:off x="1128" y="2840"/>
                  <a:ext cx="40" cy="16"/>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4" name="Line 273"/>
                <p:cNvSpPr>
                  <a:spLocks noChangeShapeType="1"/>
                </p:cNvSpPr>
                <p:nvPr/>
              </p:nvSpPr>
              <p:spPr bwMode="auto">
                <a:xfrm flipV="1">
                  <a:off x="1336" y="3208"/>
                  <a:ext cx="48" cy="3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5" name="Line 274"/>
                <p:cNvSpPr>
                  <a:spLocks noChangeShapeType="1"/>
                </p:cNvSpPr>
                <p:nvPr/>
              </p:nvSpPr>
              <p:spPr bwMode="auto">
                <a:xfrm flipV="1">
                  <a:off x="1336" y="3416"/>
                  <a:ext cx="64" cy="32"/>
                </a:xfrm>
                <a:prstGeom prst="line">
                  <a:avLst/>
                </a:prstGeom>
                <a:noFill/>
                <a:ln w="9525">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6" name="Line 275"/>
                <p:cNvSpPr>
                  <a:spLocks noChangeShapeType="1"/>
                </p:cNvSpPr>
                <p:nvPr/>
              </p:nvSpPr>
              <p:spPr bwMode="auto">
                <a:xfrm>
                  <a:off x="1112" y="2656"/>
                  <a:ext cx="0" cy="192"/>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7" name="Line 276"/>
                <p:cNvSpPr>
                  <a:spLocks noChangeShapeType="1"/>
                </p:cNvSpPr>
                <p:nvPr/>
              </p:nvSpPr>
              <p:spPr bwMode="auto">
                <a:xfrm>
                  <a:off x="1232" y="2688"/>
                  <a:ext cx="0" cy="248"/>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28" name="Line 277"/>
                <p:cNvSpPr>
                  <a:spLocks noChangeShapeType="1"/>
                </p:cNvSpPr>
                <p:nvPr/>
              </p:nvSpPr>
              <p:spPr bwMode="auto">
                <a:xfrm>
                  <a:off x="1328" y="2648"/>
                  <a:ext cx="0" cy="208"/>
                </a:xfrm>
                <a:prstGeom prst="line">
                  <a:avLst/>
                </a:prstGeom>
                <a:noFill/>
                <a:ln w="127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318" name="Rectangle 278"/>
              <p:cNvSpPr>
                <a:spLocks noChangeArrowheads="1"/>
              </p:cNvSpPr>
              <p:nvPr/>
            </p:nvSpPr>
            <p:spPr bwMode="auto">
              <a:xfrm>
                <a:off x="4452" y="2544"/>
                <a:ext cx="617" cy="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pPr>
                <a:r>
                  <a:rPr lang="en-GB" sz="1400" i="1" dirty="0">
                    <a:solidFill>
                      <a:schemeClr val="tx1"/>
                    </a:solidFill>
                    <a:latin typeface="+mn-lt"/>
                  </a:rPr>
                  <a:t>3GPP2</a:t>
                </a:r>
              </a:p>
              <a:p>
                <a:pPr algn="ctr">
                  <a:lnSpc>
                    <a:spcPct val="80000"/>
                  </a:lnSpc>
                </a:pPr>
                <a:r>
                  <a:rPr lang="en-GB" sz="1400" dirty="0">
                    <a:solidFill>
                      <a:schemeClr val="tx1"/>
                    </a:solidFill>
                    <a:latin typeface="+mn-lt"/>
                  </a:rPr>
                  <a:t>MNO</a:t>
                </a:r>
                <a:endParaRPr lang="de-DE" sz="1400" dirty="0">
                  <a:solidFill>
                    <a:schemeClr val="tx1"/>
                  </a:solidFill>
                  <a:latin typeface="+mn-lt"/>
                </a:endParaRPr>
              </a:p>
            </p:txBody>
          </p:sp>
        </p:grpSp>
        <p:grpSp>
          <p:nvGrpSpPr>
            <p:cNvPr id="110" name="Group 279"/>
            <p:cNvGrpSpPr>
              <a:grpSpLocks/>
            </p:cNvGrpSpPr>
            <p:nvPr/>
          </p:nvGrpSpPr>
          <p:grpSpPr bwMode="auto">
            <a:xfrm>
              <a:off x="5557567" y="1815694"/>
              <a:ext cx="1401311" cy="1623741"/>
              <a:chOff x="3743" y="1248"/>
              <a:chExt cx="1071" cy="1241"/>
            </a:xfrm>
          </p:grpSpPr>
          <p:grpSp>
            <p:nvGrpSpPr>
              <p:cNvPr id="111" name="Group 280"/>
              <p:cNvGrpSpPr>
                <a:grpSpLocks/>
              </p:cNvGrpSpPr>
              <p:nvPr/>
            </p:nvGrpSpPr>
            <p:grpSpPr bwMode="auto">
              <a:xfrm rot="18542789" flipH="1">
                <a:off x="3597" y="1443"/>
                <a:ext cx="1241" cy="852"/>
                <a:chOff x="3168" y="2208"/>
                <a:chExt cx="1296" cy="768"/>
              </a:xfrm>
            </p:grpSpPr>
            <p:sp>
              <p:nvSpPr>
                <p:cNvPr id="299" name="Oval 281"/>
                <p:cNvSpPr>
                  <a:spLocks noChangeArrowheads="1"/>
                </p:cNvSpPr>
                <p:nvPr/>
              </p:nvSpPr>
              <p:spPr bwMode="auto">
                <a:xfrm>
                  <a:off x="3168" y="2352"/>
                  <a:ext cx="576" cy="480"/>
                </a:xfrm>
                <a:prstGeom prst="ellipse">
                  <a:avLst/>
                </a:prstGeom>
                <a:solidFill>
                  <a:srgbClr val="FFFF99"/>
                </a:solidFill>
                <a:ln>
                  <a:noFill/>
                </a:ln>
                <a:effectLst/>
                <a:extLst>
                  <a:ext uri="{91240B29-F687-4f45-9708-019B960494DF}">
                    <a14:hiddenLine xmlns:a14="http://schemas.microsoft.com/office/drawing/2010/main" xmlns="" w="9525">
                      <a:solidFill>
                        <a:srgbClr val="FFD5F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0" name="Oval 282"/>
                <p:cNvSpPr>
                  <a:spLocks noChangeArrowheads="1"/>
                </p:cNvSpPr>
                <p:nvPr/>
              </p:nvSpPr>
              <p:spPr bwMode="auto">
                <a:xfrm>
                  <a:off x="3408" y="2400"/>
                  <a:ext cx="432" cy="576"/>
                </a:xfrm>
                <a:prstGeom prst="ellipse">
                  <a:avLst/>
                </a:prstGeom>
                <a:solidFill>
                  <a:srgbClr val="FFFF99"/>
                </a:solidFill>
                <a:ln>
                  <a:noFill/>
                </a:ln>
                <a:effectLst/>
                <a:extLst>
                  <a:ext uri="{91240B29-F687-4f45-9708-019B960494DF}">
                    <a14:hiddenLine xmlns:a14="http://schemas.microsoft.com/office/drawing/2010/main" xmlns="" w="9525">
                      <a:solidFill>
                        <a:srgbClr val="FFD5F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1" name="Oval 283"/>
                <p:cNvSpPr>
                  <a:spLocks noChangeArrowheads="1"/>
                </p:cNvSpPr>
                <p:nvPr/>
              </p:nvSpPr>
              <p:spPr bwMode="auto">
                <a:xfrm>
                  <a:off x="3360" y="2256"/>
                  <a:ext cx="384" cy="576"/>
                </a:xfrm>
                <a:prstGeom prst="ellipse">
                  <a:avLst/>
                </a:prstGeom>
                <a:solidFill>
                  <a:srgbClr val="FFFF99"/>
                </a:solidFill>
                <a:ln>
                  <a:noFill/>
                </a:ln>
                <a:effectLst/>
                <a:extLst>
                  <a:ext uri="{91240B29-F687-4f45-9708-019B960494DF}">
                    <a14:hiddenLine xmlns:a14="http://schemas.microsoft.com/office/drawing/2010/main" xmlns="" w="9525">
                      <a:solidFill>
                        <a:srgbClr val="FFD5F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2" name="Oval 284"/>
                <p:cNvSpPr>
                  <a:spLocks noChangeArrowheads="1"/>
                </p:cNvSpPr>
                <p:nvPr/>
              </p:nvSpPr>
              <p:spPr bwMode="auto">
                <a:xfrm>
                  <a:off x="3456" y="2304"/>
                  <a:ext cx="576" cy="336"/>
                </a:xfrm>
                <a:prstGeom prst="ellipse">
                  <a:avLst/>
                </a:prstGeom>
                <a:solidFill>
                  <a:srgbClr val="FFFF99"/>
                </a:solidFill>
                <a:ln>
                  <a:noFill/>
                </a:ln>
                <a:effectLst/>
                <a:extLst>
                  <a:ext uri="{91240B29-F687-4f45-9708-019B960494DF}">
                    <a14:hiddenLine xmlns:a14="http://schemas.microsoft.com/office/drawing/2010/main" xmlns="" w="9525">
                      <a:solidFill>
                        <a:srgbClr val="FFD5F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3" name="Oval 285"/>
                <p:cNvSpPr>
                  <a:spLocks noChangeArrowheads="1"/>
                </p:cNvSpPr>
                <p:nvPr/>
              </p:nvSpPr>
              <p:spPr bwMode="auto">
                <a:xfrm>
                  <a:off x="3600" y="2352"/>
                  <a:ext cx="384" cy="576"/>
                </a:xfrm>
                <a:prstGeom prst="ellipse">
                  <a:avLst/>
                </a:prstGeom>
                <a:solidFill>
                  <a:srgbClr val="FFFF99"/>
                </a:solidFill>
                <a:ln>
                  <a:noFill/>
                </a:ln>
                <a:effectLst/>
                <a:extLst>
                  <a:ext uri="{91240B29-F687-4f45-9708-019B960494DF}">
                    <a14:hiddenLine xmlns:a14="http://schemas.microsoft.com/office/drawing/2010/main" xmlns="" w="9525">
                      <a:solidFill>
                        <a:srgbClr val="FFD5F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4" name="Oval 286"/>
                <p:cNvSpPr>
                  <a:spLocks noChangeArrowheads="1"/>
                </p:cNvSpPr>
                <p:nvPr/>
              </p:nvSpPr>
              <p:spPr bwMode="auto">
                <a:xfrm>
                  <a:off x="3696" y="2448"/>
                  <a:ext cx="576" cy="432"/>
                </a:xfrm>
                <a:prstGeom prst="ellipse">
                  <a:avLst/>
                </a:prstGeom>
                <a:solidFill>
                  <a:srgbClr val="FFFF99"/>
                </a:solidFill>
                <a:ln>
                  <a:noFill/>
                </a:ln>
                <a:effectLst/>
                <a:extLst>
                  <a:ext uri="{91240B29-F687-4f45-9708-019B960494DF}">
                    <a14:hiddenLine xmlns:a14="http://schemas.microsoft.com/office/drawing/2010/main" xmlns="" w="9525">
                      <a:solidFill>
                        <a:srgbClr val="FFD5F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5" name="Oval 287"/>
                <p:cNvSpPr>
                  <a:spLocks noChangeArrowheads="1"/>
                </p:cNvSpPr>
                <p:nvPr/>
              </p:nvSpPr>
              <p:spPr bwMode="auto">
                <a:xfrm>
                  <a:off x="3744" y="2208"/>
                  <a:ext cx="432" cy="576"/>
                </a:xfrm>
                <a:prstGeom prst="ellipse">
                  <a:avLst/>
                </a:prstGeom>
                <a:solidFill>
                  <a:srgbClr val="FFFF99"/>
                </a:solidFill>
                <a:ln>
                  <a:noFill/>
                </a:ln>
                <a:effectLst/>
                <a:extLst>
                  <a:ext uri="{91240B29-F687-4f45-9708-019B960494DF}">
                    <a14:hiddenLine xmlns:a14="http://schemas.microsoft.com/office/drawing/2010/main" xmlns="" w="9525">
                      <a:solidFill>
                        <a:srgbClr val="FFD5F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6" name="Oval 288"/>
                <p:cNvSpPr>
                  <a:spLocks noChangeArrowheads="1"/>
                </p:cNvSpPr>
                <p:nvPr/>
              </p:nvSpPr>
              <p:spPr bwMode="auto">
                <a:xfrm>
                  <a:off x="3888" y="2304"/>
                  <a:ext cx="576" cy="432"/>
                </a:xfrm>
                <a:prstGeom prst="ellipse">
                  <a:avLst/>
                </a:prstGeom>
                <a:solidFill>
                  <a:srgbClr val="FFFF99"/>
                </a:solidFill>
                <a:ln>
                  <a:noFill/>
                </a:ln>
                <a:effectLst/>
                <a:extLst>
                  <a:ext uri="{91240B29-F687-4f45-9708-019B960494DF}">
                    <a14:hiddenLine xmlns:a14="http://schemas.microsoft.com/office/drawing/2010/main" xmlns="" w="9525">
                      <a:solidFill>
                        <a:srgbClr val="FFD5F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307" name="Oval 289"/>
                <p:cNvSpPr>
                  <a:spLocks noChangeArrowheads="1"/>
                </p:cNvSpPr>
                <p:nvPr/>
              </p:nvSpPr>
              <p:spPr bwMode="auto">
                <a:xfrm>
                  <a:off x="3936" y="2400"/>
                  <a:ext cx="480" cy="576"/>
                </a:xfrm>
                <a:prstGeom prst="ellipse">
                  <a:avLst/>
                </a:prstGeom>
                <a:solidFill>
                  <a:srgbClr val="FFFF99"/>
                </a:solidFill>
                <a:ln>
                  <a:noFill/>
                </a:ln>
                <a:effectLst/>
                <a:extLst>
                  <a:ext uri="{91240B29-F687-4f45-9708-019B960494DF}">
                    <a14:hiddenLine xmlns:a14="http://schemas.microsoft.com/office/drawing/2010/main" xmlns="" w="9525">
                      <a:solidFill>
                        <a:srgbClr val="FFD5F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13" name="Group 290"/>
              <p:cNvGrpSpPr>
                <a:grpSpLocks/>
              </p:cNvGrpSpPr>
              <p:nvPr/>
            </p:nvGrpSpPr>
            <p:grpSpPr bwMode="auto">
              <a:xfrm rot="18542789" flipH="1">
                <a:off x="3826" y="1508"/>
                <a:ext cx="1206" cy="720"/>
                <a:chOff x="3168" y="2208"/>
                <a:chExt cx="1296" cy="768"/>
              </a:xfrm>
            </p:grpSpPr>
            <p:sp>
              <p:nvSpPr>
                <p:cNvPr id="290" name="Oval 291"/>
                <p:cNvSpPr>
                  <a:spLocks noChangeArrowheads="1"/>
                </p:cNvSpPr>
                <p:nvPr/>
              </p:nvSpPr>
              <p:spPr bwMode="auto">
                <a:xfrm>
                  <a:off x="3168" y="2352"/>
                  <a:ext cx="576" cy="480"/>
                </a:xfrm>
                <a:prstGeom prst="ellipse">
                  <a:avLst/>
                </a:pr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1" name="Oval 292"/>
                <p:cNvSpPr>
                  <a:spLocks noChangeArrowheads="1"/>
                </p:cNvSpPr>
                <p:nvPr/>
              </p:nvSpPr>
              <p:spPr bwMode="auto">
                <a:xfrm>
                  <a:off x="3408" y="2400"/>
                  <a:ext cx="432" cy="576"/>
                </a:xfrm>
                <a:prstGeom prst="ellipse">
                  <a:avLst/>
                </a:pr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2" name="Oval 293"/>
                <p:cNvSpPr>
                  <a:spLocks noChangeArrowheads="1"/>
                </p:cNvSpPr>
                <p:nvPr/>
              </p:nvSpPr>
              <p:spPr bwMode="auto">
                <a:xfrm>
                  <a:off x="3360" y="2256"/>
                  <a:ext cx="384" cy="576"/>
                </a:xfrm>
                <a:prstGeom prst="ellipse">
                  <a:avLst/>
                </a:pr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3" name="Oval 294"/>
                <p:cNvSpPr>
                  <a:spLocks noChangeArrowheads="1"/>
                </p:cNvSpPr>
                <p:nvPr/>
              </p:nvSpPr>
              <p:spPr bwMode="auto">
                <a:xfrm>
                  <a:off x="3456" y="2304"/>
                  <a:ext cx="576" cy="336"/>
                </a:xfrm>
                <a:prstGeom prst="ellipse">
                  <a:avLst/>
                </a:pr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4" name="Oval 295"/>
                <p:cNvSpPr>
                  <a:spLocks noChangeArrowheads="1"/>
                </p:cNvSpPr>
                <p:nvPr/>
              </p:nvSpPr>
              <p:spPr bwMode="auto">
                <a:xfrm>
                  <a:off x="3600" y="2352"/>
                  <a:ext cx="384" cy="576"/>
                </a:xfrm>
                <a:prstGeom prst="ellipse">
                  <a:avLst/>
                </a:pr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5" name="Oval 296"/>
                <p:cNvSpPr>
                  <a:spLocks noChangeArrowheads="1"/>
                </p:cNvSpPr>
                <p:nvPr/>
              </p:nvSpPr>
              <p:spPr bwMode="auto">
                <a:xfrm>
                  <a:off x="3696" y="2448"/>
                  <a:ext cx="576" cy="432"/>
                </a:xfrm>
                <a:prstGeom prst="ellipse">
                  <a:avLst/>
                </a:pr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6" name="Oval 297"/>
                <p:cNvSpPr>
                  <a:spLocks noChangeArrowheads="1"/>
                </p:cNvSpPr>
                <p:nvPr/>
              </p:nvSpPr>
              <p:spPr bwMode="auto">
                <a:xfrm>
                  <a:off x="3744" y="2208"/>
                  <a:ext cx="432" cy="576"/>
                </a:xfrm>
                <a:prstGeom prst="ellipse">
                  <a:avLst/>
                </a:pr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7" name="Oval 298"/>
                <p:cNvSpPr>
                  <a:spLocks noChangeArrowheads="1"/>
                </p:cNvSpPr>
                <p:nvPr/>
              </p:nvSpPr>
              <p:spPr bwMode="auto">
                <a:xfrm>
                  <a:off x="3888" y="2304"/>
                  <a:ext cx="576" cy="432"/>
                </a:xfrm>
                <a:prstGeom prst="ellipse">
                  <a:avLst/>
                </a:pr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8" name="Oval 299"/>
                <p:cNvSpPr>
                  <a:spLocks noChangeArrowheads="1"/>
                </p:cNvSpPr>
                <p:nvPr/>
              </p:nvSpPr>
              <p:spPr bwMode="auto">
                <a:xfrm>
                  <a:off x="3936" y="2400"/>
                  <a:ext cx="480" cy="576"/>
                </a:xfrm>
                <a:prstGeom prst="ellipse">
                  <a:avLst/>
                </a:pr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14" name="Group 300"/>
              <p:cNvGrpSpPr>
                <a:grpSpLocks/>
              </p:cNvGrpSpPr>
              <p:nvPr/>
            </p:nvGrpSpPr>
            <p:grpSpPr bwMode="auto">
              <a:xfrm>
                <a:off x="4332" y="1881"/>
                <a:ext cx="146" cy="454"/>
                <a:chOff x="1008" y="2648"/>
                <a:chExt cx="400" cy="904"/>
              </a:xfrm>
            </p:grpSpPr>
            <p:grpSp>
              <p:nvGrpSpPr>
                <p:cNvPr id="147" name="Group 301"/>
                <p:cNvGrpSpPr>
                  <a:grpSpLocks/>
                </p:cNvGrpSpPr>
                <p:nvPr/>
              </p:nvGrpSpPr>
              <p:grpSpPr bwMode="auto">
                <a:xfrm>
                  <a:off x="1064" y="2832"/>
                  <a:ext cx="344" cy="696"/>
                  <a:chOff x="1064" y="2832"/>
                  <a:chExt cx="344" cy="696"/>
                </a:xfrm>
              </p:grpSpPr>
              <p:sp>
                <p:nvSpPr>
                  <p:cNvPr id="278" name="Line 302"/>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9" name="Line 303"/>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0" name="Line 304"/>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1" name="Line 305"/>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2" name="Line 306"/>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3" name="Line 307"/>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4" name="Line 308"/>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5" name="Line 309"/>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6" name="Line 310"/>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7" name="Line 311"/>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8" name="Line 312"/>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9" name="Line 313"/>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51" name="Group 314"/>
                <p:cNvGrpSpPr>
                  <a:grpSpLocks/>
                </p:cNvGrpSpPr>
                <p:nvPr/>
              </p:nvGrpSpPr>
              <p:grpSpPr bwMode="auto">
                <a:xfrm>
                  <a:off x="1008" y="2856"/>
                  <a:ext cx="344" cy="696"/>
                  <a:chOff x="1064" y="2832"/>
                  <a:chExt cx="344" cy="696"/>
                </a:xfrm>
              </p:grpSpPr>
              <p:sp>
                <p:nvSpPr>
                  <p:cNvPr id="266" name="Line 315"/>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7" name="Line 316"/>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8" name="Line 317"/>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9" name="Line 318"/>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0" name="Line 319"/>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1" name="Line 320"/>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2" name="Line 321"/>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3" name="Line 322"/>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4" name="Line 323"/>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5" name="Line 324"/>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6" name="Line 325"/>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7" name="Line 326"/>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258" name="Line 327"/>
                <p:cNvSpPr>
                  <a:spLocks noChangeShapeType="1"/>
                </p:cNvSpPr>
                <p:nvPr/>
              </p:nvSpPr>
              <p:spPr bwMode="auto">
                <a:xfrm flipV="1">
                  <a:off x="1272" y="2832"/>
                  <a:ext cx="56" cy="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9" name="Line 328"/>
                <p:cNvSpPr>
                  <a:spLocks noChangeShapeType="1"/>
                </p:cNvSpPr>
                <p:nvPr/>
              </p:nvSpPr>
              <p:spPr bwMode="auto">
                <a:xfrm flipV="1">
                  <a:off x="1288" y="3008"/>
                  <a:ext cx="72" cy="16"/>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0" name="Line 329"/>
                <p:cNvSpPr>
                  <a:spLocks noChangeShapeType="1"/>
                </p:cNvSpPr>
                <p:nvPr/>
              </p:nvSpPr>
              <p:spPr bwMode="auto">
                <a:xfrm flipV="1">
                  <a:off x="1128" y="2840"/>
                  <a:ext cx="40" cy="16"/>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1" name="Line 330"/>
                <p:cNvSpPr>
                  <a:spLocks noChangeShapeType="1"/>
                </p:cNvSpPr>
                <p:nvPr/>
              </p:nvSpPr>
              <p:spPr bwMode="auto">
                <a:xfrm flipV="1">
                  <a:off x="1336" y="3208"/>
                  <a:ext cx="48" cy="3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2" name="Line 331"/>
                <p:cNvSpPr>
                  <a:spLocks noChangeShapeType="1"/>
                </p:cNvSpPr>
                <p:nvPr/>
              </p:nvSpPr>
              <p:spPr bwMode="auto">
                <a:xfrm flipV="1">
                  <a:off x="1336" y="3416"/>
                  <a:ext cx="64" cy="3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3" name="Line 332"/>
                <p:cNvSpPr>
                  <a:spLocks noChangeShapeType="1"/>
                </p:cNvSpPr>
                <p:nvPr/>
              </p:nvSpPr>
              <p:spPr bwMode="auto">
                <a:xfrm>
                  <a:off x="1112" y="2656"/>
                  <a:ext cx="0" cy="192"/>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4" name="Line 333"/>
                <p:cNvSpPr>
                  <a:spLocks noChangeShapeType="1"/>
                </p:cNvSpPr>
                <p:nvPr/>
              </p:nvSpPr>
              <p:spPr bwMode="auto">
                <a:xfrm>
                  <a:off x="1232" y="2688"/>
                  <a:ext cx="0" cy="248"/>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65" name="Line 334"/>
                <p:cNvSpPr>
                  <a:spLocks noChangeShapeType="1"/>
                </p:cNvSpPr>
                <p:nvPr/>
              </p:nvSpPr>
              <p:spPr bwMode="auto">
                <a:xfrm>
                  <a:off x="1328" y="2648"/>
                  <a:ext cx="0" cy="208"/>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57" name="Group 335"/>
              <p:cNvGrpSpPr>
                <a:grpSpLocks/>
              </p:cNvGrpSpPr>
              <p:nvPr/>
            </p:nvGrpSpPr>
            <p:grpSpPr bwMode="auto">
              <a:xfrm>
                <a:off x="4574" y="1564"/>
                <a:ext cx="98" cy="358"/>
                <a:chOff x="1008" y="2648"/>
                <a:chExt cx="400" cy="904"/>
              </a:xfrm>
            </p:grpSpPr>
            <p:grpSp>
              <p:nvGrpSpPr>
                <p:cNvPr id="164" name="Group 336"/>
                <p:cNvGrpSpPr>
                  <a:grpSpLocks/>
                </p:cNvGrpSpPr>
                <p:nvPr/>
              </p:nvGrpSpPr>
              <p:grpSpPr bwMode="auto">
                <a:xfrm>
                  <a:off x="1064" y="2832"/>
                  <a:ext cx="344" cy="696"/>
                  <a:chOff x="1064" y="2832"/>
                  <a:chExt cx="344" cy="696"/>
                </a:xfrm>
              </p:grpSpPr>
              <p:sp>
                <p:nvSpPr>
                  <p:cNvPr id="244" name="Line 337"/>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5" name="Line 338"/>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6" name="Line 339"/>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7" name="Line 340"/>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8" name="Line 341"/>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9" name="Line 342"/>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0" name="Line 343"/>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1" name="Line 344"/>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2" name="Line 345"/>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3" name="Line 346"/>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4" name="Line 347"/>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55" name="Line 348"/>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80" name="Group 349"/>
                <p:cNvGrpSpPr>
                  <a:grpSpLocks/>
                </p:cNvGrpSpPr>
                <p:nvPr/>
              </p:nvGrpSpPr>
              <p:grpSpPr bwMode="auto">
                <a:xfrm>
                  <a:off x="1008" y="2856"/>
                  <a:ext cx="344" cy="696"/>
                  <a:chOff x="1064" y="2832"/>
                  <a:chExt cx="344" cy="696"/>
                </a:xfrm>
              </p:grpSpPr>
              <p:sp>
                <p:nvSpPr>
                  <p:cNvPr id="232" name="Line 350"/>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3" name="Line 351"/>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4" name="Line 352"/>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5" name="Line 353"/>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6" name="Line 354"/>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7" name="Line 355"/>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8" name="Line 356"/>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9" name="Line 357"/>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0" name="Line 358"/>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1" name="Line 359"/>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2" name="Line 360"/>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43" name="Line 361"/>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224" name="Line 362"/>
                <p:cNvSpPr>
                  <a:spLocks noChangeShapeType="1"/>
                </p:cNvSpPr>
                <p:nvPr/>
              </p:nvSpPr>
              <p:spPr bwMode="auto">
                <a:xfrm flipV="1">
                  <a:off x="1272" y="2832"/>
                  <a:ext cx="56" cy="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5" name="Line 363"/>
                <p:cNvSpPr>
                  <a:spLocks noChangeShapeType="1"/>
                </p:cNvSpPr>
                <p:nvPr/>
              </p:nvSpPr>
              <p:spPr bwMode="auto">
                <a:xfrm flipV="1">
                  <a:off x="1288" y="3008"/>
                  <a:ext cx="72" cy="16"/>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6" name="Line 364"/>
                <p:cNvSpPr>
                  <a:spLocks noChangeShapeType="1"/>
                </p:cNvSpPr>
                <p:nvPr/>
              </p:nvSpPr>
              <p:spPr bwMode="auto">
                <a:xfrm flipV="1">
                  <a:off x="1128" y="2840"/>
                  <a:ext cx="40" cy="16"/>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7" name="Line 365"/>
                <p:cNvSpPr>
                  <a:spLocks noChangeShapeType="1"/>
                </p:cNvSpPr>
                <p:nvPr/>
              </p:nvSpPr>
              <p:spPr bwMode="auto">
                <a:xfrm flipV="1">
                  <a:off x="1336" y="3208"/>
                  <a:ext cx="48" cy="3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8" name="Line 366"/>
                <p:cNvSpPr>
                  <a:spLocks noChangeShapeType="1"/>
                </p:cNvSpPr>
                <p:nvPr/>
              </p:nvSpPr>
              <p:spPr bwMode="auto">
                <a:xfrm flipV="1">
                  <a:off x="1336" y="3416"/>
                  <a:ext cx="64" cy="3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9" name="Line 367"/>
                <p:cNvSpPr>
                  <a:spLocks noChangeShapeType="1"/>
                </p:cNvSpPr>
                <p:nvPr/>
              </p:nvSpPr>
              <p:spPr bwMode="auto">
                <a:xfrm>
                  <a:off x="1112" y="2656"/>
                  <a:ext cx="0" cy="192"/>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0" name="Line 368"/>
                <p:cNvSpPr>
                  <a:spLocks noChangeShapeType="1"/>
                </p:cNvSpPr>
                <p:nvPr/>
              </p:nvSpPr>
              <p:spPr bwMode="auto">
                <a:xfrm>
                  <a:off x="1232" y="2688"/>
                  <a:ext cx="0" cy="248"/>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31" name="Line 369"/>
                <p:cNvSpPr>
                  <a:spLocks noChangeShapeType="1"/>
                </p:cNvSpPr>
                <p:nvPr/>
              </p:nvSpPr>
              <p:spPr bwMode="auto">
                <a:xfrm>
                  <a:off x="1328" y="2648"/>
                  <a:ext cx="0" cy="208"/>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188" name="Group 370"/>
              <p:cNvGrpSpPr>
                <a:grpSpLocks/>
              </p:cNvGrpSpPr>
              <p:nvPr/>
            </p:nvGrpSpPr>
            <p:grpSpPr bwMode="auto">
              <a:xfrm>
                <a:off x="4752" y="1324"/>
                <a:ext cx="62" cy="198"/>
                <a:chOff x="1008" y="2648"/>
                <a:chExt cx="400" cy="904"/>
              </a:xfrm>
            </p:grpSpPr>
            <p:grpSp>
              <p:nvGrpSpPr>
                <p:cNvPr id="189" name="Group 371"/>
                <p:cNvGrpSpPr>
                  <a:grpSpLocks/>
                </p:cNvGrpSpPr>
                <p:nvPr/>
              </p:nvGrpSpPr>
              <p:grpSpPr bwMode="auto">
                <a:xfrm>
                  <a:off x="1064" y="2832"/>
                  <a:ext cx="344" cy="696"/>
                  <a:chOff x="1064" y="2832"/>
                  <a:chExt cx="344" cy="696"/>
                </a:xfrm>
              </p:grpSpPr>
              <p:sp>
                <p:nvSpPr>
                  <p:cNvPr id="210" name="Line 372"/>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1" name="Line 373"/>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2" name="Line 374"/>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3" name="Line 375"/>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4" name="Line 376"/>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5" name="Line 377"/>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6" name="Line 378"/>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7" name="Line 379"/>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8" name="Line 380"/>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19" name="Line 381"/>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0" name="Line 382"/>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21" name="Line 383"/>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222" name="Group 384"/>
                <p:cNvGrpSpPr>
                  <a:grpSpLocks/>
                </p:cNvGrpSpPr>
                <p:nvPr/>
              </p:nvGrpSpPr>
              <p:grpSpPr bwMode="auto">
                <a:xfrm>
                  <a:off x="1008" y="2856"/>
                  <a:ext cx="344" cy="696"/>
                  <a:chOff x="1064" y="2832"/>
                  <a:chExt cx="344" cy="696"/>
                </a:xfrm>
              </p:grpSpPr>
              <p:sp>
                <p:nvSpPr>
                  <p:cNvPr id="198" name="Line 385"/>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9" name="Line 386"/>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0" name="Line 387"/>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1" name="Line 388"/>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2" name="Line 389"/>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3" name="Line 390"/>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4" name="Line 391"/>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5" name="Line 392"/>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6" name="Line 393"/>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7" name="Line 394"/>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8" name="Line 395"/>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09" name="Line 396"/>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190" name="Line 397"/>
                <p:cNvSpPr>
                  <a:spLocks noChangeShapeType="1"/>
                </p:cNvSpPr>
                <p:nvPr/>
              </p:nvSpPr>
              <p:spPr bwMode="auto">
                <a:xfrm flipV="1">
                  <a:off x="1272" y="2832"/>
                  <a:ext cx="56" cy="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1" name="Line 398"/>
                <p:cNvSpPr>
                  <a:spLocks noChangeShapeType="1"/>
                </p:cNvSpPr>
                <p:nvPr/>
              </p:nvSpPr>
              <p:spPr bwMode="auto">
                <a:xfrm flipV="1">
                  <a:off x="1288" y="3008"/>
                  <a:ext cx="72" cy="16"/>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2" name="Line 399"/>
                <p:cNvSpPr>
                  <a:spLocks noChangeShapeType="1"/>
                </p:cNvSpPr>
                <p:nvPr/>
              </p:nvSpPr>
              <p:spPr bwMode="auto">
                <a:xfrm flipV="1">
                  <a:off x="1128" y="2840"/>
                  <a:ext cx="40" cy="16"/>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3" name="Line 400"/>
                <p:cNvSpPr>
                  <a:spLocks noChangeShapeType="1"/>
                </p:cNvSpPr>
                <p:nvPr/>
              </p:nvSpPr>
              <p:spPr bwMode="auto">
                <a:xfrm flipV="1">
                  <a:off x="1336" y="3208"/>
                  <a:ext cx="48" cy="3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4" name="Line 401"/>
                <p:cNvSpPr>
                  <a:spLocks noChangeShapeType="1"/>
                </p:cNvSpPr>
                <p:nvPr/>
              </p:nvSpPr>
              <p:spPr bwMode="auto">
                <a:xfrm flipV="1">
                  <a:off x="1336" y="3416"/>
                  <a:ext cx="64" cy="3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5" name="Line 402"/>
                <p:cNvSpPr>
                  <a:spLocks noChangeShapeType="1"/>
                </p:cNvSpPr>
                <p:nvPr/>
              </p:nvSpPr>
              <p:spPr bwMode="auto">
                <a:xfrm>
                  <a:off x="1112" y="2656"/>
                  <a:ext cx="0" cy="192"/>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6" name="Line 403"/>
                <p:cNvSpPr>
                  <a:spLocks noChangeShapeType="1"/>
                </p:cNvSpPr>
                <p:nvPr/>
              </p:nvSpPr>
              <p:spPr bwMode="auto">
                <a:xfrm>
                  <a:off x="1232" y="2688"/>
                  <a:ext cx="0" cy="248"/>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97" name="Line 404"/>
                <p:cNvSpPr>
                  <a:spLocks noChangeShapeType="1"/>
                </p:cNvSpPr>
                <p:nvPr/>
              </p:nvSpPr>
              <p:spPr bwMode="auto">
                <a:xfrm>
                  <a:off x="1328" y="2648"/>
                  <a:ext cx="0" cy="208"/>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223" name="Group 405"/>
              <p:cNvGrpSpPr>
                <a:grpSpLocks/>
              </p:cNvGrpSpPr>
              <p:nvPr/>
            </p:nvGrpSpPr>
            <p:grpSpPr bwMode="auto">
              <a:xfrm>
                <a:off x="3743" y="1996"/>
                <a:ext cx="207" cy="293"/>
                <a:chOff x="4120" y="2308"/>
                <a:chExt cx="305" cy="415"/>
              </a:xfrm>
            </p:grpSpPr>
            <p:sp>
              <p:nvSpPr>
                <p:cNvPr id="177" name="Freeform 40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006699"/>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178" name="Rectangle 407"/>
                <p:cNvSpPr>
                  <a:spLocks noChangeArrowheads="1"/>
                </p:cNvSpPr>
                <p:nvPr/>
              </p:nvSpPr>
              <p:spPr bwMode="auto">
                <a:xfrm flipH="1">
                  <a:off x="4127" y="2340"/>
                  <a:ext cx="255" cy="383"/>
                </a:xfrm>
                <a:prstGeom prst="rect">
                  <a:avLst/>
                </a:prstGeom>
                <a:solidFill>
                  <a:srgbClr val="0078AA"/>
                </a:solidFill>
                <a:ln>
                  <a:noFill/>
                </a:ln>
                <a:effectLst/>
                <a:extLst>
                  <a:ext uri="{91240B29-F687-4f45-9708-019B960494DF}">
                    <a14:hiddenLine xmlns:a14="http://schemas.microsoft.com/office/drawing/2010/main" xmlns="" w="1588">
                      <a:solidFill>
                        <a:srgbClr val="AAE6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179" name="Oval 408"/>
                <p:cNvSpPr>
                  <a:spLocks noChangeArrowheads="1"/>
                </p:cNvSpPr>
                <p:nvPr/>
              </p:nvSpPr>
              <p:spPr bwMode="auto">
                <a:xfrm flipH="1">
                  <a:off x="4278" y="2390"/>
                  <a:ext cx="37" cy="36"/>
                </a:xfrm>
                <a:prstGeom prst="ellipse">
                  <a:avLst/>
                </a:prstGeom>
                <a:solidFill>
                  <a:srgbClr val="FFC9C9"/>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256" name="Group 409"/>
                <p:cNvGrpSpPr>
                  <a:grpSpLocks/>
                </p:cNvGrpSpPr>
                <p:nvPr/>
              </p:nvGrpSpPr>
              <p:grpSpPr bwMode="auto">
                <a:xfrm flipH="1">
                  <a:off x="4164" y="2500"/>
                  <a:ext cx="152" cy="109"/>
                  <a:chOff x="3216" y="2784"/>
                  <a:chExt cx="192" cy="144"/>
                </a:xfrm>
              </p:grpSpPr>
              <p:sp>
                <p:nvSpPr>
                  <p:cNvPr id="184" name="Line 410"/>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85" name="Line 411"/>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86" name="Line 412"/>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87" name="Line 413"/>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181" name="Freeform 41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00B4FF"/>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182" name="Oval 415"/>
                <p:cNvSpPr>
                  <a:spLocks noChangeArrowheads="1"/>
                </p:cNvSpPr>
                <p:nvPr/>
              </p:nvSpPr>
              <p:spPr bwMode="auto">
                <a:xfrm flipH="1">
                  <a:off x="4170" y="2386"/>
                  <a:ext cx="37" cy="36"/>
                </a:xfrm>
                <a:prstGeom prst="ellipse">
                  <a:avLst/>
                </a:prstGeom>
                <a:solidFill>
                  <a:srgbClr val="FFC9C9"/>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83" name="Oval 416"/>
                <p:cNvSpPr>
                  <a:spLocks noChangeArrowheads="1"/>
                </p:cNvSpPr>
                <p:nvPr/>
              </p:nvSpPr>
              <p:spPr bwMode="auto">
                <a:xfrm flipH="1">
                  <a:off x="4224" y="2386"/>
                  <a:ext cx="37" cy="36"/>
                </a:xfrm>
                <a:prstGeom prst="ellipse">
                  <a:avLst/>
                </a:prstGeom>
                <a:solidFill>
                  <a:srgbClr val="CCFF33"/>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257" name="Group 417"/>
              <p:cNvGrpSpPr>
                <a:grpSpLocks/>
              </p:cNvGrpSpPr>
              <p:nvPr/>
            </p:nvGrpSpPr>
            <p:grpSpPr bwMode="auto">
              <a:xfrm>
                <a:off x="4006" y="1833"/>
                <a:ext cx="328" cy="344"/>
                <a:chOff x="1970" y="2277"/>
                <a:chExt cx="493" cy="732"/>
              </a:xfrm>
            </p:grpSpPr>
            <p:grpSp>
              <p:nvGrpSpPr>
                <p:cNvPr id="308" name="Group 418"/>
                <p:cNvGrpSpPr>
                  <a:grpSpLocks/>
                </p:cNvGrpSpPr>
                <p:nvPr/>
              </p:nvGrpSpPr>
              <p:grpSpPr bwMode="auto">
                <a:xfrm>
                  <a:off x="1970" y="2337"/>
                  <a:ext cx="413" cy="672"/>
                  <a:chOff x="2651" y="2304"/>
                  <a:chExt cx="413" cy="672"/>
                </a:xfrm>
              </p:grpSpPr>
              <p:sp>
                <p:nvSpPr>
                  <p:cNvPr id="150" name="Rectangle 419"/>
                  <p:cNvSpPr>
                    <a:spLocks noChangeArrowheads="1"/>
                  </p:cNvSpPr>
                  <p:nvPr/>
                </p:nvSpPr>
                <p:spPr bwMode="auto">
                  <a:xfrm>
                    <a:off x="2651" y="2304"/>
                    <a:ext cx="413" cy="672"/>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309" name="Group 420"/>
                  <p:cNvGrpSpPr>
                    <a:grpSpLocks/>
                  </p:cNvGrpSpPr>
                  <p:nvPr/>
                </p:nvGrpSpPr>
                <p:grpSpPr bwMode="auto">
                  <a:xfrm>
                    <a:off x="2688" y="2556"/>
                    <a:ext cx="336" cy="192"/>
                    <a:chOff x="2688" y="2352"/>
                    <a:chExt cx="336" cy="192"/>
                  </a:xfrm>
                </p:grpSpPr>
                <p:sp>
                  <p:nvSpPr>
                    <p:cNvPr id="173" name="Line 421"/>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4" name="Line 422"/>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5" name="Line 423"/>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6" name="Line 424"/>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152" name="Line 425"/>
                  <p:cNvSpPr>
                    <a:spLocks noChangeShapeType="1"/>
                  </p:cNvSpPr>
                  <p:nvPr/>
                </p:nvSpPr>
                <p:spPr bwMode="auto">
                  <a:xfrm>
                    <a:off x="2857" y="2355"/>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53" name="Line 426"/>
                  <p:cNvSpPr>
                    <a:spLocks noChangeShapeType="1"/>
                  </p:cNvSpPr>
                  <p:nvPr/>
                </p:nvSpPr>
                <p:spPr bwMode="auto">
                  <a:xfrm>
                    <a:off x="2909" y="2357"/>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54" name="Line 427"/>
                  <p:cNvSpPr>
                    <a:spLocks noChangeShapeType="1"/>
                  </p:cNvSpPr>
                  <p:nvPr/>
                </p:nvSpPr>
                <p:spPr bwMode="auto">
                  <a:xfrm>
                    <a:off x="2963" y="2357"/>
                    <a:ext cx="0" cy="182"/>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55" name="Line 428"/>
                  <p:cNvSpPr>
                    <a:spLocks noChangeShapeType="1"/>
                  </p:cNvSpPr>
                  <p:nvPr/>
                </p:nvSpPr>
                <p:spPr bwMode="auto">
                  <a:xfrm>
                    <a:off x="2801" y="2356"/>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56" name="Line 429"/>
                  <p:cNvSpPr>
                    <a:spLocks noChangeShapeType="1"/>
                  </p:cNvSpPr>
                  <p:nvPr/>
                </p:nvSpPr>
                <p:spPr bwMode="auto">
                  <a:xfrm>
                    <a:off x="2747" y="2356"/>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310" name="Group 430"/>
                  <p:cNvGrpSpPr>
                    <a:grpSpLocks/>
                  </p:cNvGrpSpPr>
                  <p:nvPr/>
                </p:nvGrpSpPr>
                <p:grpSpPr bwMode="auto">
                  <a:xfrm>
                    <a:off x="2688" y="2352"/>
                    <a:ext cx="336" cy="192"/>
                    <a:chOff x="2688" y="2352"/>
                    <a:chExt cx="336" cy="192"/>
                  </a:xfrm>
                </p:grpSpPr>
                <p:sp>
                  <p:nvSpPr>
                    <p:cNvPr id="169" name="Line 431"/>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0" name="Line 432"/>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1" name="Line 433"/>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72" name="Line 434"/>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158" name="Line 435"/>
                  <p:cNvSpPr>
                    <a:spLocks noChangeShapeType="1"/>
                  </p:cNvSpPr>
                  <p:nvPr/>
                </p:nvSpPr>
                <p:spPr bwMode="auto">
                  <a:xfrm>
                    <a:off x="2932" y="2562"/>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59" name="Line 436"/>
                  <p:cNvSpPr>
                    <a:spLocks noChangeShapeType="1"/>
                  </p:cNvSpPr>
                  <p:nvPr/>
                </p:nvSpPr>
                <p:spPr bwMode="auto">
                  <a:xfrm>
                    <a:off x="2864" y="2760"/>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0" name="Line 437"/>
                  <p:cNvSpPr>
                    <a:spLocks noChangeShapeType="1"/>
                  </p:cNvSpPr>
                  <p:nvPr/>
                </p:nvSpPr>
                <p:spPr bwMode="auto">
                  <a:xfrm>
                    <a:off x="2916" y="2762"/>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1" name="Line 438"/>
                  <p:cNvSpPr>
                    <a:spLocks noChangeShapeType="1"/>
                  </p:cNvSpPr>
                  <p:nvPr/>
                </p:nvSpPr>
                <p:spPr bwMode="auto">
                  <a:xfrm>
                    <a:off x="2970" y="2762"/>
                    <a:ext cx="0" cy="182"/>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2" name="Line 439"/>
                  <p:cNvSpPr>
                    <a:spLocks noChangeShapeType="1"/>
                  </p:cNvSpPr>
                  <p:nvPr/>
                </p:nvSpPr>
                <p:spPr bwMode="auto">
                  <a:xfrm>
                    <a:off x="2808" y="2761"/>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3" name="Line 440"/>
                  <p:cNvSpPr>
                    <a:spLocks noChangeShapeType="1"/>
                  </p:cNvSpPr>
                  <p:nvPr/>
                </p:nvSpPr>
                <p:spPr bwMode="auto">
                  <a:xfrm>
                    <a:off x="2754" y="2761"/>
                    <a:ext cx="0" cy="185"/>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nvGrpSpPr>
                  <p:cNvPr id="311" name="Group 441"/>
                  <p:cNvGrpSpPr>
                    <a:grpSpLocks/>
                  </p:cNvGrpSpPr>
                  <p:nvPr/>
                </p:nvGrpSpPr>
                <p:grpSpPr bwMode="auto">
                  <a:xfrm>
                    <a:off x="2688" y="2757"/>
                    <a:ext cx="336" cy="192"/>
                    <a:chOff x="2688" y="2352"/>
                    <a:chExt cx="336" cy="192"/>
                  </a:xfrm>
                </p:grpSpPr>
                <p:sp>
                  <p:nvSpPr>
                    <p:cNvPr id="165" name="Line 442"/>
                    <p:cNvSpPr>
                      <a:spLocks noChangeShapeType="1"/>
                    </p:cNvSpPr>
                    <p:nvPr/>
                  </p:nvSpPr>
                  <p:spPr bwMode="auto">
                    <a:xfrm>
                      <a:off x="2688" y="2352"/>
                      <a:ext cx="336"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6" name="Line 443"/>
                    <p:cNvSpPr>
                      <a:spLocks noChangeShapeType="1"/>
                    </p:cNvSpPr>
                    <p:nvPr/>
                  </p:nvSpPr>
                  <p:spPr bwMode="auto">
                    <a:xfrm>
                      <a:off x="2688" y="2352"/>
                      <a:ext cx="0" cy="19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7" name="Line 444"/>
                    <p:cNvSpPr>
                      <a:spLocks noChangeShapeType="1"/>
                    </p:cNvSpPr>
                    <p:nvPr/>
                  </p:nvSpPr>
                  <p:spPr bwMode="auto">
                    <a:xfrm>
                      <a:off x="2688" y="2544"/>
                      <a:ext cx="336" cy="0"/>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68" name="Line 445"/>
                    <p:cNvSpPr>
                      <a:spLocks noChangeShapeType="1"/>
                    </p:cNvSpPr>
                    <p:nvPr/>
                  </p:nvSpPr>
                  <p:spPr bwMode="auto">
                    <a:xfrm>
                      <a:off x="3024" y="2352"/>
                      <a:ext cx="0" cy="192"/>
                    </a:xfrm>
                    <a:prstGeom prst="line">
                      <a:avLst/>
                    </a:prstGeom>
                    <a:noFill/>
                    <a:ln w="9525">
                      <a:solidFill>
                        <a:srgbClr val="F8F8F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grpSp>
            <p:sp>
              <p:nvSpPr>
                <p:cNvPr id="148" name="Freeform 446"/>
                <p:cNvSpPr>
                  <a:spLocks/>
                </p:cNvSpPr>
                <p:nvPr/>
              </p:nvSpPr>
              <p:spPr bwMode="auto">
                <a:xfrm>
                  <a:off x="1977" y="2277"/>
                  <a:ext cx="486" cy="60"/>
                </a:xfrm>
                <a:custGeom>
                  <a:avLst/>
                  <a:gdLst>
                    <a:gd name="T0" fmla="*/ 0 w 486"/>
                    <a:gd name="T1" fmla="*/ 60 h 60"/>
                    <a:gd name="T2" fmla="*/ 402 w 486"/>
                    <a:gd name="T3" fmla="*/ 60 h 60"/>
                    <a:gd name="T4" fmla="*/ 486 w 486"/>
                    <a:gd name="T5" fmla="*/ 0 h 60"/>
                    <a:gd name="T6" fmla="*/ 144 w 486"/>
                    <a:gd name="T7" fmla="*/ 0 h 60"/>
                    <a:gd name="T8" fmla="*/ 0 w 486"/>
                    <a:gd name="T9" fmla="*/ 60 h 60"/>
                  </a:gdLst>
                  <a:ahLst/>
                  <a:cxnLst>
                    <a:cxn ang="0">
                      <a:pos x="T0" y="T1"/>
                    </a:cxn>
                    <a:cxn ang="0">
                      <a:pos x="T2" y="T3"/>
                    </a:cxn>
                    <a:cxn ang="0">
                      <a:pos x="T4" y="T5"/>
                    </a:cxn>
                    <a:cxn ang="0">
                      <a:pos x="T6" y="T7"/>
                    </a:cxn>
                    <a:cxn ang="0">
                      <a:pos x="T8" y="T9"/>
                    </a:cxn>
                  </a:cxnLst>
                  <a:rect l="0" t="0" r="r" b="b"/>
                  <a:pathLst>
                    <a:path w="486" h="60">
                      <a:moveTo>
                        <a:pt x="0" y="60"/>
                      </a:moveTo>
                      <a:lnTo>
                        <a:pt x="402" y="60"/>
                      </a:lnTo>
                      <a:lnTo>
                        <a:pt x="486" y="0"/>
                      </a:lnTo>
                      <a:lnTo>
                        <a:pt x="144" y="0"/>
                      </a:lnTo>
                      <a:lnTo>
                        <a:pt x="0" y="60"/>
                      </a:lnTo>
                      <a:close/>
                    </a:path>
                  </a:pathLst>
                </a:custGeom>
                <a:solidFill>
                  <a:srgbClr val="B2B2B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sp>
              <p:nvSpPr>
                <p:cNvPr id="149" name="Freeform 447"/>
                <p:cNvSpPr>
                  <a:spLocks/>
                </p:cNvSpPr>
                <p:nvPr/>
              </p:nvSpPr>
              <p:spPr bwMode="auto">
                <a:xfrm>
                  <a:off x="2382" y="2277"/>
                  <a:ext cx="75" cy="723"/>
                </a:xfrm>
                <a:custGeom>
                  <a:avLst/>
                  <a:gdLst>
                    <a:gd name="T0" fmla="*/ 0 w 75"/>
                    <a:gd name="T1" fmla="*/ 723 h 723"/>
                    <a:gd name="T2" fmla="*/ 0 w 75"/>
                    <a:gd name="T3" fmla="*/ 57 h 723"/>
                    <a:gd name="T4" fmla="*/ 75 w 75"/>
                    <a:gd name="T5" fmla="*/ 0 h 723"/>
                    <a:gd name="T6" fmla="*/ 75 w 75"/>
                    <a:gd name="T7" fmla="*/ 606 h 723"/>
                    <a:gd name="T8" fmla="*/ 0 w 75"/>
                    <a:gd name="T9" fmla="*/ 723 h 723"/>
                  </a:gdLst>
                  <a:ahLst/>
                  <a:cxnLst>
                    <a:cxn ang="0">
                      <a:pos x="T0" y="T1"/>
                    </a:cxn>
                    <a:cxn ang="0">
                      <a:pos x="T2" y="T3"/>
                    </a:cxn>
                    <a:cxn ang="0">
                      <a:pos x="T4" y="T5"/>
                    </a:cxn>
                    <a:cxn ang="0">
                      <a:pos x="T6" y="T7"/>
                    </a:cxn>
                    <a:cxn ang="0">
                      <a:pos x="T8" y="T9"/>
                    </a:cxn>
                  </a:cxnLst>
                  <a:rect l="0" t="0" r="r" b="b"/>
                  <a:pathLst>
                    <a:path w="75" h="723">
                      <a:moveTo>
                        <a:pt x="0" y="723"/>
                      </a:moveTo>
                      <a:lnTo>
                        <a:pt x="0" y="57"/>
                      </a:lnTo>
                      <a:lnTo>
                        <a:pt x="75" y="0"/>
                      </a:lnTo>
                      <a:lnTo>
                        <a:pt x="75" y="606"/>
                      </a:lnTo>
                      <a:lnTo>
                        <a:pt x="0" y="723"/>
                      </a:lnTo>
                      <a:close/>
                    </a:path>
                  </a:pathLst>
                </a:custGeom>
                <a:solidFill>
                  <a:srgbClr val="969696"/>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sz="1400" dirty="0">
                    <a:latin typeface="+mn-lt"/>
                  </a:endParaRPr>
                </a:p>
              </p:txBody>
            </p:sp>
          </p:grpSp>
          <p:sp>
            <p:nvSpPr>
              <p:cNvPr id="109" name="Text Box 448"/>
              <p:cNvSpPr txBox="1">
                <a:spLocks noChangeArrowheads="1"/>
              </p:cNvSpPr>
              <p:nvPr/>
            </p:nvSpPr>
            <p:spPr bwMode="auto">
              <a:xfrm>
                <a:off x="4022" y="1936"/>
                <a:ext cx="284" cy="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nSpc>
                    <a:spcPct val="100000"/>
                  </a:lnSpc>
                </a:pPr>
                <a:r>
                  <a:rPr lang="de-DE" sz="1400" b="1" dirty="0">
                    <a:solidFill>
                      <a:schemeClr val="tx1"/>
                    </a:solidFill>
                    <a:latin typeface="+mn-lt"/>
                  </a:rPr>
                  <a:t>H</a:t>
                </a:r>
                <a:r>
                  <a:rPr lang="en-GB" sz="1400" b="1" dirty="0">
                    <a:solidFill>
                      <a:schemeClr val="tx1"/>
                    </a:solidFill>
                    <a:latin typeface="+mn-lt"/>
                  </a:rPr>
                  <a:t>LR</a:t>
                </a:r>
                <a:endParaRPr lang="de-DE" sz="1400" dirty="0">
                  <a:solidFill>
                    <a:schemeClr val="tx1"/>
                  </a:solidFill>
                  <a:latin typeface="+mn-lt"/>
                </a:endParaRPr>
              </a:p>
            </p:txBody>
          </p:sp>
          <p:grpSp>
            <p:nvGrpSpPr>
              <p:cNvPr id="312" name="Group 450"/>
              <p:cNvGrpSpPr>
                <a:grpSpLocks/>
              </p:cNvGrpSpPr>
              <p:nvPr/>
            </p:nvGrpSpPr>
            <p:grpSpPr bwMode="auto">
              <a:xfrm>
                <a:off x="4142" y="1276"/>
                <a:ext cx="62" cy="198"/>
                <a:chOff x="1008" y="2648"/>
                <a:chExt cx="400" cy="904"/>
              </a:xfrm>
            </p:grpSpPr>
            <p:grpSp>
              <p:nvGrpSpPr>
                <p:cNvPr id="313" name="Group 451"/>
                <p:cNvGrpSpPr>
                  <a:grpSpLocks/>
                </p:cNvGrpSpPr>
                <p:nvPr/>
              </p:nvGrpSpPr>
              <p:grpSpPr bwMode="auto">
                <a:xfrm>
                  <a:off x="1064" y="2832"/>
                  <a:ext cx="344" cy="696"/>
                  <a:chOff x="1064" y="2832"/>
                  <a:chExt cx="344" cy="696"/>
                </a:xfrm>
              </p:grpSpPr>
              <p:sp>
                <p:nvSpPr>
                  <p:cNvPr id="135" name="Line 452"/>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6" name="Line 453"/>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7" name="Line 454"/>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8" name="Line 455"/>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9" name="Line 456"/>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0" name="Line 457"/>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1" name="Line 458"/>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2" name="Line 459"/>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3" name="Line 460"/>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4" name="Line 461"/>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5" name="Line 462"/>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46" name="Line 463"/>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14" name="Group 464"/>
                <p:cNvGrpSpPr>
                  <a:grpSpLocks/>
                </p:cNvGrpSpPr>
                <p:nvPr/>
              </p:nvGrpSpPr>
              <p:grpSpPr bwMode="auto">
                <a:xfrm>
                  <a:off x="1008" y="2856"/>
                  <a:ext cx="344" cy="696"/>
                  <a:chOff x="1064" y="2832"/>
                  <a:chExt cx="344" cy="696"/>
                </a:xfrm>
              </p:grpSpPr>
              <p:sp>
                <p:nvSpPr>
                  <p:cNvPr id="123" name="Line 465"/>
                  <p:cNvSpPr>
                    <a:spLocks noChangeShapeType="1"/>
                  </p:cNvSpPr>
                  <p:nvPr/>
                </p:nvSpPr>
                <p:spPr bwMode="auto">
                  <a:xfrm flipV="1">
                    <a:off x="1064" y="2832"/>
                    <a:ext cx="112"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4" name="Line 466"/>
                  <p:cNvSpPr>
                    <a:spLocks noChangeShapeType="1"/>
                  </p:cNvSpPr>
                  <p:nvPr/>
                </p:nvSpPr>
                <p:spPr bwMode="auto">
                  <a:xfrm>
                    <a:off x="1176" y="2832"/>
                    <a:ext cx="152"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5" name="Line 467"/>
                  <p:cNvSpPr>
                    <a:spLocks noChangeShapeType="1"/>
                  </p:cNvSpPr>
                  <p:nvPr/>
                </p:nvSpPr>
                <p:spPr bwMode="auto">
                  <a:xfrm>
                    <a:off x="1328" y="2840"/>
                    <a:ext cx="80" cy="68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6" name="Line 468"/>
                  <p:cNvSpPr>
                    <a:spLocks noChangeShapeType="1"/>
                  </p:cNvSpPr>
                  <p:nvPr/>
                </p:nvSpPr>
                <p:spPr bwMode="auto">
                  <a:xfrm>
                    <a:off x="1152" y="3008"/>
                    <a:ext cx="20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7" name="Line 469"/>
                  <p:cNvSpPr>
                    <a:spLocks noChangeShapeType="1"/>
                  </p:cNvSpPr>
                  <p:nvPr/>
                </p:nvSpPr>
                <p:spPr bwMode="auto">
                  <a:xfrm>
                    <a:off x="1120" y="3224"/>
                    <a:ext cx="248"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8" name="Line 470"/>
                  <p:cNvSpPr>
                    <a:spLocks noChangeShapeType="1"/>
                  </p:cNvSpPr>
                  <p:nvPr/>
                </p:nvSpPr>
                <p:spPr bwMode="auto">
                  <a:xfrm>
                    <a:off x="1072" y="3424"/>
                    <a:ext cx="320"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9" name="Line 471"/>
                  <p:cNvSpPr>
                    <a:spLocks noChangeShapeType="1"/>
                  </p:cNvSpPr>
                  <p:nvPr/>
                </p:nvSpPr>
                <p:spPr bwMode="auto">
                  <a:xfrm flipV="1">
                    <a:off x="1152" y="2840"/>
                    <a:ext cx="168" cy="15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0" name="Line 472"/>
                  <p:cNvSpPr>
                    <a:spLocks noChangeShapeType="1"/>
                  </p:cNvSpPr>
                  <p:nvPr/>
                </p:nvSpPr>
                <p:spPr bwMode="auto">
                  <a:xfrm>
                    <a:off x="1168" y="2832"/>
                    <a:ext cx="176" cy="168"/>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1" name="Line 473"/>
                  <p:cNvSpPr>
                    <a:spLocks noChangeShapeType="1"/>
                  </p:cNvSpPr>
                  <p:nvPr/>
                </p:nvSpPr>
                <p:spPr bwMode="auto">
                  <a:xfrm flipV="1">
                    <a:off x="1128" y="3024"/>
                    <a:ext cx="224" cy="19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2" name="Line 474"/>
                  <p:cNvSpPr>
                    <a:spLocks noChangeShapeType="1"/>
                  </p:cNvSpPr>
                  <p:nvPr/>
                </p:nvSpPr>
                <p:spPr bwMode="auto">
                  <a:xfrm>
                    <a:off x="1152" y="3000"/>
                    <a:ext cx="216" cy="2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3" name="Line 475"/>
                  <p:cNvSpPr>
                    <a:spLocks noChangeShapeType="1"/>
                  </p:cNvSpPr>
                  <p:nvPr/>
                </p:nvSpPr>
                <p:spPr bwMode="auto">
                  <a:xfrm flipV="1">
                    <a:off x="1088" y="3224"/>
                    <a:ext cx="280" cy="20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34" name="Line 476"/>
                  <p:cNvSpPr>
                    <a:spLocks noChangeShapeType="1"/>
                  </p:cNvSpPr>
                  <p:nvPr/>
                </p:nvSpPr>
                <p:spPr bwMode="auto">
                  <a:xfrm>
                    <a:off x="1104" y="3232"/>
                    <a:ext cx="288" cy="18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115" name="Line 477"/>
                <p:cNvSpPr>
                  <a:spLocks noChangeShapeType="1"/>
                </p:cNvSpPr>
                <p:nvPr/>
              </p:nvSpPr>
              <p:spPr bwMode="auto">
                <a:xfrm flipV="1">
                  <a:off x="1272" y="2832"/>
                  <a:ext cx="56" cy="24"/>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16" name="Line 478"/>
                <p:cNvSpPr>
                  <a:spLocks noChangeShapeType="1"/>
                </p:cNvSpPr>
                <p:nvPr/>
              </p:nvSpPr>
              <p:spPr bwMode="auto">
                <a:xfrm flipV="1">
                  <a:off x="1288" y="3008"/>
                  <a:ext cx="72" cy="16"/>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17" name="Line 479"/>
                <p:cNvSpPr>
                  <a:spLocks noChangeShapeType="1"/>
                </p:cNvSpPr>
                <p:nvPr/>
              </p:nvSpPr>
              <p:spPr bwMode="auto">
                <a:xfrm flipV="1">
                  <a:off x="1128" y="2840"/>
                  <a:ext cx="40" cy="16"/>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18" name="Line 480"/>
                <p:cNvSpPr>
                  <a:spLocks noChangeShapeType="1"/>
                </p:cNvSpPr>
                <p:nvPr/>
              </p:nvSpPr>
              <p:spPr bwMode="auto">
                <a:xfrm flipV="1">
                  <a:off x="1336" y="3208"/>
                  <a:ext cx="48" cy="3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19" name="Line 481"/>
                <p:cNvSpPr>
                  <a:spLocks noChangeShapeType="1"/>
                </p:cNvSpPr>
                <p:nvPr/>
              </p:nvSpPr>
              <p:spPr bwMode="auto">
                <a:xfrm flipV="1">
                  <a:off x="1336" y="3416"/>
                  <a:ext cx="64" cy="32"/>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0" name="Line 482"/>
                <p:cNvSpPr>
                  <a:spLocks noChangeShapeType="1"/>
                </p:cNvSpPr>
                <p:nvPr/>
              </p:nvSpPr>
              <p:spPr bwMode="auto">
                <a:xfrm>
                  <a:off x="1112" y="2656"/>
                  <a:ext cx="0" cy="192"/>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1" name="Line 483"/>
                <p:cNvSpPr>
                  <a:spLocks noChangeShapeType="1"/>
                </p:cNvSpPr>
                <p:nvPr/>
              </p:nvSpPr>
              <p:spPr bwMode="auto">
                <a:xfrm>
                  <a:off x="1232" y="2688"/>
                  <a:ext cx="0" cy="248"/>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22" name="Line 484"/>
                <p:cNvSpPr>
                  <a:spLocks noChangeShapeType="1"/>
                </p:cNvSpPr>
                <p:nvPr/>
              </p:nvSpPr>
              <p:spPr bwMode="auto">
                <a:xfrm>
                  <a:off x="1328" y="2648"/>
                  <a:ext cx="0" cy="208"/>
                </a:xfrm>
                <a:prstGeom prst="line">
                  <a:avLst/>
                </a:prstGeom>
                <a:noFill/>
                <a:ln w="1270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112" name="Rectangle 485"/>
              <p:cNvSpPr>
                <a:spLocks noChangeArrowheads="1"/>
              </p:cNvSpPr>
              <p:nvPr/>
            </p:nvSpPr>
            <p:spPr bwMode="auto">
              <a:xfrm>
                <a:off x="4075" y="1497"/>
                <a:ext cx="535" cy="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pPr>
                <a:r>
                  <a:rPr lang="en-GB" sz="1400" i="1" dirty="0">
                    <a:solidFill>
                      <a:schemeClr val="tx1"/>
                    </a:solidFill>
                    <a:latin typeface="+mn-lt"/>
                  </a:rPr>
                  <a:t>3GPP</a:t>
                </a:r>
              </a:p>
              <a:p>
                <a:pPr algn="ctr">
                  <a:lnSpc>
                    <a:spcPct val="80000"/>
                  </a:lnSpc>
                </a:pPr>
                <a:r>
                  <a:rPr lang="en-GB" sz="1400" dirty="0">
                    <a:solidFill>
                      <a:schemeClr val="tx1"/>
                    </a:solidFill>
                    <a:latin typeface="+mn-lt"/>
                  </a:rPr>
                  <a:t>MNO</a:t>
                </a:r>
                <a:endParaRPr lang="de-DE" sz="1400" dirty="0">
                  <a:solidFill>
                    <a:schemeClr val="tx1"/>
                  </a:solidFill>
                  <a:latin typeface="+mn-lt"/>
                </a:endParaRPr>
              </a:p>
            </p:txBody>
          </p:sp>
        </p:grpSp>
        <p:grpSp>
          <p:nvGrpSpPr>
            <p:cNvPr id="316" name="Group 507"/>
            <p:cNvGrpSpPr>
              <a:grpSpLocks/>
            </p:cNvGrpSpPr>
            <p:nvPr/>
          </p:nvGrpSpPr>
          <p:grpSpPr bwMode="auto">
            <a:xfrm>
              <a:off x="6673642" y="4327847"/>
              <a:ext cx="270842" cy="383365"/>
              <a:chOff x="4120" y="2308"/>
              <a:chExt cx="305" cy="415"/>
            </a:xfrm>
          </p:grpSpPr>
          <p:sp>
            <p:nvSpPr>
              <p:cNvPr id="91" name="Freeform 508"/>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006699"/>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92" name="Rectangle 509"/>
              <p:cNvSpPr>
                <a:spLocks noChangeArrowheads="1"/>
              </p:cNvSpPr>
              <p:nvPr/>
            </p:nvSpPr>
            <p:spPr bwMode="auto">
              <a:xfrm flipH="1">
                <a:off x="4127" y="2340"/>
                <a:ext cx="255" cy="383"/>
              </a:xfrm>
              <a:prstGeom prst="rect">
                <a:avLst/>
              </a:prstGeom>
              <a:solidFill>
                <a:srgbClr val="0078AA"/>
              </a:solidFill>
              <a:ln>
                <a:noFill/>
              </a:ln>
              <a:effectLst/>
              <a:extLst>
                <a:ext uri="{91240B29-F687-4f45-9708-019B960494DF}">
                  <a14:hiddenLine xmlns:a14="http://schemas.microsoft.com/office/drawing/2010/main" xmlns="" w="1588">
                    <a:solidFill>
                      <a:srgbClr val="AAE6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93" name="Oval 510"/>
              <p:cNvSpPr>
                <a:spLocks noChangeArrowheads="1"/>
              </p:cNvSpPr>
              <p:nvPr/>
            </p:nvSpPr>
            <p:spPr bwMode="auto">
              <a:xfrm flipH="1">
                <a:off x="4278" y="2390"/>
                <a:ext cx="37" cy="36"/>
              </a:xfrm>
              <a:prstGeom prst="ellipse">
                <a:avLst/>
              </a:prstGeom>
              <a:solidFill>
                <a:srgbClr val="FFC9C9"/>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317" name="Group 511"/>
              <p:cNvGrpSpPr>
                <a:grpSpLocks/>
              </p:cNvGrpSpPr>
              <p:nvPr/>
            </p:nvGrpSpPr>
            <p:grpSpPr bwMode="auto">
              <a:xfrm flipH="1">
                <a:off x="4164" y="2500"/>
                <a:ext cx="152" cy="109"/>
                <a:chOff x="3216" y="2784"/>
                <a:chExt cx="192" cy="144"/>
              </a:xfrm>
            </p:grpSpPr>
            <p:sp>
              <p:nvSpPr>
                <p:cNvPr id="98" name="Line 512"/>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99" name="Line 513"/>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00" name="Line 514"/>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101" name="Line 515"/>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95" name="Freeform 516"/>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00B4FF"/>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96" name="Oval 517"/>
              <p:cNvSpPr>
                <a:spLocks noChangeArrowheads="1"/>
              </p:cNvSpPr>
              <p:nvPr/>
            </p:nvSpPr>
            <p:spPr bwMode="auto">
              <a:xfrm flipH="1">
                <a:off x="4170" y="2386"/>
                <a:ext cx="37" cy="36"/>
              </a:xfrm>
              <a:prstGeom prst="ellipse">
                <a:avLst/>
              </a:prstGeom>
              <a:solidFill>
                <a:srgbClr val="FFC9C9"/>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97" name="Oval 518"/>
              <p:cNvSpPr>
                <a:spLocks noChangeArrowheads="1"/>
              </p:cNvSpPr>
              <p:nvPr/>
            </p:nvSpPr>
            <p:spPr bwMode="auto">
              <a:xfrm flipH="1">
                <a:off x="4224" y="2386"/>
                <a:ext cx="37" cy="36"/>
              </a:xfrm>
              <a:prstGeom prst="ellipse">
                <a:avLst/>
              </a:prstGeom>
              <a:solidFill>
                <a:srgbClr val="CCFF33"/>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18" name="Rectangle 520"/>
            <p:cNvSpPr>
              <a:spLocks noChangeArrowheads="1"/>
            </p:cNvSpPr>
            <p:nvPr/>
          </p:nvSpPr>
          <p:spPr bwMode="auto">
            <a:xfrm>
              <a:off x="7491141" y="4459731"/>
              <a:ext cx="663576" cy="444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pPr>
              <a:r>
                <a:rPr lang="en-GB" sz="1400" dirty="0">
                  <a:solidFill>
                    <a:schemeClr val="tx1"/>
                  </a:solidFill>
                  <a:latin typeface="+mn-lt"/>
                </a:rPr>
                <a:t>Home</a:t>
              </a:r>
            </a:p>
            <a:p>
              <a:pPr algn="ctr">
                <a:lnSpc>
                  <a:spcPct val="80000"/>
                </a:lnSpc>
              </a:pPr>
              <a:r>
                <a:rPr lang="en-GB" sz="1400" dirty="0">
                  <a:solidFill>
                    <a:schemeClr val="tx1"/>
                  </a:solidFill>
                  <a:latin typeface="+mn-lt"/>
                </a:rPr>
                <a:t>ISP</a:t>
              </a:r>
              <a:endParaRPr lang="de-DE" sz="1400" dirty="0">
                <a:solidFill>
                  <a:schemeClr val="tx1"/>
                </a:solidFill>
                <a:latin typeface="+mn-lt"/>
              </a:endParaRPr>
            </a:p>
          </p:txBody>
        </p:sp>
        <p:pic>
          <p:nvPicPr>
            <p:cNvPr id="19" name="Picture 521" descr="BL00119_"/>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02270" y="4560999"/>
              <a:ext cx="628038" cy="265607"/>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522" descr="BL00137_"/>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90536" y="4290969"/>
              <a:ext cx="495346" cy="22502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523" descr="j020249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95699" y="4081865"/>
              <a:ext cx="294393" cy="374206"/>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524" descr="j020249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007288" y="4204856"/>
              <a:ext cx="294393" cy="37420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19" name="Group 525"/>
            <p:cNvGrpSpPr>
              <a:grpSpLocks/>
            </p:cNvGrpSpPr>
            <p:nvPr/>
          </p:nvGrpSpPr>
          <p:grpSpPr bwMode="auto">
            <a:xfrm>
              <a:off x="4697938" y="2318125"/>
              <a:ext cx="188411" cy="320562"/>
              <a:chOff x="4120" y="2308"/>
              <a:chExt cx="305" cy="415"/>
            </a:xfrm>
          </p:grpSpPr>
          <p:sp>
            <p:nvSpPr>
              <p:cNvPr id="80" name="Freeform 52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006699"/>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81" name="Rectangle 527"/>
              <p:cNvSpPr>
                <a:spLocks noChangeArrowheads="1"/>
              </p:cNvSpPr>
              <p:nvPr/>
            </p:nvSpPr>
            <p:spPr bwMode="auto">
              <a:xfrm flipH="1">
                <a:off x="4127" y="2340"/>
                <a:ext cx="255" cy="383"/>
              </a:xfrm>
              <a:prstGeom prst="rect">
                <a:avLst/>
              </a:prstGeom>
              <a:solidFill>
                <a:srgbClr val="0078AA"/>
              </a:solidFill>
              <a:ln>
                <a:noFill/>
              </a:ln>
              <a:effectLst/>
              <a:extLst>
                <a:ext uri="{91240B29-F687-4f45-9708-019B960494DF}">
                  <a14:hiddenLine xmlns:a14="http://schemas.microsoft.com/office/drawing/2010/main" xmlns="" w="1588">
                    <a:solidFill>
                      <a:srgbClr val="AAE6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82" name="Oval 528"/>
              <p:cNvSpPr>
                <a:spLocks noChangeArrowheads="1"/>
              </p:cNvSpPr>
              <p:nvPr/>
            </p:nvSpPr>
            <p:spPr bwMode="auto">
              <a:xfrm flipH="1">
                <a:off x="4278" y="2390"/>
                <a:ext cx="37" cy="36"/>
              </a:xfrm>
              <a:prstGeom prst="ellipse">
                <a:avLst/>
              </a:prstGeom>
              <a:solidFill>
                <a:srgbClr val="FFC9C9"/>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320" name="Group 529"/>
              <p:cNvGrpSpPr>
                <a:grpSpLocks/>
              </p:cNvGrpSpPr>
              <p:nvPr/>
            </p:nvGrpSpPr>
            <p:grpSpPr bwMode="auto">
              <a:xfrm flipH="1">
                <a:off x="4164" y="2500"/>
                <a:ext cx="152" cy="109"/>
                <a:chOff x="3216" y="2784"/>
                <a:chExt cx="192" cy="144"/>
              </a:xfrm>
            </p:grpSpPr>
            <p:sp>
              <p:nvSpPr>
                <p:cNvPr id="87" name="Line 530"/>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88" name="Line 531"/>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89" name="Line 532"/>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90" name="Line 533"/>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84" name="Freeform 53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00B4FF"/>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85" name="Oval 535"/>
              <p:cNvSpPr>
                <a:spLocks noChangeArrowheads="1"/>
              </p:cNvSpPr>
              <p:nvPr/>
            </p:nvSpPr>
            <p:spPr bwMode="auto">
              <a:xfrm flipH="1">
                <a:off x="4170" y="2386"/>
                <a:ext cx="37" cy="36"/>
              </a:xfrm>
              <a:prstGeom prst="ellipse">
                <a:avLst/>
              </a:prstGeom>
              <a:solidFill>
                <a:srgbClr val="FFC9C9"/>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86" name="Oval 536"/>
              <p:cNvSpPr>
                <a:spLocks noChangeArrowheads="1"/>
              </p:cNvSpPr>
              <p:nvPr/>
            </p:nvSpPr>
            <p:spPr bwMode="auto">
              <a:xfrm flipH="1">
                <a:off x="4224" y="2386"/>
                <a:ext cx="37" cy="36"/>
              </a:xfrm>
              <a:prstGeom prst="ellipse">
                <a:avLst/>
              </a:prstGeom>
              <a:solidFill>
                <a:srgbClr val="CCFF33"/>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24" name="Rectangle 537"/>
            <p:cNvSpPr>
              <a:spLocks noChangeArrowheads="1"/>
            </p:cNvSpPr>
            <p:nvPr/>
          </p:nvSpPr>
          <p:spPr bwMode="auto">
            <a:xfrm>
              <a:off x="3940556" y="1728512"/>
              <a:ext cx="903162" cy="444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80000"/>
                </a:lnSpc>
              </a:pPr>
              <a:r>
                <a:rPr lang="en-GB" sz="1400" dirty="0">
                  <a:solidFill>
                    <a:schemeClr val="tx1"/>
                  </a:solidFill>
                  <a:latin typeface="+mn-lt"/>
                </a:rPr>
                <a:t>Roaming</a:t>
              </a:r>
            </a:p>
            <a:p>
              <a:pPr>
                <a:lnSpc>
                  <a:spcPct val="80000"/>
                </a:lnSpc>
              </a:pPr>
              <a:r>
                <a:rPr lang="en-GB" sz="1400" dirty="0">
                  <a:solidFill>
                    <a:schemeClr val="tx1"/>
                  </a:solidFill>
                  <a:latin typeface="+mn-lt"/>
                </a:rPr>
                <a:t>Broker</a:t>
              </a:r>
              <a:endParaRPr lang="de-DE" sz="1400" dirty="0">
                <a:solidFill>
                  <a:schemeClr val="tx1"/>
                </a:solidFill>
                <a:latin typeface="+mn-lt"/>
              </a:endParaRPr>
            </a:p>
          </p:txBody>
        </p:sp>
        <p:grpSp>
          <p:nvGrpSpPr>
            <p:cNvPr id="353" name="Group 538"/>
            <p:cNvGrpSpPr>
              <a:grpSpLocks/>
            </p:cNvGrpSpPr>
            <p:nvPr/>
          </p:nvGrpSpPr>
          <p:grpSpPr bwMode="auto">
            <a:xfrm flipH="1">
              <a:off x="2374197" y="2998499"/>
              <a:ext cx="1173647" cy="764113"/>
              <a:chOff x="3168" y="2208"/>
              <a:chExt cx="1296" cy="768"/>
            </a:xfrm>
          </p:grpSpPr>
          <p:grpSp>
            <p:nvGrpSpPr>
              <p:cNvPr id="357" name="Group 539"/>
              <p:cNvGrpSpPr>
                <a:grpSpLocks/>
              </p:cNvGrpSpPr>
              <p:nvPr/>
            </p:nvGrpSpPr>
            <p:grpSpPr bwMode="auto">
              <a:xfrm>
                <a:off x="3168" y="2208"/>
                <a:ext cx="1296" cy="768"/>
                <a:chOff x="3168" y="2208"/>
                <a:chExt cx="1296" cy="768"/>
              </a:xfrm>
            </p:grpSpPr>
            <p:sp>
              <p:nvSpPr>
                <p:cNvPr id="71" name="Oval 540"/>
                <p:cNvSpPr>
                  <a:spLocks noChangeArrowheads="1"/>
                </p:cNvSpPr>
                <p:nvPr/>
              </p:nvSpPr>
              <p:spPr bwMode="auto">
                <a:xfrm>
                  <a:off x="3168" y="2352"/>
                  <a:ext cx="576" cy="480"/>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2" name="Oval 541"/>
                <p:cNvSpPr>
                  <a:spLocks noChangeArrowheads="1"/>
                </p:cNvSpPr>
                <p:nvPr/>
              </p:nvSpPr>
              <p:spPr bwMode="auto">
                <a:xfrm>
                  <a:off x="3408" y="2400"/>
                  <a:ext cx="432" cy="57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3" name="Oval 542"/>
                <p:cNvSpPr>
                  <a:spLocks noChangeArrowheads="1"/>
                </p:cNvSpPr>
                <p:nvPr/>
              </p:nvSpPr>
              <p:spPr bwMode="auto">
                <a:xfrm>
                  <a:off x="3360" y="2256"/>
                  <a:ext cx="384" cy="57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4" name="Oval 543"/>
                <p:cNvSpPr>
                  <a:spLocks noChangeArrowheads="1"/>
                </p:cNvSpPr>
                <p:nvPr/>
              </p:nvSpPr>
              <p:spPr bwMode="auto">
                <a:xfrm>
                  <a:off x="3456" y="2304"/>
                  <a:ext cx="576" cy="33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5" name="Oval 544"/>
                <p:cNvSpPr>
                  <a:spLocks noChangeArrowheads="1"/>
                </p:cNvSpPr>
                <p:nvPr/>
              </p:nvSpPr>
              <p:spPr bwMode="auto">
                <a:xfrm>
                  <a:off x="3600" y="2352"/>
                  <a:ext cx="384" cy="57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6" name="Oval 545"/>
                <p:cNvSpPr>
                  <a:spLocks noChangeArrowheads="1"/>
                </p:cNvSpPr>
                <p:nvPr/>
              </p:nvSpPr>
              <p:spPr bwMode="auto">
                <a:xfrm>
                  <a:off x="3696" y="2448"/>
                  <a:ext cx="576" cy="432"/>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7" name="Oval 546"/>
                <p:cNvSpPr>
                  <a:spLocks noChangeArrowheads="1"/>
                </p:cNvSpPr>
                <p:nvPr/>
              </p:nvSpPr>
              <p:spPr bwMode="auto">
                <a:xfrm>
                  <a:off x="3744" y="2208"/>
                  <a:ext cx="432" cy="57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8" name="Oval 547"/>
                <p:cNvSpPr>
                  <a:spLocks noChangeArrowheads="1"/>
                </p:cNvSpPr>
                <p:nvPr/>
              </p:nvSpPr>
              <p:spPr bwMode="auto">
                <a:xfrm>
                  <a:off x="3888" y="2304"/>
                  <a:ext cx="576" cy="432"/>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9" name="Oval 548"/>
                <p:cNvSpPr>
                  <a:spLocks noChangeArrowheads="1"/>
                </p:cNvSpPr>
                <p:nvPr/>
              </p:nvSpPr>
              <p:spPr bwMode="auto">
                <a:xfrm>
                  <a:off x="3936" y="2400"/>
                  <a:ext cx="480" cy="576"/>
                </a:xfrm>
                <a:prstGeom prst="ellipse">
                  <a:avLst/>
                </a:prstGeom>
                <a:solidFill>
                  <a:srgbClr val="A3E1C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nvGrpSpPr>
              <p:cNvPr id="363" name="Group 549"/>
              <p:cNvGrpSpPr>
                <a:grpSpLocks/>
              </p:cNvGrpSpPr>
              <p:nvPr/>
            </p:nvGrpSpPr>
            <p:grpSpPr bwMode="auto">
              <a:xfrm>
                <a:off x="3216" y="2304"/>
                <a:ext cx="1152" cy="576"/>
                <a:chOff x="3168" y="2208"/>
                <a:chExt cx="1296" cy="768"/>
              </a:xfrm>
            </p:grpSpPr>
            <p:sp>
              <p:nvSpPr>
                <p:cNvPr id="62" name="Oval 550"/>
                <p:cNvSpPr>
                  <a:spLocks noChangeArrowheads="1"/>
                </p:cNvSpPr>
                <p:nvPr/>
              </p:nvSpPr>
              <p:spPr bwMode="auto">
                <a:xfrm>
                  <a:off x="3168" y="2352"/>
                  <a:ext cx="576" cy="480"/>
                </a:xfrm>
                <a:prstGeom prst="ellipse">
                  <a:avLst/>
                </a:prstGeom>
                <a:solidFill>
                  <a:srgbClr val="A3E1C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3" name="Oval 551"/>
                <p:cNvSpPr>
                  <a:spLocks noChangeArrowheads="1"/>
                </p:cNvSpPr>
                <p:nvPr/>
              </p:nvSpPr>
              <p:spPr bwMode="auto">
                <a:xfrm>
                  <a:off x="3408" y="2400"/>
                  <a:ext cx="432" cy="576"/>
                </a:xfrm>
                <a:prstGeom prst="ellipse">
                  <a:avLst/>
                </a:prstGeom>
                <a:solidFill>
                  <a:srgbClr val="A3E1C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4" name="Oval 552"/>
                <p:cNvSpPr>
                  <a:spLocks noChangeArrowheads="1"/>
                </p:cNvSpPr>
                <p:nvPr/>
              </p:nvSpPr>
              <p:spPr bwMode="auto">
                <a:xfrm>
                  <a:off x="3360" y="2256"/>
                  <a:ext cx="384" cy="576"/>
                </a:xfrm>
                <a:prstGeom prst="ellipse">
                  <a:avLst/>
                </a:prstGeom>
                <a:solidFill>
                  <a:srgbClr val="A3E1C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5" name="Oval 553"/>
                <p:cNvSpPr>
                  <a:spLocks noChangeArrowheads="1"/>
                </p:cNvSpPr>
                <p:nvPr/>
              </p:nvSpPr>
              <p:spPr bwMode="auto">
                <a:xfrm>
                  <a:off x="3456" y="2305"/>
                  <a:ext cx="576" cy="336"/>
                </a:xfrm>
                <a:prstGeom prst="ellipse">
                  <a:avLst/>
                </a:prstGeom>
                <a:solidFill>
                  <a:srgbClr val="A3E1C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6" name="Oval 554"/>
                <p:cNvSpPr>
                  <a:spLocks noChangeArrowheads="1"/>
                </p:cNvSpPr>
                <p:nvPr/>
              </p:nvSpPr>
              <p:spPr bwMode="auto">
                <a:xfrm>
                  <a:off x="3600" y="2352"/>
                  <a:ext cx="384" cy="576"/>
                </a:xfrm>
                <a:prstGeom prst="ellipse">
                  <a:avLst/>
                </a:prstGeom>
                <a:solidFill>
                  <a:srgbClr val="A3E1C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7" name="Oval 555"/>
                <p:cNvSpPr>
                  <a:spLocks noChangeArrowheads="1"/>
                </p:cNvSpPr>
                <p:nvPr/>
              </p:nvSpPr>
              <p:spPr bwMode="auto">
                <a:xfrm>
                  <a:off x="3696" y="2448"/>
                  <a:ext cx="576" cy="432"/>
                </a:xfrm>
                <a:prstGeom prst="ellipse">
                  <a:avLst/>
                </a:prstGeom>
                <a:solidFill>
                  <a:srgbClr val="A3E1C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8" name="Oval 556"/>
                <p:cNvSpPr>
                  <a:spLocks noChangeArrowheads="1"/>
                </p:cNvSpPr>
                <p:nvPr/>
              </p:nvSpPr>
              <p:spPr bwMode="auto">
                <a:xfrm>
                  <a:off x="3744" y="2208"/>
                  <a:ext cx="432" cy="576"/>
                </a:xfrm>
                <a:prstGeom prst="ellipse">
                  <a:avLst/>
                </a:prstGeom>
                <a:solidFill>
                  <a:srgbClr val="A3E1C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69" name="Oval 557"/>
                <p:cNvSpPr>
                  <a:spLocks noChangeArrowheads="1"/>
                </p:cNvSpPr>
                <p:nvPr/>
              </p:nvSpPr>
              <p:spPr bwMode="auto">
                <a:xfrm>
                  <a:off x="3888" y="2304"/>
                  <a:ext cx="576" cy="432"/>
                </a:xfrm>
                <a:prstGeom prst="ellipse">
                  <a:avLst/>
                </a:prstGeom>
                <a:solidFill>
                  <a:srgbClr val="A3E1C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70" name="Oval 558"/>
                <p:cNvSpPr>
                  <a:spLocks noChangeArrowheads="1"/>
                </p:cNvSpPr>
                <p:nvPr/>
              </p:nvSpPr>
              <p:spPr bwMode="auto">
                <a:xfrm>
                  <a:off x="3936" y="2400"/>
                  <a:ext cx="480" cy="576"/>
                </a:xfrm>
                <a:prstGeom prst="ellipse">
                  <a:avLst/>
                </a:prstGeom>
                <a:solidFill>
                  <a:srgbClr val="A3E1C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grpSp>
        <p:sp>
          <p:nvSpPr>
            <p:cNvPr id="26" name="Line 559"/>
            <p:cNvSpPr>
              <a:spLocks noChangeShapeType="1"/>
            </p:cNvSpPr>
            <p:nvPr/>
          </p:nvSpPr>
          <p:spPr bwMode="auto">
            <a:xfrm flipV="1">
              <a:off x="2594010" y="3368781"/>
              <a:ext cx="433085" cy="19102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7" name="Line 560"/>
            <p:cNvSpPr>
              <a:spLocks noChangeShapeType="1"/>
            </p:cNvSpPr>
            <p:nvPr/>
          </p:nvSpPr>
          <p:spPr bwMode="auto">
            <a:xfrm flipH="1" flipV="1">
              <a:off x="2809899" y="3082238"/>
              <a:ext cx="217197" cy="28654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8" name="Line 561"/>
            <p:cNvSpPr>
              <a:spLocks noChangeShapeType="1"/>
            </p:cNvSpPr>
            <p:nvPr/>
          </p:nvSpPr>
          <p:spPr bwMode="auto">
            <a:xfrm>
              <a:off x="3027095" y="3392332"/>
              <a:ext cx="48673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29" name="AutoShape 562"/>
            <p:cNvSpPr>
              <a:spLocks noChangeArrowheads="1"/>
            </p:cNvSpPr>
            <p:nvPr/>
          </p:nvSpPr>
          <p:spPr bwMode="auto">
            <a:xfrm>
              <a:off x="2918497" y="3321678"/>
              <a:ext cx="198879" cy="94206"/>
            </a:xfrm>
            <a:prstGeom prst="cube">
              <a:avLst>
                <a:gd name="adj" fmla="val 43750"/>
              </a:avLst>
            </a:prstGeom>
            <a:solidFill>
              <a:srgbClr val="008080"/>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370" name="Group 565"/>
            <p:cNvGrpSpPr>
              <a:grpSpLocks/>
            </p:cNvGrpSpPr>
            <p:nvPr/>
          </p:nvGrpSpPr>
          <p:grpSpPr bwMode="auto">
            <a:xfrm>
              <a:off x="3343874" y="3165844"/>
              <a:ext cx="238827" cy="335744"/>
              <a:chOff x="3088" y="1702"/>
              <a:chExt cx="305" cy="415"/>
            </a:xfrm>
          </p:grpSpPr>
          <p:sp>
            <p:nvSpPr>
              <p:cNvPr id="49" name="Freeform 566"/>
              <p:cNvSpPr>
                <a:spLocks/>
              </p:cNvSpPr>
              <p:nvPr/>
            </p:nvSpPr>
            <p:spPr bwMode="auto">
              <a:xfrm flipH="1">
                <a:off x="3346" y="1702"/>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Lst>
                <a:ahLst/>
                <a:cxnLst>
                  <a:cxn ang="0">
                    <a:pos x="T0" y="T1"/>
                  </a:cxn>
                  <a:cxn ang="0">
                    <a:pos x="T2" y="T3"/>
                  </a:cxn>
                  <a:cxn ang="0">
                    <a:pos x="T4" y="T5"/>
                  </a:cxn>
                  <a:cxn ang="0">
                    <a:pos x="T6" y="T7"/>
                  </a:cxn>
                  <a:cxn ang="0">
                    <a:pos x="T8" y="T9"/>
                  </a:cxn>
                </a:cxnLst>
                <a:rect l="0" t="0" r="r" b="b"/>
                <a:pathLst>
                  <a:path w="90" h="546">
                    <a:moveTo>
                      <a:pt x="90" y="546"/>
                    </a:moveTo>
                    <a:lnTo>
                      <a:pt x="0" y="432"/>
                    </a:lnTo>
                    <a:lnTo>
                      <a:pt x="0" y="0"/>
                    </a:lnTo>
                    <a:lnTo>
                      <a:pt x="84" y="42"/>
                    </a:lnTo>
                    <a:lnTo>
                      <a:pt x="90" y="546"/>
                    </a:lnTo>
                    <a:close/>
                  </a:path>
                </a:pathLst>
              </a:custGeom>
              <a:solidFill>
                <a:srgbClr val="339966"/>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50" name="Rectangle 567"/>
              <p:cNvSpPr>
                <a:spLocks noChangeArrowheads="1"/>
              </p:cNvSpPr>
              <p:nvPr/>
            </p:nvSpPr>
            <p:spPr bwMode="auto">
              <a:xfrm flipH="1">
                <a:off x="3095" y="1734"/>
                <a:ext cx="255" cy="383"/>
              </a:xfrm>
              <a:prstGeom prst="rect">
                <a:avLst/>
              </a:prstGeom>
              <a:solidFill>
                <a:srgbClr val="339966"/>
              </a:solidFill>
              <a:ln>
                <a:noFill/>
              </a:ln>
              <a:effectLst/>
              <a:extLst>
                <a:ext uri="{91240B29-F687-4f45-9708-019B960494DF}">
                  <a14:hiddenLine xmlns:a14="http://schemas.microsoft.com/office/drawing/2010/main" xmlns="" w="1588">
                    <a:solidFill>
                      <a:srgbClr val="AAE6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400" dirty="0">
                  <a:latin typeface="+mn-lt"/>
                </a:endParaRPr>
              </a:p>
            </p:txBody>
          </p:sp>
          <p:sp>
            <p:nvSpPr>
              <p:cNvPr id="51" name="Oval 568"/>
              <p:cNvSpPr>
                <a:spLocks noChangeArrowheads="1"/>
              </p:cNvSpPr>
              <p:nvPr/>
            </p:nvSpPr>
            <p:spPr bwMode="auto">
              <a:xfrm flipH="1">
                <a:off x="3246" y="1784"/>
                <a:ext cx="37" cy="36"/>
              </a:xfrm>
              <a:prstGeom prst="ellipse">
                <a:avLst/>
              </a:prstGeom>
              <a:solidFill>
                <a:srgbClr val="339966"/>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nvGrpSpPr>
              <p:cNvPr id="386" name="Group 569"/>
              <p:cNvGrpSpPr>
                <a:grpSpLocks/>
              </p:cNvGrpSpPr>
              <p:nvPr/>
            </p:nvGrpSpPr>
            <p:grpSpPr bwMode="auto">
              <a:xfrm flipH="1">
                <a:off x="3132" y="1894"/>
                <a:ext cx="152" cy="109"/>
                <a:chOff x="3216" y="2784"/>
                <a:chExt cx="192" cy="144"/>
              </a:xfrm>
            </p:grpSpPr>
            <p:sp>
              <p:nvSpPr>
                <p:cNvPr id="56" name="Line 570"/>
                <p:cNvSpPr>
                  <a:spLocks noChangeShapeType="1"/>
                </p:cNvSpPr>
                <p:nvPr/>
              </p:nvSpPr>
              <p:spPr bwMode="auto">
                <a:xfrm>
                  <a:off x="3216" y="2784"/>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7" name="Line 571"/>
                <p:cNvSpPr>
                  <a:spLocks noChangeShapeType="1"/>
                </p:cNvSpPr>
                <p:nvPr/>
              </p:nvSpPr>
              <p:spPr bwMode="auto">
                <a:xfrm>
                  <a:off x="3216" y="2832"/>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8" name="Line 572"/>
                <p:cNvSpPr>
                  <a:spLocks noChangeShapeType="1"/>
                </p:cNvSpPr>
                <p:nvPr/>
              </p:nvSpPr>
              <p:spPr bwMode="auto">
                <a:xfrm>
                  <a:off x="3216" y="2880"/>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9" name="Line 573"/>
                <p:cNvSpPr>
                  <a:spLocks noChangeShapeType="1"/>
                </p:cNvSpPr>
                <p:nvPr/>
              </p:nvSpPr>
              <p:spPr bwMode="auto">
                <a:xfrm>
                  <a:off x="3216" y="2928"/>
                  <a:ext cx="192" cy="0"/>
                </a:xfrm>
                <a:prstGeom prst="line">
                  <a:avLst/>
                </a:prstGeom>
                <a:noFill/>
                <a:ln w="12700">
                  <a:solidFill>
                    <a:srgbClr val="CCE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53" name="Freeform 574"/>
              <p:cNvSpPr>
                <a:spLocks/>
              </p:cNvSpPr>
              <p:nvPr/>
            </p:nvSpPr>
            <p:spPr bwMode="auto">
              <a:xfrm>
                <a:off x="3088" y="1705"/>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Lst>
                <a:ahLst/>
                <a:cxnLst>
                  <a:cxn ang="0">
                    <a:pos x="T0" y="T1"/>
                  </a:cxn>
                  <a:cxn ang="0">
                    <a:pos x="T2" y="T3"/>
                  </a:cxn>
                  <a:cxn ang="0">
                    <a:pos x="T4" y="T5"/>
                  </a:cxn>
                  <a:cxn ang="0">
                    <a:pos x="T6" y="T7"/>
                  </a:cxn>
                  <a:cxn ang="0">
                    <a:pos x="T8" y="T9"/>
                  </a:cxn>
                </a:cxnLst>
                <a:rect l="0" t="0" r="r" b="b"/>
                <a:pathLst>
                  <a:path w="301" h="35">
                    <a:moveTo>
                      <a:pt x="259" y="35"/>
                    </a:moveTo>
                    <a:lnTo>
                      <a:pt x="0" y="35"/>
                    </a:lnTo>
                    <a:lnTo>
                      <a:pt x="81" y="0"/>
                    </a:lnTo>
                    <a:lnTo>
                      <a:pt x="301" y="0"/>
                    </a:lnTo>
                    <a:lnTo>
                      <a:pt x="259" y="35"/>
                    </a:lnTo>
                    <a:close/>
                  </a:path>
                </a:pathLst>
              </a:custGeom>
              <a:solidFill>
                <a:srgbClr val="339966"/>
              </a:solidFill>
              <a:ln>
                <a:noFill/>
              </a:ln>
              <a:effectLst/>
              <a:extLst>
                <a:ext uri="{91240B29-F687-4f45-9708-019B960494DF}">
                  <a14:hiddenLine xmlns:a14="http://schemas.microsoft.com/office/drawing/2010/main" xmlns="" w="1588" cap="flat" cmpd="sng">
                    <a:solidFill>
                      <a:srgbClr val="AAE6FF"/>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endParaRPr lang="en-US" sz="1400" dirty="0">
                  <a:latin typeface="+mn-lt"/>
                </a:endParaRPr>
              </a:p>
            </p:txBody>
          </p:sp>
          <p:sp>
            <p:nvSpPr>
              <p:cNvPr id="54" name="Oval 575"/>
              <p:cNvSpPr>
                <a:spLocks noChangeArrowheads="1"/>
              </p:cNvSpPr>
              <p:nvPr/>
            </p:nvSpPr>
            <p:spPr bwMode="auto">
              <a:xfrm flipH="1">
                <a:off x="3138" y="1780"/>
                <a:ext cx="37" cy="36"/>
              </a:xfrm>
              <a:prstGeom prst="ellipse">
                <a:avLst/>
              </a:prstGeom>
              <a:solidFill>
                <a:srgbClr val="339966"/>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sp>
            <p:nvSpPr>
              <p:cNvPr id="55" name="Oval 576"/>
              <p:cNvSpPr>
                <a:spLocks noChangeArrowheads="1"/>
              </p:cNvSpPr>
              <p:nvPr/>
            </p:nvSpPr>
            <p:spPr bwMode="auto">
              <a:xfrm flipH="1">
                <a:off x="3192" y="1780"/>
                <a:ext cx="37" cy="36"/>
              </a:xfrm>
              <a:prstGeom prst="ellipse">
                <a:avLst/>
              </a:prstGeom>
              <a:solidFill>
                <a:srgbClr val="339966"/>
              </a:solidFill>
              <a:ln>
                <a:noFill/>
              </a:ln>
              <a:effectLst/>
              <a:extLst>
                <a:ext uri="{91240B29-F687-4f45-9708-019B960494DF}">
                  <a14:hiddenLine xmlns:a14="http://schemas.microsoft.com/office/drawing/2010/main" xmlns="" w="12700">
                    <a:solidFill>
                      <a:srgbClr val="FF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400" dirty="0">
                  <a:latin typeface="+mn-lt"/>
                </a:endParaRPr>
              </a:p>
            </p:txBody>
          </p:sp>
        </p:grpSp>
        <p:sp>
          <p:nvSpPr>
            <p:cNvPr id="33" name="Line 577"/>
            <p:cNvSpPr>
              <a:spLocks noChangeShapeType="1"/>
            </p:cNvSpPr>
            <p:nvPr/>
          </p:nvSpPr>
          <p:spPr bwMode="auto">
            <a:xfrm>
              <a:off x="3567469" y="3448593"/>
              <a:ext cx="816450" cy="37682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sp>
          <p:nvSpPr>
            <p:cNvPr id="34" name="Line 578"/>
            <p:cNvSpPr>
              <a:spLocks noChangeShapeType="1"/>
            </p:cNvSpPr>
            <p:nvPr/>
          </p:nvSpPr>
          <p:spPr bwMode="auto">
            <a:xfrm flipH="1">
              <a:off x="4635135" y="2632144"/>
              <a:ext cx="125608" cy="100486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sp>
          <p:nvSpPr>
            <p:cNvPr id="35" name="Line 579"/>
            <p:cNvSpPr>
              <a:spLocks noChangeShapeType="1"/>
            </p:cNvSpPr>
            <p:nvPr/>
          </p:nvSpPr>
          <p:spPr bwMode="auto">
            <a:xfrm flipH="1">
              <a:off x="5011957" y="3134574"/>
              <a:ext cx="565234" cy="56523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sp>
          <p:nvSpPr>
            <p:cNvPr id="36" name="Line 580"/>
            <p:cNvSpPr>
              <a:spLocks noChangeShapeType="1"/>
            </p:cNvSpPr>
            <p:nvPr/>
          </p:nvSpPr>
          <p:spPr bwMode="auto">
            <a:xfrm flipH="1">
              <a:off x="5137565" y="3762613"/>
              <a:ext cx="1507292" cy="628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sp>
          <p:nvSpPr>
            <p:cNvPr id="37" name="Line 581"/>
            <p:cNvSpPr>
              <a:spLocks noChangeShapeType="1"/>
            </p:cNvSpPr>
            <p:nvPr/>
          </p:nvSpPr>
          <p:spPr bwMode="auto">
            <a:xfrm flipH="1" flipV="1">
              <a:off x="5011957" y="4013828"/>
              <a:ext cx="1695703" cy="6280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sp>
          <p:nvSpPr>
            <p:cNvPr id="38" name="Line 582"/>
            <p:cNvSpPr>
              <a:spLocks noChangeShapeType="1"/>
            </p:cNvSpPr>
            <p:nvPr/>
          </p:nvSpPr>
          <p:spPr bwMode="auto">
            <a:xfrm flipV="1">
              <a:off x="3630273" y="4076632"/>
              <a:ext cx="942057" cy="37682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400" dirty="0">
                <a:latin typeface="+mn-lt"/>
              </a:endParaRPr>
            </a:p>
          </p:txBody>
        </p:sp>
        <p:pic>
          <p:nvPicPr>
            <p:cNvPr id="39" name="Picture 58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4761" y="3762613"/>
              <a:ext cx="290468" cy="18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pic>
        <p:pic>
          <p:nvPicPr>
            <p:cNvPr id="40" name="Picture 584"/>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83359" y="3610837"/>
              <a:ext cx="290468" cy="18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pic>
        <p:pic>
          <p:nvPicPr>
            <p:cNvPr id="41" name="Picture 585"/>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58312" y="3761305"/>
              <a:ext cx="289160" cy="184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pic>
        <p:pic>
          <p:nvPicPr>
            <p:cNvPr id="42" name="Picture 586"/>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23546" y="3630463"/>
              <a:ext cx="290468" cy="184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pic>
        <p:pic>
          <p:nvPicPr>
            <p:cNvPr id="43" name="Picture 587"/>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86350" y="3951024"/>
              <a:ext cx="290468" cy="18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pic>
        <p:sp>
          <p:nvSpPr>
            <p:cNvPr id="44" name="Rectangle 589"/>
            <p:cNvSpPr>
              <a:spLocks noChangeArrowheads="1"/>
            </p:cNvSpPr>
            <p:nvPr/>
          </p:nvSpPr>
          <p:spPr bwMode="auto">
            <a:xfrm>
              <a:off x="936214" y="2354043"/>
              <a:ext cx="65349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00000"/>
                </a:lnSpc>
              </a:pPr>
              <a:r>
                <a:rPr lang="en-GB" sz="1400" dirty="0">
                  <a:solidFill>
                    <a:schemeClr val="tx1"/>
                  </a:solidFill>
                  <a:latin typeface="+mn-lt"/>
                </a:rPr>
                <a:t>Users</a:t>
              </a:r>
              <a:endParaRPr lang="de-DE" sz="1400" dirty="0">
                <a:solidFill>
                  <a:schemeClr val="tx1"/>
                </a:solidFill>
                <a:latin typeface="+mn-lt"/>
              </a:endParaRPr>
            </a:p>
          </p:txBody>
        </p:sp>
        <p:pic>
          <p:nvPicPr>
            <p:cNvPr id="575" name="Picture 574"/>
            <p:cNvPicPr>
              <a:picLocks noChangeAspect="1"/>
            </p:cNvPicPr>
            <p:nvPr/>
          </p:nvPicPr>
          <p:blipFill>
            <a:blip r:embed="rId7"/>
            <a:stretch>
              <a:fillRect/>
            </a:stretch>
          </p:blipFill>
          <p:spPr>
            <a:xfrm>
              <a:off x="926595" y="4696014"/>
              <a:ext cx="845840" cy="555302"/>
            </a:xfrm>
            <a:prstGeom prst="rect">
              <a:avLst/>
            </a:prstGeom>
          </p:spPr>
        </p:pic>
        <p:pic>
          <p:nvPicPr>
            <p:cNvPr id="576" name="Picture 575"/>
            <p:cNvPicPr>
              <a:picLocks noChangeAspect="1"/>
            </p:cNvPicPr>
            <p:nvPr/>
          </p:nvPicPr>
          <p:blipFill>
            <a:blip r:embed="rId8"/>
            <a:stretch>
              <a:fillRect/>
            </a:stretch>
          </p:blipFill>
          <p:spPr>
            <a:xfrm>
              <a:off x="881590" y="3255854"/>
              <a:ext cx="495055" cy="1059727"/>
            </a:xfrm>
            <a:prstGeom prst="rect">
              <a:avLst/>
            </a:prstGeom>
          </p:spPr>
        </p:pic>
        <p:pic>
          <p:nvPicPr>
            <p:cNvPr id="577" name="Picture 576"/>
            <p:cNvPicPr>
              <a:picLocks noChangeAspect="1"/>
            </p:cNvPicPr>
            <p:nvPr/>
          </p:nvPicPr>
          <p:blipFill>
            <a:blip r:embed="rId9"/>
            <a:stretch>
              <a:fillRect/>
            </a:stretch>
          </p:blipFill>
          <p:spPr>
            <a:xfrm>
              <a:off x="2321750" y="4515994"/>
              <a:ext cx="369532" cy="338950"/>
            </a:xfrm>
            <a:prstGeom prst="rect">
              <a:avLst/>
            </a:prstGeom>
          </p:spPr>
        </p:pic>
        <p:pic>
          <p:nvPicPr>
            <p:cNvPr id="578" name="Picture 577" descr="bu003715.png"/>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331640" y="3615894"/>
              <a:ext cx="403784" cy="1006020"/>
            </a:xfrm>
            <a:prstGeom prst="rect">
              <a:avLst/>
            </a:prstGeom>
          </p:spPr>
        </p:pic>
        <p:pic>
          <p:nvPicPr>
            <p:cNvPr id="579" name="Picture 578"/>
            <p:cNvPicPr>
              <a:picLocks noChangeAspect="1"/>
            </p:cNvPicPr>
            <p:nvPr/>
          </p:nvPicPr>
          <p:blipFill>
            <a:blip r:embed="rId9"/>
            <a:stretch>
              <a:fillRect/>
            </a:stretch>
          </p:blipFill>
          <p:spPr>
            <a:xfrm>
              <a:off x="2595841" y="4020938"/>
              <a:ext cx="320466" cy="293945"/>
            </a:xfrm>
            <a:prstGeom prst="rect">
              <a:avLst/>
            </a:prstGeom>
          </p:spPr>
        </p:pic>
        <p:pic>
          <p:nvPicPr>
            <p:cNvPr id="580" name="Picture 579"/>
            <p:cNvPicPr>
              <a:picLocks noChangeAspect="1"/>
            </p:cNvPicPr>
            <p:nvPr/>
          </p:nvPicPr>
          <p:blipFill>
            <a:blip r:embed="rId9"/>
            <a:stretch>
              <a:fillRect/>
            </a:stretch>
          </p:blipFill>
          <p:spPr>
            <a:xfrm>
              <a:off x="2411760" y="3345864"/>
              <a:ext cx="320466" cy="293945"/>
            </a:xfrm>
            <a:prstGeom prst="rect">
              <a:avLst/>
            </a:prstGeom>
          </p:spPr>
        </p:pic>
        <p:pic>
          <p:nvPicPr>
            <p:cNvPr id="581" name="Picture 580"/>
            <p:cNvPicPr>
              <a:picLocks noChangeAspect="1"/>
            </p:cNvPicPr>
            <p:nvPr/>
          </p:nvPicPr>
          <p:blipFill>
            <a:blip r:embed="rId9"/>
            <a:stretch>
              <a:fillRect/>
            </a:stretch>
          </p:blipFill>
          <p:spPr>
            <a:xfrm>
              <a:off x="2681789" y="2982099"/>
              <a:ext cx="275461" cy="252665"/>
            </a:xfrm>
            <a:prstGeom prst="rect">
              <a:avLst/>
            </a:prstGeom>
          </p:spPr>
        </p:pic>
        <p:pic>
          <p:nvPicPr>
            <p:cNvPr id="586" name="Content Placeholder 573"/>
            <p:cNvPicPr>
              <a:picLocks noChangeAspect="1"/>
            </p:cNvPicPr>
            <p:nvPr/>
          </p:nvPicPr>
          <p:blipFill rotWithShape="1">
            <a:blip r:embed="rId11"/>
            <a:srcRect t="-4536" b="-4536"/>
            <a:stretch/>
          </p:blipFill>
          <p:spPr>
            <a:xfrm>
              <a:off x="1196625" y="2760799"/>
              <a:ext cx="710382" cy="538995"/>
            </a:xfrm>
            <a:prstGeom prst="rect">
              <a:avLst/>
            </a:prstGeom>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Use case description: </a:t>
            </a:r>
            <a:r>
              <a:rPr lang="en-US" dirty="0" smtClean="0"/>
              <a:t/>
            </a:r>
            <a:br>
              <a:rPr lang="en-US" dirty="0" smtClean="0"/>
            </a:br>
            <a:r>
              <a:rPr lang="en-US" dirty="0" smtClean="0"/>
              <a:t>Joe’s Convenient Wi-Fi Service</a:t>
            </a:r>
            <a:endParaRPr lang="en-US" dirty="0"/>
          </a:p>
        </p:txBody>
      </p:sp>
      <p:sp>
        <p:nvSpPr>
          <p:cNvPr id="3" name="Content Placeholder 2"/>
          <p:cNvSpPr>
            <a:spLocks noGrp="1"/>
          </p:cNvSpPr>
          <p:nvPr>
            <p:ph idx="1"/>
          </p:nvPr>
        </p:nvSpPr>
        <p:spPr>
          <a:xfrm>
            <a:off x="457200" y="1600200"/>
            <a:ext cx="8229600" cy="4889140"/>
          </a:xfrm>
        </p:spPr>
        <p:txBody>
          <a:bodyPr>
            <a:normAutofit fontScale="55000" lnSpcReduction="20000"/>
          </a:bodyPr>
          <a:lstStyle/>
          <a:p>
            <a:pPr marL="0" indent="0">
              <a:buNone/>
            </a:pPr>
            <a:r>
              <a:rPr lang="en-US" dirty="0"/>
              <a:t>Joe is a road worrier always keen to make best use of the time he has to spend for traveling and sitting around waiting for the next flight or ride. Therefore he has a subscription with a local Wi-Fi service provider which has best coverage throughout his home town due to a plethora of Wi-Fi APs installed in nearly every public place in town including the airport and public transport vehicles, which Joe frequently uses.</a:t>
            </a:r>
          </a:p>
          <a:p>
            <a:pPr marL="0" indent="0">
              <a:buNone/>
            </a:pPr>
            <a:r>
              <a:rPr lang="en-US" dirty="0"/>
              <a:t>As Joe is regularly using Wi-Fi for making phone calls and participating in conference calls, he went for the premium subscription option providing him a prioritized traffic path over Wi-Fi to his VoIP provider. </a:t>
            </a:r>
          </a:p>
          <a:p>
            <a:pPr marL="0" indent="0">
              <a:buNone/>
            </a:pPr>
            <a:r>
              <a:rPr lang="en-US" dirty="0"/>
              <a:t>Luckily his Wi-Fi provider is early adopter of the Hotspot 2.0 technology providing not only secured air links but also convenient service experience when moving around in his home town. Due to the many roaming contracts, which Joe’s local Wi-Fi operator has established some major Wi-Fi operator and huge Wi-Fi roaming consortia, Joe’s convenient Wi-Fi service does not break when he is out of town.</a:t>
            </a:r>
          </a:p>
          <a:p>
            <a:pPr marL="0" indent="0">
              <a:buNone/>
            </a:pPr>
            <a:r>
              <a:rPr lang="en-US" dirty="0"/>
              <a:t>Usually his Wi-Fi devices just automatically connect to available Wi-Fi by making use of the enhanced network detection and selection features of Hotspot 2.0 and the credentials, he got from his Wi-Fi service provider, for automatic log-on. Even more, Joe enjoys the same high quality VoIP connectivity when he is roaming into the networks of the major Wi-Fi operators with direct contracts to his home Wi-Fi service provider.</a:t>
            </a:r>
          </a:p>
          <a:p>
            <a:pPr marL="0" indent="0">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Introduction</a:t>
            </a:r>
          </a:p>
          <a:p>
            <a:pPr lvl="1"/>
            <a:r>
              <a:rPr lang="en-US" dirty="0" smtClean="0"/>
              <a:t>OmniRAN Architecture Overview</a:t>
            </a:r>
          </a:p>
          <a:p>
            <a:r>
              <a:rPr lang="en-US" dirty="0" err="1" smtClean="0"/>
              <a:t>ZigBee</a:t>
            </a:r>
            <a:r>
              <a:rPr lang="en-US" dirty="0" smtClean="0"/>
              <a:t> SEP2 Smart Grid Use Case</a:t>
            </a:r>
          </a:p>
          <a:p>
            <a:r>
              <a:rPr lang="en-US" dirty="0" smtClean="0"/>
              <a:t>3GPP WLAN access to EPC Use Case</a:t>
            </a:r>
          </a:p>
          <a:p>
            <a:r>
              <a:rPr lang="en-US" dirty="0" smtClean="0"/>
              <a:t>(WBA ???) Wi-Fi Roaming Use Case</a:t>
            </a:r>
          </a:p>
          <a:p>
            <a:r>
              <a:rPr lang="en-US" dirty="0" smtClean="0"/>
              <a:t>…</a:t>
            </a:r>
          </a:p>
          <a:p>
            <a:r>
              <a:rPr lang="en-US" dirty="0" smtClean="0"/>
              <a:t>Summary of IEEE 802 technology gaps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Use case description: </a:t>
            </a:r>
            <a:r>
              <a:rPr lang="en-US" dirty="0" smtClean="0"/>
              <a:t/>
            </a:r>
            <a:br>
              <a:rPr lang="en-US" dirty="0" smtClean="0"/>
            </a:br>
            <a:r>
              <a:rPr lang="en-US" dirty="0" smtClean="0"/>
              <a:t>Wi-Fi </a:t>
            </a:r>
            <a:r>
              <a:rPr lang="en-US" dirty="0"/>
              <a:t>Roaming Scenarios</a:t>
            </a:r>
          </a:p>
        </p:txBody>
      </p:sp>
      <p:sp>
        <p:nvSpPr>
          <p:cNvPr id="3" name="Content Placeholder 2"/>
          <p:cNvSpPr>
            <a:spLocks noGrp="1"/>
          </p:cNvSpPr>
          <p:nvPr>
            <p:ph idx="1"/>
          </p:nvPr>
        </p:nvSpPr>
        <p:spPr>
          <a:xfrm>
            <a:off x="457200" y="1600200"/>
            <a:ext cx="8229600" cy="4844135"/>
          </a:xfrm>
        </p:spPr>
        <p:txBody>
          <a:bodyPr>
            <a:normAutofit fontScale="77500" lnSpcReduction="20000"/>
          </a:bodyPr>
          <a:lstStyle/>
          <a:p>
            <a:pPr marL="0" indent="0">
              <a:buNone/>
            </a:pPr>
            <a:r>
              <a:rPr lang="en-US" dirty="0"/>
              <a:t>The following roaming scenarios are considered:</a:t>
            </a:r>
          </a:p>
          <a:p>
            <a:pPr marL="514350" indent="-514350">
              <a:buFont typeface="+mj-lt"/>
              <a:buAutoNum type="arabicPeriod"/>
            </a:pPr>
            <a:r>
              <a:rPr lang="en-US" dirty="0"/>
              <a:t>Home operator has roaming agreement with other operator. Traffic is routed via other operator’s core into the Internet</a:t>
            </a:r>
          </a:p>
          <a:p>
            <a:pPr marL="514350" indent="-514350">
              <a:buFont typeface="+mj-lt"/>
              <a:buAutoNum type="arabicPeriod"/>
            </a:pPr>
            <a:r>
              <a:rPr lang="en-US" dirty="0"/>
              <a:t>Home operator has roaming agreement with other operator. Traffic is routed back to the home operator’s core network.</a:t>
            </a:r>
          </a:p>
          <a:p>
            <a:pPr marL="514350" indent="-514350">
              <a:buFont typeface="+mj-lt"/>
              <a:buAutoNum type="arabicPeriod"/>
            </a:pPr>
            <a:r>
              <a:rPr lang="en-US" dirty="0"/>
              <a:t>Home operator has Wi-Fi access sharing agreement with other operator allowing to serve customers like within the own access infrastructure</a:t>
            </a:r>
          </a:p>
          <a:p>
            <a:pPr marL="514350" indent="-514350">
              <a:buFont typeface="+mj-lt"/>
              <a:buAutoNum type="arabicPeriod"/>
            </a:pPr>
            <a:r>
              <a:rPr lang="en-US" dirty="0"/>
              <a:t>Home operator has agreement with roaming consortia which enables to use credentials for access to all other operators’ Wi-Fi access, which belong to the roaming consortia.</a:t>
            </a:r>
          </a:p>
        </p:txBody>
      </p:sp>
    </p:spTree>
    <p:extLst>
      <p:ext uri="{BB962C8B-B14F-4D97-AF65-F5344CB8AC3E}">
        <p14:creationId xmlns:p14="http://schemas.microsoft.com/office/powerpoint/2010/main" xmlns="" val="1936764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i="1" dirty="0" smtClean="0">
                <a:solidFill>
                  <a:schemeClr val="tx1"/>
                </a:solidFill>
              </a:rPr>
              <a:t>OmniRAN Architecture Mapping </a:t>
            </a:r>
            <a:r>
              <a:rPr lang="en-US" dirty="0" smtClean="0"/>
              <a:t/>
            </a:r>
            <a:br>
              <a:rPr lang="en-US" dirty="0" smtClean="0"/>
            </a:br>
            <a:r>
              <a:rPr lang="en-US" dirty="0" smtClean="0"/>
              <a:t>Reference Architecture</a:t>
            </a:r>
            <a:endParaRPr lang="en-US" dirty="0"/>
          </a:p>
        </p:txBody>
      </p:sp>
      <p:grpSp>
        <p:nvGrpSpPr>
          <p:cNvPr id="3" name="Group 122"/>
          <p:cNvGrpSpPr/>
          <p:nvPr/>
        </p:nvGrpSpPr>
        <p:grpSpPr>
          <a:xfrm>
            <a:off x="4741294" y="209359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5"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8"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1"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12" name="Group 582"/>
          <p:cNvGrpSpPr/>
          <p:nvPr/>
        </p:nvGrpSpPr>
        <p:grpSpPr>
          <a:xfrm>
            <a:off x="6112894" y="209359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13" name="Group 61"/>
            <p:cNvGrpSpPr/>
            <p:nvPr/>
          </p:nvGrpSpPr>
          <p:grpSpPr>
            <a:xfrm>
              <a:off x="5410201" y="1816606"/>
              <a:ext cx="609600" cy="450344"/>
              <a:chOff x="6324600" y="1828800"/>
              <a:chExt cx="917575" cy="677862"/>
            </a:xfrm>
          </p:grpSpPr>
          <p:grpSp>
            <p:nvGrpSpPr>
              <p:cNvPr id="14"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5"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6"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7"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8"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9"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0"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1"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p:oleObj spid="_x0000_s5122" name="Clip" r:id="rId4" imgW="5757415" imgH="3221332" progId="">
                <p:embed/>
              </p:oleObj>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p:cNvCxnSpPr>
          <p:nvPr/>
        </p:nvCxnSpPr>
        <p:spPr bwMode="auto">
          <a:xfrm>
            <a:off x="2226694" y="264477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2" name="Group 95"/>
          <p:cNvGrpSpPr/>
          <p:nvPr/>
        </p:nvGrpSpPr>
        <p:grpSpPr>
          <a:xfrm>
            <a:off x="2379094" y="256984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endCxn id="6" idx="1"/>
          </p:cNvCxnSpPr>
          <p:nvPr/>
        </p:nvCxnSpPr>
        <p:spPr bwMode="auto">
          <a:xfrm>
            <a:off x="3979294" y="258889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3" name="Group 40"/>
          <p:cNvGrpSpPr/>
          <p:nvPr/>
        </p:nvGrpSpPr>
        <p:grpSpPr>
          <a:xfrm>
            <a:off x="4131694" y="251671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5731894" y="258889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4" name="Group 294"/>
          <p:cNvGrpSpPr/>
          <p:nvPr/>
        </p:nvGrpSpPr>
        <p:grpSpPr>
          <a:xfrm>
            <a:off x="1236094" y="209359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5"/>
            <a:stretch>
              <a:fillRect/>
            </a:stretch>
          </p:blipFill>
          <p:spPr>
            <a:xfrm>
              <a:off x="609600" y="2286000"/>
              <a:ext cx="533400" cy="533400"/>
            </a:xfrm>
            <a:prstGeom prst="rect">
              <a:avLst/>
            </a:prstGeom>
          </p:spPr>
        </p:pic>
      </p:grpSp>
      <p:grpSp>
        <p:nvGrpSpPr>
          <p:cNvPr id="25" name="Group 4"/>
          <p:cNvGrpSpPr/>
          <p:nvPr/>
        </p:nvGrpSpPr>
        <p:grpSpPr>
          <a:xfrm>
            <a:off x="2226694" y="203644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26" name="Group 310"/>
          <p:cNvGrpSpPr/>
          <p:nvPr/>
        </p:nvGrpSpPr>
        <p:grpSpPr>
          <a:xfrm>
            <a:off x="2996824" y="2078850"/>
            <a:ext cx="1000125" cy="990600"/>
            <a:chOff x="2124075" y="4419600"/>
            <a:chExt cx="1000125" cy="990600"/>
          </a:xfrm>
        </p:grpSpPr>
        <p:sp>
          <p:nvSpPr>
            <p:cNvPr id="312"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3"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14" name="Picture 313" descr="Wireless Gateway.png"/>
            <p:cNvPicPr>
              <a:picLocks noChangeAspect="1"/>
            </p:cNvPicPr>
            <p:nvPr/>
          </p:nvPicPr>
          <p:blipFill>
            <a:blip r:embed="rId6" cstate="print"/>
            <a:stretch>
              <a:fillRect/>
            </a:stretch>
          </p:blipFill>
          <p:spPr>
            <a:xfrm>
              <a:off x="2411760" y="4710893"/>
              <a:ext cx="180020" cy="158267"/>
            </a:xfrm>
            <a:prstGeom prst="rect">
              <a:avLst/>
            </a:prstGeom>
          </p:spPr>
        </p:pic>
        <p:pic>
          <p:nvPicPr>
            <p:cNvPr id="315" name="Picture 314" descr="Wireless Gateway.png"/>
            <p:cNvPicPr>
              <a:picLocks noChangeAspect="1"/>
            </p:cNvPicPr>
            <p:nvPr/>
          </p:nvPicPr>
          <p:blipFill>
            <a:blip r:embed="rId6" cstate="print"/>
            <a:stretch>
              <a:fillRect/>
            </a:stretch>
          </p:blipFill>
          <p:spPr>
            <a:xfrm>
              <a:off x="2726795" y="4824155"/>
              <a:ext cx="270030" cy="237401"/>
            </a:xfrm>
            <a:prstGeom prst="rect">
              <a:avLst/>
            </a:prstGeom>
          </p:spPr>
        </p:pic>
        <p:pic>
          <p:nvPicPr>
            <p:cNvPr id="316" name="Picture 315" descr="Wireless Gateway.png"/>
            <p:cNvPicPr>
              <a:picLocks noChangeAspect="1"/>
            </p:cNvPicPr>
            <p:nvPr/>
          </p:nvPicPr>
          <p:blipFill>
            <a:blip r:embed="rId6" cstate="print"/>
            <a:stretch>
              <a:fillRect/>
            </a:stretch>
          </p:blipFill>
          <p:spPr>
            <a:xfrm>
              <a:off x="2186735" y="4869160"/>
              <a:ext cx="512022" cy="450153"/>
            </a:xfrm>
            <a:prstGeom prst="rect">
              <a:avLst/>
            </a:prstGeom>
          </p:spPr>
        </p:pic>
      </p:grpSp>
      <p:sp>
        <p:nvSpPr>
          <p:cNvPr id="9" name="Rounded Rectangle 8"/>
          <p:cNvSpPr/>
          <p:nvPr/>
        </p:nvSpPr>
        <p:spPr bwMode="auto">
          <a:xfrm>
            <a:off x="1151620" y="198884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2" name="TextBox 331"/>
          <p:cNvSpPr txBox="1"/>
          <p:nvPr/>
        </p:nvSpPr>
        <p:spPr>
          <a:xfrm>
            <a:off x="1221870" y="1673805"/>
            <a:ext cx="1864964" cy="369332"/>
          </a:xfrm>
          <a:prstGeom prst="rect">
            <a:avLst/>
          </a:prstGeom>
          <a:noFill/>
        </p:spPr>
        <p:txBody>
          <a:bodyPr wrap="none" rtlCol="0">
            <a:spAutoFit/>
          </a:bodyPr>
          <a:lstStyle/>
          <a:p>
            <a:r>
              <a:rPr lang="en-US" sz="1800" b="1" dirty="0">
                <a:latin typeface="Arial" pitchFamily="34" charset="0"/>
                <a:cs typeface="Arial" pitchFamily="34" charset="0"/>
              </a:rPr>
              <a:t>Home Operator</a:t>
            </a:r>
          </a:p>
        </p:txBody>
      </p:sp>
      <p:grpSp>
        <p:nvGrpSpPr>
          <p:cNvPr id="27" name="Group 93"/>
          <p:cNvGrpSpPr/>
          <p:nvPr/>
        </p:nvGrpSpPr>
        <p:grpSpPr>
          <a:xfrm>
            <a:off x="1151619" y="3129195"/>
            <a:ext cx="6030670" cy="3315140"/>
            <a:chOff x="296525" y="2769155"/>
            <a:chExt cx="6030670" cy="3315140"/>
          </a:xfrm>
        </p:grpSpPr>
        <p:grpSp>
          <p:nvGrpSpPr>
            <p:cNvPr id="28" name="Group 212"/>
            <p:cNvGrpSpPr/>
            <p:nvPr/>
          </p:nvGrpSpPr>
          <p:grpSpPr>
            <a:xfrm>
              <a:off x="3886200" y="5003685"/>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9"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30"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1"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32" name="Group 579"/>
            <p:cNvGrpSpPr/>
            <p:nvPr/>
          </p:nvGrpSpPr>
          <p:grpSpPr>
            <a:xfrm>
              <a:off x="5257800" y="5003685"/>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33" name="Group 61"/>
              <p:cNvGrpSpPr/>
              <p:nvPr/>
            </p:nvGrpSpPr>
            <p:grpSpPr>
              <a:xfrm>
                <a:off x="5410201" y="4502656"/>
                <a:ext cx="609600" cy="450344"/>
                <a:chOff x="6324600" y="1828800"/>
                <a:chExt cx="917575" cy="677862"/>
              </a:xfrm>
            </p:grpSpPr>
            <p:grpSp>
              <p:nvGrpSpPr>
                <p:cNvPr id="34"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5"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36"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7"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3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9"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1"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42"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p:oleObj spid="_x0000_s5123" name="Clip" r:id="rId7" imgW="5757415" imgH="3221332" progId="">
                  <p:embed/>
                </p:oleObj>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endCxn id="214" idx="1"/>
            </p:cNvCxnSpPr>
            <p:nvPr/>
          </p:nvCxnSpPr>
          <p:spPr bwMode="auto">
            <a:xfrm>
              <a:off x="3124200" y="549898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5433579"/>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87" name="TextBox 286"/>
            <p:cNvSpPr txBox="1"/>
            <p:nvPr/>
          </p:nvSpPr>
          <p:spPr>
            <a:xfrm>
              <a:off x="3276600" y="5128779"/>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549898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69155"/>
              <a:ext cx="0" cy="223453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406399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3" name="TextBox 292"/>
            <p:cNvSpPr txBox="1"/>
            <p:nvPr/>
          </p:nvSpPr>
          <p:spPr>
            <a:xfrm>
              <a:off x="3886200" y="395882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nvGrpSpPr>
            <p:cNvPr id="44" name="Group 322"/>
            <p:cNvGrpSpPr/>
            <p:nvPr/>
          </p:nvGrpSpPr>
          <p:grpSpPr>
            <a:xfrm>
              <a:off x="2141730" y="5003195"/>
              <a:ext cx="1000125" cy="990600"/>
              <a:chOff x="2124075" y="4419600"/>
              <a:chExt cx="1000125" cy="990600"/>
            </a:xfrm>
          </p:grpSpPr>
          <p:sp>
            <p:nvSpPr>
              <p:cNvPr id="32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2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6" name="Picture 325" descr="Wireless Gateway.png"/>
              <p:cNvPicPr>
                <a:picLocks noChangeAspect="1"/>
              </p:cNvPicPr>
              <p:nvPr/>
            </p:nvPicPr>
            <p:blipFill>
              <a:blip r:embed="rId6" cstate="print"/>
              <a:stretch>
                <a:fillRect/>
              </a:stretch>
            </p:blipFill>
            <p:spPr>
              <a:xfrm>
                <a:off x="2411760" y="4710893"/>
                <a:ext cx="180020" cy="158267"/>
              </a:xfrm>
              <a:prstGeom prst="rect">
                <a:avLst/>
              </a:prstGeom>
            </p:spPr>
          </p:pic>
          <p:pic>
            <p:nvPicPr>
              <p:cNvPr id="327" name="Picture 326" descr="Wireless Gateway.png"/>
              <p:cNvPicPr>
                <a:picLocks noChangeAspect="1"/>
              </p:cNvPicPr>
              <p:nvPr/>
            </p:nvPicPr>
            <p:blipFill>
              <a:blip r:embed="rId6" cstate="print"/>
              <a:stretch>
                <a:fillRect/>
              </a:stretch>
            </p:blipFill>
            <p:spPr>
              <a:xfrm>
                <a:off x="2726795" y="4824155"/>
                <a:ext cx="270030" cy="237401"/>
              </a:xfrm>
              <a:prstGeom prst="rect">
                <a:avLst/>
              </a:prstGeom>
            </p:spPr>
          </p:pic>
          <p:pic>
            <p:nvPicPr>
              <p:cNvPr id="328" name="Picture 327" descr="Wireless Gateway.png"/>
              <p:cNvPicPr>
                <a:picLocks noChangeAspect="1"/>
              </p:cNvPicPr>
              <p:nvPr/>
            </p:nvPicPr>
            <p:blipFill>
              <a:blip r:embed="rId6" cstate="print"/>
              <a:stretch>
                <a:fillRect/>
              </a:stretch>
            </p:blipFill>
            <p:spPr>
              <a:xfrm>
                <a:off x="2186735" y="4869160"/>
                <a:ext cx="512022" cy="450153"/>
              </a:xfrm>
              <a:prstGeom prst="rect">
                <a:avLst/>
              </a:prstGeom>
            </p:spPr>
          </p:pic>
        </p:grpSp>
        <p:sp>
          <p:nvSpPr>
            <p:cNvPr id="334" name="Rounded Rectangle 333"/>
            <p:cNvSpPr/>
            <p:nvPr/>
          </p:nvSpPr>
          <p:spPr bwMode="auto">
            <a:xfrm>
              <a:off x="296525" y="486916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6" name="TextBox 335"/>
            <p:cNvSpPr txBox="1"/>
            <p:nvPr/>
          </p:nvSpPr>
          <p:spPr>
            <a:xfrm>
              <a:off x="296525" y="4554125"/>
              <a:ext cx="3224486" cy="369332"/>
            </a:xfrm>
            <a:prstGeom prst="rect">
              <a:avLst/>
            </a:prstGeom>
            <a:noFill/>
          </p:spPr>
          <p:txBody>
            <a:bodyPr wrap="none" rtlCol="0">
              <a:spAutoFit/>
            </a:bodyPr>
            <a:lstStyle/>
            <a:p>
              <a:r>
                <a:rPr lang="en-US" sz="1800" b="1" dirty="0">
                  <a:latin typeface="Arial" pitchFamily="34" charset="0"/>
                  <a:cs typeface="Arial" pitchFamily="34" charset="0"/>
                </a:rPr>
                <a:t>Other Operator w/ own core</a:t>
              </a:r>
            </a:p>
          </p:txBody>
        </p:sp>
      </p:grpSp>
      <p:grpSp>
        <p:nvGrpSpPr>
          <p:cNvPr id="45" name="Group 92"/>
          <p:cNvGrpSpPr/>
          <p:nvPr/>
        </p:nvGrpSpPr>
        <p:grpSpPr>
          <a:xfrm>
            <a:off x="1151619" y="2980009"/>
            <a:ext cx="3599200" cy="1799141"/>
            <a:chOff x="296525" y="2619969"/>
            <a:chExt cx="3599200" cy="1799141"/>
          </a:xfrm>
        </p:grpSpPr>
        <p:cxnSp>
          <p:nvCxnSpPr>
            <p:cNvPr id="306" name="Straight Connector 305"/>
            <p:cNvCxnSpPr>
              <a:stCxn id="318" idx="3"/>
            </p:cNvCxnSpPr>
            <p:nvPr/>
          </p:nvCxnSpPr>
          <p:spPr bwMode="auto">
            <a:xfrm flipV="1">
              <a:off x="3141855" y="2619969"/>
              <a:ext cx="753870" cy="1214321"/>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6" name="Group 316"/>
            <p:cNvGrpSpPr/>
            <p:nvPr/>
          </p:nvGrpSpPr>
          <p:grpSpPr>
            <a:xfrm>
              <a:off x="2141730" y="3338990"/>
              <a:ext cx="1000125" cy="990600"/>
              <a:chOff x="2124075" y="4419600"/>
              <a:chExt cx="1000125" cy="990600"/>
            </a:xfrm>
          </p:grpSpPr>
          <p:sp>
            <p:nvSpPr>
              <p:cNvPr id="318"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9"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0" name="Picture 319" descr="Wireless Gateway.png"/>
              <p:cNvPicPr>
                <a:picLocks noChangeAspect="1"/>
              </p:cNvPicPr>
              <p:nvPr/>
            </p:nvPicPr>
            <p:blipFill>
              <a:blip r:embed="rId6" cstate="print"/>
              <a:stretch>
                <a:fillRect/>
              </a:stretch>
            </p:blipFill>
            <p:spPr>
              <a:xfrm>
                <a:off x="2411760" y="4710893"/>
                <a:ext cx="180020" cy="158267"/>
              </a:xfrm>
              <a:prstGeom prst="rect">
                <a:avLst/>
              </a:prstGeom>
            </p:spPr>
          </p:pic>
          <p:pic>
            <p:nvPicPr>
              <p:cNvPr id="321" name="Picture 320" descr="Wireless Gateway.png"/>
              <p:cNvPicPr>
                <a:picLocks noChangeAspect="1"/>
              </p:cNvPicPr>
              <p:nvPr/>
            </p:nvPicPr>
            <p:blipFill>
              <a:blip r:embed="rId6" cstate="print"/>
              <a:stretch>
                <a:fillRect/>
              </a:stretch>
            </p:blipFill>
            <p:spPr>
              <a:xfrm>
                <a:off x="2726795" y="4824155"/>
                <a:ext cx="270030" cy="237401"/>
              </a:xfrm>
              <a:prstGeom prst="rect">
                <a:avLst/>
              </a:prstGeom>
            </p:spPr>
          </p:pic>
          <p:pic>
            <p:nvPicPr>
              <p:cNvPr id="322" name="Picture 321" descr="Wireless Gateway.png"/>
              <p:cNvPicPr>
                <a:picLocks noChangeAspect="1"/>
              </p:cNvPicPr>
              <p:nvPr/>
            </p:nvPicPr>
            <p:blipFill>
              <a:blip r:embed="rId6" cstate="print"/>
              <a:stretch>
                <a:fillRect/>
              </a:stretch>
            </p:blipFill>
            <p:spPr>
              <a:xfrm>
                <a:off x="2186735" y="4869160"/>
                <a:ext cx="512022" cy="450153"/>
              </a:xfrm>
              <a:prstGeom prst="rect">
                <a:avLst/>
              </a:prstGeom>
            </p:spPr>
          </p:pic>
        </p:grpSp>
        <p:sp>
          <p:nvSpPr>
            <p:cNvPr id="333" name="Rounded Rectangle 332"/>
            <p:cNvSpPr/>
            <p:nvPr/>
          </p:nvSpPr>
          <p:spPr bwMode="auto">
            <a:xfrm>
              <a:off x="296525" y="3203975"/>
              <a:ext cx="297033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5" name="TextBox 334"/>
            <p:cNvSpPr txBox="1"/>
            <p:nvPr/>
          </p:nvSpPr>
          <p:spPr>
            <a:xfrm>
              <a:off x="296525" y="2888940"/>
              <a:ext cx="2032227" cy="369332"/>
            </a:xfrm>
            <a:prstGeom prst="rect">
              <a:avLst/>
            </a:prstGeom>
            <a:noFill/>
          </p:spPr>
          <p:txBody>
            <a:bodyPr wrap="none" rtlCol="0">
              <a:spAutoFit/>
            </a:bodyPr>
            <a:lstStyle/>
            <a:p>
              <a:r>
                <a:rPr lang="en-US" sz="1800" b="1" dirty="0">
                  <a:latin typeface="Arial" pitchFamily="34" charset="0"/>
                  <a:cs typeface="Arial" pitchFamily="34" charset="0"/>
                </a:rPr>
                <a:t>Access Operator</a:t>
              </a:r>
            </a:p>
          </p:txBody>
        </p:sp>
        <p:sp>
          <p:nvSpPr>
            <p:cNvPr id="337" name="Oval 336"/>
            <p:cNvSpPr/>
            <p:nvPr/>
          </p:nvSpPr>
          <p:spPr bwMode="auto">
            <a:xfrm>
              <a:off x="3564505" y="2989638"/>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8" name="TextBox 337"/>
            <p:cNvSpPr txBox="1"/>
            <p:nvPr/>
          </p:nvSpPr>
          <p:spPr>
            <a:xfrm>
              <a:off x="3162545" y="288894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fontScale="90000"/>
          </a:bodyPr>
          <a:lstStyle/>
          <a:p>
            <a:pPr marL="514350" indent="-514350" algn="l"/>
            <a:r>
              <a:rPr lang="en-US" dirty="0"/>
              <a:t>1.	Home operator has roaming agreement with other operator. Traffic is routed via other operator’s core into the Internet</a:t>
            </a:r>
          </a:p>
        </p:txBody>
      </p:sp>
      <p:grpSp>
        <p:nvGrpSpPr>
          <p:cNvPr id="3" name="Group 122"/>
          <p:cNvGrpSpPr/>
          <p:nvPr/>
        </p:nvGrpSpPr>
        <p:grpSpPr>
          <a:xfrm>
            <a:off x="4741294" y="209359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5"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8"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1"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12" name="Group 582"/>
          <p:cNvGrpSpPr/>
          <p:nvPr/>
        </p:nvGrpSpPr>
        <p:grpSpPr>
          <a:xfrm>
            <a:off x="6112894" y="209359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13" name="Group 61"/>
            <p:cNvGrpSpPr/>
            <p:nvPr/>
          </p:nvGrpSpPr>
          <p:grpSpPr>
            <a:xfrm>
              <a:off x="5410201" y="1816606"/>
              <a:ext cx="609600" cy="450344"/>
              <a:chOff x="6324600" y="1828800"/>
              <a:chExt cx="917575" cy="677862"/>
            </a:xfrm>
          </p:grpSpPr>
          <p:grpSp>
            <p:nvGrpSpPr>
              <p:cNvPr id="14"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6"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7"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8"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9"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0"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1"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2"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p:oleObj spid="_x0000_s6146" name="Clip" r:id="rId4" imgW="5757415" imgH="3221332" progId="">
                <p:embed/>
              </p:oleObj>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p:cNvCxnSpPr>
          <p:nvPr/>
        </p:nvCxnSpPr>
        <p:spPr bwMode="auto">
          <a:xfrm>
            <a:off x="2226694" y="591490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3" name="Group 95"/>
          <p:cNvGrpSpPr/>
          <p:nvPr/>
        </p:nvGrpSpPr>
        <p:grpSpPr>
          <a:xfrm>
            <a:off x="2379094" y="5839975"/>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endCxn id="6" idx="1"/>
          </p:cNvCxnSpPr>
          <p:nvPr/>
        </p:nvCxnSpPr>
        <p:spPr bwMode="auto">
          <a:xfrm>
            <a:off x="3979294" y="258889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4" name="Group 40"/>
          <p:cNvGrpSpPr/>
          <p:nvPr/>
        </p:nvGrpSpPr>
        <p:grpSpPr>
          <a:xfrm>
            <a:off x="4131694" y="251671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5731894" y="258889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5" name="Group 294"/>
          <p:cNvGrpSpPr/>
          <p:nvPr/>
        </p:nvGrpSpPr>
        <p:grpSpPr>
          <a:xfrm>
            <a:off x="1236094" y="5363725"/>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5"/>
            <a:stretch>
              <a:fillRect/>
            </a:stretch>
          </p:blipFill>
          <p:spPr>
            <a:xfrm>
              <a:off x="609600" y="2286000"/>
              <a:ext cx="533400" cy="533400"/>
            </a:xfrm>
            <a:prstGeom prst="rect">
              <a:avLst/>
            </a:prstGeom>
          </p:spPr>
        </p:pic>
      </p:grpSp>
      <p:sp>
        <p:nvSpPr>
          <p:cNvPr id="143" name="Oval 142"/>
          <p:cNvSpPr/>
          <p:nvPr/>
        </p:nvSpPr>
        <p:spPr bwMode="auto">
          <a:xfrm>
            <a:off x="2521969" y="56113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2369569" y="530657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2212135" y="5686155"/>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nvGrpSpPr>
          <p:cNvPr id="26" name="Group 310"/>
          <p:cNvGrpSpPr/>
          <p:nvPr/>
        </p:nvGrpSpPr>
        <p:grpSpPr>
          <a:xfrm>
            <a:off x="2996824" y="2078850"/>
            <a:ext cx="1000125" cy="990600"/>
            <a:chOff x="2124075" y="4419600"/>
            <a:chExt cx="1000125" cy="990600"/>
          </a:xfrm>
        </p:grpSpPr>
        <p:sp>
          <p:nvSpPr>
            <p:cNvPr id="312"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3"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14" name="Picture 313" descr="Wireless Gateway.png"/>
            <p:cNvPicPr>
              <a:picLocks noChangeAspect="1"/>
            </p:cNvPicPr>
            <p:nvPr/>
          </p:nvPicPr>
          <p:blipFill>
            <a:blip r:embed="rId6" cstate="print"/>
            <a:stretch>
              <a:fillRect/>
            </a:stretch>
          </p:blipFill>
          <p:spPr>
            <a:xfrm>
              <a:off x="2411760" y="4710893"/>
              <a:ext cx="180020" cy="158267"/>
            </a:xfrm>
            <a:prstGeom prst="rect">
              <a:avLst/>
            </a:prstGeom>
          </p:spPr>
        </p:pic>
        <p:pic>
          <p:nvPicPr>
            <p:cNvPr id="315" name="Picture 314" descr="Wireless Gateway.png"/>
            <p:cNvPicPr>
              <a:picLocks noChangeAspect="1"/>
            </p:cNvPicPr>
            <p:nvPr/>
          </p:nvPicPr>
          <p:blipFill>
            <a:blip r:embed="rId6" cstate="print"/>
            <a:stretch>
              <a:fillRect/>
            </a:stretch>
          </p:blipFill>
          <p:spPr>
            <a:xfrm>
              <a:off x="2726795" y="4824155"/>
              <a:ext cx="270030" cy="237401"/>
            </a:xfrm>
            <a:prstGeom prst="rect">
              <a:avLst/>
            </a:prstGeom>
          </p:spPr>
        </p:pic>
        <p:pic>
          <p:nvPicPr>
            <p:cNvPr id="316" name="Picture 315" descr="Wireless Gateway.png"/>
            <p:cNvPicPr>
              <a:picLocks noChangeAspect="1"/>
            </p:cNvPicPr>
            <p:nvPr/>
          </p:nvPicPr>
          <p:blipFill>
            <a:blip r:embed="rId6" cstate="print"/>
            <a:stretch>
              <a:fillRect/>
            </a:stretch>
          </p:blipFill>
          <p:spPr>
            <a:xfrm>
              <a:off x="2186735" y="4869160"/>
              <a:ext cx="512022" cy="450153"/>
            </a:xfrm>
            <a:prstGeom prst="rect">
              <a:avLst/>
            </a:prstGeom>
          </p:spPr>
        </p:pic>
      </p:grpSp>
      <p:sp>
        <p:nvSpPr>
          <p:cNvPr id="9" name="Rounded Rectangle 8"/>
          <p:cNvSpPr/>
          <p:nvPr/>
        </p:nvSpPr>
        <p:spPr bwMode="auto">
          <a:xfrm>
            <a:off x="1151620" y="198884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2" name="TextBox 331"/>
          <p:cNvSpPr txBox="1"/>
          <p:nvPr/>
        </p:nvSpPr>
        <p:spPr>
          <a:xfrm>
            <a:off x="1221870" y="1673805"/>
            <a:ext cx="1864964" cy="369332"/>
          </a:xfrm>
          <a:prstGeom prst="rect">
            <a:avLst/>
          </a:prstGeom>
          <a:noFill/>
        </p:spPr>
        <p:txBody>
          <a:bodyPr wrap="none" rtlCol="0">
            <a:spAutoFit/>
          </a:bodyPr>
          <a:lstStyle/>
          <a:p>
            <a:r>
              <a:rPr lang="en-US" sz="1800" b="1" dirty="0">
                <a:latin typeface="Arial" pitchFamily="34" charset="0"/>
                <a:cs typeface="Arial" pitchFamily="34" charset="0"/>
              </a:rPr>
              <a:t>Home Operator</a:t>
            </a:r>
          </a:p>
        </p:txBody>
      </p:sp>
      <p:grpSp>
        <p:nvGrpSpPr>
          <p:cNvPr id="27" name="Group 212"/>
          <p:cNvGrpSpPr/>
          <p:nvPr/>
        </p:nvGrpSpPr>
        <p:grpSpPr>
          <a:xfrm>
            <a:off x="4741294" y="5363725"/>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8"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29"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31" name="Group 579"/>
          <p:cNvGrpSpPr/>
          <p:nvPr/>
        </p:nvGrpSpPr>
        <p:grpSpPr>
          <a:xfrm>
            <a:off x="6112894" y="5363725"/>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32" name="Group 61"/>
            <p:cNvGrpSpPr/>
            <p:nvPr/>
          </p:nvGrpSpPr>
          <p:grpSpPr>
            <a:xfrm>
              <a:off x="5410201" y="4502656"/>
              <a:ext cx="609600" cy="450344"/>
              <a:chOff x="6324600" y="1828800"/>
              <a:chExt cx="917575" cy="677862"/>
            </a:xfrm>
          </p:grpSpPr>
          <p:grpSp>
            <p:nvGrpSpPr>
              <p:cNvPr id="33"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4"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35"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6"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37"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8"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41"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p:oleObj spid="_x0000_s6147" name="Clip" r:id="rId7" imgW="5757415" imgH="3221332" progId="">
                <p:embed/>
              </p:oleObj>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endCxn id="214" idx="1"/>
          </p:cNvCxnSpPr>
          <p:nvPr/>
        </p:nvCxnSpPr>
        <p:spPr bwMode="auto">
          <a:xfrm>
            <a:off x="3979294" y="585902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4284094" y="5793619"/>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87" name="TextBox 286"/>
          <p:cNvSpPr txBox="1"/>
          <p:nvPr/>
        </p:nvSpPr>
        <p:spPr>
          <a:xfrm>
            <a:off x="4131694" y="5488819"/>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5731894" y="585902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p:nvPr/>
        </p:nvCxnSpPr>
        <p:spPr bwMode="auto">
          <a:xfrm>
            <a:off x="5067300" y="3084190"/>
            <a:ext cx="0" cy="2279535"/>
          </a:xfrm>
          <a:prstGeom prst="line">
            <a:avLst/>
          </a:prstGeom>
          <a:solidFill>
            <a:schemeClr val="accent1"/>
          </a:solidFill>
          <a:ln w="19050" cap="flat" cmpd="sng" algn="ctr">
            <a:solidFill>
              <a:schemeClr val="tx1"/>
            </a:solidFill>
            <a:prstDash val="sysDash"/>
            <a:round/>
            <a:headEnd type="none" w="sm" len="sm"/>
            <a:tailEnd type="none" w="sm" len="sm"/>
          </a:ln>
          <a:effectLst/>
        </p:spPr>
      </p:cxnSp>
      <p:sp>
        <p:nvSpPr>
          <p:cNvPr id="292" name="Oval 291"/>
          <p:cNvSpPr/>
          <p:nvPr/>
        </p:nvSpPr>
        <p:spPr bwMode="auto">
          <a:xfrm>
            <a:off x="5000411" y="442403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3" name="TextBox 292"/>
          <p:cNvSpPr txBox="1"/>
          <p:nvPr/>
        </p:nvSpPr>
        <p:spPr>
          <a:xfrm>
            <a:off x="4572000" y="431886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nvGrpSpPr>
          <p:cNvPr id="42" name="Group 322"/>
          <p:cNvGrpSpPr/>
          <p:nvPr/>
        </p:nvGrpSpPr>
        <p:grpSpPr>
          <a:xfrm>
            <a:off x="2996824" y="5363235"/>
            <a:ext cx="1000125" cy="990600"/>
            <a:chOff x="2124075" y="4419600"/>
            <a:chExt cx="1000125" cy="990600"/>
          </a:xfrm>
        </p:grpSpPr>
        <p:sp>
          <p:nvSpPr>
            <p:cNvPr id="32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2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6" name="Picture 325" descr="Wireless Gateway.png"/>
            <p:cNvPicPr>
              <a:picLocks noChangeAspect="1"/>
            </p:cNvPicPr>
            <p:nvPr/>
          </p:nvPicPr>
          <p:blipFill>
            <a:blip r:embed="rId6" cstate="print"/>
            <a:stretch>
              <a:fillRect/>
            </a:stretch>
          </p:blipFill>
          <p:spPr>
            <a:xfrm>
              <a:off x="2411760" y="4710893"/>
              <a:ext cx="180020" cy="158267"/>
            </a:xfrm>
            <a:prstGeom prst="rect">
              <a:avLst/>
            </a:prstGeom>
          </p:spPr>
        </p:pic>
        <p:pic>
          <p:nvPicPr>
            <p:cNvPr id="327" name="Picture 326" descr="Wireless Gateway.png"/>
            <p:cNvPicPr>
              <a:picLocks noChangeAspect="1"/>
            </p:cNvPicPr>
            <p:nvPr/>
          </p:nvPicPr>
          <p:blipFill>
            <a:blip r:embed="rId6" cstate="print"/>
            <a:stretch>
              <a:fillRect/>
            </a:stretch>
          </p:blipFill>
          <p:spPr>
            <a:xfrm>
              <a:off x="2726795" y="4824155"/>
              <a:ext cx="270030" cy="237401"/>
            </a:xfrm>
            <a:prstGeom prst="rect">
              <a:avLst/>
            </a:prstGeom>
          </p:spPr>
        </p:pic>
        <p:pic>
          <p:nvPicPr>
            <p:cNvPr id="328" name="Picture 327" descr="Wireless Gateway.png"/>
            <p:cNvPicPr>
              <a:picLocks noChangeAspect="1"/>
            </p:cNvPicPr>
            <p:nvPr/>
          </p:nvPicPr>
          <p:blipFill>
            <a:blip r:embed="rId6" cstate="print"/>
            <a:stretch>
              <a:fillRect/>
            </a:stretch>
          </p:blipFill>
          <p:spPr>
            <a:xfrm>
              <a:off x="2186735" y="4869160"/>
              <a:ext cx="512022" cy="450153"/>
            </a:xfrm>
            <a:prstGeom prst="rect">
              <a:avLst/>
            </a:prstGeom>
          </p:spPr>
        </p:pic>
      </p:grpSp>
      <p:sp>
        <p:nvSpPr>
          <p:cNvPr id="334" name="Rounded Rectangle 333"/>
          <p:cNvSpPr/>
          <p:nvPr/>
        </p:nvSpPr>
        <p:spPr bwMode="auto">
          <a:xfrm>
            <a:off x="1151619" y="522920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6" name="TextBox 335"/>
          <p:cNvSpPr txBox="1"/>
          <p:nvPr/>
        </p:nvSpPr>
        <p:spPr>
          <a:xfrm>
            <a:off x="1151619" y="4914165"/>
            <a:ext cx="3224486" cy="369332"/>
          </a:xfrm>
          <a:prstGeom prst="rect">
            <a:avLst/>
          </a:prstGeom>
          <a:noFill/>
        </p:spPr>
        <p:txBody>
          <a:bodyPr wrap="none" rtlCol="0">
            <a:spAutoFit/>
          </a:bodyPr>
          <a:lstStyle/>
          <a:p>
            <a:r>
              <a:rPr lang="en-US" sz="1800" b="1" dirty="0">
                <a:latin typeface="Arial" pitchFamily="34" charset="0"/>
                <a:cs typeface="Arial" pitchFamily="34" charset="0"/>
              </a:rPr>
              <a:t>Other Operator w/ own core</a:t>
            </a:r>
          </a:p>
        </p:txBody>
      </p:sp>
      <p:cxnSp>
        <p:nvCxnSpPr>
          <p:cNvPr id="202" name="Straight Connector 201"/>
          <p:cNvCxnSpPr/>
          <p:nvPr/>
        </p:nvCxnSpPr>
        <p:spPr bwMode="auto">
          <a:xfrm>
            <a:off x="5337085" y="3068960"/>
            <a:ext cx="0" cy="2295255"/>
          </a:xfrm>
          <a:prstGeom prst="line">
            <a:avLst/>
          </a:prstGeom>
          <a:solidFill>
            <a:schemeClr val="accent1"/>
          </a:solidFill>
          <a:ln w="12700" cap="flat" cmpd="sng" algn="ctr">
            <a:solidFill>
              <a:schemeClr val="tx1"/>
            </a:solidFill>
            <a:prstDash val="sysDash"/>
            <a:round/>
            <a:headEnd type="none" w="sm" len="sm"/>
            <a:tailEnd type="none" w="sm" len="sm"/>
          </a:ln>
          <a:effectLst/>
        </p:spPr>
      </p:cxnSp>
      <p:sp>
        <p:nvSpPr>
          <p:cNvPr id="205" name="Oval 204"/>
          <p:cNvSpPr/>
          <p:nvPr/>
        </p:nvSpPr>
        <p:spPr bwMode="auto">
          <a:xfrm>
            <a:off x="5264460" y="400383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06" name="TextBox 205"/>
          <p:cNvSpPr txBox="1"/>
          <p:nvPr/>
        </p:nvSpPr>
        <p:spPr>
          <a:xfrm>
            <a:off x="5382090" y="386975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15" name="Straight Arrow Connector 14"/>
          <p:cNvCxnSpPr/>
          <p:nvPr/>
        </p:nvCxnSpPr>
        <p:spPr bwMode="auto">
          <a:xfrm>
            <a:off x="4797025" y="3699030"/>
            <a:ext cx="27003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09" name="TextBox 208"/>
          <p:cNvSpPr txBox="1"/>
          <p:nvPr/>
        </p:nvSpPr>
        <p:spPr>
          <a:xfrm>
            <a:off x="3381507" y="3474005"/>
            <a:ext cx="1505528" cy="369332"/>
          </a:xfrm>
          <a:prstGeom prst="rect">
            <a:avLst/>
          </a:prstGeom>
          <a:noFill/>
        </p:spPr>
        <p:txBody>
          <a:bodyPr wrap="none" rtlCol="0">
            <a:spAutoFit/>
          </a:bodyPr>
          <a:lstStyle/>
          <a:p>
            <a:r>
              <a:rPr lang="en-US" sz="1800" b="1" dirty="0">
                <a:latin typeface="Arial" pitchFamily="34" charset="0"/>
                <a:cs typeface="Arial" pitchFamily="34" charset="0"/>
              </a:rPr>
              <a:t>only control</a:t>
            </a:r>
          </a:p>
        </p:txBody>
      </p:sp>
    </p:spTree>
    <p:extLst>
      <p:ext uri="{BB962C8B-B14F-4D97-AF65-F5344CB8AC3E}">
        <p14:creationId xmlns:p14="http://schemas.microsoft.com/office/powerpoint/2010/main" xmlns="" val="2957800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fontScale="90000"/>
          </a:bodyPr>
          <a:lstStyle/>
          <a:p>
            <a:pPr marL="514350" indent="-514350" algn="l"/>
            <a:r>
              <a:rPr lang="en-US" dirty="0"/>
              <a:t>2.	Home operator has roaming agreement with other operator. Traffic is routed back to the home operator’s core network.</a:t>
            </a:r>
          </a:p>
        </p:txBody>
      </p:sp>
      <p:grpSp>
        <p:nvGrpSpPr>
          <p:cNvPr id="3" name="Group 122"/>
          <p:cNvGrpSpPr/>
          <p:nvPr/>
        </p:nvGrpSpPr>
        <p:grpSpPr>
          <a:xfrm>
            <a:off x="4741294" y="209359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5"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8"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1"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12" name="Group 582"/>
          <p:cNvGrpSpPr/>
          <p:nvPr/>
        </p:nvGrpSpPr>
        <p:grpSpPr>
          <a:xfrm>
            <a:off x="6112894" y="209359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13" name="Group 61"/>
            <p:cNvGrpSpPr/>
            <p:nvPr/>
          </p:nvGrpSpPr>
          <p:grpSpPr>
            <a:xfrm>
              <a:off x="5410201" y="1816606"/>
              <a:ext cx="609600" cy="450344"/>
              <a:chOff x="6324600" y="1828800"/>
              <a:chExt cx="917575" cy="677862"/>
            </a:xfrm>
          </p:grpSpPr>
          <p:grpSp>
            <p:nvGrpSpPr>
              <p:cNvPr id="14"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5"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6"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7"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8"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9"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0"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1"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p:oleObj spid="_x0000_s7170" name="Clip" r:id="rId4" imgW="5757415" imgH="3221332" progId="">
                <p:embed/>
              </p:oleObj>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p:cNvCxnSpPr>
          <p:nvPr/>
        </p:nvCxnSpPr>
        <p:spPr bwMode="auto">
          <a:xfrm>
            <a:off x="2226694" y="591490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2" name="Group 95"/>
          <p:cNvGrpSpPr/>
          <p:nvPr/>
        </p:nvGrpSpPr>
        <p:grpSpPr>
          <a:xfrm>
            <a:off x="2379094" y="5839975"/>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endCxn id="6" idx="1"/>
          </p:cNvCxnSpPr>
          <p:nvPr/>
        </p:nvCxnSpPr>
        <p:spPr bwMode="auto">
          <a:xfrm>
            <a:off x="3979294" y="258889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3" name="Group 40"/>
          <p:cNvGrpSpPr/>
          <p:nvPr/>
        </p:nvGrpSpPr>
        <p:grpSpPr>
          <a:xfrm>
            <a:off x="4131694" y="251671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5731894" y="258889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4" name="Group 294"/>
          <p:cNvGrpSpPr/>
          <p:nvPr/>
        </p:nvGrpSpPr>
        <p:grpSpPr>
          <a:xfrm>
            <a:off x="1236094" y="5363725"/>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5"/>
            <a:stretch>
              <a:fillRect/>
            </a:stretch>
          </p:blipFill>
          <p:spPr>
            <a:xfrm>
              <a:off x="609600" y="2286000"/>
              <a:ext cx="533400" cy="533400"/>
            </a:xfrm>
            <a:prstGeom prst="rect">
              <a:avLst/>
            </a:prstGeom>
          </p:spPr>
        </p:pic>
      </p:grpSp>
      <p:sp>
        <p:nvSpPr>
          <p:cNvPr id="143" name="Oval 142"/>
          <p:cNvSpPr/>
          <p:nvPr/>
        </p:nvSpPr>
        <p:spPr bwMode="auto">
          <a:xfrm>
            <a:off x="2521969" y="56113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2369569" y="530657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2212135" y="5686155"/>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nvGrpSpPr>
          <p:cNvPr id="25" name="Group 310"/>
          <p:cNvGrpSpPr/>
          <p:nvPr/>
        </p:nvGrpSpPr>
        <p:grpSpPr>
          <a:xfrm>
            <a:off x="2996824" y="2078850"/>
            <a:ext cx="1000125" cy="990600"/>
            <a:chOff x="2124075" y="4419600"/>
            <a:chExt cx="1000125" cy="990600"/>
          </a:xfrm>
        </p:grpSpPr>
        <p:sp>
          <p:nvSpPr>
            <p:cNvPr id="312"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3"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14" name="Picture 313" descr="Wireless Gateway.png"/>
            <p:cNvPicPr>
              <a:picLocks noChangeAspect="1"/>
            </p:cNvPicPr>
            <p:nvPr/>
          </p:nvPicPr>
          <p:blipFill>
            <a:blip r:embed="rId6" cstate="print"/>
            <a:stretch>
              <a:fillRect/>
            </a:stretch>
          </p:blipFill>
          <p:spPr>
            <a:xfrm>
              <a:off x="2411760" y="4710893"/>
              <a:ext cx="180020" cy="158267"/>
            </a:xfrm>
            <a:prstGeom prst="rect">
              <a:avLst/>
            </a:prstGeom>
          </p:spPr>
        </p:pic>
        <p:pic>
          <p:nvPicPr>
            <p:cNvPr id="315" name="Picture 314" descr="Wireless Gateway.png"/>
            <p:cNvPicPr>
              <a:picLocks noChangeAspect="1"/>
            </p:cNvPicPr>
            <p:nvPr/>
          </p:nvPicPr>
          <p:blipFill>
            <a:blip r:embed="rId6" cstate="print"/>
            <a:stretch>
              <a:fillRect/>
            </a:stretch>
          </p:blipFill>
          <p:spPr>
            <a:xfrm>
              <a:off x="2726795" y="4824155"/>
              <a:ext cx="270030" cy="237401"/>
            </a:xfrm>
            <a:prstGeom prst="rect">
              <a:avLst/>
            </a:prstGeom>
          </p:spPr>
        </p:pic>
        <p:pic>
          <p:nvPicPr>
            <p:cNvPr id="316" name="Picture 315" descr="Wireless Gateway.png"/>
            <p:cNvPicPr>
              <a:picLocks noChangeAspect="1"/>
            </p:cNvPicPr>
            <p:nvPr/>
          </p:nvPicPr>
          <p:blipFill>
            <a:blip r:embed="rId6" cstate="print"/>
            <a:stretch>
              <a:fillRect/>
            </a:stretch>
          </p:blipFill>
          <p:spPr>
            <a:xfrm>
              <a:off x="2186735" y="4869160"/>
              <a:ext cx="512022" cy="450153"/>
            </a:xfrm>
            <a:prstGeom prst="rect">
              <a:avLst/>
            </a:prstGeom>
          </p:spPr>
        </p:pic>
      </p:grpSp>
      <p:sp>
        <p:nvSpPr>
          <p:cNvPr id="9" name="Rounded Rectangle 8"/>
          <p:cNvSpPr/>
          <p:nvPr/>
        </p:nvSpPr>
        <p:spPr bwMode="auto">
          <a:xfrm>
            <a:off x="1151620" y="198884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2" name="TextBox 331"/>
          <p:cNvSpPr txBox="1"/>
          <p:nvPr/>
        </p:nvSpPr>
        <p:spPr>
          <a:xfrm>
            <a:off x="1221870" y="1673805"/>
            <a:ext cx="1864964" cy="369332"/>
          </a:xfrm>
          <a:prstGeom prst="rect">
            <a:avLst/>
          </a:prstGeom>
          <a:noFill/>
        </p:spPr>
        <p:txBody>
          <a:bodyPr wrap="none" rtlCol="0">
            <a:spAutoFit/>
          </a:bodyPr>
          <a:lstStyle/>
          <a:p>
            <a:r>
              <a:rPr lang="en-US" sz="1800" b="1" dirty="0">
                <a:latin typeface="Arial" pitchFamily="34" charset="0"/>
                <a:cs typeface="Arial" pitchFamily="34" charset="0"/>
              </a:rPr>
              <a:t>Home Operator</a:t>
            </a:r>
          </a:p>
        </p:txBody>
      </p:sp>
      <p:grpSp>
        <p:nvGrpSpPr>
          <p:cNvPr id="26" name="Group 212"/>
          <p:cNvGrpSpPr/>
          <p:nvPr/>
        </p:nvGrpSpPr>
        <p:grpSpPr>
          <a:xfrm>
            <a:off x="4741294" y="5363725"/>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7"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28"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9"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30" name="Group 579"/>
          <p:cNvGrpSpPr/>
          <p:nvPr/>
        </p:nvGrpSpPr>
        <p:grpSpPr>
          <a:xfrm>
            <a:off x="6112894" y="5363725"/>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31" name="Group 61"/>
            <p:cNvGrpSpPr/>
            <p:nvPr/>
          </p:nvGrpSpPr>
          <p:grpSpPr>
            <a:xfrm>
              <a:off x="5410201" y="4502656"/>
              <a:ext cx="609600" cy="450344"/>
              <a:chOff x="6324600" y="1828800"/>
              <a:chExt cx="917575" cy="677862"/>
            </a:xfrm>
          </p:grpSpPr>
          <p:grpSp>
            <p:nvGrpSpPr>
              <p:cNvPr id="32"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3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36"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7"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38"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9"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p:oleObj spid="_x0000_s7171" name="Clip" r:id="rId7" imgW="5757415" imgH="3221332" progId="">
                <p:embed/>
              </p:oleObj>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endCxn id="214" idx="1"/>
          </p:cNvCxnSpPr>
          <p:nvPr/>
        </p:nvCxnSpPr>
        <p:spPr bwMode="auto">
          <a:xfrm>
            <a:off x="3979294" y="585902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4284094" y="5793619"/>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87" name="TextBox 286"/>
          <p:cNvSpPr txBox="1"/>
          <p:nvPr/>
        </p:nvSpPr>
        <p:spPr>
          <a:xfrm>
            <a:off x="4131694" y="5488819"/>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5731894" y="585902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p:nvPr/>
        </p:nvCxnSpPr>
        <p:spPr bwMode="auto">
          <a:xfrm>
            <a:off x="5067300" y="3084190"/>
            <a:ext cx="0" cy="2279535"/>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5000411" y="442403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3" name="TextBox 292"/>
          <p:cNvSpPr txBox="1"/>
          <p:nvPr/>
        </p:nvSpPr>
        <p:spPr>
          <a:xfrm>
            <a:off x="4572000" y="431886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nvGrpSpPr>
          <p:cNvPr id="41" name="Group 322"/>
          <p:cNvGrpSpPr/>
          <p:nvPr/>
        </p:nvGrpSpPr>
        <p:grpSpPr>
          <a:xfrm>
            <a:off x="2996824" y="5363235"/>
            <a:ext cx="1000125" cy="990600"/>
            <a:chOff x="2124075" y="4419600"/>
            <a:chExt cx="1000125" cy="990600"/>
          </a:xfrm>
        </p:grpSpPr>
        <p:sp>
          <p:nvSpPr>
            <p:cNvPr id="32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2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6" name="Picture 325" descr="Wireless Gateway.png"/>
            <p:cNvPicPr>
              <a:picLocks noChangeAspect="1"/>
            </p:cNvPicPr>
            <p:nvPr/>
          </p:nvPicPr>
          <p:blipFill>
            <a:blip r:embed="rId6" cstate="print"/>
            <a:stretch>
              <a:fillRect/>
            </a:stretch>
          </p:blipFill>
          <p:spPr>
            <a:xfrm>
              <a:off x="2411760" y="4710893"/>
              <a:ext cx="180020" cy="158267"/>
            </a:xfrm>
            <a:prstGeom prst="rect">
              <a:avLst/>
            </a:prstGeom>
          </p:spPr>
        </p:pic>
        <p:pic>
          <p:nvPicPr>
            <p:cNvPr id="327" name="Picture 326" descr="Wireless Gateway.png"/>
            <p:cNvPicPr>
              <a:picLocks noChangeAspect="1"/>
            </p:cNvPicPr>
            <p:nvPr/>
          </p:nvPicPr>
          <p:blipFill>
            <a:blip r:embed="rId6" cstate="print"/>
            <a:stretch>
              <a:fillRect/>
            </a:stretch>
          </p:blipFill>
          <p:spPr>
            <a:xfrm>
              <a:off x="2726795" y="4824155"/>
              <a:ext cx="270030" cy="237401"/>
            </a:xfrm>
            <a:prstGeom prst="rect">
              <a:avLst/>
            </a:prstGeom>
          </p:spPr>
        </p:pic>
        <p:pic>
          <p:nvPicPr>
            <p:cNvPr id="328" name="Picture 327" descr="Wireless Gateway.png"/>
            <p:cNvPicPr>
              <a:picLocks noChangeAspect="1"/>
            </p:cNvPicPr>
            <p:nvPr/>
          </p:nvPicPr>
          <p:blipFill>
            <a:blip r:embed="rId6" cstate="print"/>
            <a:stretch>
              <a:fillRect/>
            </a:stretch>
          </p:blipFill>
          <p:spPr>
            <a:xfrm>
              <a:off x="2186735" y="4869160"/>
              <a:ext cx="512022" cy="450153"/>
            </a:xfrm>
            <a:prstGeom prst="rect">
              <a:avLst/>
            </a:prstGeom>
          </p:spPr>
        </p:pic>
      </p:grpSp>
      <p:sp>
        <p:nvSpPr>
          <p:cNvPr id="334" name="Rounded Rectangle 333"/>
          <p:cNvSpPr/>
          <p:nvPr/>
        </p:nvSpPr>
        <p:spPr bwMode="auto">
          <a:xfrm>
            <a:off x="1151619" y="522920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6" name="TextBox 335"/>
          <p:cNvSpPr txBox="1"/>
          <p:nvPr/>
        </p:nvSpPr>
        <p:spPr>
          <a:xfrm>
            <a:off x="1151619" y="4914165"/>
            <a:ext cx="3224486" cy="369332"/>
          </a:xfrm>
          <a:prstGeom prst="rect">
            <a:avLst/>
          </a:prstGeom>
          <a:noFill/>
        </p:spPr>
        <p:txBody>
          <a:bodyPr wrap="none" rtlCol="0">
            <a:spAutoFit/>
          </a:bodyPr>
          <a:lstStyle/>
          <a:p>
            <a:r>
              <a:rPr lang="en-US" sz="1800" b="1" dirty="0">
                <a:latin typeface="Arial" pitchFamily="34" charset="0"/>
                <a:cs typeface="Arial" pitchFamily="34" charset="0"/>
              </a:rPr>
              <a:t>Other Operator w/ own core</a:t>
            </a:r>
          </a:p>
        </p:txBody>
      </p:sp>
      <p:cxnSp>
        <p:nvCxnSpPr>
          <p:cNvPr id="202" name="Straight Connector 201"/>
          <p:cNvCxnSpPr/>
          <p:nvPr/>
        </p:nvCxnSpPr>
        <p:spPr bwMode="auto">
          <a:xfrm>
            <a:off x="5337085" y="3068960"/>
            <a:ext cx="0" cy="2295255"/>
          </a:xfrm>
          <a:prstGeom prst="line">
            <a:avLst/>
          </a:prstGeom>
          <a:solidFill>
            <a:schemeClr val="accent1"/>
          </a:solidFill>
          <a:ln w="12700" cap="flat" cmpd="sng" algn="ctr">
            <a:solidFill>
              <a:schemeClr val="tx1"/>
            </a:solidFill>
            <a:prstDash val="sysDash"/>
            <a:round/>
            <a:headEnd type="none" w="sm" len="sm"/>
            <a:tailEnd type="none" w="sm" len="sm"/>
          </a:ln>
          <a:effectLst/>
        </p:spPr>
      </p:cxnSp>
      <p:sp>
        <p:nvSpPr>
          <p:cNvPr id="205" name="Oval 204"/>
          <p:cNvSpPr/>
          <p:nvPr/>
        </p:nvSpPr>
        <p:spPr bwMode="auto">
          <a:xfrm>
            <a:off x="5264460" y="400383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06" name="TextBox 205"/>
          <p:cNvSpPr txBox="1"/>
          <p:nvPr/>
        </p:nvSpPr>
        <p:spPr>
          <a:xfrm>
            <a:off x="5382090" y="386975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955461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rmAutofit fontScale="90000"/>
          </a:bodyPr>
          <a:lstStyle/>
          <a:p>
            <a:pPr marL="514350" indent="-514350" algn="l"/>
            <a:r>
              <a:rPr lang="en-US" dirty="0"/>
              <a:t>3. 	Home operator has Wi-Fi access sharing agreement with other operator allowing to serve customers like by the own access infrastructure</a:t>
            </a:r>
          </a:p>
        </p:txBody>
      </p:sp>
      <p:grpSp>
        <p:nvGrpSpPr>
          <p:cNvPr id="3" name="Group 122"/>
          <p:cNvGrpSpPr/>
          <p:nvPr/>
        </p:nvGrpSpPr>
        <p:grpSpPr>
          <a:xfrm>
            <a:off x="4741294" y="209359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5"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8"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1"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12" name="Group 582"/>
          <p:cNvGrpSpPr/>
          <p:nvPr/>
        </p:nvGrpSpPr>
        <p:grpSpPr>
          <a:xfrm>
            <a:off x="6112894" y="209359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13" name="Group 61"/>
            <p:cNvGrpSpPr/>
            <p:nvPr/>
          </p:nvGrpSpPr>
          <p:grpSpPr>
            <a:xfrm>
              <a:off x="5410201" y="1816606"/>
              <a:ext cx="609600" cy="450344"/>
              <a:chOff x="6324600" y="1828800"/>
              <a:chExt cx="917575" cy="677862"/>
            </a:xfrm>
          </p:grpSpPr>
          <p:grpSp>
            <p:nvGrpSpPr>
              <p:cNvPr id="14"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5"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6"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7"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8"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9"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0"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1"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p:oleObj spid="_x0000_s8194" name="Clip" r:id="rId4" imgW="5757415" imgH="3221332" progId="">
                <p:embed/>
              </p:oleObj>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p:cNvCxnSpPr>
          <p:nvPr/>
        </p:nvCxnSpPr>
        <p:spPr bwMode="auto">
          <a:xfrm>
            <a:off x="2226694" y="424972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2" name="Group 95"/>
          <p:cNvGrpSpPr/>
          <p:nvPr/>
        </p:nvGrpSpPr>
        <p:grpSpPr>
          <a:xfrm>
            <a:off x="2379094" y="417479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endCxn id="6" idx="1"/>
          </p:cNvCxnSpPr>
          <p:nvPr/>
        </p:nvCxnSpPr>
        <p:spPr bwMode="auto">
          <a:xfrm>
            <a:off x="3979294" y="258889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3" name="Group 40"/>
          <p:cNvGrpSpPr/>
          <p:nvPr/>
        </p:nvGrpSpPr>
        <p:grpSpPr>
          <a:xfrm>
            <a:off x="4131694" y="251671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5731894" y="258889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4" name="Group 294"/>
          <p:cNvGrpSpPr/>
          <p:nvPr/>
        </p:nvGrpSpPr>
        <p:grpSpPr>
          <a:xfrm>
            <a:off x="1236094" y="369854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5"/>
            <a:stretch>
              <a:fillRect/>
            </a:stretch>
          </p:blipFill>
          <p:spPr>
            <a:xfrm>
              <a:off x="609600" y="2286000"/>
              <a:ext cx="533400" cy="533400"/>
            </a:xfrm>
            <a:prstGeom prst="rect">
              <a:avLst/>
            </a:prstGeom>
          </p:spPr>
        </p:pic>
      </p:grpSp>
      <p:sp>
        <p:nvSpPr>
          <p:cNvPr id="143" name="Oval 142"/>
          <p:cNvSpPr/>
          <p:nvPr/>
        </p:nvSpPr>
        <p:spPr bwMode="auto">
          <a:xfrm>
            <a:off x="2521969" y="394619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2369569" y="364139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flipV="1">
            <a:off x="3986935" y="2708920"/>
            <a:ext cx="765085" cy="1305145"/>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nvGrpSpPr>
          <p:cNvPr id="25" name="Group 310"/>
          <p:cNvGrpSpPr/>
          <p:nvPr/>
        </p:nvGrpSpPr>
        <p:grpSpPr>
          <a:xfrm>
            <a:off x="2996824" y="2078850"/>
            <a:ext cx="1000125" cy="990600"/>
            <a:chOff x="2124075" y="4419600"/>
            <a:chExt cx="1000125" cy="990600"/>
          </a:xfrm>
        </p:grpSpPr>
        <p:sp>
          <p:nvSpPr>
            <p:cNvPr id="312"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3"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14" name="Picture 313" descr="Wireless Gateway.png"/>
            <p:cNvPicPr>
              <a:picLocks noChangeAspect="1"/>
            </p:cNvPicPr>
            <p:nvPr/>
          </p:nvPicPr>
          <p:blipFill>
            <a:blip r:embed="rId6" cstate="print"/>
            <a:stretch>
              <a:fillRect/>
            </a:stretch>
          </p:blipFill>
          <p:spPr>
            <a:xfrm>
              <a:off x="2411760" y="4710893"/>
              <a:ext cx="180020" cy="158267"/>
            </a:xfrm>
            <a:prstGeom prst="rect">
              <a:avLst/>
            </a:prstGeom>
          </p:spPr>
        </p:pic>
        <p:pic>
          <p:nvPicPr>
            <p:cNvPr id="315" name="Picture 314" descr="Wireless Gateway.png"/>
            <p:cNvPicPr>
              <a:picLocks noChangeAspect="1"/>
            </p:cNvPicPr>
            <p:nvPr/>
          </p:nvPicPr>
          <p:blipFill>
            <a:blip r:embed="rId6" cstate="print"/>
            <a:stretch>
              <a:fillRect/>
            </a:stretch>
          </p:blipFill>
          <p:spPr>
            <a:xfrm>
              <a:off x="2726795" y="4824155"/>
              <a:ext cx="270030" cy="237401"/>
            </a:xfrm>
            <a:prstGeom prst="rect">
              <a:avLst/>
            </a:prstGeom>
          </p:spPr>
        </p:pic>
        <p:pic>
          <p:nvPicPr>
            <p:cNvPr id="316" name="Picture 315" descr="Wireless Gateway.png"/>
            <p:cNvPicPr>
              <a:picLocks noChangeAspect="1"/>
            </p:cNvPicPr>
            <p:nvPr/>
          </p:nvPicPr>
          <p:blipFill>
            <a:blip r:embed="rId6" cstate="print"/>
            <a:stretch>
              <a:fillRect/>
            </a:stretch>
          </p:blipFill>
          <p:spPr>
            <a:xfrm>
              <a:off x="2186735" y="4869160"/>
              <a:ext cx="512022" cy="450153"/>
            </a:xfrm>
            <a:prstGeom prst="rect">
              <a:avLst/>
            </a:prstGeom>
          </p:spPr>
        </p:pic>
      </p:grpSp>
      <p:sp>
        <p:nvSpPr>
          <p:cNvPr id="9" name="Rounded Rectangle 8"/>
          <p:cNvSpPr/>
          <p:nvPr/>
        </p:nvSpPr>
        <p:spPr bwMode="auto">
          <a:xfrm>
            <a:off x="1151620" y="198884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2" name="TextBox 331"/>
          <p:cNvSpPr txBox="1"/>
          <p:nvPr/>
        </p:nvSpPr>
        <p:spPr>
          <a:xfrm>
            <a:off x="1221870" y="1673805"/>
            <a:ext cx="1864964" cy="369332"/>
          </a:xfrm>
          <a:prstGeom prst="rect">
            <a:avLst/>
          </a:prstGeom>
          <a:noFill/>
        </p:spPr>
        <p:txBody>
          <a:bodyPr wrap="none" rtlCol="0">
            <a:spAutoFit/>
          </a:bodyPr>
          <a:lstStyle/>
          <a:p>
            <a:r>
              <a:rPr lang="en-US" sz="1800" b="1" dirty="0">
                <a:latin typeface="Arial" pitchFamily="34" charset="0"/>
                <a:cs typeface="Arial" pitchFamily="34" charset="0"/>
              </a:rPr>
              <a:t>Home Operator</a:t>
            </a:r>
          </a:p>
        </p:txBody>
      </p:sp>
      <p:grpSp>
        <p:nvGrpSpPr>
          <p:cNvPr id="26" name="Group 92"/>
          <p:cNvGrpSpPr/>
          <p:nvPr/>
        </p:nvGrpSpPr>
        <p:grpSpPr>
          <a:xfrm>
            <a:off x="1151619" y="2980009"/>
            <a:ext cx="3854994" cy="1799141"/>
            <a:chOff x="296525" y="2619969"/>
            <a:chExt cx="3854994" cy="1799141"/>
          </a:xfrm>
        </p:grpSpPr>
        <p:cxnSp>
          <p:nvCxnSpPr>
            <p:cNvPr id="306" name="Straight Connector 305"/>
            <p:cNvCxnSpPr>
              <a:stCxn id="318" idx="3"/>
            </p:cNvCxnSpPr>
            <p:nvPr/>
          </p:nvCxnSpPr>
          <p:spPr bwMode="auto">
            <a:xfrm flipV="1">
              <a:off x="3141855" y="2619969"/>
              <a:ext cx="753870" cy="1214321"/>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7" name="Group 316"/>
            <p:cNvGrpSpPr/>
            <p:nvPr/>
          </p:nvGrpSpPr>
          <p:grpSpPr>
            <a:xfrm>
              <a:off x="2141730" y="3338990"/>
              <a:ext cx="1000125" cy="990600"/>
              <a:chOff x="2124075" y="4419600"/>
              <a:chExt cx="1000125" cy="990600"/>
            </a:xfrm>
          </p:grpSpPr>
          <p:sp>
            <p:nvSpPr>
              <p:cNvPr id="318"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9"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0" name="Picture 319" descr="Wireless Gateway.png"/>
              <p:cNvPicPr>
                <a:picLocks noChangeAspect="1"/>
              </p:cNvPicPr>
              <p:nvPr/>
            </p:nvPicPr>
            <p:blipFill>
              <a:blip r:embed="rId6" cstate="print"/>
              <a:stretch>
                <a:fillRect/>
              </a:stretch>
            </p:blipFill>
            <p:spPr>
              <a:xfrm>
                <a:off x="2411760" y="4710893"/>
                <a:ext cx="180020" cy="158267"/>
              </a:xfrm>
              <a:prstGeom prst="rect">
                <a:avLst/>
              </a:prstGeom>
            </p:spPr>
          </p:pic>
          <p:pic>
            <p:nvPicPr>
              <p:cNvPr id="321" name="Picture 320" descr="Wireless Gateway.png"/>
              <p:cNvPicPr>
                <a:picLocks noChangeAspect="1"/>
              </p:cNvPicPr>
              <p:nvPr/>
            </p:nvPicPr>
            <p:blipFill>
              <a:blip r:embed="rId6" cstate="print"/>
              <a:stretch>
                <a:fillRect/>
              </a:stretch>
            </p:blipFill>
            <p:spPr>
              <a:xfrm>
                <a:off x="2726795" y="4824155"/>
                <a:ext cx="270030" cy="237401"/>
              </a:xfrm>
              <a:prstGeom prst="rect">
                <a:avLst/>
              </a:prstGeom>
            </p:spPr>
          </p:pic>
          <p:pic>
            <p:nvPicPr>
              <p:cNvPr id="322" name="Picture 321" descr="Wireless Gateway.png"/>
              <p:cNvPicPr>
                <a:picLocks noChangeAspect="1"/>
              </p:cNvPicPr>
              <p:nvPr/>
            </p:nvPicPr>
            <p:blipFill>
              <a:blip r:embed="rId6" cstate="print"/>
              <a:stretch>
                <a:fillRect/>
              </a:stretch>
            </p:blipFill>
            <p:spPr>
              <a:xfrm>
                <a:off x="2186735" y="4869160"/>
                <a:ext cx="512022" cy="450153"/>
              </a:xfrm>
              <a:prstGeom prst="rect">
                <a:avLst/>
              </a:prstGeom>
            </p:spPr>
          </p:pic>
        </p:grpSp>
        <p:sp>
          <p:nvSpPr>
            <p:cNvPr id="333" name="Rounded Rectangle 332"/>
            <p:cNvSpPr/>
            <p:nvPr/>
          </p:nvSpPr>
          <p:spPr bwMode="auto">
            <a:xfrm>
              <a:off x="296525" y="3203975"/>
              <a:ext cx="297033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5" name="TextBox 334"/>
            <p:cNvSpPr txBox="1"/>
            <p:nvPr/>
          </p:nvSpPr>
          <p:spPr>
            <a:xfrm>
              <a:off x="296525" y="2888940"/>
              <a:ext cx="2032227" cy="369332"/>
            </a:xfrm>
            <a:prstGeom prst="rect">
              <a:avLst/>
            </a:prstGeom>
            <a:noFill/>
          </p:spPr>
          <p:txBody>
            <a:bodyPr wrap="none" rtlCol="0">
              <a:spAutoFit/>
            </a:bodyPr>
            <a:lstStyle/>
            <a:p>
              <a:r>
                <a:rPr lang="en-US" sz="1800" b="1" dirty="0">
                  <a:latin typeface="Arial" pitchFamily="34" charset="0"/>
                  <a:cs typeface="Arial" pitchFamily="34" charset="0"/>
                </a:rPr>
                <a:t>Access Operator</a:t>
              </a:r>
            </a:p>
          </p:txBody>
        </p:sp>
        <p:sp>
          <p:nvSpPr>
            <p:cNvPr id="337" name="Oval 336"/>
            <p:cNvSpPr/>
            <p:nvPr/>
          </p:nvSpPr>
          <p:spPr bwMode="auto">
            <a:xfrm>
              <a:off x="3564505" y="2989638"/>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8" name="TextBox 337"/>
            <p:cNvSpPr txBox="1"/>
            <p:nvPr/>
          </p:nvSpPr>
          <p:spPr>
            <a:xfrm>
              <a:off x="3671901" y="287964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203" name="Straight Connector 202"/>
          <p:cNvCxnSpPr/>
          <p:nvPr/>
        </p:nvCxnSpPr>
        <p:spPr bwMode="auto">
          <a:xfrm>
            <a:off x="2231740" y="4014065"/>
            <a:ext cx="1755195" cy="0"/>
          </a:xfrm>
          <a:prstGeom prst="line">
            <a:avLst/>
          </a:prstGeom>
          <a:solidFill>
            <a:schemeClr val="accent1"/>
          </a:solidFill>
          <a:ln w="12700" cap="flat" cmpd="sng" algn="ctr">
            <a:solidFill>
              <a:schemeClr val="tx1"/>
            </a:solidFill>
            <a:prstDash val="sysDash"/>
            <a:round/>
            <a:headEnd type="none" w="sm" len="sm"/>
            <a:tailEnd type="none" w="sm" len="sm"/>
          </a:ln>
          <a:effectLst/>
        </p:spPr>
      </p:cxnSp>
    </p:spTree>
    <p:extLst>
      <p:ext uri="{BB962C8B-B14F-4D97-AF65-F5344CB8AC3E}">
        <p14:creationId xmlns:p14="http://schemas.microsoft.com/office/powerpoint/2010/main" xmlns="" val="2957800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fontScale="90000"/>
          </a:bodyPr>
          <a:lstStyle/>
          <a:p>
            <a:pPr marL="514350" indent="-514350" algn="l"/>
            <a:r>
              <a:rPr lang="en-US" dirty="0"/>
              <a:t>4.	</a:t>
            </a:r>
            <a:r>
              <a:rPr lang="en-US" sz="2700" dirty="0"/>
              <a:t>Home operator has agreement with roaming consortia which enables to use credentials for access to all other operators’ networks belong to the roaming consortia.</a:t>
            </a:r>
          </a:p>
        </p:txBody>
      </p:sp>
      <p:grpSp>
        <p:nvGrpSpPr>
          <p:cNvPr id="3" name="Group 122"/>
          <p:cNvGrpSpPr/>
          <p:nvPr/>
        </p:nvGrpSpPr>
        <p:grpSpPr>
          <a:xfrm>
            <a:off x="4741294" y="209359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5"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8"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1"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12" name="Group 582"/>
          <p:cNvGrpSpPr/>
          <p:nvPr/>
        </p:nvGrpSpPr>
        <p:grpSpPr>
          <a:xfrm>
            <a:off x="6112894" y="209359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13" name="Group 61"/>
            <p:cNvGrpSpPr/>
            <p:nvPr/>
          </p:nvGrpSpPr>
          <p:grpSpPr>
            <a:xfrm>
              <a:off x="5410201" y="1816606"/>
              <a:ext cx="609600" cy="450344"/>
              <a:chOff x="6324600" y="1828800"/>
              <a:chExt cx="917575" cy="677862"/>
            </a:xfrm>
          </p:grpSpPr>
          <p:grpSp>
            <p:nvGrpSpPr>
              <p:cNvPr id="14"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5"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6"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7"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8"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9"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20"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21"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p:oleObj spid="_x0000_s9218" name="Clip" r:id="rId4" imgW="5757415" imgH="3221332" progId="">
                <p:embed/>
              </p:oleObj>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p:cNvCxnSpPr>
          <p:nvPr/>
        </p:nvCxnSpPr>
        <p:spPr bwMode="auto">
          <a:xfrm>
            <a:off x="2226694" y="264477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2" name="Group 95"/>
          <p:cNvGrpSpPr/>
          <p:nvPr/>
        </p:nvGrpSpPr>
        <p:grpSpPr>
          <a:xfrm>
            <a:off x="2379094" y="256984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endCxn id="6" idx="1"/>
          </p:cNvCxnSpPr>
          <p:nvPr/>
        </p:nvCxnSpPr>
        <p:spPr bwMode="auto">
          <a:xfrm>
            <a:off x="3979294" y="258889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3" name="Group 40"/>
          <p:cNvGrpSpPr/>
          <p:nvPr/>
        </p:nvGrpSpPr>
        <p:grpSpPr>
          <a:xfrm>
            <a:off x="4131694" y="251671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5731894" y="258889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4" name="Group 294"/>
          <p:cNvGrpSpPr/>
          <p:nvPr/>
        </p:nvGrpSpPr>
        <p:grpSpPr>
          <a:xfrm>
            <a:off x="1236094" y="209359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5"/>
            <a:stretch>
              <a:fillRect/>
            </a:stretch>
          </p:blipFill>
          <p:spPr>
            <a:xfrm>
              <a:off x="609600" y="2286000"/>
              <a:ext cx="533400" cy="533400"/>
            </a:xfrm>
            <a:prstGeom prst="rect">
              <a:avLst/>
            </a:prstGeom>
          </p:spPr>
        </p:pic>
      </p:grpSp>
      <p:grpSp>
        <p:nvGrpSpPr>
          <p:cNvPr id="25" name="Group 4"/>
          <p:cNvGrpSpPr/>
          <p:nvPr/>
        </p:nvGrpSpPr>
        <p:grpSpPr>
          <a:xfrm>
            <a:off x="2226694" y="203644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26" name="Group 310"/>
          <p:cNvGrpSpPr/>
          <p:nvPr/>
        </p:nvGrpSpPr>
        <p:grpSpPr>
          <a:xfrm>
            <a:off x="2996824" y="2078850"/>
            <a:ext cx="1000125" cy="990600"/>
            <a:chOff x="2124075" y="4419600"/>
            <a:chExt cx="1000125" cy="990600"/>
          </a:xfrm>
        </p:grpSpPr>
        <p:sp>
          <p:nvSpPr>
            <p:cNvPr id="312"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13"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14" name="Picture 313" descr="Wireless Gateway.png"/>
            <p:cNvPicPr>
              <a:picLocks noChangeAspect="1"/>
            </p:cNvPicPr>
            <p:nvPr/>
          </p:nvPicPr>
          <p:blipFill>
            <a:blip r:embed="rId6" cstate="print"/>
            <a:stretch>
              <a:fillRect/>
            </a:stretch>
          </p:blipFill>
          <p:spPr>
            <a:xfrm>
              <a:off x="2411760" y="4710893"/>
              <a:ext cx="180020" cy="158267"/>
            </a:xfrm>
            <a:prstGeom prst="rect">
              <a:avLst/>
            </a:prstGeom>
          </p:spPr>
        </p:pic>
        <p:pic>
          <p:nvPicPr>
            <p:cNvPr id="315" name="Picture 314" descr="Wireless Gateway.png"/>
            <p:cNvPicPr>
              <a:picLocks noChangeAspect="1"/>
            </p:cNvPicPr>
            <p:nvPr/>
          </p:nvPicPr>
          <p:blipFill>
            <a:blip r:embed="rId6" cstate="print"/>
            <a:stretch>
              <a:fillRect/>
            </a:stretch>
          </p:blipFill>
          <p:spPr>
            <a:xfrm>
              <a:off x="2726795" y="4824155"/>
              <a:ext cx="270030" cy="237401"/>
            </a:xfrm>
            <a:prstGeom prst="rect">
              <a:avLst/>
            </a:prstGeom>
          </p:spPr>
        </p:pic>
        <p:pic>
          <p:nvPicPr>
            <p:cNvPr id="316" name="Picture 315" descr="Wireless Gateway.png"/>
            <p:cNvPicPr>
              <a:picLocks noChangeAspect="1"/>
            </p:cNvPicPr>
            <p:nvPr/>
          </p:nvPicPr>
          <p:blipFill>
            <a:blip r:embed="rId6" cstate="print"/>
            <a:stretch>
              <a:fillRect/>
            </a:stretch>
          </p:blipFill>
          <p:spPr>
            <a:xfrm>
              <a:off x="2186735" y="4869160"/>
              <a:ext cx="512022" cy="450153"/>
            </a:xfrm>
            <a:prstGeom prst="rect">
              <a:avLst/>
            </a:prstGeom>
          </p:spPr>
        </p:pic>
      </p:grpSp>
      <p:sp>
        <p:nvSpPr>
          <p:cNvPr id="9" name="Rounded Rectangle 8"/>
          <p:cNvSpPr/>
          <p:nvPr/>
        </p:nvSpPr>
        <p:spPr bwMode="auto">
          <a:xfrm>
            <a:off x="1151620" y="198884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2" name="TextBox 331"/>
          <p:cNvSpPr txBox="1"/>
          <p:nvPr/>
        </p:nvSpPr>
        <p:spPr>
          <a:xfrm>
            <a:off x="1221870" y="1673805"/>
            <a:ext cx="1864964" cy="369332"/>
          </a:xfrm>
          <a:prstGeom prst="rect">
            <a:avLst/>
          </a:prstGeom>
          <a:noFill/>
        </p:spPr>
        <p:txBody>
          <a:bodyPr wrap="none" rtlCol="0">
            <a:spAutoFit/>
          </a:bodyPr>
          <a:lstStyle/>
          <a:p>
            <a:r>
              <a:rPr lang="en-US" sz="1800" b="1" dirty="0">
                <a:latin typeface="Arial" pitchFamily="34" charset="0"/>
                <a:cs typeface="Arial" pitchFamily="34" charset="0"/>
              </a:rPr>
              <a:t>Home Operator</a:t>
            </a:r>
          </a:p>
        </p:txBody>
      </p:sp>
      <p:grpSp>
        <p:nvGrpSpPr>
          <p:cNvPr id="27" name="Group 212"/>
          <p:cNvGrpSpPr/>
          <p:nvPr/>
        </p:nvGrpSpPr>
        <p:grpSpPr>
          <a:xfrm>
            <a:off x="4741294" y="5363725"/>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8"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29"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31" name="Group 579"/>
          <p:cNvGrpSpPr/>
          <p:nvPr/>
        </p:nvGrpSpPr>
        <p:grpSpPr>
          <a:xfrm>
            <a:off x="6112894" y="5363725"/>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32" name="Group 61"/>
            <p:cNvGrpSpPr/>
            <p:nvPr/>
          </p:nvGrpSpPr>
          <p:grpSpPr>
            <a:xfrm>
              <a:off x="5410201" y="4502656"/>
              <a:ext cx="609600" cy="450344"/>
              <a:chOff x="6324600" y="1828800"/>
              <a:chExt cx="917575" cy="677862"/>
            </a:xfrm>
          </p:grpSpPr>
          <p:grpSp>
            <p:nvGrpSpPr>
              <p:cNvPr id="33"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4"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35"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6"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37"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38"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41"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p:oleObj spid="_x0000_s9219" name="Clip" r:id="rId7" imgW="5757415" imgH="3221332" progId="">
                <p:embed/>
              </p:oleObj>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endCxn id="214" idx="1"/>
          </p:cNvCxnSpPr>
          <p:nvPr/>
        </p:nvCxnSpPr>
        <p:spPr bwMode="auto">
          <a:xfrm>
            <a:off x="3979294" y="585902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4284094" y="5793619"/>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87" name="TextBox 286"/>
          <p:cNvSpPr txBox="1"/>
          <p:nvPr/>
        </p:nvSpPr>
        <p:spPr>
          <a:xfrm>
            <a:off x="4131694" y="5488819"/>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5731894" y="585902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5236594" y="3129195"/>
            <a:ext cx="0" cy="2234530"/>
          </a:xfrm>
          <a:prstGeom prst="line">
            <a:avLst/>
          </a:prstGeom>
          <a:solidFill>
            <a:schemeClr val="accent1"/>
          </a:solidFill>
          <a:ln w="19050" cap="flat" cmpd="sng" algn="ctr">
            <a:solidFill>
              <a:schemeClr val="tx1"/>
            </a:solidFill>
            <a:prstDash val="sysDash"/>
            <a:round/>
            <a:headEnd type="none" w="sm" len="sm"/>
            <a:tailEnd type="none" w="sm" len="sm"/>
          </a:ln>
          <a:effectLst/>
        </p:spPr>
      </p:cxnSp>
      <p:sp>
        <p:nvSpPr>
          <p:cNvPr id="292" name="Oval 291"/>
          <p:cNvSpPr/>
          <p:nvPr/>
        </p:nvSpPr>
        <p:spPr bwMode="auto">
          <a:xfrm>
            <a:off x="5157005" y="4920033"/>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3" name="TextBox 292"/>
          <p:cNvSpPr txBox="1"/>
          <p:nvPr/>
        </p:nvSpPr>
        <p:spPr>
          <a:xfrm>
            <a:off x="4728594" y="4814863"/>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nvGrpSpPr>
          <p:cNvPr id="42" name="Group 322"/>
          <p:cNvGrpSpPr/>
          <p:nvPr/>
        </p:nvGrpSpPr>
        <p:grpSpPr>
          <a:xfrm>
            <a:off x="2996824" y="5363235"/>
            <a:ext cx="1000125" cy="990600"/>
            <a:chOff x="2124075" y="4419600"/>
            <a:chExt cx="1000125" cy="990600"/>
          </a:xfrm>
        </p:grpSpPr>
        <p:sp>
          <p:nvSpPr>
            <p:cNvPr id="32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32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326" name="Picture 325" descr="Wireless Gateway.png"/>
            <p:cNvPicPr>
              <a:picLocks noChangeAspect="1"/>
            </p:cNvPicPr>
            <p:nvPr/>
          </p:nvPicPr>
          <p:blipFill>
            <a:blip r:embed="rId6" cstate="print"/>
            <a:stretch>
              <a:fillRect/>
            </a:stretch>
          </p:blipFill>
          <p:spPr>
            <a:xfrm>
              <a:off x="2411760" y="4710893"/>
              <a:ext cx="180020" cy="158267"/>
            </a:xfrm>
            <a:prstGeom prst="rect">
              <a:avLst/>
            </a:prstGeom>
          </p:spPr>
        </p:pic>
        <p:pic>
          <p:nvPicPr>
            <p:cNvPr id="327" name="Picture 326" descr="Wireless Gateway.png"/>
            <p:cNvPicPr>
              <a:picLocks noChangeAspect="1"/>
            </p:cNvPicPr>
            <p:nvPr/>
          </p:nvPicPr>
          <p:blipFill>
            <a:blip r:embed="rId6" cstate="print"/>
            <a:stretch>
              <a:fillRect/>
            </a:stretch>
          </p:blipFill>
          <p:spPr>
            <a:xfrm>
              <a:off x="2726795" y="4824155"/>
              <a:ext cx="270030" cy="237401"/>
            </a:xfrm>
            <a:prstGeom prst="rect">
              <a:avLst/>
            </a:prstGeom>
          </p:spPr>
        </p:pic>
        <p:pic>
          <p:nvPicPr>
            <p:cNvPr id="328" name="Picture 327" descr="Wireless Gateway.png"/>
            <p:cNvPicPr>
              <a:picLocks noChangeAspect="1"/>
            </p:cNvPicPr>
            <p:nvPr/>
          </p:nvPicPr>
          <p:blipFill>
            <a:blip r:embed="rId6" cstate="print"/>
            <a:stretch>
              <a:fillRect/>
            </a:stretch>
          </p:blipFill>
          <p:spPr>
            <a:xfrm>
              <a:off x="2186735" y="4869160"/>
              <a:ext cx="512022" cy="450153"/>
            </a:xfrm>
            <a:prstGeom prst="rect">
              <a:avLst/>
            </a:prstGeom>
          </p:spPr>
        </p:pic>
      </p:grpSp>
      <p:sp>
        <p:nvSpPr>
          <p:cNvPr id="334" name="Rounded Rectangle 333"/>
          <p:cNvSpPr/>
          <p:nvPr/>
        </p:nvSpPr>
        <p:spPr bwMode="auto">
          <a:xfrm>
            <a:off x="1151619" y="5229200"/>
            <a:ext cx="6030670" cy="1215135"/>
          </a:xfrm>
          <a:prstGeom prst="round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36" name="TextBox 335"/>
          <p:cNvSpPr txBox="1"/>
          <p:nvPr/>
        </p:nvSpPr>
        <p:spPr>
          <a:xfrm>
            <a:off x="1151619" y="4914165"/>
            <a:ext cx="3224486" cy="369332"/>
          </a:xfrm>
          <a:prstGeom prst="rect">
            <a:avLst/>
          </a:prstGeom>
          <a:noFill/>
        </p:spPr>
        <p:txBody>
          <a:bodyPr wrap="none" rtlCol="0">
            <a:spAutoFit/>
          </a:bodyPr>
          <a:lstStyle/>
          <a:p>
            <a:r>
              <a:rPr lang="en-US" sz="1800" b="1" dirty="0">
                <a:latin typeface="Arial" pitchFamily="34" charset="0"/>
                <a:cs typeface="Arial" pitchFamily="34" charset="0"/>
              </a:rPr>
              <a:t>Other Operator w/ own core</a:t>
            </a:r>
          </a:p>
        </p:txBody>
      </p:sp>
      <p:sp>
        <p:nvSpPr>
          <p:cNvPr id="200" name="AutoShape 154"/>
          <p:cNvSpPr>
            <a:spLocks noChangeArrowheads="1"/>
          </p:cNvSpPr>
          <p:nvPr/>
        </p:nvSpPr>
        <p:spPr bwMode="auto">
          <a:xfrm>
            <a:off x="4752020" y="3744035"/>
            <a:ext cx="990600" cy="990600"/>
          </a:xfrm>
          <a:prstGeom prst="flowChartAlternateProcess">
            <a:avLst/>
          </a:prstGeom>
          <a:solidFill>
            <a:schemeClr val="accent3"/>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02" name="Rectangle 188"/>
          <p:cNvSpPr>
            <a:spLocks noChangeArrowheads="1"/>
          </p:cNvSpPr>
          <p:nvPr/>
        </p:nvSpPr>
        <p:spPr bwMode="auto">
          <a:xfrm>
            <a:off x="4810757" y="3791660"/>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44" name="Group 202"/>
          <p:cNvGrpSpPr/>
          <p:nvPr/>
        </p:nvGrpSpPr>
        <p:grpSpPr>
          <a:xfrm>
            <a:off x="4957730" y="4020341"/>
            <a:ext cx="532437" cy="381000"/>
            <a:chOff x="7481888" y="3079208"/>
            <a:chExt cx="595312" cy="425992"/>
          </a:xfrm>
        </p:grpSpPr>
        <p:sp>
          <p:nvSpPr>
            <p:cNvPr id="20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0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45" name="Group 122"/>
            <p:cNvGrpSpPr>
              <a:grpSpLocks/>
            </p:cNvGrpSpPr>
            <p:nvPr/>
          </p:nvGrpSpPr>
          <p:grpSpPr bwMode="auto">
            <a:xfrm>
              <a:off x="7848751" y="3079208"/>
              <a:ext cx="228449" cy="389708"/>
              <a:chOff x="4120" y="2308"/>
              <a:chExt cx="305" cy="415"/>
            </a:xfrm>
          </p:grpSpPr>
          <p:sp>
            <p:nvSpPr>
              <p:cNvPr id="20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46" name="Group 126"/>
              <p:cNvGrpSpPr>
                <a:grpSpLocks/>
              </p:cNvGrpSpPr>
              <p:nvPr/>
            </p:nvGrpSpPr>
            <p:grpSpPr bwMode="auto">
              <a:xfrm flipH="1">
                <a:off x="4164" y="2500"/>
                <a:ext cx="152" cy="109"/>
                <a:chOff x="3216" y="2784"/>
                <a:chExt cx="192" cy="144"/>
              </a:xfrm>
            </p:grpSpPr>
            <p:sp>
              <p:nvSpPr>
                <p:cNvPr id="29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9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9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9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3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sp>
        <p:nvSpPr>
          <p:cNvPr id="298" name="Oval 297"/>
          <p:cNvSpPr/>
          <p:nvPr/>
        </p:nvSpPr>
        <p:spPr bwMode="auto">
          <a:xfrm>
            <a:off x="5171985" y="339915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9" name="TextBox 298"/>
          <p:cNvSpPr txBox="1"/>
          <p:nvPr/>
        </p:nvSpPr>
        <p:spPr>
          <a:xfrm>
            <a:off x="4743574" y="329398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sp>
        <p:nvSpPr>
          <p:cNvPr id="300" name="TextBox 299"/>
          <p:cNvSpPr txBox="1"/>
          <p:nvPr/>
        </p:nvSpPr>
        <p:spPr>
          <a:xfrm>
            <a:off x="5742130" y="4014065"/>
            <a:ext cx="2313554" cy="369332"/>
          </a:xfrm>
          <a:prstGeom prst="rect">
            <a:avLst/>
          </a:prstGeom>
          <a:noFill/>
        </p:spPr>
        <p:txBody>
          <a:bodyPr wrap="none" rtlCol="0">
            <a:spAutoFit/>
          </a:bodyPr>
          <a:lstStyle/>
          <a:p>
            <a:r>
              <a:rPr lang="en-US" sz="1800" b="1" dirty="0">
                <a:latin typeface="Arial" pitchFamily="34" charset="0"/>
                <a:cs typeface="Arial" pitchFamily="34" charset="0"/>
              </a:rPr>
              <a:t>Roaming Consortia</a:t>
            </a:r>
          </a:p>
        </p:txBody>
      </p:sp>
    </p:spTree>
    <p:extLst>
      <p:ext uri="{BB962C8B-B14F-4D97-AF65-F5344CB8AC3E}">
        <p14:creationId xmlns:p14="http://schemas.microsoft.com/office/powerpoint/2010/main" xmlns="" val="2957800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Requirements for OmniRAN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a:t>All different flavors of Wi-Fi roaming can be handled with just 2 Reference Points of the OmniRAN architecture:</a:t>
            </a:r>
          </a:p>
          <a:p>
            <a:pPr lvl="1"/>
            <a:r>
              <a:rPr lang="en-US" dirty="0"/>
              <a:t>R3, when terminal is anchored in the home network</a:t>
            </a:r>
          </a:p>
          <a:p>
            <a:pPr lvl="2"/>
            <a:r>
              <a:rPr lang="en-US" dirty="0"/>
              <a:t>Default router in the home network</a:t>
            </a:r>
          </a:p>
          <a:p>
            <a:pPr lvl="1"/>
            <a:r>
              <a:rPr lang="en-US" dirty="0"/>
              <a:t>R5, when terminal is anchored in the visited network</a:t>
            </a:r>
          </a:p>
          <a:p>
            <a:pPr lvl="2"/>
            <a:r>
              <a:rPr lang="en-US" dirty="0"/>
              <a:t>Default router in the visited network</a:t>
            </a:r>
          </a:p>
          <a:p>
            <a:r>
              <a:rPr lang="en-US" dirty="0"/>
              <a:t>When terminal is anchored in the visited network, it doesn’t matter for OmniRAN whether traffic is routed back into the home network or not</a:t>
            </a:r>
          </a:p>
          <a:p>
            <a:pPr lvl="1"/>
            <a:r>
              <a:rPr lang="en-US" dirty="0"/>
              <a:t>Routing is statically configured and independent of terminal attachment</a:t>
            </a:r>
          </a:p>
          <a:p>
            <a:r>
              <a:rPr lang="en-US" dirty="0"/>
              <a:t>There may be configurations, which require further considerations, but can still be handled by OmniRAN</a:t>
            </a:r>
          </a:p>
          <a:p>
            <a:r>
              <a:rPr lang="en-US" dirty="0"/>
              <a:t>A Roaming Consortium usually deploys R5 for inter-connection of all the involved operators.</a:t>
            </a:r>
          </a:p>
          <a:p>
            <a:pPr lvl="1"/>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Gaps to existing IEEE 802 solutions</a:t>
            </a:r>
            <a:r>
              <a:rPr lang="en-US" dirty="0" smtClean="0"/>
              <a:t/>
            </a:r>
            <a:br>
              <a:rPr lang="en-US" dirty="0" smtClean="0"/>
            </a:br>
            <a:endParaRPr lang="en-US" dirty="0"/>
          </a:p>
        </p:txBody>
      </p:sp>
      <p:sp>
        <p:nvSpPr>
          <p:cNvPr id="5" name="Content Placeholder 4"/>
          <p:cNvSpPr>
            <a:spLocks noGrp="1"/>
          </p:cNvSpPr>
          <p:nvPr>
            <p:ph idx="1"/>
          </p:nvPr>
        </p:nvSpPr>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Technology GAPS</a:t>
            </a:r>
            <a:endParaRPr lang="en-US" dirty="0"/>
          </a:p>
        </p:txBody>
      </p:sp>
      <p:sp>
        <p:nvSpPr>
          <p:cNvPr id="3" name="Text Placeholder 2"/>
          <p:cNvSpPr>
            <a:spLocks noGrp="1"/>
          </p:cNvSpPr>
          <p:nvPr>
            <p:ph type="body" idx="1"/>
          </p:nvPr>
        </p:nvSpPr>
        <p:spPr/>
        <p:txBody>
          <a:bodyPr/>
          <a:lstStyle/>
          <a:p>
            <a:r>
              <a:rPr lang="en-US" dirty="0" smtClean="0"/>
              <a:t>OmniRAN Use Case Examples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1"/>
                </a:solidFill>
              </a:rPr>
              <a:t>Gaps to existing IEEE 802 solutions</a:t>
            </a:r>
            <a:r>
              <a:rPr lang="en-US" dirty="0" smtClean="0"/>
              <a:t/>
            </a:r>
            <a:br>
              <a:rPr lang="en-US" dirty="0" smtClean="0"/>
            </a:br>
            <a:endParaRPr lang="en-US" dirty="0"/>
          </a:p>
        </p:txBody>
      </p:sp>
      <p:sp>
        <p:nvSpPr>
          <p:cNvPr id="5" name="Content Placeholder 4"/>
          <p:cNvSpPr>
            <a:spLocks noGrp="1"/>
          </p:cNvSpPr>
          <p:nvPr>
            <p:ph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Architecture</a:t>
            </a:r>
            <a:endParaRPr lang="en-US" dirty="0"/>
          </a:p>
        </p:txBody>
      </p:sp>
      <p:sp>
        <p:nvSpPr>
          <p:cNvPr id="3" name="Text Placeholder 2"/>
          <p:cNvSpPr>
            <a:spLocks noGrp="1"/>
          </p:cNvSpPr>
          <p:nvPr>
            <p:ph type="body" idx="1"/>
          </p:nvPr>
        </p:nvSpPr>
        <p:spPr/>
        <p:txBody>
          <a:bodyPr/>
          <a:lstStyle/>
          <a:p>
            <a:r>
              <a:rPr lang="en-US" dirty="0" smtClean="0"/>
              <a:t>OmniRAN Use Case Examples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6400800" y="1536666"/>
            <a:ext cx="1219200" cy="160020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6" name="Rounded Rectangle 135"/>
          <p:cNvSpPr/>
          <p:nvPr/>
        </p:nvSpPr>
        <p:spPr bwMode="auto">
          <a:xfrm>
            <a:off x="2667000" y="1536666"/>
            <a:ext cx="2057400" cy="1600200"/>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04450" name="Rectangle 2"/>
          <p:cNvSpPr>
            <a:spLocks noGrp="1" noChangeArrowheads="1"/>
          </p:cNvSpPr>
          <p:nvPr>
            <p:ph type="title"/>
          </p:nvPr>
        </p:nvSpPr>
        <p:spPr>
          <a:xfrm>
            <a:off x="381000" y="274638"/>
            <a:ext cx="8382000" cy="1143000"/>
          </a:xfrm>
        </p:spPr>
        <p:txBody>
          <a:bodyPr/>
          <a:lstStyle/>
          <a:p>
            <a:r>
              <a:rPr lang="en-US" dirty="0"/>
              <a:t>OmniRAN Architecture </a:t>
            </a:r>
            <a:r>
              <a:rPr lang="en-US" dirty="0" smtClean="0"/>
              <a:t>Partitioning for</a:t>
            </a:r>
            <a:r>
              <a:rPr lang="en-US" dirty="0" smtClean="0"/>
              <a:t/>
            </a:r>
            <a:br>
              <a:rPr lang="en-US" dirty="0" smtClean="0"/>
            </a:br>
            <a:r>
              <a:rPr lang="en-US" dirty="0" smtClean="0"/>
              <a:t>d</a:t>
            </a:r>
            <a:r>
              <a:rPr lang="en-US" dirty="0" smtClean="0"/>
              <a:t>ynamic </a:t>
            </a:r>
            <a:r>
              <a:rPr lang="en-US" dirty="0" smtClean="0"/>
              <a:t>attachment of terminals to networks</a:t>
            </a:r>
            <a:endParaRPr lang="en-US" dirty="0"/>
          </a:p>
        </p:txBody>
      </p:sp>
      <p:sp>
        <p:nvSpPr>
          <p:cNvPr id="104589" name="Rectangle 141"/>
          <p:cNvSpPr>
            <a:spLocks noGrp="1" noChangeArrowheads="1"/>
          </p:cNvSpPr>
          <p:nvPr>
            <p:ph idx="1"/>
          </p:nvPr>
        </p:nvSpPr>
        <p:spPr>
          <a:xfrm>
            <a:off x="457200" y="3505200"/>
            <a:ext cx="8229600" cy="2819400"/>
          </a:xfrm>
        </p:spPr>
        <p:txBody>
          <a:bodyPr>
            <a:normAutofit fontScale="70000" lnSpcReduction="20000"/>
          </a:bodyPr>
          <a:lstStyle/>
          <a:p>
            <a:r>
              <a:rPr lang="en-US" dirty="0" smtClean="0"/>
              <a:t>Communication networks supporting dynamic attachment of terminals are usually structured into</a:t>
            </a:r>
          </a:p>
          <a:p>
            <a:pPr lvl="1"/>
            <a:r>
              <a:rPr lang="en-US" dirty="0" smtClean="0"/>
              <a:t>Access Network</a:t>
            </a:r>
          </a:p>
          <a:p>
            <a:pPr lvl="2"/>
            <a:r>
              <a:rPr lang="en-US" dirty="0" smtClean="0"/>
              <a:t>Distributed infrastructure for aggregation of multiple network access interfaces into a common interface</a:t>
            </a:r>
          </a:p>
          <a:p>
            <a:pPr lvl="1"/>
            <a:r>
              <a:rPr lang="en-US" dirty="0" smtClean="0"/>
              <a:t>Core Network</a:t>
            </a:r>
          </a:p>
          <a:p>
            <a:pPr lvl="2"/>
            <a:r>
              <a:rPr lang="en-US" dirty="0" smtClean="0"/>
              <a:t>Infrastructure for control and management of network access and end-to-end IP connectivity</a:t>
            </a:r>
          </a:p>
          <a:p>
            <a:pPr lvl="1"/>
            <a:r>
              <a:rPr lang="en-US" dirty="0" smtClean="0"/>
              <a:t>Services</a:t>
            </a:r>
          </a:p>
          <a:p>
            <a:pPr lvl="2"/>
            <a:r>
              <a:rPr lang="en-US" dirty="0" smtClean="0"/>
              <a:t>Infrastructure for providing services on top of established IP connectivity</a:t>
            </a:r>
            <a:endParaRPr lang="en-US" dirty="0"/>
          </a:p>
        </p:txBody>
      </p:sp>
      <p:sp>
        <p:nvSpPr>
          <p:cNvPr id="104459" name="AutoShape 11"/>
          <p:cNvSpPr>
            <a:spLocks noChangeArrowheads="1"/>
          </p:cNvSpPr>
          <p:nvPr/>
        </p:nvSpPr>
        <p:spPr bwMode="auto">
          <a:xfrm>
            <a:off x="914400" y="1536666"/>
            <a:ext cx="990600" cy="1611313"/>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104461" name="AutoShape 13"/>
          <p:cNvSpPr>
            <a:spLocks noChangeArrowheads="1"/>
          </p:cNvSpPr>
          <p:nvPr/>
        </p:nvSpPr>
        <p:spPr bwMode="auto">
          <a:xfrm>
            <a:off x="5040313" y="1536666"/>
            <a:ext cx="1055687" cy="1611313"/>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104462" name="Freeform 14"/>
          <p:cNvSpPr>
            <a:spLocks/>
          </p:cNvSpPr>
          <p:nvPr/>
        </p:nvSpPr>
        <p:spPr bwMode="auto">
          <a:xfrm>
            <a:off x="5384800" y="2438366"/>
            <a:ext cx="387350" cy="88900"/>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graphicFrame>
        <p:nvGraphicFramePr>
          <p:cNvPr id="104463" name="Object 15">
            <a:hlinkClick r:id="" action="ppaction://ole?verb=0"/>
          </p:cNvPr>
          <p:cNvGraphicFramePr>
            <a:graphicFrameLocks/>
          </p:cNvGraphicFramePr>
          <p:nvPr/>
        </p:nvGraphicFramePr>
        <p:xfrm>
          <a:off x="6553200" y="2527267"/>
          <a:ext cx="990600" cy="533399"/>
        </p:xfrm>
        <a:graphic>
          <a:graphicData uri="http://schemas.openxmlformats.org/presentationml/2006/ole">
            <p:oleObj spid="_x0000_s10242" name="Clip" r:id="rId4" imgW="5757415" imgH="3221332" progId="">
              <p:embed/>
            </p:oleObj>
          </a:graphicData>
        </a:graphic>
      </p:graphicFrame>
      <p:sp>
        <p:nvSpPr>
          <p:cNvPr id="104464" name="Text Box 16"/>
          <p:cNvSpPr txBox="1">
            <a:spLocks noChangeArrowheads="1"/>
          </p:cNvSpPr>
          <p:nvPr/>
        </p:nvSpPr>
        <p:spPr bwMode="auto">
          <a:xfrm>
            <a:off x="6663351" y="2610290"/>
            <a:ext cx="79060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dirty="0" smtClean="0">
                <a:latin typeface="Arial" pitchFamily="34" charset="0"/>
                <a:ea typeface="ＭＳ Ｐゴシック" pitchFamily="34" charset="-128"/>
                <a:cs typeface="Arial" pitchFamily="34" charset="0"/>
              </a:rPr>
              <a:t>Internet</a:t>
            </a:r>
            <a:endParaRPr lang="en-US" sz="1400" dirty="0">
              <a:latin typeface="Arial" pitchFamily="34" charset="0"/>
              <a:ea typeface="ＭＳ Ｐゴシック" pitchFamily="34" charset="-128"/>
              <a:cs typeface="Arial" pitchFamily="34" charset="0"/>
            </a:endParaRPr>
          </a:p>
        </p:txBody>
      </p:sp>
      <p:sp>
        <p:nvSpPr>
          <p:cNvPr id="104466" name="Line 18"/>
          <p:cNvSpPr>
            <a:spLocks noChangeShapeType="1"/>
          </p:cNvSpPr>
          <p:nvPr/>
        </p:nvSpPr>
        <p:spPr bwMode="auto">
          <a:xfrm>
            <a:off x="3429000" y="2298666"/>
            <a:ext cx="685800" cy="457200"/>
          </a:xfrm>
          <a:prstGeom prst="line">
            <a:avLst/>
          </a:prstGeom>
          <a:noFill/>
          <a:ln w="12700">
            <a:solidFill>
              <a:schemeClr val="tx1"/>
            </a:solidFill>
            <a:round/>
            <a:headEnd/>
            <a:tailEnd/>
          </a:ln>
          <a:effectLst/>
        </p:spPr>
        <p:txBody>
          <a:bodyPr lIns="0" tIns="0"/>
          <a:lstStyle/>
          <a:p>
            <a:endParaRPr lang="en-US" dirty="0"/>
          </a:p>
        </p:txBody>
      </p:sp>
      <p:sp>
        <p:nvSpPr>
          <p:cNvPr id="104467" name="Line 19"/>
          <p:cNvSpPr>
            <a:spLocks noChangeShapeType="1"/>
          </p:cNvSpPr>
          <p:nvPr/>
        </p:nvSpPr>
        <p:spPr bwMode="auto">
          <a:xfrm flipH="1">
            <a:off x="3335336" y="2755865"/>
            <a:ext cx="703263" cy="276225"/>
          </a:xfrm>
          <a:prstGeom prst="line">
            <a:avLst/>
          </a:prstGeom>
          <a:noFill/>
          <a:ln w="12700">
            <a:solidFill>
              <a:schemeClr val="tx1"/>
            </a:solidFill>
            <a:round/>
            <a:headEnd/>
            <a:tailEnd/>
          </a:ln>
          <a:effectLst/>
        </p:spPr>
        <p:txBody>
          <a:bodyPr lIns="0" tIns="0"/>
          <a:lstStyle/>
          <a:p>
            <a:endParaRPr lang="en-US" dirty="0"/>
          </a:p>
        </p:txBody>
      </p:sp>
      <p:sp>
        <p:nvSpPr>
          <p:cNvPr id="104468" name="Line 20"/>
          <p:cNvSpPr>
            <a:spLocks noChangeShapeType="1"/>
          </p:cNvSpPr>
          <p:nvPr/>
        </p:nvSpPr>
        <p:spPr bwMode="auto">
          <a:xfrm flipV="1">
            <a:off x="4343400" y="2755866"/>
            <a:ext cx="2286000" cy="0"/>
          </a:xfrm>
          <a:prstGeom prst="line">
            <a:avLst/>
          </a:prstGeom>
          <a:noFill/>
          <a:ln w="28575">
            <a:solidFill>
              <a:schemeClr val="tx1"/>
            </a:solidFill>
            <a:round/>
            <a:headEnd/>
            <a:tailEnd/>
          </a:ln>
          <a:effectLst/>
        </p:spPr>
        <p:txBody>
          <a:bodyPr wrap="none" anchor="ctr"/>
          <a:lstStyle/>
          <a:p>
            <a:endParaRPr lang="en-US" dirty="0"/>
          </a:p>
        </p:txBody>
      </p:sp>
      <p:sp>
        <p:nvSpPr>
          <p:cNvPr id="104470" name="AutoShape 22"/>
          <p:cNvSpPr>
            <a:spLocks noChangeArrowheads="1"/>
          </p:cNvSpPr>
          <p:nvPr/>
        </p:nvSpPr>
        <p:spPr bwMode="auto">
          <a:xfrm>
            <a:off x="5195888" y="212880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471" name="Picture 23" descr="x_big_image2"/>
          <p:cNvPicPr>
            <a:picLocks noChangeAspect="1" noChangeArrowheads="1"/>
          </p:cNvPicPr>
          <p:nvPr/>
        </p:nvPicPr>
        <p:blipFill>
          <a:blip r:embed="rId5">
            <a:lum bright="10000" contrast="40000"/>
          </a:blip>
          <a:srcRect/>
          <a:stretch>
            <a:fillRect/>
          </a:stretch>
        </p:blipFill>
        <p:spPr bwMode="auto">
          <a:xfrm>
            <a:off x="1031544" y="2204530"/>
            <a:ext cx="682625" cy="727075"/>
          </a:xfrm>
          <a:prstGeom prst="rect">
            <a:avLst/>
          </a:prstGeom>
          <a:noFill/>
          <a:ln w="9525">
            <a:noFill/>
            <a:miter lim="800000"/>
            <a:headEnd/>
            <a:tailEnd/>
          </a:ln>
        </p:spPr>
      </p:pic>
      <p:grpSp>
        <p:nvGrpSpPr>
          <p:cNvPr id="2" name="Group 25"/>
          <p:cNvGrpSpPr>
            <a:grpSpLocks noChangeAspect="1"/>
          </p:cNvGrpSpPr>
          <p:nvPr/>
        </p:nvGrpSpPr>
        <p:grpSpPr bwMode="auto">
          <a:xfrm flipH="1">
            <a:off x="2687637" y="2239929"/>
            <a:ext cx="661988" cy="796925"/>
            <a:chOff x="5" y="2480"/>
            <a:chExt cx="237" cy="430"/>
          </a:xfrm>
        </p:grpSpPr>
        <p:grpSp>
          <p:nvGrpSpPr>
            <p:cNvPr id="3" name="Group 26"/>
            <p:cNvGrpSpPr>
              <a:grpSpLocks noChangeAspect="1"/>
            </p:cNvGrpSpPr>
            <p:nvPr/>
          </p:nvGrpSpPr>
          <p:grpSpPr bwMode="auto">
            <a:xfrm>
              <a:off x="5" y="2521"/>
              <a:ext cx="145" cy="389"/>
              <a:chOff x="5" y="2521"/>
              <a:chExt cx="145" cy="389"/>
            </a:xfrm>
          </p:grpSpPr>
          <p:grpSp>
            <p:nvGrpSpPr>
              <p:cNvPr id="4" name="Group 27"/>
              <p:cNvGrpSpPr>
                <a:grpSpLocks noChangeAspect="1"/>
              </p:cNvGrpSpPr>
              <p:nvPr/>
            </p:nvGrpSpPr>
            <p:grpSpPr bwMode="auto">
              <a:xfrm>
                <a:off x="7" y="2654"/>
                <a:ext cx="143" cy="256"/>
                <a:chOff x="7" y="2654"/>
                <a:chExt cx="143" cy="256"/>
              </a:xfrm>
            </p:grpSpPr>
            <p:grpSp>
              <p:nvGrpSpPr>
                <p:cNvPr id="5" name="Group 28"/>
                <p:cNvGrpSpPr>
                  <a:grpSpLocks noChangeAspect="1"/>
                </p:cNvGrpSpPr>
                <p:nvPr/>
              </p:nvGrpSpPr>
              <p:grpSpPr bwMode="auto">
                <a:xfrm>
                  <a:off x="7" y="2661"/>
                  <a:ext cx="93" cy="247"/>
                  <a:chOff x="7" y="2661"/>
                  <a:chExt cx="93" cy="247"/>
                </a:xfrm>
              </p:grpSpPr>
              <p:sp>
                <p:nvSpPr>
                  <p:cNvPr id="10447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47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47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48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48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48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48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48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48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48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48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48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48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49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6" name="Group 43"/>
              <p:cNvGrpSpPr>
                <a:grpSpLocks noChangeAspect="1"/>
              </p:cNvGrpSpPr>
              <p:nvPr/>
            </p:nvGrpSpPr>
            <p:grpSpPr bwMode="auto">
              <a:xfrm>
                <a:off x="5" y="2533"/>
                <a:ext cx="141" cy="374"/>
                <a:chOff x="5" y="2533"/>
                <a:chExt cx="141" cy="374"/>
              </a:xfrm>
            </p:grpSpPr>
            <p:sp>
              <p:nvSpPr>
                <p:cNvPr id="104492"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493"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494"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495"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496"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49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498"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499"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00"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7" name="Group 53"/>
          <p:cNvGrpSpPr>
            <a:grpSpLocks noChangeAspect="1"/>
          </p:cNvGrpSpPr>
          <p:nvPr/>
        </p:nvGrpSpPr>
        <p:grpSpPr bwMode="auto">
          <a:xfrm flipH="1">
            <a:off x="3009900" y="1793841"/>
            <a:ext cx="419100" cy="504825"/>
            <a:chOff x="5" y="2480"/>
            <a:chExt cx="237" cy="430"/>
          </a:xfrm>
        </p:grpSpPr>
        <p:grpSp>
          <p:nvGrpSpPr>
            <p:cNvPr id="8" name="Group 54"/>
            <p:cNvGrpSpPr>
              <a:grpSpLocks noChangeAspect="1"/>
            </p:cNvGrpSpPr>
            <p:nvPr/>
          </p:nvGrpSpPr>
          <p:grpSpPr bwMode="auto">
            <a:xfrm>
              <a:off x="5" y="2521"/>
              <a:ext cx="145" cy="389"/>
              <a:chOff x="5" y="2521"/>
              <a:chExt cx="145" cy="389"/>
            </a:xfrm>
          </p:grpSpPr>
          <p:grpSp>
            <p:nvGrpSpPr>
              <p:cNvPr id="9" name="Group 55"/>
              <p:cNvGrpSpPr>
                <a:grpSpLocks noChangeAspect="1"/>
              </p:cNvGrpSpPr>
              <p:nvPr/>
            </p:nvGrpSpPr>
            <p:grpSpPr bwMode="auto">
              <a:xfrm>
                <a:off x="7" y="2654"/>
                <a:ext cx="143" cy="256"/>
                <a:chOff x="7" y="2654"/>
                <a:chExt cx="143" cy="256"/>
              </a:xfrm>
            </p:grpSpPr>
            <p:grpSp>
              <p:nvGrpSpPr>
                <p:cNvPr id="10" name="Group 56"/>
                <p:cNvGrpSpPr>
                  <a:grpSpLocks noChangeAspect="1"/>
                </p:cNvGrpSpPr>
                <p:nvPr/>
              </p:nvGrpSpPr>
              <p:grpSpPr bwMode="auto">
                <a:xfrm>
                  <a:off x="7" y="2661"/>
                  <a:ext cx="93" cy="247"/>
                  <a:chOff x="7" y="2661"/>
                  <a:chExt cx="93" cy="247"/>
                </a:xfrm>
              </p:grpSpPr>
              <p:sp>
                <p:nvSpPr>
                  <p:cNvPr id="104505"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506"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507"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508"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509"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510"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511"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51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51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51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51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51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51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51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 name="Group 71"/>
              <p:cNvGrpSpPr>
                <a:grpSpLocks noChangeAspect="1"/>
              </p:cNvGrpSpPr>
              <p:nvPr/>
            </p:nvGrpSpPr>
            <p:grpSpPr bwMode="auto">
              <a:xfrm>
                <a:off x="5" y="2533"/>
                <a:ext cx="141" cy="374"/>
                <a:chOff x="5" y="2533"/>
                <a:chExt cx="141" cy="374"/>
              </a:xfrm>
            </p:grpSpPr>
            <p:sp>
              <p:nvSpPr>
                <p:cNvPr id="104520"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521"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522"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523"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524"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52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526"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527"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28"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04529" name="Text Box 81"/>
          <p:cNvSpPr txBox="1">
            <a:spLocks noChangeArrowheads="1"/>
          </p:cNvSpPr>
          <p:nvPr/>
        </p:nvSpPr>
        <p:spPr bwMode="auto">
          <a:xfrm>
            <a:off x="981067" y="1487762"/>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104530" name="Text Box 82"/>
          <p:cNvSpPr txBox="1">
            <a:spLocks noChangeArrowheads="1"/>
          </p:cNvSpPr>
          <p:nvPr/>
        </p:nvSpPr>
        <p:spPr bwMode="auto">
          <a:xfrm>
            <a:off x="2895600" y="1536666"/>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532" name="Text Box 84"/>
          <p:cNvSpPr txBox="1">
            <a:spLocks noChangeArrowheads="1"/>
          </p:cNvSpPr>
          <p:nvPr/>
        </p:nvSpPr>
        <p:spPr bwMode="auto">
          <a:xfrm>
            <a:off x="6548220" y="1563962"/>
            <a:ext cx="843180" cy="196977"/>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600" b="1" dirty="0" smtClean="0">
                <a:latin typeface="Arial" pitchFamily="34" charset="0"/>
                <a:cs typeface="Arial" pitchFamily="34" charset="0"/>
              </a:rPr>
              <a:t>Services</a:t>
            </a:r>
            <a:endParaRPr lang="en-US" sz="1600" b="1" dirty="0">
              <a:latin typeface="Arial" pitchFamily="34" charset="0"/>
              <a:cs typeface="Arial" pitchFamily="34" charset="0"/>
            </a:endParaRPr>
          </a:p>
        </p:txBody>
      </p:sp>
      <p:grpSp>
        <p:nvGrpSpPr>
          <p:cNvPr id="12" name="Group 85"/>
          <p:cNvGrpSpPr>
            <a:grpSpLocks/>
          </p:cNvGrpSpPr>
          <p:nvPr/>
        </p:nvGrpSpPr>
        <p:grpSpPr bwMode="auto">
          <a:xfrm>
            <a:off x="6664325" y="1876391"/>
            <a:ext cx="269875" cy="460375"/>
            <a:chOff x="4120" y="2308"/>
            <a:chExt cx="305" cy="415"/>
          </a:xfrm>
        </p:grpSpPr>
        <p:sp>
          <p:nvSpPr>
            <p:cNvPr id="104534"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35"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36"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89"/>
            <p:cNvGrpSpPr>
              <a:grpSpLocks/>
            </p:cNvGrpSpPr>
            <p:nvPr/>
          </p:nvGrpSpPr>
          <p:grpSpPr bwMode="auto">
            <a:xfrm flipH="1">
              <a:off x="4164" y="2500"/>
              <a:ext cx="152" cy="109"/>
              <a:chOff x="3216" y="2784"/>
              <a:chExt cx="192" cy="144"/>
            </a:xfrm>
          </p:grpSpPr>
          <p:sp>
            <p:nvSpPr>
              <p:cNvPr id="104538"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39"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0"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1"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4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4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4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4" name="Group 97"/>
          <p:cNvGrpSpPr>
            <a:grpSpLocks/>
          </p:cNvGrpSpPr>
          <p:nvPr/>
        </p:nvGrpSpPr>
        <p:grpSpPr bwMode="auto">
          <a:xfrm>
            <a:off x="6892925" y="1952591"/>
            <a:ext cx="269875" cy="460375"/>
            <a:chOff x="4120" y="2308"/>
            <a:chExt cx="305" cy="415"/>
          </a:xfrm>
        </p:grpSpPr>
        <p:sp>
          <p:nvSpPr>
            <p:cNvPr id="104546" name="Freeform 98"/>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47"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48" name="Oval 100"/>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5" name="Group 101"/>
            <p:cNvGrpSpPr>
              <a:grpSpLocks/>
            </p:cNvGrpSpPr>
            <p:nvPr/>
          </p:nvGrpSpPr>
          <p:grpSpPr bwMode="auto">
            <a:xfrm flipH="1">
              <a:off x="4164" y="2500"/>
              <a:ext cx="152" cy="109"/>
              <a:chOff x="3216" y="2784"/>
              <a:chExt cx="192" cy="144"/>
            </a:xfrm>
          </p:grpSpPr>
          <p:sp>
            <p:nvSpPr>
              <p:cNvPr id="104550" name="Line 102"/>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1" name="Line 103"/>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2" name="Line 104"/>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3" name="Line 105"/>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54" name="Freeform 106"/>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55" name="Oval 107"/>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56" name="Oval 108"/>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6" name="Group 109"/>
          <p:cNvGrpSpPr>
            <a:grpSpLocks/>
          </p:cNvGrpSpPr>
          <p:nvPr/>
        </p:nvGrpSpPr>
        <p:grpSpPr bwMode="auto">
          <a:xfrm>
            <a:off x="7121525" y="2028791"/>
            <a:ext cx="269875" cy="460375"/>
            <a:chOff x="4120" y="2308"/>
            <a:chExt cx="305" cy="415"/>
          </a:xfrm>
        </p:grpSpPr>
        <p:sp>
          <p:nvSpPr>
            <p:cNvPr id="104558"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59"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60"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7" name="Group 113"/>
            <p:cNvGrpSpPr>
              <a:grpSpLocks/>
            </p:cNvGrpSpPr>
            <p:nvPr/>
          </p:nvGrpSpPr>
          <p:grpSpPr bwMode="auto">
            <a:xfrm flipH="1">
              <a:off x="4164" y="2500"/>
              <a:ext cx="152" cy="109"/>
              <a:chOff x="3216" y="2784"/>
              <a:chExt cx="192" cy="144"/>
            </a:xfrm>
          </p:grpSpPr>
          <p:sp>
            <p:nvSpPr>
              <p:cNvPr id="104562"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3"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4"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5"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66"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67"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68"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69" name="Line 121"/>
          <p:cNvSpPr>
            <a:spLocks noChangeShapeType="1"/>
          </p:cNvSpPr>
          <p:nvPr/>
        </p:nvSpPr>
        <p:spPr bwMode="auto">
          <a:xfrm flipV="1">
            <a:off x="5562600" y="2374866"/>
            <a:ext cx="1295400" cy="381000"/>
          </a:xfrm>
          <a:prstGeom prst="line">
            <a:avLst/>
          </a:prstGeom>
          <a:noFill/>
          <a:ln w="28575">
            <a:solidFill>
              <a:schemeClr val="tx1"/>
            </a:solidFill>
            <a:round/>
            <a:headEnd/>
            <a:tailEnd/>
          </a:ln>
          <a:effectLst/>
        </p:spPr>
        <p:txBody>
          <a:bodyPr wrap="none" anchor="ctr"/>
          <a:lstStyle/>
          <a:p>
            <a:endParaRPr lang="en-US" dirty="0"/>
          </a:p>
        </p:txBody>
      </p:sp>
      <p:grpSp>
        <p:nvGrpSpPr>
          <p:cNvPr id="18" name="Group 122"/>
          <p:cNvGrpSpPr>
            <a:grpSpLocks/>
          </p:cNvGrpSpPr>
          <p:nvPr/>
        </p:nvGrpSpPr>
        <p:grpSpPr bwMode="auto">
          <a:xfrm>
            <a:off x="5629275" y="2024028"/>
            <a:ext cx="269875" cy="460375"/>
            <a:chOff x="4120" y="2308"/>
            <a:chExt cx="305" cy="415"/>
          </a:xfrm>
        </p:grpSpPr>
        <p:sp>
          <p:nvSpPr>
            <p:cNvPr id="1045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 name="Group 126"/>
            <p:cNvGrpSpPr>
              <a:grpSpLocks/>
            </p:cNvGrpSpPr>
            <p:nvPr/>
          </p:nvGrpSpPr>
          <p:grpSpPr bwMode="auto">
            <a:xfrm flipH="1">
              <a:off x="4164" y="2500"/>
              <a:ext cx="152" cy="109"/>
              <a:chOff x="3216" y="2784"/>
              <a:chExt cx="192" cy="144"/>
            </a:xfrm>
          </p:grpSpPr>
          <p:sp>
            <p:nvSpPr>
              <p:cNvPr id="10457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7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8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8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83" name="Text Box 135"/>
          <p:cNvSpPr txBox="1">
            <a:spLocks noChangeArrowheads="1"/>
          </p:cNvSpPr>
          <p:nvPr/>
        </p:nvSpPr>
        <p:spPr bwMode="auto">
          <a:xfrm>
            <a:off x="5153179" y="1563962"/>
            <a:ext cx="867225" cy="39395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Core</a:t>
            </a: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grpSp>
        <p:nvGrpSpPr>
          <p:cNvPr id="20" name="Group 136"/>
          <p:cNvGrpSpPr>
            <a:grpSpLocks/>
          </p:cNvGrpSpPr>
          <p:nvPr/>
        </p:nvGrpSpPr>
        <p:grpSpPr bwMode="auto">
          <a:xfrm rot="7209871" flipV="1">
            <a:off x="1722438" y="2120866"/>
            <a:ext cx="982662" cy="871537"/>
            <a:chOff x="2870" y="2211"/>
            <a:chExt cx="690" cy="728"/>
          </a:xfrm>
        </p:grpSpPr>
        <p:sp>
          <p:nvSpPr>
            <p:cNvPr id="10458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10458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sp>
        <p:nvSpPr>
          <p:cNvPr id="104590" name="AutoShape 142"/>
          <p:cNvSpPr>
            <a:spLocks noChangeArrowheads="1"/>
          </p:cNvSpPr>
          <p:nvPr/>
        </p:nvSpPr>
        <p:spPr bwMode="auto">
          <a:xfrm>
            <a:off x="4038600" y="2679666"/>
            <a:ext cx="360363" cy="142875"/>
          </a:xfrm>
          <a:prstGeom prst="cube">
            <a:avLst>
              <a:gd name="adj" fmla="val 25000"/>
            </a:avLst>
          </a:prstGeom>
          <a:solidFill>
            <a:schemeClr val="bg2"/>
          </a:solidFill>
          <a:ln w="9525">
            <a:noFill/>
            <a:miter lim="800000"/>
            <a:headEnd/>
            <a:tailEnd/>
          </a:ln>
          <a:effectLst/>
        </p:spPr>
        <p:txBody>
          <a:bodyPr wrap="none" anchor="ctr"/>
          <a:lstStyle/>
          <a:p>
            <a:endParaRPr lang="en-US" dirty="0"/>
          </a:p>
        </p:txBody>
      </p:sp>
      <p:pic>
        <p:nvPicPr>
          <p:cNvPr id="135" name="Picture 29"/>
          <p:cNvPicPr>
            <a:picLocks noChangeArrowheads="1"/>
          </p:cNvPicPr>
          <p:nvPr/>
        </p:nvPicPr>
        <p:blipFill>
          <a:blip r:embed="rId6"/>
          <a:srcRect/>
          <a:stretch>
            <a:fillRect/>
          </a:stretch>
        </p:blipFill>
        <p:spPr bwMode="auto">
          <a:xfrm>
            <a:off x="5278438" y="2603466"/>
            <a:ext cx="478302" cy="304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chorCtr="1"/>
          <a:lstStyle/>
          <a:p>
            <a:r>
              <a:rPr lang="en-US" dirty="0" smtClean="0"/>
              <a:t>Functions for establishment of</a:t>
            </a:r>
            <a:br>
              <a:rPr lang="en-US" dirty="0" smtClean="0"/>
            </a:br>
            <a:r>
              <a:rPr lang="en-US" dirty="0" smtClean="0"/>
              <a:t> end-to-end </a:t>
            </a:r>
            <a:r>
              <a:rPr lang="en-US" dirty="0" smtClean="0"/>
              <a:t>Connectivity</a:t>
            </a:r>
            <a:endParaRPr lang="en-US" dirty="0"/>
          </a:p>
        </p:txBody>
      </p:sp>
      <p:sp>
        <p:nvSpPr>
          <p:cNvPr id="149507" name="Rectangle 3"/>
          <p:cNvSpPr>
            <a:spLocks noGrp="1" noChangeArrowheads="1"/>
          </p:cNvSpPr>
          <p:nvPr>
            <p:ph type="body" idx="1"/>
          </p:nvPr>
        </p:nvSpPr>
        <p:spPr>
          <a:xfrm>
            <a:off x="381000" y="1574103"/>
            <a:ext cx="4116388" cy="639762"/>
          </a:xfrm>
        </p:spPr>
        <p:txBody>
          <a:bodyPr/>
          <a:lstStyle/>
          <a:p>
            <a:r>
              <a:rPr lang="en-US" dirty="0" smtClean="0"/>
              <a:t>Access Network</a:t>
            </a:r>
          </a:p>
        </p:txBody>
      </p:sp>
      <p:sp>
        <p:nvSpPr>
          <p:cNvPr id="8" name="Content Placeholder 7"/>
          <p:cNvSpPr>
            <a:spLocks noGrp="1"/>
          </p:cNvSpPr>
          <p:nvPr>
            <p:ph sz="half" idx="2"/>
          </p:nvPr>
        </p:nvSpPr>
        <p:spPr>
          <a:xfrm>
            <a:off x="381000" y="2333987"/>
            <a:ext cx="4116388" cy="3570288"/>
          </a:xfrm>
        </p:spPr>
        <p:txBody>
          <a:bodyPr>
            <a:normAutofit fontScale="85000" lnSpcReduction="10000"/>
          </a:bodyPr>
          <a:lstStyle/>
          <a:p>
            <a:r>
              <a:rPr lang="en-US" dirty="0" smtClean="0"/>
              <a:t>Network advertisement</a:t>
            </a:r>
          </a:p>
          <a:p>
            <a:r>
              <a:rPr lang="en-US" dirty="0" smtClean="0"/>
              <a:t>IEEE 802.xx PHY and MAC</a:t>
            </a:r>
          </a:p>
          <a:p>
            <a:r>
              <a:rPr lang="en-US" dirty="0" smtClean="0"/>
              <a:t>Authentication, authorization and accounting client</a:t>
            </a:r>
          </a:p>
          <a:p>
            <a:r>
              <a:rPr lang="en-US" dirty="0" smtClean="0"/>
              <a:t>L2 session establishment</a:t>
            </a:r>
          </a:p>
          <a:p>
            <a:pPr lvl="1"/>
            <a:r>
              <a:rPr lang="en-US" dirty="0" smtClean="0"/>
              <a:t>w/ QoS and Policy Enforcement </a:t>
            </a:r>
          </a:p>
          <a:p>
            <a:r>
              <a:rPr lang="en-US" dirty="0" smtClean="0"/>
              <a:t>L2 mobility management inside  and across access networks</a:t>
            </a:r>
          </a:p>
          <a:p>
            <a:r>
              <a:rPr lang="en-US" dirty="0" smtClean="0"/>
              <a:t>Mobility Gateway (MAG)</a:t>
            </a:r>
          </a:p>
          <a:p>
            <a:r>
              <a:rPr lang="en-US" dirty="0" smtClean="0"/>
              <a:t>Traffic forwarding to </a:t>
            </a:r>
            <a:r>
              <a:rPr lang="en-US" dirty="0" smtClean="0"/>
              <a:t>core based on L2 addresses</a:t>
            </a:r>
            <a:endParaRPr lang="en-US" dirty="0" smtClean="0"/>
          </a:p>
        </p:txBody>
      </p:sp>
      <p:sp>
        <p:nvSpPr>
          <p:cNvPr id="9" name="Text Placeholder 8"/>
          <p:cNvSpPr>
            <a:spLocks noGrp="1"/>
          </p:cNvSpPr>
          <p:nvPr>
            <p:ph type="body" sz="quarter" idx="3"/>
          </p:nvPr>
        </p:nvSpPr>
        <p:spPr>
          <a:xfrm>
            <a:off x="4645025" y="1574103"/>
            <a:ext cx="4041775" cy="639762"/>
          </a:xfrm>
        </p:spPr>
        <p:txBody>
          <a:bodyPr/>
          <a:lstStyle/>
          <a:p>
            <a:r>
              <a:rPr lang="en-US" dirty="0" smtClean="0"/>
              <a:t>Core Network</a:t>
            </a:r>
            <a:endParaRPr lang="en-US" dirty="0"/>
          </a:p>
        </p:txBody>
      </p:sp>
      <p:sp>
        <p:nvSpPr>
          <p:cNvPr id="10" name="Content Placeholder 9"/>
          <p:cNvSpPr>
            <a:spLocks noGrp="1"/>
          </p:cNvSpPr>
          <p:nvPr>
            <p:ph sz="quarter" idx="4"/>
          </p:nvPr>
        </p:nvSpPr>
        <p:spPr>
          <a:xfrm>
            <a:off x="4645025" y="2333987"/>
            <a:ext cx="4194175" cy="3570288"/>
          </a:xfrm>
        </p:spPr>
        <p:txBody>
          <a:bodyPr>
            <a:normAutofit fontScale="92500" lnSpcReduction="20000"/>
          </a:bodyPr>
          <a:lstStyle/>
          <a:p>
            <a:r>
              <a:rPr lang="en-US" dirty="0" smtClean="0"/>
              <a:t>Authentication, authorization and accounting server</a:t>
            </a:r>
            <a:endParaRPr lang="en-GB" dirty="0" smtClean="0"/>
          </a:p>
          <a:p>
            <a:r>
              <a:rPr lang="en-US" dirty="0" smtClean="0"/>
              <a:t>IP address management </a:t>
            </a:r>
          </a:p>
          <a:p>
            <a:r>
              <a:rPr lang="en-US" dirty="0" smtClean="0"/>
              <a:t>Policy &amp; QoS management based on a SLA</a:t>
            </a:r>
          </a:p>
          <a:p>
            <a:r>
              <a:rPr lang="en-US" dirty="0" smtClean="0"/>
              <a:t>Mobility among multiple access networks (LMA)</a:t>
            </a:r>
          </a:p>
          <a:p>
            <a:r>
              <a:rPr lang="en-US" dirty="0" smtClean="0"/>
              <a:t>IP connectivity establishment to Internet and services</a:t>
            </a:r>
          </a:p>
          <a:p>
            <a:r>
              <a:rPr lang="en-US" dirty="0" smtClean="0"/>
              <a:t>Roaming via other core networks</a:t>
            </a:r>
            <a:endParaRPr lang="en-US" sz="1900" dirty="0" smtClean="0"/>
          </a:p>
          <a:p>
            <a:pPr>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t>
            </a:r>
            <a:r>
              <a:rPr lang="en-US" dirty="0"/>
              <a:t>for </a:t>
            </a:r>
            <a:br>
              <a:rPr lang="en-US" dirty="0"/>
            </a:br>
            <a:r>
              <a:rPr lang="en-US" dirty="0"/>
              <a:t>Dynamic Attachements of Terminals</a:t>
            </a:r>
          </a:p>
        </p:txBody>
      </p:sp>
      <p:sp>
        <p:nvSpPr>
          <p:cNvPr id="3" name="Content Placeholder 2"/>
          <p:cNvSpPr>
            <a:spLocks noGrp="1"/>
          </p:cNvSpPr>
          <p:nvPr>
            <p:ph idx="1"/>
          </p:nvPr>
        </p:nvSpPr>
        <p:spPr>
          <a:xfrm>
            <a:off x="457200" y="1524000"/>
            <a:ext cx="8534400" cy="5105400"/>
          </a:xfrm>
        </p:spPr>
        <p:txBody>
          <a:bodyPr>
            <a:normAutofit fontScale="62500" lnSpcReduction="20000"/>
          </a:bodyPr>
          <a:lstStyle/>
          <a:p>
            <a:r>
              <a:rPr lang="en-US" dirty="0" smtClean="0"/>
              <a:t>Network detection and selection</a:t>
            </a:r>
          </a:p>
          <a:p>
            <a:pPr lvl="1"/>
            <a:r>
              <a:rPr lang="en-US" dirty="0" smtClean="0"/>
              <a:t>Finding the most appropriate network access</a:t>
            </a:r>
          </a:p>
          <a:p>
            <a:r>
              <a:rPr lang="en-US" i="1" dirty="0" smtClean="0">
                <a:solidFill>
                  <a:schemeClr val="tx1">
                    <a:lumMod val="50000"/>
                    <a:lumOff val="50000"/>
                  </a:schemeClr>
                </a:solidFill>
              </a:rPr>
              <a:t>Setting up the access link</a:t>
            </a:r>
          </a:p>
          <a:p>
            <a:pPr lvl="1"/>
            <a:r>
              <a:rPr lang="en-US" i="1" dirty="0" smtClean="0">
                <a:solidFill>
                  <a:schemeClr val="tx1">
                    <a:lumMod val="50000"/>
                    <a:lumOff val="50000"/>
                  </a:schemeClr>
                </a:solidFill>
              </a:rPr>
              <a:t>Scope of individual IEEE 802.xx specifications</a:t>
            </a:r>
          </a:p>
          <a:p>
            <a:r>
              <a:rPr lang="en-US" dirty="0" smtClean="0"/>
              <a:t>Authentication</a:t>
            </a:r>
          </a:p>
          <a:p>
            <a:pPr lvl="1"/>
            <a:r>
              <a:rPr lang="en-US" dirty="0" smtClean="0"/>
              <a:t>Framework, </a:t>
            </a:r>
            <a:r>
              <a:rPr lang="en-US" i="1" dirty="0" smtClean="0">
                <a:solidFill>
                  <a:schemeClr val="tx1">
                    <a:lumMod val="50000"/>
                    <a:lumOff val="50000"/>
                  </a:schemeClr>
                </a:solidFill>
              </a:rPr>
              <a:t>based on IEEE 802.1X</a:t>
            </a:r>
          </a:p>
          <a:p>
            <a:r>
              <a:rPr lang="en-US" dirty="0" smtClean="0"/>
              <a:t>Setting up the e2e communication link</a:t>
            </a:r>
          </a:p>
          <a:p>
            <a:pPr lvl="1"/>
            <a:r>
              <a:rPr lang="en-US" dirty="0" smtClean="0"/>
              <a:t>Authorization, service management</a:t>
            </a:r>
          </a:p>
          <a:p>
            <a:r>
              <a:rPr lang="en-US" dirty="0" smtClean="0"/>
              <a:t>Maintaining the user data connection when changing access,</a:t>
            </a:r>
          </a:p>
          <a:p>
            <a:pPr lvl="1"/>
            <a:r>
              <a:rPr lang="en-US" dirty="0" smtClean="0"/>
              <a:t>Mobility support, </a:t>
            </a:r>
            <a:r>
              <a:rPr lang="en-US" i="1" dirty="0">
                <a:solidFill>
                  <a:schemeClr val="tx1">
                    <a:lumMod val="50000"/>
                    <a:lumOff val="50000"/>
                  </a:schemeClr>
                </a:solidFill>
              </a:rPr>
              <a:t>including solutions based on IEEE 802.21</a:t>
            </a:r>
            <a:endParaRPr lang="en-US" dirty="0" smtClean="0"/>
          </a:p>
          <a:p>
            <a:r>
              <a:rPr lang="en-US" dirty="0" smtClean="0"/>
              <a:t>Usage and inventory reporting</a:t>
            </a:r>
          </a:p>
          <a:p>
            <a:pPr lvl="1"/>
            <a:r>
              <a:rPr lang="en-US" dirty="0" smtClean="0"/>
              <a:t>Accounting, service monitoring, location</a:t>
            </a:r>
            <a:br>
              <a:rPr lang="en-US" dirty="0" smtClean="0"/>
            </a:br>
            <a:endParaRPr lang="en-US" dirty="0" smtClean="0"/>
          </a:p>
          <a:p>
            <a:r>
              <a:rPr lang="en-US" dirty="0" smtClean="0"/>
              <a:t>Subscription management</a:t>
            </a:r>
          </a:p>
          <a:p>
            <a:pPr lvl="1"/>
            <a:r>
              <a:rPr lang="en-US" dirty="0" smtClean="0"/>
              <a:t>Adding new users to a network and maintaining existing subscriptions</a:t>
            </a:r>
          </a:p>
          <a:p>
            <a:r>
              <a:rPr lang="en-US" dirty="0" smtClean="0"/>
              <a:t>Management of terminals</a:t>
            </a:r>
          </a:p>
          <a:p>
            <a:pPr lvl="1"/>
            <a:r>
              <a:rPr lang="en-US" dirty="0" smtClean="0"/>
              <a:t>Initial configuration and provisioning and update of policies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OmniRAN </a:t>
            </a:r>
            <a:r>
              <a:rPr lang="en-US" dirty="0" smtClean="0"/>
              <a:t>Architecture and Reference Points</a:t>
            </a:r>
            <a:endParaRPr lang="en-US" dirty="0"/>
          </a:p>
        </p:txBody>
      </p:sp>
      <p:grpSp>
        <p:nvGrpSpPr>
          <p:cNvPr id="3" name="Group 123"/>
          <p:cNvGrpSpPr/>
          <p:nvPr/>
        </p:nvGrpSpPr>
        <p:grpSpPr>
          <a:xfrm>
            <a:off x="2124075" y="1733550"/>
            <a:ext cx="1000125" cy="990600"/>
            <a:chOff x="7315200" y="3886200"/>
            <a:chExt cx="1000125" cy="990600"/>
          </a:xfrm>
        </p:grpSpPr>
        <p:sp>
          <p:nvSpPr>
            <p:cNvPr id="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9" name="Group 159"/>
              <p:cNvGrpSpPr>
                <a:grpSpLocks noChangeAspect="1"/>
              </p:cNvGrpSpPr>
              <p:nvPr/>
            </p:nvGrpSpPr>
            <p:grpSpPr bwMode="auto">
              <a:xfrm>
                <a:off x="5" y="2521"/>
                <a:ext cx="145" cy="389"/>
                <a:chOff x="5" y="2521"/>
                <a:chExt cx="145" cy="389"/>
              </a:xfrm>
            </p:grpSpPr>
            <p:grpSp>
              <p:nvGrpSpPr>
                <p:cNvPr id="11" name="Group 160"/>
                <p:cNvGrpSpPr>
                  <a:grpSpLocks noChangeAspect="1"/>
                </p:cNvGrpSpPr>
                <p:nvPr/>
              </p:nvGrpSpPr>
              <p:grpSpPr bwMode="auto">
                <a:xfrm>
                  <a:off x="7" y="2654"/>
                  <a:ext cx="143" cy="256"/>
                  <a:chOff x="7" y="2654"/>
                  <a:chExt cx="143" cy="256"/>
                </a:xfrm>
              </p:grpSpPr>
              <p:grpSp>
                <p:nvGrpSpPr>
                  <p:cNvPr id="12" name="Group 161"/>
                  <p:cNvGrpSpPr>
                    <a:grpSpLocks noChangeAspect="1"/>
                  </p:cNvGrpSpPr>
                  <p:nvPr/>
                </p:nvGrpSpPr>
                <p:grpSpPr bwMode="auto">
                  <a:xfrm>
                    <a:off x="7" y="2661"/>
                    <a:ext cx="93" cy="247"/>
                    <a:chOff x="7" y="2661"/>
                    <a:chExt cx="93" cy="247"/>
                  </a:xfrm>
                </p:grpSpPr>
                <p:sp>
                  <p:nvSpPr>
                    <p:cNvPr id="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6" name="Group 176"/>
                <p:cNvGrpSpPr>
                  <a:grpSpLocks noChangeAspect="1"/>
                </p:cNvGrpSpPr>
                <p:nvPr/>
              </p:nvGrpSpPr>
              <p:grpSpPr bwMode="auto">
                <a:xfrm>
                  <a:off x="5" y="2533"/>
                  <a:ext cx="141" cy="374"/>
                  <a:chOff x="5" y="2533"/>
                  <a:chExt cx="141" cy="374"/>
                </a:xfrm>
              </p:grpSpPr>
              <p:sp>
                <p:nvSpPr>
                  <p:cNvPr id="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9"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7" name="Group 122"/>
          <p:cNvGrpSpPr/>
          <p:nvPr/>
        </p:nvGrpSpPr>
        <p:grpSpPr>
          <a:xfrm>
            <a:off x="3886200" y="173355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4"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4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42"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44" name="Group 582"/>
          <p:cNvGrpSpPr/>
          <p:nvPr/>
        </p:nvGrpSpPr>
        <p:grpSpPr>
          <a:xfrm>
            <a:off x="5257800" y="173355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5" name="Group 61"/>
            <p:cNvGrpSpPr/>
            <p:nvPr/>
          </p:nvGrpSpPr>
          <p:grpSpPr>
            <a:xfrm>
              <a:off x="5410201" y="1816606"/>
              <a:ext cx="609600" cy="450344"/>
              <a:chOff x="6324600" y="1828800"/>
              <a:chExt cx="917575" cy="677862"/>
            </a:xfrm>
          </p:grpSpPr>
          <p:grpSp>
            <p:nvGrpSpPr>
              <p:cNvPr id="46"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47"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48"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52"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3"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4"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85"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3"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p:oleObj spid="_x0000_s12290" name="Clip" r:id="rId4" imgW="5757415" imgH="3221332" progId="">
                <p:embed/>
              </p:oleObj>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a:endCxn id="8" idx="1"/>
          </p:cNvCxnSpPr>
          <p:nvPr/>
        </p:nvCxnSpPr>
        <p:spPr bwMode="auto">
          <a:xfrm>
            <a:off x="1371600" y="228473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4" name="Group 95"/>
          <p:cNvGrpSpPr/>
          <p:nvPr/>
        </p:nvGrpSpPr>
        <p:grpSpPr>
          <a:xfrm>
            <a:off x="1524000" y="220980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stCxn id="8" idx="3"/>
            <a:endCxn id="6" idx="1"/>
          </p:cNvCxnSpPr>
          <p:nvPr/>
        </p:nvCxnSpPr>
        <p:spPr bwMode="auto">
          <a:xfrm>
            <a:off x="3124200" y="222885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5" name="Group 40"/>
          <p:cNvGrpSpPr/>
          <p:nvPr/>
        </p:nvGrpSpPr>
        <p:grpSpPr>
          <a:xfrm>
            <a:off x="3276600" y="215667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4876800" y="222885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8"/>
          <p:cNvGrpSpPr/>
          <p:nvPr/>
        </p:nvGrpSpPr>
        <p:grpSpPr>
          <a:xfrm>
            <a:off x="2133600" y="2724150"/>
            <a:ext cx="571500" cy="400050"/>
            <a:chOff x="2133600" y="2724150"/>
            <a:chExt cx="571500" cy="400050"/>
          </a:xfrm>
        </p:grpSpPr>
        <p:cxnSp>
          <p:nvCxnSpPr>
            <p:cNvPr id="129" name="Straight Connector 128"/>
            <p:cNvCxnSpPr>
              <a:stCxn id="8" idx="2"/>
              <a:endCxn id="145" idx="0"/>
            </p:cNvCxnSpPr>
            <p:nvPr/>
          </p:nvCxnSpPr>
          <p:spPr bwMode="auto">
            <a:xfrm>
              <a:off x="2624138" y="2724150"/>
              <a:ext cx="9525" cy="4000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32" name="TextBox 131"/>
            <p:cNvSpPr txBox="1"/>
            <p:nvPr/>
          </p:nvSpPr>
          <p:spPr>
            <a:xfrm>
              <a:off x="2133600" y="27432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R4</a:t>
              </a:r>
              <a:endParaRPr lang="en-US" sz="1800" b="1" dirty="0">
                <a:latin typeface="Arial" pitchFamily="34" charset="0"/>
                <a:cs typeface="Arial" pitchFamily="34" charset="0"/>
              </a:endParaRPr>
            </a:p>
          </p:txBody>
        </p:sp>
        <p:sp>
          <p:nvSpPr>
            <p:cNvPr id="178" name="Oval 177"/>
            <p:cNvSpPr/>
            <p:nvPr/>
          </p:nvSpPr>
          <p:spPr bwMode="auto">
            <a:xfrm>
              <a:off x="2552700" y="28479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grpSp>
        <p:nvGrpSpPr>
          <p:cNvPr id="97" name="Group 581"/>
          <p:cNvGrpSpPr/>
          <p:nvPr/>
        </p:nvGrpSpPr>
        <p:grpSpPr>
          <a:xfrm>
            <a:off x="2124075" y="2724150"/>
            <a:ext cx="4124325" cy="2686050"/>
            <a:chOff x="2124075" y="2724150"/>
            <a:chExt cx="4124325" cy="2686050"/>
          </a:xfrm>
        </p:grpSpPr>
        <p:grpSp>
          <p:nvGrpSpPr>
            <p:cNvPr id="98" name="Group 179"/>
            <p:cNvGrpSpPr/>
            <p:nvPr/>
          </p:nvGrpSpPr>
          <p:grpSpPr>
            <a:xfrm>
              <a:off x="2124075" y="4419600"/>
              <a:ext cx="1000125" cy="990600"/>
              <a:chOff x="7315200" y="3886200"/>
              <a:chExt cx="1000125" cy="990600"/>
            </a:xfrm>
          </p:grpSpPr>
          <p:sp>
            <p:nvSpPr>
              <p:cNvPr id="181"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99" name="Group 158"/>
              <p:cNvGrpSpPr>
                <a:grpSpLocks noChangeAspect="1"/>
              </p:cNvGrpSpPr>
              <p:nvPr/>
            </p:nvGrpSpPr>
            <p:grpSpPr bwMode="auto">
              <a:xfrm flipH="1">
                <a:off x="7696199" y="4259473"/>
                <a:ext cx="411161" cy="494972"/>
                <a:chOff x="5" y="2480"/>
                <a:chExt cx="237" cy="430"/>
              </a:xfrm>
            </p:grpSpPr>
            <p:grpSp>
              <p:nvGrpSpPr>
                <p:cNvPr id="100" name="Group 159"/>
                <p:cNvGrpSpPr>
                  <a:grpSpLocks noChangeAspect="1"/>
                </p:cNvGrpSpPr>
                <p:nvPr/>
              </p:nvGrpSpPr>
              <p:grpSpPr bwMode="auto">
                <a:xfrm>
                  <a:off x="5" y="2521"/>
                  <a:ext cx="145" cy="389"/>
                  <a:chOff x="5" y="2521"/>
                  <a:chExt cx="145" cy="389"/>
                </a:xfrm>
              </p:grpSpPr>
              <p:grpSp>
                <p:nvGrpSpPr>
                  <p:cNvPr id="101" name="Group 160"/>
                  <p:cNvGrpSpPr>
                    <a:grpSpLocks noChangeAspect="1"/>
                  </p:cNvGrpSpPr>
                  <p:nvPr/>
                </p:nvGrpSpPr>
                <p:grpSpPr bwMode="auto">
                  <a:xfrm>
                    <a:off x="7" y="2654"/>
                    <a:ext cx="143" cy="256"/>
                    <a:chOff x="7" y="2654"/>
                    <a:chExt cx="143" cy="256"/>
                  </a:xfrm>
                </p:grpSpPr>
                <p:grpSp>
                  <p:nvGrpSpPr>
                    <p:cNvPr id="102" name="Group 161"/>
                    <p:cNvGrpSpPr>
                      <a:grpSpLocks noChangeAspect="1"/>
                    </p:cNvGrpSpPr>
                    <p:nvPr/>
                  </p:nvGrpSpPr>
                  <p:grpSpPr bwMode="auto">
                    <a:xfrm>
                      <a:off x="7" y="2661"/>
                      <a:ext cx="93" cy="247"/>
                      <a:chOff x="7" y="2661"/>
                      <a:chExt cx="93" cy="247"/>
                    </a:xfrm>
                  </p:grpSpPr>
                  <p:sp>
                    <p:nvSpPr>
                      <p:cNvPr id="206"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7"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8"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9"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0"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1"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2"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9"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0"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1"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2"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3"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4"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5"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03" name="Group 176"/>
                  <p:cNvGrpSpPr>
                    <a:grpSpLocks noChangeAspect="1"/>
                  </p:cNvGrpSpPr>
                  <p:nvPr/>
                </p:nvGrpSpPr>
                <p:grpSpPr bwMode="auto">
                  <a:xfrm>
                    <a:off x="5" y="2533"/>
                    <a:ext cx="141" cy="374"/>
                    <a:chOff x="5" y="2533"/>
                    <a:chExt cx="141" cy="374"/>
                  </a:xfrm>
                </p:grpSpPr>
                <p:sp>
                  <p:nvSpPr>
                    <p:cNvPr id="193"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4"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5"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6"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7"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2"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87"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8"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9"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5"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4" name="Group 212"/>
            <p:cNvGrpSpPr/>
            <p:nvPr/>
          </p:nvGrpSpPr>
          <p:grpSpPr>
            <a:xfrm>
              <a:off x="3886200" y="4419600"/>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5"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06"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07"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08" name="Group 579"/>
            <p:cNvGrpSpPr/>
            <p:nvPr/>
          </p:nvGrpSpPr>
          <p:grpSpPr>
            <a:xfrm>
              <a:off x="5257800" y="4419600"/>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11" name="Group 61"/>
              <p:cNvGrpSpPr/>
              <p:nvPr/>
            </p:nvGrpSpPr>
            <p:grpSpPr>
              <a:xfrm>
                <a:off x="5410201" y="4502656"/>
                <a:ext cx="609600" cy="450344"/>
                <a:chOff x="6324600" y="1828800"/>
                <a:chExt cx="917575" cy="677862"/>
              </a:xfrm>
            </p:grpSpPr>
            <p:grpSp>
              <p:nvGrpSpPr>
                <p:cNvPr id="115"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0"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p:oleObj spid="_x0000_s12291" name="Clip" r:id="rId5" imgW="5757415" imgH="3221332" progId="">
                  <p:embed/>
                </p:oleObj>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stCxn id="181" idx="3"/>
              <a:endCxn id="214" idx="1"/>
            </p:cNvCxnSpPr>
            <p:nvPr/>
          </p:nvCxnSpPr>
          <p:spPr bwMode="auto">
            <a:xfrm>
              <a:off x="3124200" y="491490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484949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87" name="TextBox 286"/>
            <p:cNvSpPr txBox="1"/>
            <p:nvPr/>
          </p:nvSpPr>
          <p:spPr>
            <a:xfrm>
              <a:off x="3276600" y="454469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491490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24150"/>
              <a:ext cx="0" cy="16954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383897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93" name="TextBox 292"/>
            <p:cNvSpPr txBox="1"/>
            <p:nvPr/>
          </p:nvSpPr>
          <p:spPr>
            <a:xfrm>
              <a:off x="3886200" y="3733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grpSp>
        <p:nvGrpSpPr>
          <p:cNvPr id="141" name="Group 294"/>
          <p:cNvGrpSpPr/>
          <p:nvPr/>
        </p:nvGrpSpPr>
        <p:grpSpPr>
          <a:xfrm>
            <a:off x="381000" y="173355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6"/>
            <a:stretch>
              <a:fillRect/>
            </a:stretch>
          </p:blipFill>
          <p:spPr>
            <a:xfrm>
              <a:off x="609600" y="2286000"/>
              <a:ext cx="533400" cy="533400"/>
            </a:xfrm>
            <a:prstGeom prst="rect">
              <a:avLst/>
            </a:prstGeom>
          </p:spPr>
        </p:pic>
      </p:grpSp>
      <p:grpSp>
        <p:nvGrpSpPr>
          <p:cNvPr id="142" name="Group 578"/>
          <p:cNvGrpSpPr/>
          <p:nvPr/>
        </p:nvGrpSpPr>
        <p:grpSpPr>
          <a:xfrm>
            <a:off x="304800" y="2362200"/>
            <a:ext cx="8442055" cy="3962400"/>
            <a:chOff x="304800" y="2362200"/>
            <a:chExt cx="8442055" cy="3962400"/>
          </a:xfrm>
        </p:grpSpPr>
        <p:cxnSp>
          <p:nvCxnSpPr>
            <p:cNvPr id="330" name="Straight Connector 329"/>
            <p:cNvCxnSpPr>
              <a:stCxn id="309" idx="0"/>
              <a:endCxn id="401" idx="0"/>
            </p:cNvCxnSpPr>
            <p:nvPr/>
          </p:nvCxnSpPr>
          <p:spPr bwMode="auto">
            <a:xfrm flipV="1">
              <a:off x="3556193" y="2362200"/>
              <a:ext cx="3554219" cy="48449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31" name="Straight Connector 330"/>
            <p:cNvCxnSpPr>
              <a:stCxn id="309" idx="3"/>
              <a:endCxn id="401" idx="3"/>
            </p:cNvCxnSpPr>
            <p:nvPr/>
          </p:nvCxnSpPr>
          <p:spPr bwMode="auto">
            <a:xfrm>
              <a:off x="3502311" y="2976778"/>
              <a:ext cx="2513633" cy="2027702"/>
            </a:xfrm>
            <a:prstGeom prst="line">
              <a:avLst/>
            </a:prstGeom>
            <a:solidFill>
              <a:schemeClr val="accent1"/>
            </a:solidFill>
            <a:ln w="12700" cap="flat" cmpd="sng" algn="ctr">
              <a:solidFill>
                <a:schemeClr val="tx1"/>
              </a:solidFill>
              <a:prstDash val="dash"/>
              <a:round/>
              <a:headEnd type="none" w="sm" len="sm"/>
              <a:tailEnd type="none" w="sm" len="sm"/>
            </a:ln>
            <a:effectLst/>
          </p:spPr>
        </p:cxnSp>
        <p:grpSp>
          <p:nvGrpSpPr>
            <p:cNvPr id="146" name="Group 367"/>
            <p:cNvGrpSpPr/>
            <p:nvPr/>
          </p:nvGrpSpPr>
          <p:grpSpPr>
            <a:xfrm>
              <a:off x="5562600" y="2362200"/>
              <a:ext cx="3095624" cy="3095624"/>
              <a:chOff x="5715000" y="1628775"/>
              <a:chExt cx="3095624" cy="3095624"/>
            </a:xfrm>
          </p:grpSpPr>
          <p:sp>
            <p:nvSpPr>
              <p:cNvPr id="369" name="Oval 368"/>
              <p:cNvSpPr/>
              <p:nvPr/>
            </p:nvSpPr>
            <p:spPr bwMode="auto">
              <a:xfrm>
                <a:off x="5791200" y="1651994"/>
                <a:ext cx="2971800" cy="3030071"/>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0" name="Rectangle 369"/>
              <p:cNvSpPr/>
              <p:nvPr/>
            </p:nvSpPr>
            <p:spPr bwMode="auto">
              <a:xfrm>
                <a:off x="7642324"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1" name="Rectangle 370"/>
              <p:cNvSpPr/>
              <p:nvPr/>
            </p:nvSpPr>
            <p:spPr bwMode="auto">
              <a:xfrm>
                <a:off x="8207870" y="2045494"/>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2" name="Rectangle 371"/>
              <p:cNvSpPr/>
              <p:nvPr/>
            </p:nvSpPr>
            <p:spPr bwMode="auto">
              <a:xfrm>
                <a:off x="6332637"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3" name="Rectangle 372"/>
              <p:cNvSpPr/>
              <p:nvPr/>
            </p:nvSpPr>
            <p:spPr bwMode="auto">
              <a:xfrm>
                <a:off x="6295430" y="2060376"/>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4" name="Oval 26"/>
              <p:cNvSpPr>
                <a:spLocks noChangeArrowheads="1"/>
              </p:cNvSpPr>
              <p:nvPr/>
            </p:nvSpPr>
            <p:spPr bwMode="auto">
              <a:xfrm>
                <a:off x="7166074" y="2402681"/>
                <a:ext cx="230684" cy="1637109"/>
              </a:xfrm>
              <a:prstGeom prst="ellipse">
                <a:avLst/>
              </a:prstGeom>
              <a:noFill/>
              <a:ln w="9525">
                <a:solidFill>
                  <a:schemeClr val="tx1"/>
                </a:solidFill>
                <a:round/>
                <a:headEnd/>
                <a:tailEnd/>
              </a:ln>
              <a:effectLst/>
            </p:spPr>
            <p:txBody>
              <a:bodyPr wrap="none" anchor="ctr"/>
              <a:lstStyle/>
              <a:p>
                <a:endParaRPr lang="en-US" sz="1000"/>
              </a:p>
            </p:txBody>
          </p:sp>
          <p:sp>
            <p:nvSpPr>
              <p:cNvPr id="375" name="Text Box 27"/>
              <p:cNvSpPr txBox="1">
                <a:spLocks noChangeArrowheads="1"/>
              </p:cNvSpPr>
              <p:nvPr/>
            </p:nvSpPr>
            <p:spPr bwMode="auto">
              <a:xfrm>
                <a:off x="7106543" y="2164556"/>
                <a:ext cx="380232" cy="276999"/>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b="1" dirty="0">
                    <a:latin typeface="Arial" pitchFamily="34" charset="0"/>
                    <a:cs typeface="Arial" pitchFamily="34" charset="0"/>
                  </a:rPr>
                  <a:t>R3</a:t>
                </a:r>
              </a:p>
            </p:txBody>
          </p:sp>
          <p:sp>
            <p:nvSpPr>
              <p:cNvPr id="376" name="Rectangle 375"/>
              <p:cNvSpPr/>
              <p:nvPr/>
            </p:nvSpPr>
            <p:spPr bwMode="auto">
              <a:xfrm>
                <a:off x="6034980" y="24026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7" name="Rectangle 376"/>
              <p:cNvSpPr/>
              <p:nvPr/>
            </p:nvSpPr>
            <p:spPr bwMode="auto">
              <a:xfrm>
                <a:off x="6034980" y="26408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77"/>
              <p:cNvSpPr/>
              <p:nvPr/>
            </p:nvSpPr>
            <p:spPr bwMode="auto">
              <a:xfrm>
                <a:off x="6034980" y="28789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9" name="Rectangle 378"/>
              <p:cNvSpPr/>
              <p:nvPr/>
            </p:nvSpPr>
            <p:spPr bwMode="auto">
              <a:xfrm>
                <a:off x="6034980" y="311705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0" name="Rectangle 379"/>
              <p:cNvSpPr/>
              <p:nvPr/>
            </p:nvSpPr>
            <p:spPr bwMode="auto">
              <a:xfrm>
                <a:off x="6034980" y="33551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1" name="Rectangle 380"/>
              <p:cNvSpPr/>
              <p:nvPr/>
            </p:nvSpPr>
            <p:spPr bwMode="auto">
              <a:xfrm>
                <a:off x="6034980" y="35933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81"/>
              <p:cNvSpPr/>
              <p:nvPr/>
            </p:nvSpPr>
            <p:spPr bwMode="auto">
              <a:xfrm>
                <a:off x="6034980" y="38314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3" name="Rectangle 382"/>
              <p:cNvSpPr/>
              <p:nvPr/>
            </p:nvSpPr>
            <p:spPr bwMode="auto">
              <a:xfrm>
                <a:off x="7701855" y="24026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4" name="Rectangle 383"/>
              <p:cNvSpPr/>
              <p:nvPr/>
            </p:nvSpPr>
            <p:spPr bwMode="auto">
              <a:xfrm>
                <a:off x="7701855" y="26408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84"/>
              <p:cNvSpPr/>
              <p:nvPr/>
            </p:nvSpPr>
            <p:spPr bwMode="auto">
              <a:xfrm>
                <a:off x="7701855" y="28789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6" name="Rectangle 385"/>
              <p:cNvSpPr/>
              <p:nvPr/>
            </p:nvSpPr>
            <p:spPr bwMode="auto">
              <a:xfrm>
                <a:off x="7701855" y="311705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7" name="Rectangle 386"/>
              <p:cNvSpPr/>
              <p:nvPr/>
            </p:nvSpPr>
            <p:spPr bwMode="auto">
              <a:xfrm>
                <a:off x="7701855" y="33551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8" name="Rectangle 387"/>
              <p:cNvSpPr/>
              <p:nvPr/>
            </p:nvSpPr>
            <p:spPr bwMode="auto">
              <a:xfrm>
                <a:off x="7701855" y="35933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9" name="Rectangle 388"/>
              <p:cNvSpPr/>
              <p:nvPr/>
            </p:nvSpPr>
            <p:spPr bwMode="auto">
              <a:xfrm>
                <a:off x="7701855" y="38314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cxnSp>
            <p:nvCxnSpPr>
              <p:cNvPr id="390" name="Straight Arrow Connector 389"/>
              <p:cNvCxnSpPr>
                <a:stCxn id="376" idx="3"/>
                <a:endCxn id="383" idx="1"/>
              </p:cNvCxnSpPr>
              <p:nvPr/>
            </p:nvCxnSpPr>
            <p:spPr bwMode="auto">
              <a:xfrm>
                <a:off x="6868418" y="24919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1" name="Straight Arrow Connector 390"/>
              <p:cNvCxnSpPr>
                <a:stCxn id="377" idx="3"/>
                <a:endCxn id="384" idx="1"/>
              </p:cNvCxnSpPr>
              <p:nvPr/>
            </p:nvCxnSpPr>
            <p:spPr bwMode="auto">
              <a:xfrm>
                <a:off x="6868418" y="273010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2" name="Straight Arrow Connector 391"/>
              <p:cNvCxnSpPr>
                <a:stCxn id="378" idx="3"/>
                <a:endCxn id="385" idx="1"/>
              </p:cNvCxnSpPr>
              <p:nvPr/>
            </p:nvCxnSpPr>
            <p:spPr bwMode="auto">
              <a:xfrm>
                <a:off x="6868418" y="296822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3" name="Straight Arrow Connector 392"/>
              <p:cNvCxnSpPr>
                <a:stCxn id="379" idx="3"/>
                <a:endCxn id="386" idx="1"/>
              </p:cNvCxnSpPr>
              <p:nvPr/>
            </p:nvCxnSpPr>
            <p:spPr bwMode="auto">
              <a:xfrm>
                <a:off x="6868418" y="320635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4" name="Straight Arrow Connector 393"/>
              <p:cNvCxnSpPr>
                <a:stCxn id="380" idx="3"/>
                <a:endCxn id="387" idx="1"/>
              </p:cNvCxnSpPr>
              <p:nvPr/>
            </p:nvCxnSpPr>
            <p:spPr bwMode="auto">
              <a:xfrm>
                <a:off x="6868418" y="34444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5" name="Straight Arrow Connector 394"/>
              <p:cNvCxnSpPr>
                <a:stCxn id="381" idx="3"/>
                <a:endCxn id="388" idx="1"/>
              </p:cNvCxnSpPr>
              <p:nvPr/>
            </p:nvCxnSpPr>
            <p:spPr bwMode="auto">
              <a:xfrm>
                <a:off x="6868418" y="3682602"/>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6" name="Straight Arrow Connector 395"/>
              <p:cNvCxnSpPr>
                <a:stCxn id="382" idx="3"/>
                <a:endCxn id="389" idx="1"/>
              </p:cNvCxnSpPr>
              <p:nvPr/>
            </p:nvCxnSpPr>
            <p:spPr bwMode="auto">
              <a:xfrm>
                <a:off x="6868418" y="3920727"/>
                <a:ext cx="833437"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397" name="TextBox 396"/>
              <p:cNvSpPr txBox="1"/>
              <p:nvPr/>
            </p:nvSpPr>
            <p:spPr>
              <a:xfrm>
                <a:off x="6890742" y="3719809"/>
                <a:ext cx="797013" cy="261610"/>
              </a:xfrm>
              <a:prstGeom prst="rect">
                <a:avLst/>
              </a:prstGeom>
              <a:noFill/>
            </p:spPr>
            <p:txBody>
              <a:bodyPr wrap="none" rtlCol="0">
                <a:spAutoFit/>
              </a:bodyPr>
              <a:lstStyle/>
              <a:p>
                <a:r>
                  <a:rPr lang="en-US" sz="1050" b="1" dirty="0" err="1" smtClean="0">
                    <a:latin typeface="Arial" pitchFamily="34" charset="0"/>
                    <a:cs typeface="Arial" pitchFamily="34" charset="0"/>
                  </a:rPr>
                  <a:t>DataPath</a:t>
                </a:r>
                <a:endParaRPr lang="en-US" sz="1050" b="1" dirty="0">
                  <a:latin typeface="Arial" pitchFamily="34" charset="0"/>
                  <a:cs typeface="Arial" pitchFamily="34" charset="0"/>
                </a:endParaRPr>
              </a:p>
            </p:txBody>
          </p:sp>
          <p:sp>
            <p:nvSpPr>
              <p:cNvPr id="398" name="Text Box 27"/>
              <p:cNvSpPr txBox="1">
                <a:spLocks noChangeArrowheads="1"/>
              </p:cNvSpPr>
              <p:nvPr/>
            </p:nvSpPr>
            <p:spPr bwMode="auto">
              <a:xfrm>
                <a:off x="6172200" y="2045494"/>
                <a:ext cx="81144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399" name="Text Box 27"/>
              <p:cNvSpPr txBox="1">
                <a:spLocks noChangeArrowheads="1"/>
              </p:cNvSpPr>
              <p:nvPr/>
            </p:nvSpPr>
            <p:spPr bwMode="auto">
              <a:xfrm>
                <a:off x="7642324" y="2045494"/>
                <a:ext cx="593432"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Core</a:t>
                </a:r>
                <a:endParaRPr lang="en-US" sz="1400" b="1" dirty="0">
                  <a:latin typeface="Arial" pitchFamily="34" charset="0"/>
                  <a:cs typeface="Arial" pitchFamily="34" charset="0"/>
                </a:endParaRPr>
              </a:p>
            </p:txBody>
          </p:sp>
          <p:sp>
            <p:nvSpPr>
              <p:cNvPr id="400" name="Rectangle 399"/>
              <p:cNvSpPr/>
              <p:nvPr/>
            </p:nvSpPr>
            <p:spPr bwMode="auto">
              <a:xfrm>
                <a:off x="6927949" y="4069555"/>
                <a:ext cx="714375" cy="238125"/>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Transport</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401" name="Donut 400"/>
              <p:cNvSpPr/>
              <p:nvPr/>
            </p:nvSpPr>
            <p:spPr bwMode="auto">
              <a:xfrm>
                <a:off x="5715000" y="1628775"/>
                <a:ext cx="3095624" cy="3095624"/>
              </a:xfrm>
              <a:prstGeom prst="donut">
                <a:avLst>
                  <a:gd name="adj" fmla="val 3120"/>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sp>
          <p:nvSpPr>
            <p:cNvPr id="578" name="TextBox 577"/>
            <p:cNvSpPr txBox="1"/>
            <p:nvPr/>
          </p:nvSpPr>
          <p:spPr>
            <a:xfrm>
              <a:off x="304800" y="5616714"/>
              <a:ext cx="8442055" cy="707886"/>
            </a:xfrm>
            <a:prstGeom prst="rect">
              <a:avLst/>
            </a:prstGeom>
            <a:noFill/>
          </p:spPr>
          <p:txBody>
            <a:bodyPr wrap="none" rtlCol="0">
              <a:spAutoFit/>
            </a:bodyPr>
            <a:lstStyle/>
            <a:p>
              <a:pPr marL="179388" indent="-179388">
                <a:buFont typeface="Arial" pitchFamily="34" charset="0"/>
                <a:buChar char="•"/>
              </a:pPr>
              <a:r>
                <a:rPr lang="en-US" sz="2000" dirty="0" smtClean="0">
                  <a:latin typeface="Arial" pitchFamily="34" charset="0"/>
                  <a:cs typeface="Arial" pitchFamily="34" charset="0"/>
                </a:rPr>
                <a:t>Reference Points represent a bundle of protocols between peer entities</a:t>
              </a:r>
            </a:p>
            <a:p>
              <a:pPr marL="630238" lvl="1" indent="-173038"/>
              <a:r>
                <a:rPr lang="en-US" sz="2000" dirty="0" smtClean="0">
                  <a:latin typeface="Arial" pitchFamily="34" charset="0"/>
                  <a:cs typeface="Arial" pitchFamily="34" charset="0"/>
                </a:rPr>
                <a:t>-	Similar to </a:t>
              </a:r>
              <a:r>
                <a:rPr lang="en-US" sz="2000" dirty="0" smtClean="0">
                  <a:latin typeface="Arial" pitchFamily="34" charset="0"/>
                  <a:cs typeface="Arial" pitchFamily="34" charset="0"/>
                </a:rPr>
                <a:t>real </a:t>
              </a:r>
              <a:r>
                <a:rPr lang="en-US" sz="2000" dirty="0" smtClean="0">
                  <a:latin typeface="Arial" pitchFamily="34" charset="0"/>
                  <a:cs typeface="Arial" pitchFamily="34" charset="0"/>
                </a:rPr>
                <a:t>network interfaces</a:t>
              </a:r>
            </a:p>
          </p:txBody>
        </p:sp>
      </p:grpSp>
      <p:grpSp>
        <p:nvGrpSpPr>
          <p:cNvPr id="148" name="Group 4"/>
          <p:cNvGrpSpPr/>
          <p:nvPr/>
        </p:nvGrpSpPr>
        <p:grpSpPr>
          <a:xfrm>
            <a:off x="1371600" y="167640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152" name="Group 99"/>
          <p:cNvGrpSpPr/>
          <p:nvPr/>
        </p:nvGrpSpPr>
        <p:grpSpPr>
          <a:xfrm>
            <a:off x="2133600" y="2394944"/>
            <a:ext cx="1762125" cy="1719856"/>
            <a:chOff x="2133600" y="2394944"/>
            <a:chExt cx="1762125" cy="1719856"/>
          </a:xfrm>
        </p:grpSpPr>
        <p:sp>
          <p:nvSpPr>
            <p:cNvPr id="309" name="Oval 308"/>
            <p:cNvSpPr/>
            <p:nvPr/>
          </p:nvSpPr>
          <p:spPr bwMode="auto">
            <a:xfrm>
              <a:off x="3479993" y="284669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153" name="Group 174"/>
            <p:cNvGrpSpPr/>
            <p:nvPr/>
          </p:nvGrpSpPr>
          <p:grpSpPr>
            <a:xfrm>
              <a:off x="2133600" y="3124200"/>
              <a:ext cx="1000125" cy="990600"/>
              <a:chOff x="2286000" y="3352800"/>
              <a:chExt cx="1000125" cy="990600"/>
            </a:xfrm>
          </p:grpSpPr>
          <p:sp>
            <p:nvSpPr>
              <p:cNvPr id="145"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160" name="Group 158"/>
              <p:cNvGrpSpPr>
                <a:grpSpLocks noChangeAspect="1"/>
              </p:cNvGrpSpPr>
              <p:nvPr/>
            </p:nvGrpSpPr>
            <p:grpSpPr bwMode="auto">
              <a:xfrm flipH="1">
                <a:off x="2666999" y="3726073"/>
                <a:ext cx="411161" cy="494972"/>
                <a:chOff x="5" y="2480"/>
                <a:chExt cx="237" cy="430"/>
              </a:xfrm>
            </p:grpSpPr>
            <p:grpSp>
              <p:nvGrpSpPr>
                <p:cNvPr id="175" name="Group 159"/>
                <p:cNvGrpSpPr>
                  <a:grpSpLocks noChangeAspect="1"/>
                </p:cNvGrpSpPr>
                <p:nvPr/>
              </p:nvGrpSpPr>
              <p:grpSpPr bwMode="auto">
                <a:xfrm>
                  <a:off x="5" y="2521"/>
                  <a:ext cx="145" cy="389"/>
                  <a:chOff x="5" y="2521"/>
                  <a:chExt cx="145" cy="389"/>
                </a:xfrm>
              </p:grpSpPr>
              <p:grpSp>
                <p:nvGrpSpPr>
                  <p:cNvPr id="176" name="Group 160"/>
                  <p:cNvGrpSpPr>
                    <a:grpSpLocks noChangeAspect="1"/>
                  </p:cNvGrpSpPr>
                  <p:nvPr/>
                </p:nvGrpSpPr>
                <p:grpSpPr bwMode="auto">
                  <a:xfrm>
                    <a:off x="7" y="2654"/>
                    <a:ext cx="143" cy="256"/>
                    <a:chOff x="7" y="2654"/>
                    <a:chExt cx="143" cy="256"/>
                  </a:xfrm>
                </p:grpSpPr>
                <p:grpSp>
                  <p:nvGrpSpPr>
                    <p:cNvPr id="177" name="Group 161"/>
                    <p:cNvGrpSpPr>
                      <a:grpSpLocks noChangeAspect="1"/>
                    </p:cNvGrpSpPr>
                    <p:nvPr/>
                  </p:nvGrpSpPr>
                  <p:grpSpPr bwMode="auto">
                    <a:xfrm>
                      <a:off x="7" y="2661"/>
                      <a:ext cx="93" cy="247"/>
                      <a:chOff x="7" y="2661"/>
                      <a:chExt cx="93" cy="247"/>
                    </a:xfrm>
                  </p:grpSpPr>
                  <p:sp>
                    <p:nvSpPr>
                      <p:cNvPr id="168"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9"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0"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1"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2"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3"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4"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1"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2"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3"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4"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5"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6"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7"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79" name="Group 176"/>
                  <p:cNvGrpSpPr>
                    <a:grpSpLocks noChangeAspect="1"/>
                  </p:cNvGrpSpPr>
                  <p:nvPr/>
                </p:nvGrpSpPr>
                <p:grpSpPr bwMode="auto">
                  <a:xfrm>
                    <a:off x="5" y="2533"/>
                    <a:ext cx="141" cy="374"/>
                    <a:chOff x="5" y="2533"/>
                    <a:chExt cx="141" cy="374"/>
                  </a:xfrm>
                </p:grpSpPr>
                <p:sp>
                  <p:nvSpPr>
                    <p:cNvPr id="155"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6"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7"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8"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9"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54"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49"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0"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1"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47"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06" name="Straight Connector 305"/>
            <p:cNvCxnSpPr>
              <a:stCxn id="145" idx="3"/>
            </p:cNvCxnSpPr>
            <p:nvPr/>
          </p:nvCxnSpPr>
          <p:spPr bwMode="auto">
            <a:xfrm flipV="1">
              <a:off x="3133725" y="2394944"/>
              <a:ext cx="762000" cy="122455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0" name="TextBox 309"/>
            <p:cNvSpPr txBox="1"/>
            <p:nvPr/>
          </p:nvSpPr>
          <p:spPr>
            <a:xfrm>
              <a:off x="3078033" y="274599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fill="hold"/>
                                        <p:tgtEl>
                                          <p:spTgt spid="141"/>
                                        </p:tgtEl>
                                        <p:attrNameLst>
                                          <p:attrName>ppt_x</p:attrName>
                                        </p:attrNameLst>
                                      </p:cBhvr>
                                      <p:tavLst>
                                        <p:tav tm="0">
                                          <p:val>
                                            <p:strVal val="0-#ppt_w/2"/>
                                          </p:val>
                                        </p:tav>
                                        <p:tav tm="100000">
                                          <p:val>
                                            <p:strVal val="#ppt_x"/>
                                          </p:val>
                                        </p:tav>
                                      </p:tavLst>
                                    </p:anim>
                                    <p:anim calcmode="lin" valueType="num">
                                      <p:cBhvr additive="base">
                                        <p:cTn id="8" dur="500" fill="hold"/>
                                        <p:tgtEl>
                                          <p:spTgt spid="1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circle(in)">
                                      <p:cBhvr>
                                        <p:cTn id="12" dur="500"/>
                                        <p:tgtEl>
                                          <p:spTgt spid="130"/>
                                        </p:tgtEl>
                                      </p:cBhvr>
                                    </p:animEffec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a:t>
            </a:r>
            <a:r>
              <a:rPr lang="en-US" dirty="0" smtClean="0"/>
              <a:t>Reference Points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R1: Access link, </a:t>
            </a:r>
            <a:r>
              <a:rPr lang="en-US" i="1" dirty="0" smtClean="0"/>
              <a:t>technology specific</a:t>
            </a:r>
          </a:p>
          <a:p>
            <a:r>
              <a:rPr lang="en-US" dirty="0" smtClean="0"/>
              <a:t>R2: User &amp; terminal authentication, subscription &amp; terminal management</a:t>
            </a:r>
          </a:p>
          <a:p>
            <a:r>
              <a:rPr lang="en-US" dirty="0" smtClean="0"/>
              <a:t>R3: Authorization, service management, user data connection, mobility support, accounting, location</a:t>
            </a:r>
          </a:p>
          <a:p>
            <a:r>
              <a:rPr lang="en-US" dirty="0" smtClean="0"/>
              <a:t>R4: Inter-access network coordination and cooperation, fast inter-technology handover</a:t>
            </a:r>
          </a:p>
          <a:p>
            <a:r>
              <a:rPr lang="en-US" dirty="0" smtClean="0"/>
              <a:t>R5: Inter-operator roaming control interface</a:t>
            </a:r>
          </a:p>
          <a:p>
            <a:pPr lvl="3"/>
            <a:endParaRPr lang="en-US" sz="1500" dirty="0" smtClean="0"/>
          </a:p>
          <a:p>
            <a:pPr marL="0" indent="0">
              <a:buNone/>
            </a:pPr>
            <a:r>
              <a:rPr lang="en-US" i="1" dirty="0" smtClean="0"/>
              <a:t>All </a:t>
            </a:r>
            <a:r>
              <a:rPr lang="en-US" i="1" dirty="0" smtClean="0"/>
              <a:t>reference points may </a:t>
            </a:r>
            <a:r>
              <a:rPr lang="en-US" i="1" dirty="0" smtClean="0"/>
              <a:t>comprise a number of different protocols. However, only the protocols related to required functionality have to be present on the </a:t>
            </a:r>
            <a:r>
              <a:rPr lang="en-US" i="1" dirty="0" smtClean="0"/>
              <a:t>reference point</a:t>
            </a:r>
            <a:r>
              <a:rPr lang="en-US" i="1" dirty="0" smtClean="0"/>
              <a:t>.</a:t>
            </a:r>
            <a:endParaRPr lang="en-US" i="1" dirty="0" smtClean="0"/>
          </a:p>
          <a:p>
            <a:pPr marL="400050" lvl="1" indent="0"/>
            <a:r>
              <a:rPr lang="en-US" i="1" dirty="0" smtClean="0"/>
              <a:t> Approach allows for a common specification framework for various applications covering very simple to extremely complex network functionality.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2218</Words>
  <Application>Microsoft Office PowerPoint</Application>
  <PresentationFormat>On-screen Show (4:3)</PresentationFormat>
  <Paragraphs>403</Paragraphs>
  <Slides>39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omniran_usecase_template</vt:lpstr>
      <vt:lpstr>Clip</vt:lpstr>
      <vt:lpstr>Picture</vt:lpstr>
      <vt:lpstr>Slide 1</vt:lpstr>
      <vt:lpstr>OmniRAN Use Case Examples</vt:lpstr>
      <vt:lpstr>Content</vt:lpstr>
      <vt:lpstr>OmniRAN Architecture</vt:lpstr>
      <vt:lpstr>OmniRAN Architecture Partitioning for dynamic attachment of terminals to networks</vt:lpstr>
      <vt:lpstr>Functions for establishment of  end-to-end Connectivity</vt:lpstr>
      <vt:lpstr>Functions for  Dynamic Attachements of Terminals</vt:lpstr>
      <vt:lpstr>OmniRAN Architecture and Reference Points</vt:lpstr>
      <vt:lpstr>OmniRAN Reference Points</vt:lpstr>
      <vt:lpstr>ZigBEE SEP2 Smart Grid</vt:lpstr>
      <vt:lpstr>Deployment Domain:  Smart Grid</vt:lpstr>
      <vt:lpstr>Deployment Domain:  Customer perspective of Energy Service Interface (ESI)</vt:lpstr>
      <vt:lpstr>Use case description:  Joe’s smart heater</vt:lpstr>
      <vt:lpstr>Use case description:  Cont, Joe’s smart heater</vt:lpstr>
      <vt:lpstr>OmniRAN Architecture Mapping  Smart Grid Access Architecture</vt:lpstr>
      <vt:lpstr>Requirements for OmniRAN  Requirements derived</vt:lpstr>
      <vt:lpstr>Gaps to existing IEEE 802 solutions </vt:lpstr>
      <vt:lpstr>3GPP WLAN access to EPC</vt:lpstr>
      <vt:lpstr>Deployment Domain: WLAN access to EPC</vt:lpstr>
      <vt:lpstr>Use case description: Joe’s Thoughtful Cellular Provider</vt:lpstr>
      <vt:lpstr>Use case description:  Scenarios considered by 3GPP TR 23.852</vt:lpstr>
      <vt:lpstr>Use case description:  More information on Solution 2 of Phase 1</vt:lpstr>
      <vt:lpstr>Use case description:  More information on Solution 2 of Phase 1</vt:lpstr>
      <vt:lpstr>OmniRAN Architecture Mapping Reference Point mapping</vt:lpstr>
      <vt:lpstr>Requirements for OmniRAN Derived from TR 23.852 v1.4.1</vt:lpstr>
      <vt:lpstr>Gaps to existing IEEE 802 solutions IEEE 802 network behavior</vt:lpstr>
      <vt:lpstr>(WBA ???) Wi-Fi Roaming</vt:lpstr>
      <vt:lpstr>Deployment Domain:  Wi-Fi Roaming</vt:lpstr>
      <vt:lpstr>Use case description:  Joe’s Convenient Wi-Fi Service</vt:lpstr>
      <vt:lpstr>Use case description:  Wi-Fi Roaming Scenarios</vt:lpstr>
      <vt:lpstr>OmniRAN Architecture Mapping  Reference Architecture</vt:lpstr>
      <vt:lpstr>1. Home operator has roaming agreement with other operator. Traffic is routed via other operator’s core into the Internet</vt:lpstr>
      <vt:lpstr>2. Home operator has roaming agreement with other operator. Traffic is routed back to the home operator’s core network.</vt:lpstr>
      <vt:lpstr>3.  Home operator has Wi-Fi access sharing agreement with other operator allowing to serve customers like by the own access infrastructure</vt:lpstr>
      <vt:lpstr>4. Home operator has agreement with roaming consortia which enables to use credentials for access to all other operators’ networks belong to the roaming consortia.</vt:lpstr>
      <vt:lpstr>Requirements for OmniRAN  </vt:lpstr>
      <vt:lpstr>Gaps to existing IEEE 802 solutions </vt:lpstr>
      <vt:lpstr>IEEE 802 Technology GAPS</vt:lpstr>
      <vt:lpstr>Gaps to existing IEEE 802 solutions </vt:lpstr>
    </vt:vector>
  </TitlesOfParts>
  <Company>Nokia Siemens Networks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4</cp:revision>
  <cp:lastPrinted>1998-02-10T13:28:06Z</cp:lastPrinted>
  <dcterms:created xsi:type="dcterms:W3CDTF">2013-03-11T14:14:17Z</dcterms:created>
  <dcterms:modified xsi:type="dcterms:W3CDTF">2013-04-11T12:53:12Z</dcterms:modified>
</cp:coreProperties>
</file>