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2" r:id="rId2"/>
    <p:sldId id="263" r:id="rId3"/>
    <p:sldId id="265" r:id="rId4"/>
    <p:sldId id="271" r:id="rId5"/>
    <p:sldId id="270" r:id="rId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040"/>
    <a:srgbClr val="7600A0"/>
    <a:srgbClr val="9900CC"/>
    <a:srgbClr val="9900FF"/>
    <a:srgbClr val="6600CC"/>
    <a:srgbClr val="A50021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781" autoAdjust="0"/>
    <p:restoredTop sz="99233" autoAdjust="0"/>
  </p:normalViewPr>
  <p:slideViewPr>
    <p:cSldViewPr>
      <p:cViewPr varScale="1">
        <p:scale>
          <a:sx n="95" d="100"/>
          <a:sy n="95" d="100"/>
        </p:scale>
        <p:origin x="-376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7035741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26003442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 anchorCtr="1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  <a:lvl2pPr>
              <a:defRPr sz="28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000">
                <a:latin typeface="Arial" pitchFamily="34" charset="0"/>
                <a:cs typeface="Arial" pitchFamily="34" charset="0"/>
              </a:defRPr>
            </a:lvl4pPr>
            <a:lvl5pPr>
              <a:defRPr sz="20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794307" y="76200"/>
            <a:ext cx="212109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400" b="1" dirty="0" err="1" smtClean="0"/>
              <a:t>omniran-13</a:t>
            </a:r>
            <a:r>
              <a:rPr lang="en-US" sz="1400" b="1" dirty="0" smtClean="0"/>
              <a:t>-0026-00-ecsg</a:t>
            </a:r>
            <a:endParaRPr lang="en-US" sz="1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8534400" y="6400800"/>
            <a:ext cx="3930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3A4FC69D-D438-4AD9-846B-37793AD4330F}" type="slidenum">
              <a:rPr lang="en-US" sz="1400" smtClean="0"/>
              <a:pPr algn="r"/>
              <a:t>‹#›</a:t>
            </a:fld>
            <a:endParaRPr lang="en-US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OmniRAN EC SG</a:t>
            </a:r>
            <a:br>
              <a:rPr lang="en-US" dirty="0"/>
            </a:br>
            <a:r>
              <a:rPr lang="en-US" dirty="0"/>
              <a:t>March 2013 Closing Report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Chair:</a:t>
            </a:r>
          </a:p>
          <a:p>
            <a:r>
              <a:rPr lang="en-US" dirty="0"/>
              <a:t>Max Riegel, NSN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OmniRAN ECSG Status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313765"/>
            <a:ext cx="8229600" cy="4905545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OmniRAN:</a:t>
            </a:r>
            <a:br>
              <a:rPr lang="en-US" dirty="0"/>
            </a:br>
            <a:r>
              <a:rPr lang="en-US" sz="2900" dirty="0"/>
              <a:t>‘Open mobile network interface for omni Range Area Networks’</a:t>
            </a:r>
          </a:p>
          <a:p>
            <a:pPr lvl="1"/>
            <a:r>
              <a:rPr lang="en-US" dirty="0"/>
              <a:t>It’s about end-station attachment control</a:t>
            </a:r>
          </a:p>
          <a:p>
            <a:r>
              <a:rPr lang="en-US" dirty="0"/>
              <a:t>Officers:</a:t>
            </a:r>
          </a:p>
          <a:p>
            <a:pPr lvl="1"/>
            <a:r>
              <a:rPr lang="en-US" dirty="0"/>
              <a:t>Chair: Max Riegel, NSN</a:t>
            </a:r>
          </a:p>
          <a:p>
            <a:pPr lvl="1"/>
            <a:r>
              <a:rPr lang="en-US" dirty="0"/>
              <a:t>Vice chair: Juan Carlos Zuniga, Interdigital</a:t>
            </a:r>
          </a:p>
          <a:p>
            <a:r>
              <a:rPr lang="en-US" dirty="0"/>
              <a:t>Activities during the week</a:t>
            </a:r>
          </a:p>
          <a:p>
            <a:pPr lvl="1"/>
            <a:r>
              <a:rPr lang="en-US" dirty="0"/>
              <a:t>4 meetings:</a:t>
            </a:r>
          </a:p>
          <a:p>
            <a:pPr lvl="2"/>
            <a:r>
              <a:rPr lang="en-US" dirty="0"/>
              <a:t>Tue, AM2, PM1; Wed, PM1; Thur, PM1</a:t>
            </a:r>
          </a:p>
          <a:p>
            <a:pPr lvl="1"/>
            <a:r>
              <a:rPr lang="en-US" dirty="0"/>
              <a:t>Presentation to IEEE 802.1 on Monday</a:t>
            </a:r>
          </a:p>
          <a:p>
            <a:pPr lvl="2"/>
            <a:r>
              <a:rPr lang="en-US" dirty="0"/>
              <a:t>Alignment discussion w/ IEEE 802.21 took place in Wed PM1 meeting</a:t>
            </a:r>
          </a:p>
          <a:p>
            <a:r>
              <a:rPr lang="en-US" dirty="0"/>
              <a:t>Participation:</a:t>
            </a:r>
          </a:p>
          <a:p>
            <a:pPr lvl="1"/>
            <a:r>
              <a:rPr lang="en-US" dirty="0"/>
              <a:t>About 45 people signed in (20 – 35 per meeting slot)</a:t>
            </a:r>
          </a:p>
          <a:p>
            <a:pPr lvl="1"/>
            <a:r>
              <a:rPr lang="en-US" dirty="0"/>
              <a:t>Biggest group from 802.11</a:t>
            </a:r>
          </a:p>
          <a:p>
            <a:pPr lvl="2"/>
            <a:r>
              <a:rPr lang="en-US" dirty="0"/>
              <a:t>considerable participation from 802.16 and 802.21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OmniRAN ECSG</a:t>
            </a:r>
            <a:br>
              <a:rPr lang="en-US"/>
            </a:br>
            <a:r>
              <a:rPr lang="en-US"/>
              <a:t>March </a:t>
            </a:r>
            <a:r>
              <a:rPr lang="fr-FR"/>
              <a:t>’</a:t>
            </a:r>
            <a:r>
              <a:rPr lang="en-US"/>
              <a:t>13 Achievements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8780"/>
            <a:ext cx="8229600" cy="5265584"/>
          </a:xfrm>
        </p:spPr>
        <p:txBody>
          <a:bodyPr>
            <a:normAutofit fontScale="70000" lnSpcReduction="20000"/>
          </a:bodyPr>
          <a:lstStyle/>
          <a:p>
            <a:r>
              <a:rPr lang="en-US"/>
              <a:t>Progressing on use cases</a:t>
            </a:r>
          </a:p>
          <a:p>
            <a:pPr lvl="1"/>
            <a:r>
              <a:rPr lang="en-US"/>
              <a:t>Agreed with detailed description and requirements for OmniRAN</a:t>
            </a:r>
          </a:p>
          <a:p>
            <a:pPr lvl="2"/>
            <a:r>
              <a:rPr lang="en-US"/>
              <a:t>Smart Grid</a:t>
            </a:r>
          </a:p>
          <a:p>
            <a:pPr lvl="2"/>
            <a:r>
              <a:rPr lang="en-US"/>
              <a:t>Wi-Fi Roaming</a:t>
            </a:r>
          </a:p>
          <a:p>
            <a:pPr lvl="2"/>
            <a:r>
              <a:rPr lang="en-US"/>
              <a:t>Trusted WLAN Access to EPC (‘SaMOG’)</a:t>
            </a:r>
          </a:p>
          <a:p>
            <a:pPr lvl="1"/>
            <a:r>
              <a:rPr lang="en-US"/>
              <a:t>In favor, with detailed input expected for next session</a:t>
            </a:r>
          </a:p>
          <a:p>
            <a:pPr lvl="2"/>
            <a:r>
              <a:rPr lang="en-US"/>
              <a:t>Software Defined Networking (SDN)</a:t>
            </a:r>
          </a:p>
          <a:p>
            <a:pPr lvl="1"/>
            <a:r>
              <a:rPr lang="en-US"/>
              <a:t>For further study</a:t>
            </a:r>
          </a:p>
          <a:p>
            <a:pPr lvl="2"/>
            <a:r>
              <a:rPr lang="en-US"/>
              <a:t>Unified Management Framework (UMF)</a:t>
            </a:r>
          </a:p>
          <a:p>
            <a:pPr lvl="2"/>
            <a:r>
              <a:rPr lang="en-US"/>
              <a:t>Proximity Service</a:t>
            </a:r>
          </a:p>
          <a:p>
            <a:r>
              <a:rPr lang="en-US"/>
              <a:t>Relationship to other ‘higher layer’ activities in IEEE 802</a:t>
            </a:r>
          </a:p>
          <a:p>
            <a:pPr lvl="1"/>
            <a:r>
              <a:rPr lang="en-US"/>
              <a:t>IEEE 802.1</a:t>
            </a:r>
          </a:p>
          <a:p>
            <a:pPr lvl="2"/>
            <a:r>
              <a:rPr lang="en-US"/>
              <a:t>Discussion showed close relation without conflicts with 802.1 activities</a:t>
            </a:r>
          </a:p>
          <a:p>
            <a:pPr lvl="1"/>
            <a:r>
              <a:rPr lang="en-US"/>
              <a:t>IEEE 802.21</a:t>
            </a:r>
          </a:p>
          <a:p>
            <a:pPr lvl="2"/>
            <a:r>
              <a:rPr lang="en-US"/>
              <a:t>Good discussion on how OmniRAN and 802.21 complement each other</a:t>
            </a:r>
          </a:p>
          <a:p>
            <a:pPr lvl="1"/>
            <a:r>
              <a:rPr lang="en-US"/>
              <a:t>It seems, OminRAN provides valuable glue for existing IEEE 802 standards</a:t>
            </a:r>
          </a:p>
        </p:txBody>
      </p:sp>
    </p:spTree>
    <p:extLst>
      <p:ext uri="{BB962C8B-B14F-4D97-AF65-F5344CB8AC3E}">
        <p14:creationId xmlns:p14="http://schemas.microsoft.com/office/powerpoint/2010/main" val="34947546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 and Timeline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1543970"/>
            <a:ext cx="1265972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600" dirty="0" smtClean="0">
                <a:latin typeface="+mn-lt"/>
              </a:rPr>
              <a:t>Initial meeting</a:t>
            </a:r>
            <a:endParaRPr lang="en-US" sz="1600" dirty="0">
              <a:latin typeface="+mn-lt"/>
            </a:endParaRPr>
          </a:p>
        </p:txBody>
      </p:sp>
      <p:cxnSp>
        <p:nvCxnSpPr>
          <p:cNvPr id="6" name="Straight Arrow Connector 5"/>
          <p:cNvCxnSpPr/>
          <p:nvPr/>
        </p:nvCxnSpPr>
        <p:spPr bwMode="auto">
          <a:xfrm>
            <a:off x="457200" y="5987534"/>
            <a:ext cx="85344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>
            <a:off x="1676400" y="5911334"/>
            <a:ext cx="0" cy="1524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>
            <a:off x="8153400" y="5911334"/>
            <a:ext cx="0" cy="1524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>
            <a:off x="7086600" y="5911334"/>
            <a:ext cx="0" cy="1524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>
            <a:off x="6019800" y="5911334"/>
            <a:ext cx="0" cy="1524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>
            <a:off x="4953000" y="5911334"/>
            <a:ext cx="0" cy="1524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>
            <a:off x="3886200" y="5911334"/>
            <a:ext cx="0" cy="1524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>
            <a:off x="2819400" y="5911334"/>
            <a:ext cx="0" cy="1524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2209800" y="5987534"/>
            <a:ext cx="246862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dirty="0" smtClean="0">
                <a:latin typeface="+mn-lt"/>
              </a:rPr>
              <a:t>Jan</a:t>
            </a:r>
            <a:endParaRPr lang="en-US" dirty="0"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191582" y="5987534"/>
            <a:ext cx="264496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dirty="0" smtClean="0">
                <a:latin typeface="+mn-lt"/>
              </a:rPr>
              <a:t>Feb</a:t>
            </a:r>
            <a:endParaRPr lang="en-US" dirty="0">
              <a:latin typeface="+mn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258382" y="5987534"/>
            <a:ext cx="264496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dirty="0" smtClean="0">
                <a:latin typeface="+mn-lt"/>
              </a:rPr>
              <a:t>Mar</a:t>
            </a:r>
            <a:endParaRPr lang="en-US" dirty="0">
              <a:latin typeface="+mn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414206" y="5987534"/>
            <a:ext cx="238848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dirty="0" smtClean="0">
                <a:latin typeface="+mn-lt"/>
              </a:rPr>
              <a:t>Apr</a:t>
            </a:r>
            <a:endParaRPr lang="en-US" dirty="0">
              <a:latin typeface="+mn-l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379158" y="5987534"/>
            <a:ext cx="290144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dirty="0" smtClean="0">
                <a:latin typeface="+mn-lt"/>
              </a:rPr>
              <a:t>May</a:t>
            </a:r>
            <a:endParaRPr lang="en-US" dirty="0">
              <a:latin typeface="+mn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543799" y="5987534"/>
            <a:ext cx="246862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dirty="0" smtClean="0">
                <a:latin typeface="+mn-lt"/>
              </a:rPr>
              <a:t>Jun</a:t>
            </a:r>
            <a:endParaRPr lang="en-US" dirty="0">
              <a:latin typeface="+mn-lt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560047" y="5987534"/>
            <a:ext cx="195566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dirty="0" smtClean="0">
                <a:latin typeface="+mn-lt"/>
              </a:rPr>
              <a:t>Jul</a:t>
            </a:r>
            <a:endParaRPr lang="en-US" dirty="0">
              <a:latin typeface="+mn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57200" y="5606534"/>
            <a:ext cx="862416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 smtClean="0">
                <a:latin typeface="+mn-lt"/>
              </a:rPr>
              <a:t>F2F meeting</a:t>
            </a:r>
            <a:endParaRPr lang="en-US" dirty="0">
              <a:latin typeface="+mn-l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57200" y="5301734"/>
            <a:ext cx="629981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 smtClean="0">
                <a:latin typeface="+mn-lt"/>
              </a:rPr>
              <a:t>Conf Call</a:t>
            </a:r>
            <a:endParaRPr lang="en-US" dirty="0">
              <a:latin typeface="+mn-lt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209800" y="5606534"/>
            <a:ext cx="304800" cy="184666"/>
          </a:xfrm>
          <a:prstGeom prst="rect">
            <a:avLst/>
          </a:prstGeom>
          <a:solidFill>
            <a:srgbClr val="FFC000"/>
          </a:solidFill>
          <a:ln w="19050" cmpd="sng">
            <a:solidFill>
              <a:schemeClr val="tx1"/>
            </a:solidFill>
          </a:ln>
        </p:spPr>
        <p:txBody>
          <a:bodyPr wrap="none" lIns="0" tIns="0" rIns="0" bIns="0" rtlCol="0">
            <a:noAutofit/>
          </a:bodyPr>
          <a:lstStyle/>
          <a:p>
            <a:endParaRPr lang="en-US" dirty="0">
              <a:latin typeface="+mn-lt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343400" y="5606534"/>
            <a:ext cx="304800" cy="184666"/>
          </a:xfrm>
          <a:prstGeom prst="rect">
            <a:avLst/>
          </a:prstGeom>
          <a:solidFill>
            <a:srgbClr val="FFC000"/>
          </a:solidFill>
          <a:ln w="19050" cmpd="sng">
            <a:solidFill>
              <a:schemeClr val="tx1"/>
            </a:solidFill>
          </a:ln>
        </p:spPr>
        <p:txBody>
          <a:bodyPr wrap="none" lIns="0" tIns="0" rIns="0" bIns="0" rtlCol="0">
            <a:noAutofit/>
          </a:bodyPr>
          <a:lstStyle/>
          <a:p>
            <a:endParaRPr lang="en-US" dirty="0">
              <a:latin typeface="+mn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400800" y="5606534"/>
            <a:ext cx="304800" cy="184666"/>
          </a:xfrm>
          <a:prstGeom prst="rect">
            <a:avLst/>
          </a:prstGeom>
          <a:solidFill>
            <a:srgbClr val="FFC000"/>
          </a:solidFill>
          <a:ln w="19050" cmpd="sng">
            <a:solidFill>
              <a:schemeClr val="tx1"/>
            </a:solidFill>
          </a:ln>
        </p:spPr>
        <p:txBody>
          <a:bodyPr wrap="none" lIns="0" tIns="0" rIns="0" bIns="0" rtlCol="0">
            <a:noAutofit/>
          </a:bodyPr>
          <a:lstStyle/>
          <a:p>
            <a:endParaRPr lang="en-US" dirty="0">
              <a:latin typeface="+mn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8610600" y="5606534"/>
            <a:ext cx="304800" cy="184666"/>
          </a:xfrm>
          <a:prstGeom prst="rect">
            <a:avLst/>
          </a:prstGeom>
          <a:solidFill>
            <a:srgbClr val="FFC000"/>
          </a:solidFill>
          <a:ln w="19050" cmpd="sng">
            <a:solidFill>
              <a:schemeClr val="tx1"/>
            </a:solidFill>
          </a:ln>
        </p:spPr>
        <p:txBody>
          <a:bodyPr wrap="none" lIns="0" tIns="0" rIns="0" bIns="0" rtlCol="0">
            <a:noAutofit/>
          </a:bodyPr>
          <a:lstStyle/>
          <a:p>
            <a:endParaRPr lang="en-US" dirty="0">
              <a:latin typeface="+mn-lt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810000" y="5301734"/>
            <a:ext cx="76200" cy="184666"/>
          </a:xfrm>
          <a:prstGeom prst="rect">
            <a:avLst/>
          </a:prstGeom>
          <a:solidFill>
            <a:srgbClr val="FFC000"/>
          </a:solidFill>
          <a:ln w="19050" cmpd="sng">
            <a:solidFill>
              <a:schemeClr val="tx1"/>
            </a:solidFill>
          </a:ln>
        </p:spPr>
        <p:txBody>
          <a:bodyPr wrap="none" lIns="0" tIns="0" rIns="0" bIns="0" rtlCol="0">
            <a:noAutofit/>
          </a:bodyPr>
          <a:lstStyle/>
          <a:p>
            <a:endParaRPr lang="en-US" dirty="0">
              <a:latin typeface="+mn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57200" y="2153570"/>
            <a:ext cx="2417629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600" dirty="0" smtClean="0">
                <a:latin typeface="+mn-lt"/>
              </a:rPr>
              <a:t>Draft Use cases document</a:t>
            </a:r>
            <a:endParaRPr lang="en-US" sz="1600" dirty="0">
              <a:latin typeface="+mn-lt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57200" y="2482334"/>
            <a:ext cx="3911528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600" dirty="0" smtClean="0">
                <a:latin typeface="+mn-lt"/>
              </a:rPr>
              <a:t>Call for comments on Use cases document</a:t>
            </a:r>
            <a:endParaRPr lang="en-US" sz="1600" dirty="0">
              <a:latin typeface="+mn-lt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57200" y="1848770"/>
            <a:ext cx="2178281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600" dirty="0" smtClean="0">
                <a:latin typeface="+mn-lt"/>
              </a:rPr>
              <a:t>Use cases contributions</a:t>
            </a:r>
            <a:endParaRPr lang="en-US" sz="1600" dirty="0">
              <a:latin typeface="+mn-lt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57200" y="3067970"/>
            <a:ext cx="3626694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600" dirty="0" smtClean="0">
                <a:latin typeface="+mn-lt"/>
              </a:rPr>
              <a:t>Classification of functional requirements</a:t>
            </a:r>
            <a:endParaRPr lang="en-US" sz="1600" dirty="0">
              <a:latin typeface="+mn-lt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57200" y="3677570"/>
            <a:ext cx="3033783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600" dirty="0" smtClean="0">
                <a:latin typeface="+mn-lt"/>
              </a:rPr>
              <a:t>Gap analysis to existing solutions</a:t>
            </a:r>
            <a:endParaRPr lang="en-US" sz="1600" dirty="0">
              <a:latin typeface="+mn-lt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57200" y="4859179"/>
            <a:ext cx="2573721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600" dirty="0" smtClean="0">
                <a:latin typeface="+mn-lt"/>
              </a:rPr>
              <a:t>Finalization of PAR proposal</a:t>
            </a:r>
            <a:endParaRPr lang="en-US" sz="1600" dirty="0">
              <a:latin typeface="+mn-lt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57200" y="3982370"/>
            <a:ext cx="2372344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600" dirty="0" smtClean="0">
                <a:latin typeface="+mn-lt"/>
              </a:rPr>
              <a:t>Decision about initial topic</a:t>
            </a:r>
            <a:endParaRPr lang="en-US" sz="1600" dirty="0">
              <a:latin typeface="+mn-lt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57200" y="4554379"/>
            <a:ext cx="3633807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600" dirty="0" smtClean="0">
                <a:latin typeface="+mn-lt"/>
              </a:rPr>
              <a:t>Draft PAR completed for EC submission</a:t>
            </a:r>
            <a:endParaRPr lang="en-US" sz="1600" dirty="0">
              <a:latin typeface="+mn-lt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57200" y="2763170"/>
            <a:ext cx="2942512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600" dirty="0" smtClean="0">
                <a:latin typeface="+mn-lt"/>
              </a:rPr>
              <a:t>Use cases document finalization</a:t>
            </a:r>
            <a:endParaRPr lang="en-US" sz="1600" dirty="0">
              <a:latin typeface="+mn-lt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209800" y="1567934"/>
            <a:ext cx="304800" cy="184666"/>
          </a:xfrm>
          <a:prstGeom prst="rect">
            <a:avLst/>
          </a:prstGeom>
          <a:solidFill>
            <a:srgbClr val="0070C0"/>
          </a:solidFill>
        </p:spPr>
        <p:txBody>
          <a:bodyPr wrap="none" lIns="0" tIns="0" rIns="0" bIns="0" rtlCol="0">
            <a:noAutofit/>
          </a:bodyPr>
          <a:lstStyle/>
          <a:p>
            <a:endParaRPr lang="en-US" dirty="0">
              <a:latin typeface="+mn-lt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681790" y="1853825"/>
            <a:ext cx="3109410" cy="203575"/>
          </a:xfrm>
          <a:prstGeom prst="rect">
            <a:avLst/>
          </a:prstGeom>
          <a:solidFill>
            <a:srgbClr val="0070C0"/>
          </a:solidFill>
        </p:spPr>
        <p:txBody>
          <a:bodyPr wrap="none" lIns="0" tIns="0" rIns="0" bIns="0" rtlCol="0">
            <a:noAutofit/>
          </a:bodyPr>
          <a:lstStyle/>
          <a:p>
            <a:endParaRPr lang="en-US" dirty="0">
              <a:latin typeface="+mn-lt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648200" y="2177534"/>
            <a:ext cx="533400" cy="184666"/>
          </a:xfrm>
          <a:prstGeom prst="rect">
            <a:avLst/>
          </a:prstGeom>
          <a:solidFill>
            <a:srgbClr val="0070C0"/>
          </a:solidFill>
        </p:spPr>
        <p:txBody>
          <a:bodyPr wrap="none" lIns="0" tIns="0" rIns="0" bIns="0" rtlCol="0">
            <a:noAutofit/>
          </a:bodyPr>
          <a:lstStyle/>
          <a:p>
            <a:endParaRPr lang="en-US" dirty="0">
              <a:latin typeface="+mn-lt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257800" y="2482334"/>
            <a:ext cx="1066800" cy="184666"/>
          </a:xfrm>
          <a:prstGeom prst="rect">
            <a:avLst/>
          </a:prstGeom>
          <a:solidFill>
            <a:srgbClr val="0070C0"/>
          </a:solidFill>
        </p:spPr>
        <p:txBody>
          <a:bodyPr wrap="none" lIns="0" tIns="0" rIns="0" bIns="0" rtlCol="0">
            <a:noAutofit/>
          </a:bodyPr>
          <a:lstStyle/>
          <a:p>
            <a:endParaRPr lang="en-US" dirty="0">
              <a:latin typeface="+mn-lt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400800" y="2787134"/>
            <a:ext cx="152400" cy="184666"/>
          </a:xfrm>
          <a:prstGeom prst="rect">
            <a:avLst/>
          </a:prstGeom>
          <a:solidFill>
            <a:srgbClr val="0070C0"/>
          </a:solidFill>
        </p:spPr>
        <p:txBody>
          <a:bodyPr wrap="none" lIns="0" tIns="0" rIns="0" bIns="0" rtlCol="0">
            <a:noAutofit/>
          </a:bodyPr>
          <a:lstStyle/>
          <a:p>
            <a:endParaRPr lang="en-US" dirty="0">
              <a:latin typeface="+mn-lt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257800" y="3091934"/>
            <a:ext cx="1295400" cy="184666"/>
          </a:xfrm>
          <a:prstGeom prst="rect">
            <a:avLst/>
          </a:prstGeom>
          <a:solidFill>
            <a:srgbClr val="0070C0"/>
          </a:solidFill>
        </p:spPr>
        <p:txBody>
          <a:bodyPr wrap="none" lIns="0" tIns="0" rIns="0" bIns="0" rtlCol="0">
            <a:noAutofit/>
          </a:bodyPr>
          <a:lstStyle/>
          <a:p>
            <a:endParaRPr lang="en-US" dirty="0">
              <a:latin typeface="+mn-lt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57200" y="3372770"/>
            <a:ext cx="3546844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600" dirty="0" smtClean="0">
                <a:latin typeface="+mn-lt"/>
              </a:rPr>
              <a:t>Prioritization of functional requirements</a:t>
            </a:r>
            <a:endParaRPr lang="en-US" sz="1600" dirty="0">
              <a:latin typeface="+mn-lt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477000" y="3396734"/>
            <a:ext cx="152400" cy="184666"/>
          </a:xfrm>
          <a:prstGeom prst="rect">
            <a:avLst/>
          </a:prstGeom>
          <a:solidFill>
            <a:srgbClr val="0070C0"/>
          </a:solidFill>
        </p:spPr>
        <p:txBody>
          <a:bodyPr wrap="none" lIns="0" tIns="0" rIns="0" bIns="0" rtlCol="0">
            <a:noAutofit/>
          </a:bodyPr>
          <a:lstStyle/>
          <a:p>
            <a:endParaRPr lang="en-US" dirty="0">
              <a:latin typeface="+mn-lt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6477000" y="3701534"/>
            <a:ext cx="152400" cy="184666"/>
          </a:xfrm>
          <a:prstGeom prst="rect">
            <a:avLst/>
          </a:prstGeom>
          <a:solidFill>
            <a:srgbClr val="0070C0"/>
          </a:solidFill>
        </p:spPr>
        <p:txBody>
          <a:bodyPr wrap="none" lIns="0" tIns="0" rIns="0" bIns="0" rtlCol="0">
            <a:noAutofit/>
          </a:bodyPr>
          <a:lstStyle/>
          <a:p>
            <a:endParaRPr lang="en-US" dirty="0">
              <a:latin typeface="+mn-lt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6553200" y="4006334"/>
            <a:ext cx="152400" cy="184666"/>
          </a:xfrm>
          <a:prstGeom prst="rect">
            <a:avLst/>
          </a:prstGeom>
          <a:solidFill>
            <a:srgbClr val="0070C0"/>
          </a:solidFill>
        </p:spPr>
        <p:txBody>
          <a:bodyPr wrap="none" lIns="0" tIns="0" rIns="0" bIns="0" rtlCol="0">
            <a:noAutofit/>
          </a:bodyPr>
          <a:lstStyle/>
          <a:p>
            <a:endParaRPr lang="en-US" dirty="0">
              <a:latin typeface="+mn-lt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6553200" y="4615934"/>
            <a:ext cx="1143000" cy="184666"/>
          </a:xfrm>
          <a:prstGeom prst="rect">
            <a:avLst/>
          </a:prstGeom>
          <a:solidFill>
            <a:srgbClr val="0070C0"/>
          </a:solidFill>
        </p:spPr>
        <p:txBody>
          <a:bodyPr wrap="none" lIns="0" tIns="0" rIns="0" bIns="0" rtlCol="0">
            <a:noAutofit/>
          </a:bodyPr>
          <a:lstStyle/>
          <a:p>
            <a:endParaRPr lang="en-US" dirty="0">
              <a:latin typeface="+mn-lt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8733325" y="4996934"/>
            <a:ext cx="76200" cy="184666"/>
          </a:xfrm>
          <a:prstGeom prst="rect">
            <a:avLst/>
          </a:prstGeom>
          <a:solidFill>
            <a:srgbClr val="0070C0"/>
          </a:solidFill>
        </p:spPr>
        <p:txBody>
          <a:bodyPr wrap="none" lIns="0" tIns="0" rIns="0" bIns="0" rtlCol="0">
            <a:noAutofit/>
          </a:bodyPr>
          <a:lstStyle/>
          <a:p>
            <a:endParaRPr lang="en-US" dirty="0">
              <a:latin typeface="+mn-lt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7239000" y="5222557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+mn-lt"/>
              </a:rPr>
              <a:t>?</a:t>
            </a:r>
            <a:endParaRPr lang="en-US" sz="1400" dirty="0">
              <a:latin typeface="+mn-lt"/>
            </a:endParaRPr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8610600" y="1676400"/>
            <a:ext cx="0" cy="37338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Dot"/>
            <a:round/>
            <a:headEnd type="none" w="sm" len="sm"/>
            <a:tailEnd type="none" w="sm" len="sm"/>
          </a:ln>
          <a:effectLst/>
        </p:spPr>
      </p:cxnSp>
      <p:sp>
        <p:nvSpPr>
          <p:cNvPr id="7" name="TextBox 6"/>
          <p:cNvSpPr txBox="1"/>
          <p:nvPr/>
        </p:nvSpPr>
        <p:spPr>
          <a:xfrm>
            <a:off x="8305800" y="1414790"/>
            <a:ext cx="55323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>
                <a:latin typeface="+mn-lt"/>
              </a:rPr>
              <a:t>Jul’15</a:t>
            </a:r>
          </a:p>
        </p:txBody>
      </p:sp>
      <p:cxnSp>
        <p:nvCxnSpPr>
          <p:cNvPr id="58" name="Straight Connector 57"/>
          <p:cNvCxnSpPr/>
          <p:nvPr/>
        </p:nvCxnSpPr>
        <p:spPr bwMode="auto">
          <a:xfrm>
            <a:off x="7696200" y="1752600"/>
            <a:ext cx="0" cy="37338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Dot"/>
            <a:round/>
            <a:headEnd type="none" w="sm" len="sm"/>
            <a:tailEnd type="none" w="sm" len="sm"/>
          </a:ln>
          <a:effectLst/>
        </p:spPr>
      </p:cxnSp>
      <p:cxnSp>
        <p:nvCxnSpPr>
          <p:cNvPr id="59" name="Straight Connector 58"/>
          <p:cNvCxnSpPr/>
          <p:nvPr/>
        </p:nvCxnSpPr>
        <p:spPr bwMode="auto">
          <a:xfrm>
            <a:off x="8610600" y="1752600"/>
            <a:ext cx="0" cy="37338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Dot"/>
            <a:round/>
            <a:headEnd type="none" w="sm" len="sm"/>
            <a:tailEnd type="none" w="sm" len="sm"/>
          </a:ln>
          <a:effectLst/>
        </p:spPr>
      </p:cxnSp>
      <p:sp>
        <p:nvSpPr>
          <p:cNvPr id="60" name="TextBox 59"/>
          <p:cNvSpPr txBox="1"/>
          <p:nvPr/>
        </p:nvSpPr>
        <p:spPr>
          <a:xfrm>
            <a:off x="7391400" y="1414790"/>
            <a:ext cx="60035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>
                <a:latin typeface="+mn-lt"/>
              </a:rPr>
              <a:t>Jun’15</a:t>
            </a:r>
          </a:p>
        </p:txBody>
      </p:sp>
      <p:cxnSp>
        <p:nvCxnSpPr>
          <p:cNvPr id="61" name="Straight Connector 60"/>
          <p:cNvCxnSpPr/>
          <p:nvPr/>
        </p:nvCxnSpPr>
        <p:spPr bwMode="auto">
          <a:xfrm>
            <a:off x="4617005" y="1752600"/>
            <a:ext cx="0" cy="37338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Dot"/>
            <a:round/>
            <a:headEnd type="none" w="sm" len="sm"/>
            <a:tailEnd type="none" w="sm" len="sm"/>
          </a:ln>
          <a:effectLst/>
        </p:spPr>
      </p:cxnSp>
      <p:sp>
        <p:nvSpPr>
          <p:cNvPr id="62" name="TextBox 61"/>
          <p:cNvSpPr txBox="1"/>
          <p:nvPr/>
        </p:nvSpPr>
        <p:spPr>
          <a:xfrm>
            <a:off x="4258026" y="1447800"/>
            <a:ext cx="62108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>
                <a:latin typeface="+mn-lt"/>
              </a:rPr>
              <a:t>Mar’21</a:t>
            </a:r>
            <a:endParaRPr lang="en-US" sz="1100">
              <a:latin typeface="+mn-lt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457200" y="4267200"/>
            <a:ext cx="1330392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600" dirty="0">
                <a:latin typeface="+mn-lt"/>
              </a:rPr>
              <a:t>Initial </a:t>
            </a:r>
            <a:r>
              <a:rPr lang="en-US" sz="1600" dirty="0" smtClean="0">
                <a:latin typeface="+mn-lt"/>
              </a:rPr>
              <a:t>PAR text </a:t>
            </a:r>
            <a:endParaRPr lang="en-US" sz="1600" dirty="0">
              <a:latin typeface="+mn-lt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6553200" y="4311134"/>
            <a:ext cx="152400" cy="184666"/>
          </a:xfrm>
          <a:prstGeom prst="rect">
            <a:avLst/>
          </a:prstGeom>
          <a:solidFill>
            <a:srgbClr val="0070C0"/>
          </a:solidFill>
        </p:spPr>
        <p:txBody>
          <a:bodyPr wrap="none" lIns="0" tIns="0" rIns="0" bIns="0" rtlCol="0">
            <a:noAutofit/>
          </a:bodyPr>
          <a:lstStyle/>
          <a:p>
            <a:endParaRPr lang="en-US" dirty="0">
              <a:latin typeface="+mn-lt"/>
            </a:endParaRPr>
          </a:p>
        </p:txBody>
      </p:sp>
      <p:cxnSp>
        <p:nvCxnSpPr>
          <p:cNvPr id="64" name="Straight Connector 63"/>
          <p:cNvCxnSpPr/>
          <p:nvPr/>
        </p:nvCxnSpPr>
        <p:spPr bwMode="auto">
          <a:xfrm>
            <a:off x="6096000" y="1752600"/>
            <a:ext cx="0" cy="37338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Dot"/>
            <a:round/>
            <a:headEnd type="none" w="sm" len="sm"/>
            <a:tailEnd type="none" w="sm" len="sm"/>
          </a:ln>
          <a:effectLst/>
        </p:spPr>
      </p:cxnSp>
      <p:cxnSp>
        <p:nvCxnSpPr>
          <p:cNvPr id="65" name="Straight Connector 64"/>
          <p:cNvCxnSpPr/>
          <p:nvPr/>
        </p:nvCxnSpPr>
        <p:spPr bwMode="auto">
          <a:xfrm>
            <a:off x="5257800" y="1752600"/>
            <a:ext cx="0" cy="37338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Dot"/>
            <a:round/>
            <a:headEnd type="none" w="sm" len="sm"/>
            <a:tailEnd type="none" w="sm" len="sm"/>
          </a:ln>
          <a:effectLst/>
        </p:spPr>
      </p:cxnSp>
      <p:sp>
        <p:nvSpPr>
          <p:cNvPr id="66" name="TextBox 65"/>
          <p:cNvSpPr txBox="1"/>
          <p:nvPr/>
        </p:nvSpPr>
        <p:spPr>
          <a:xfrm>
            <a:off x="4953000" y="1447800"/>
            <a:ext cx="60001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>
                <a:latin typeface="+mn-lt"/>
              </a:rPr>
              <a:t>Apr’11</a:t>
            </a:r>
            <a:endParaRPr lang="en-US" sz="1100">
              <a:latin typeface="+mn-lt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5791200" y="1447800"/>
            <a:ext cx="56095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>
                <a:latin typeface="+mn-lt"/>
              </a:rPr>
              <a:t>May’2</a:t>
            </a:r>
            <a:endParaRPr lang="en-US" sz="1100">
              <a:latin typeface="+mn-lt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5205560" y="5301734"/>
            <a:ext cx="76200" cy="184666"/>
          </a:xfrm>
          <a:prstGeom prst="rect">
            <a:avLst/>
          </a:prstGeom>
          <a:solidFill>
            <a:srgbClr val="FFC000"/>
          </a:solidFill>
          <a:ln w="19050" cmpd="sng">
            <a:solidFill>
              <a:schemeClr val="tx1"/>
            </a:solidFill>
          </a:ln>
        </p:spPr>
        <p:txBody>
          <a:bodyPr wrap="none" lIns="0" tIns="0" rIns="0" bIns="0" rtlCol="0">
            <a:noAutofit/>
          </a:bodyPr>
          <a:lstStyle/>
          <a:p>
            <a:endParaRPr lang="en-US" dirty="0">
              <a:latin typeface="+mn-lt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6055740" y="5301734"/>
            <a:ext cx="76200" cy="184666"/>
          </a:xfrm>
          <a:prstGeom prst="rect">
            <a:avLst/>
          </a:prstGeom>
          <a:solidFill>
            <a:srgbClr val="FFC000"/>
          </a:solidFill>
          <a:ln w="19050" cmpd="sng">
            <a:solidFill>
              <a:schemeClr val="tx1"/>
            </a:solidFill>
          </a:ln>
        </p:spPr>
        <p:txBody>
          <a:bodyPr wrap="none" lIns="0" tIns="0" rIns="0" bIns="0" rtlCol="0">
            <a:noAutofit/>
          </a:bodyPr>
          <a:lstStyle/>
          <a:p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456076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Request EC to extend OmniRAN EC Study Group until July 19</a:t>
            </a:r>
            <a:r>
              <a:rPr lang="en-US" baseline="30000"/>
              <a:t>th</a:t>
            </a:r>
            <a:r>
              <a:rPr lang="en-US"/>
              <a:t>, 2013 (end of next plenary session).</a:t>
            </a:r>
          </a:p>
          <a:p>
            <a:pPr lvl="2"/>
            <a:r>
              <a:rPr lang="en-US"/>
              <a:t>FYI: Study Group:</a:t>
            </a:r>
          </a:p>
          <a:p>
            <a:pPr lvl="3"/>
            <a:r>
              <a:rPr lang="en-US" sz="1600"/>
              <a:t>Moved: Harry Worstell, AT&amp;T</a:t>
            </a:r>
          </a:p>
          <a:p>
            <a:pPr lvl="3"/>
            <a:r>
              <a:rPr lang="en-US" sz="1600"/>
              <a:t>Seconded: Charles Perkins, Futurewei</a:t>
            </a:r>
          </a:p>
          <a:p>
            <a:pPr lvl="3"/>
            <a:r>
              <a:rPr lang="en-US" sz="1600"/>
              <a:t>Y: 15 / N: 0 / A: 0</a:t>
            </a:r>
            <a:endParaRPr lang="en-US"/>
          </a:p>
          <a:p>
            <a:pPr lvl="1"/>
            <a:r>
              <a:rPr lang="en-US"/>
              <a:t>Moved:</a:t>
            </a:r>
          </a:p>
          <a:p>
            <a:pPr lvl="1"/>
            <a:r>
              <a:rPr lang="en-US"/>
              <a:t>Second: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842147"/>
      </p:ext>
    </p:extLst>
  </p:cSld>
  <p:clrMapOvr>
    <a:masterClrMapping/>
  </p:clrMapOvr>
</p:sld>
</file>

<file path=ppt/theme/theme1.xml><?xml version="1.0" encoding="utf-8"?>
<a:theme xmlns:a="http://schemas.openxmlformats.org/drawingml/2006/main" name="omniran_usecase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302</TotalTime>
  <Words>253</Words>
  <Application>Microsoft Macintosh PowerPoint</Application>
  <PresentationFormat>On-screen Show (4:3)</PresentationFormat>
  <Paragraphs>71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omniran_usecase_template</vt:lpstr>
      <vt:lpstr>OmniRAN EC SG March 2013 Closing Report</vt:lpstr>
      <vt:lpstr>OmniRAN ECSG Status</vt:lpstr>
      <vt:lpstr>OmniRAN ECSG March ’13 Achievements</vt:lpstr>
      <vt:lpstr>Plan and Timeline</vt:lpstr>
      <vt:lpstr>Motion</vt:lpstr>
    </vt:vector>
  </TitlesOfParts>
  <Company>Nokia Siemens Networks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Max Riegel</dc:creator>
  <cp:lastModifiedBy>Max Riegel</cp:lastModifiedBy>
  <cp:revision>21</cp:revision>
  <cp:lastPrinted>1998-02-10T13:28:06Z</cp:lastPrinted>
  <dcterms:created xsi:type="dcterms:W3CDTF">2013-03-11T14:14:17Z</dcterms:created>
  <dcterms:modified xsi:type="dcterms:W3CDTF">2013-03-21T21:31:58Z</dcterms:modified>
</cp:coreProperties>
</file>