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256" r:id="rId2"/>
    <p:sldId id="522" r:id="rId3"/>
    <p:sldId id="524" r:id="rId4"/>
    <p:sldId id="525" r:id="rId5"/>
    <p:sldId id="527" r:id="rId6"/>
    <p:sldId id="528" r:id="rId7"/>
    <p:sldId id="517" r:id="rId8"/>
    <p:sldId id="500" r:id="rId9"/>
    <p:sldId id="503" r:id="rId10"/>
    <p:sldId id="534" r:id="rId11"/>
    <p:sldId id="535" r:id="rId12"/>
    <p:sldId id="505" r:id="rId13"/>
    <p:sldId id="533" r:id="rId14"/>
    <p:sldId id="532" r:id="rId15"/>
    <p:sldId id="513" r:id="rId16"/>
    <p:sldId id="516" r:id="rId17"/>
    <p:sldId id="447" r:id="rId18"/>
    <p:sldId id="530" r:id="rId19"/>
    <p:sldId id="531" r:id="rId20"/>
  </p:sldIdLst>
  <p:sldSz cx="9144000" cy="6858000" type="screen4x3"/>
  <p:notesSz cx="6781800" cy="9880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el Corporation" initials="" lastIdx="1" clrIdx="0"/>
  <p:cmAuthor id="1" name="vgupta2" initials="" lastIdx="3" clrIdx="1"/>
  <p:cmAuthor id="2" name="michaew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0A8"/>
    <a:srgbClr val="66CCFF"/>
    <a:srgbClr val="000000"/>
    <a:srgbClr val="11F3F3"/>
    <a:srgbClr val="06A606"/>
    <a:srgbClr val="096DBF"/>
    <a:srgbClr val="DDDDD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92" autoAdjust="0"/>
    <p:restoredTop sz="96182" autoAdjust="0"/>
  </p:normalViewPr>
  <p:slideViewPr>
    <p:cSldViewPr snapToGrid="0">
      <p:cViewPr>
        <p:scale>
          <a:sx n="80" d="100"/>
          <a:sy n="80" d="100"/>
        </p:scale>
        <p:origin x="-504" y="72"/>
      </p:cViewPr>
      <p:guideLst>
        <p:guide orient="horz" pos="21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384" y="-114"/>
      </p:cViewPr>
      <p:guideLst>
        <p:guide orient="horz" pos="3112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37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837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EF30A0AA-AF7F-4536-87D7-70D0F431DFA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2650"/>
            <a:ext cx="49720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853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굴림" pitchFamily="50" charset="-127"/>
              </a:defRPr>
            </a:lvl1pPr>
          </a:lstStyle>
          <a:p>
            <a:fld id="{4BA19A2B-B015-4F44-A2D3-D41916D6C4B4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31775" indent="-23018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461963" indent="-228600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633413" indent="-169863" algn="l" rtl="0" fontAlgn="base">
      <a:spcBef>
        <a:spcPct val="30000"/>
      </a:spcBef>
      <a:spcAft>
        <a:spcPct val="0"/>
      </a:spcAft>
      <a:buFont typeface="Verdana" pitchFamily="34" charset="0"/>
      <a:buChar char="•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803275" indent="-168275" algn="l" rtl="0" fontAlgn="base">
      <a:spcBef>
        <a:spcPct val="30000"/>
      </a:spcBef>
      <a:spcAft>
        <a:spcPct val="0"/>
      </a:spcAft>
      <a:buFont typeface="Verdana" pitchFamily="34" charset="0"/>
      <a:buChar char="–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1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3CF4-9765-4A66-80B8-26D45172942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>
              <a:ea typeface="ＭＳ Ｐゴシック" pitchFamily="50" charset="-128"/>
            </a:endParaRPr>
          </a:p>
        </p:txBody>
      </p:sp>
      <p:sp>
        <p:nvSpPr>
          <p:cNvPr id="737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7CD57-7DB9-456C-8DB6-36D5F36ED17C}" type="slidenum">
              <a:rPr lang="ja-JP" altLang="en-US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1363"/>
            <a:ext cx="49403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802.21-02/xxxr0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20xx</a:t>
            </a:r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XXXX, His Company</a:t>
            </a:r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FD72ED04-A864-4DC0-A8CE-E9B26A560A8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16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F5D1F-2FA1-4370-9EDA-B49D786C76BB}" type="slidenum">
              <a:rPr lang="ko-KR" altLang="en-US"/>
              <a:pPr/>
              <a:t>17</a:t>
            </a:fld>
            <a:endParaRPr lang="en-US" altLang="ko-KR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7713"/>
            <a:ext cx="4924425" cy="3692525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692650"/>
            <a:ext cx="4975225" cy="4448175"/>
          </a:xfrm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98D3B-A213-4BDE-8A1A-0080A0690AF2}" type="slidenum">
              <a:rPr lang="ko-KR" altLang="en-US"/>
              <a:pPr/>
              <a:t>18</a:t>
            </a:fld>
            <a:endParaRPr lang="en-US" altLang="ko-KR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  <a:p>
            <a:pPr marL="708025" lvl="1" indent="-271463" eaLnBrk="1" hangingPunct="1">
              <a:spcBef>
                <a:spcPct val="0"/>
              </a:spcBef>
            </a:pPr>
            <a:endParaRPr lang="en-US" smtClean="0">
              <a:ea typeface="ＭＳ Ｐゴシック" pitchFamily="50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09778-74AA-47F7-BAA2-2FFEE0AEC08B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0D1E4-FE16-4A20-8281-8BF9A8675CA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A4BDE51B-4DB2-4587-B5A1-A9E32B2107AF}" type="slidenum">
              <a:rPr lang="en-US" altLang="ja-JP">
                <a:latin typeface="Calibri" pitchFamily="34" charset="0"/>
              </a:rPr>
              <a:pPr eaLnBrk="1" hangingPunct="1"/>
              <a:t>3</a:t>
            </a:fld>
            <a:endParaRPr lang="en-US" altLang="ja-JP">
              <a:latin typeface="Calibri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866564" y="741045"/>
            <a:ext cx="5047104" cy="370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endParaRPr lang="ja-JP" altLang="ja-JP" sz="1800">
              <a:latin typeface="Calibri" pitchFamily="34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904240" y="4691571"/>
            <a:ext cx="4971751" cy="84568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ja-JP" altLang="ja-JP" smtClean="0">
              <a:latin typeface="Calibri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ja-JP" sz="1000" smtClean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89203F-EE15-4011-ABF1-F61D6E51C296}" type="slidenum">
              <a:rPr lang="en-US" altLang="ja-JP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ED20F-6787-4475-ADD3-DF9ECDA4AFC3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7560F-9449-470F-B870-7523C4F5B4BC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ACD7F-E908-48DE-BEA0-46D3334748D1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90368-E426-4B15-9E58-9ADF1D473A91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3F289-2C24-4BFB-9568-D0DA126783EB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1363"/>
            <a:ext cx="4938712" cy="37052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1/18/2013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E13C3D-B22D-4F16-8BF1-CDB1E3314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FF8875-0938-4292-B959-D0148DF09F5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FA157-9B91-4CA3-8A4C-0F2662E83ED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57200" y="990601"/>
            <a:ext cx="8229600" cy="518160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686800" y="6569076"/>
            <a:ext cx="4572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D363-0AEB-4421-98D2-AC2ED92DD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638800" y="6553200"/>
            <a:ext cx="3505200" cy="304800"/>
          </a:xfrm>
          <a:prstGeom prst="rect">
            <a:avLst/>
          </a:prstGeom>
        </p:spPr>
        <p:txBody>
          <a:bodyPr lIns="91433" tIns="45717" rIns="91433" bIns="45717"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0" y="6492876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7537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371600"/>
            <a:ext cx="4041775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371600"/>
            <a:ext cx="4043362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44925"/>
            <a:ext cx="4043362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553200"/>
            <a:ext cx="752475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30375" y="6378575"/>
            <a:ext cx="3889375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42913" y="6553200"/>
            <a:ext cx="415925" cy="304800"/>
          </a:xfrm>
        </p:spPr>
        <p:txBody>
          <a:bodyPr/>
          <a:lstStyle>
            <a:lvl1pPr>
              <a:defRPr/>
            </a:lvl1pPr>
          </a:lstStyle>
          <a:p>
            <a:fld id="{8CB29C3B-39E8-4541-8A71-4B584DFB566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F2359B-8286-41B8-835D-6BA893CC1710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EC271-49F7-4422-B52A-131A52D45A2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7886-0CCF-46BA-A739-4A44C9436883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41D59-C2DF-48E3-A618-BA311CFF1A8F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F4309-7FDE-454C-9F25-B01FBD8B3D6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C63AF-8F90-40EF-B972-086768B3E92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AFAD7-129F-465C-8C7A-85609FDB4869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4A1ED4-55DA-4281-8370-04D20F4DFFEF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1/18/2013</a:t>
            </a:r>
            <a:endParaRPr lang="en-US" altLang="ko-K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6401C9-9F39-4D2D-A9A3-72FB6EBB394A}" type="slidenum">
              <a:rPr lang="ko-KR" altLang="en-US" smtClean="0"/>
              <a:pPr/>
              <a:t>‹#›</a:t>
            </a:fld>
            <a:endParaRPr lang="en-US" altLang="ko-KR"/>
          </a:p>
        </p:txBody>
      </p:sp>
      <p:pic>
        <p:nvPicPr>
          <p:cNvPr id="11" name="Picture 24" descr="smlliee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8" y="0"/>
            <a:ext cx="414337" cy="471488"/>
          </a:xfrm>
          <a:prstGeom prst="rect">
            <a:avLst/>
          </a:prstGeom>
          <a:noFill/>
        </p:spPr>
      </p:pic>
      <p:pic>
        <p:nvPicPr>
          <p:cNvPr id="16" name="Picture 25" descr="802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37600" y="0"/>
            <a:ext cx="414338" cy="4270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</p:sldLayoutIdLst>
  <p:transition/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entor.ieee.org/802.21/documen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doc/rfc567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rfc5679/" TargetMode="External"/><Relationship Id="rId4" Type="http://schemas.openxmlformats.org/officeDocument/2006/relationships/hyperlink" Target="http://datatracker.ietf.org/doc/draft-ietf-mipshop-mos-dhcp-option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66699" y="790575"/>
            <a:ext cx="8705851" cy="3021403"/>
          </a:xfrm>
        </p:spPr>
        <p:txBody>
          <a:bodyPr wrap="square">
            <a:normAutofit/>
          </a:bodyPr>
          <a:lstStyle/>
          <a:p>
            <a:pPr algn="ctr"/>
            <a:r>
              <a:rPr lang="en-US" altLang="ko-KR" sz="4400" dirty="0" smtClean="0">
                <a:solidFill>
                  <a:schemeClr val="bg2"/>
                </a:solidFill>
                <a:ea typeface="굴림" pitchFamily="50" charset="-127"/>
              </a:rPr>
              <a:t>IEEE 802.21™: An Overview and Current WG Status</a:t>
            </a:r>
            <a:r>
              <a:rPr lang="en-US" altLang="ko-KR" sz="4400" dirty="0">
                <a:solidFill>
                  <a:schemeClr val="bg2"/>
                </a:solidFill>
                <a:ea typeface="굴림" pitchFamily="50" charset="-127"/>
              </a:rPr>
              <a:t/>
            </a:r>
            <a:br>
              <a:rPr lang="en-US" altLang="ko-KR" sz="4400" dirty="0">
                <a:solidFill>
                  <a:schemeClr val="bg2"/>
                </a:solidFill>
                <a:ea typeface="굴림" pitchFamily="50" charset="-127"/>
              </a:rPr>
            </a:br>
            <a:r>
              <a:rPr lang="en-US" sz="4400" smtClean="0"/>
              <a:t> </a:t>
            </a:r>
            <a:r>
              <a:rPr lang="en-US" sz="4400" smtClean="0"/>
              <a:t>21-13-0054-00</a:t>
            </a:r>
            <a:br>
              <a:rPr lang="en-US" sz="4400" smtClean="0"/>
            </a:br>
            <a:r>
              <a:rPr lang="en-US" sz="4400" smtClean="0"/>
              <a:t> omniran-13-0023-00-0000</a:t>
            </a:r>
            <a:endParaRPr lang="en-US" altLang="ko-KR" sz="4400" dirty="0">
              <a:solidFill>
                <a:schemeClr val="bg2"/>
              </a:solidFill>
              <a:ea typeface="굴림" pitchFamily="50" charset="-127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4229099" y="3609975"/>
            <a:ext cx="4781551" cy="1417638"/>
          </a:xfrm>
          <a:prstGeom prst="rect">
            <a:avLst/>
          </a:prstGeom>
        </p:spPr>
        <p:txBody>
          <a:bodyPr vert="horz" wrap="square" anchor="b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굴림" pitchFamily="50" charset="-127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굴림" pitchFamily="50" charset="-127"/>
                <a:cs typeface="+mj-cs"/>
              </a:rPr>
              <a:t>Charles E. Perkins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3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  <a:t/>
            </a:r>
            <a:br>
              <a:rPr kumimoji="0" lang="en-US" altLang="ko-KR" sz="33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굴림" pitchFamily="50" charset="-127"/>
                <a:cs typeface="+mj-cs"/>
              </a:rPr>
            </a:br>
            <a:endParaRPr kumimoji="0" lang="en-US" altLang="ko-KR" sz="33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굴림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863" y="3895725"/>
            <a:ext cx="2613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 err="1" smtClean="0">
                <a:solidFill>
                  <a:schemeClr val="bg1"/>
                </a:solidFill>
              </a:rPr>
              <a:t>OmniRAN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ECSG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802.21a - 2012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Defines mechanisms to reduce the latency during authentication and key establishment for handovers between heterogeneous access networks that support IEEE 802.21</a:t>
            </a:r>
          </a:p>
          <a:p>
            <a:endParaRPr lang="en-US" sz="2400" dirty="0" smtClean="0"/>
          </a:p>
          <a:p>
            <a:r>
              <a:rPr lang="en-US" sz="2400" dirty="0" smtClean="0"/>
              <a:t>Provides data integrity, replay protection, confidentiality and data origin authentication to IEEE 802.21 MIH (Media-Independent Handover) protocol exchanges and enable authorization for MIH services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09600" y="1524000"/>
          <a:ext cx="7924800" cy="4636558"/>
        </p:xfrm>
        <a:graphic>
          <a:graphicData uri="http://schemas.openxmlformats.org/presentationml/2006/ole">
            <p:oleObj spid="_x0000_s677890" name="Visio" r:id="rId3" imgW="7669080" imgH="4500832" progId="Visio.Drawing.11">
              <p:embed/>
            </p:oleObj>
          </a:graphicData>
        </a:graphic>
      </p:graphicFrame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404813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Preregistration / Roaming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Projects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305800" cy="4586097"/>
          </a:xfrm>
        </p:spPr>
        <p:txBody>
          <a:bodyPr>
            <a:normAutofit/>
          </a:bodyPr>
          <a:lstStyle/>
          <a:p>
            <a:r>
              <a:rPr lang="en-US" dirty="0" smtClean="0"/>
              <a:t> Two new PARs are approved in February 2013</a:t>
            </a:r>
          </a:p>
          <a:p>
            <a:pPr lvl="1"/>
            <a:r>
              <a:rPr lang="en-US" dirty="0" smtClean="0"/>
              <a:t>IEEE 802.21-2008 revision</a:t>
            </a:r>
          </a:p>
          <a:p>
            <a:pPr lvl="1"/>
            <a:r>
              <a:rPr lang="en-US" dirty="0" smtClean="0"/>
              <a:t>IEEE 802.21.1- Media Independent Services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492240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802.21.1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6825"/>
            <a:ext cx="8305800" cy="5038725"/>
          </a:xfrm>
        </p:spPr>
        <p:txBody>
          <a:bodyPr>
            <a:normAutofit/>
          </a:bodyPr>
          <a:lstStyle/>
          <a:p>
            <a:r>
              <a:rPr lang="en-US" b="1" dirty="0" smtClean="0"/>
              <a:t>2.1 Title: Standard for Local and metropolitan area networks</a:t>
            </a:r>
          </a:p>
          <a:p>
            <a:endParaRPr lang="en-US" b="1" dirty="0" smtClean="0"/>
          </a:p>
          <a:p>
            <a:r>
              <a:rPr lang="en-US" dirty="0" smtClean="0"/>
              <a:t>-- Part 21.1: Media Independent Services</a:t>
            </a:r>
          </a:p>
          <a:p>
            <a:endParaRPr lang="en-US" dirty="0" smtClean="0"/>
          </a:p>
          <a:p>
            <a:r>
              <a:rPr lang="en-US" b="1" dirty="0" smtClean="0"/>
              <a:t>5.2 Scope: This standard defines extensible IEEE 802(R) handover </a:t>
            </a:r>
            <a:r>
              <a:rPr lang="en-US" b="1" i="1" u="sng" dirty="0" smtClean="0"/>
              <a:t>and other services  </a:t>
            </a:r>
            <a:r>
              <a:rPr lang="en-US" b="1" dirty="0" smtClean="0"/>
              <a:t>(e.g., discovery) that are used in conjunction with the Media Independent Services Framework.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492240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latin typeface="Calibri" pitchFamily="34" charset="0"/>
                <a:ea typeface="ＭＳ Ｐゴシック" pitchFamily="50" charset="-128"/>
              </a:rPr>
              <a:t>Conclusion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72294" y="1202085"/>
            <a:ext cx="8496944" cy="47319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IEEE 802.21 and its amendments can support the Wi-Fi use cases that are currently discussed in </a:t>
            </a:r>
            <a:r>
              <a:rPr lang="en-US" altLang="ja-JP" sz="2800" dirty="0" err="1" smtClean="0">
                <a:latin typeface="Calibri" pitchFamily="34" charset="0"/>
                <a:ea typeface="ＭＳ Ｐゴシック" pitchFamily="50" charset="-128"/>
              </a:rPr>
              <a:t>OmniRAN</a:t>
            </a:r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 ECSG </a:t>
            </a:r>
          </a:p>
          <a:p>
            <a:pPr eaLnBrk="1" hangingPunct="1"/>
            <a:r>
              <a:rPr lang="en-US" altLang="ja-JP" sz="2800" dirty="0" smtClean="0">
                <a:latin typeface="Calibri" pitchFamily="34" charset="0"/>
                <a:ea typeface="ＭＳ Ｐゴシック" pitchFamily="50" charset="-128"/>
              </a:rPr>
              <a:t>If additional work is required, it can be done within 802.21-2008-Rev and 802.21.1 work items</a:t>
            </a:r>
            <a:endParaRPr lang="en-US" altLang="ja-JP" dirty="0" smtClean="0">
              <a:latin typeface="Calibri" pitchFamily="34" charset="0"/>
              <a:ea typeface="ＭＳ Ｐゴシック" pitchFamily="50" charset="-128"/>
            </a:endParaRPr>
          </a:p>
          <a:p>
            <a:pPr eaLnBrk="1" hangingPunct="1">
              <a:buNone/>
            </a:pPr>
            <a:endParaRPr lang="en-US" altLang="ja-JP" dirty="0" smtClean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276225"/>
            <a:ext cx="7772400" cy="6381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IEEE 802.21 Information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800100" y="2152650"/>
            <a:ext cx="762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hlinkClick r:id="rId3"/>
              </a:rPr>
              <a:t>http://www.ieee802.org/21</a:t>
            </a: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mentor.ieee.org/802.21/documents</a:t>
            </a:r>
            <a:endParaRPr lang="en-US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solidFill>
                <a:srgbClr val="3399FF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solidFill>
                  <a:srgbClr val="3399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7174" y="1952624"/>
            <a:ext cx="8705851" cy="1293813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Thank you!!</a:t>
            </a:r>
            <a:b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</a:br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Q &amp;A </a:t>
            </a:r>
            <a:endParaRPr lang="en-US" altLang="ko-KR" sz="44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65112" y="1076325"/>
            <a:ext cx="8612187" cy="5229225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altLang="ko-KR" sz="2400" b="1" dirty="0" smtClean="0">
                <a:ea typeface="굴림" pitchFamily="50" charset="-127"/>
              </a:rPr>
              <a:t>802.11 Architectural Extension for MIH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SAP extension to support the link events </a:t>
            </a:r>
            <a:endParaRPr lang="en-US" altLang="ko-KR" sz="2400" dirty="0" smtClean="0">
              <a:ea typeface="굴림" pitchFamily="50" charset="-127"/>
            </a:endParaRPr>
          </a:p>
          <a:p>
            <a:r>
              <a:rPr lang="en-US" altLang="ko-KR" sz="2400" dirty="0" smtClean="0">
                <a:ea typeface="굴림" pitchFamily="50" charset="-127"/>
              </a:rPr>
              <a:t>Mobile </a:t>
            </a:r>
            <a:r>
              <a:rPr lang="en-US" altLang="ko-KR" sz="2400" dirty="0">
                <a:ea typeface="굴림" pitchFamily="50" charset="-127"/>
              </a:rPr>
              <a:t>Node can detect whether 802.11 Network supports MIH Function </a:t>
            </a:r>
            <a:r>
              <a:rPr lang="en-US" altLang="ko-KR" sz="2400" dirty="0" smtClean="0">
                <a:ea typeface="굴림" pitchFamily="50" charset="-127"/>
              </a:rPr>
              <a:t>through GAS (Generic Advertisement Service ) defined by 802.11u </a:t>
            </a:r>
            <a:endParaRPr lang="en-US" altLang="ko-KR" sz="2400" dirty="0">
              <a:ea typeface="굴림" pitchFamily="50" charset="-127"/>
            </a:endParaRPr>
          </a:p>
          <a:p>
            <a:r>
              <a:rPr lang="en-US" sz="2400" dirty="0" smtClean="0"/>
              <a:t>Generic Advertisement Service (GAS) provides a non-AP STA access to an information server (e.g. an IEEE 802.21 IS)</a:t>
            </a:r>
            <a:endParaRPr lang="en-US" altLang="ko-KR" sz="2400" dirty="0" smtClean="0">
              <a:ea typeface="굴림" pitchFamily="50" charset="-127"/>
            </a:endParaRPr>
          </a:p>
          <a:p>
            <a:r>
              <a:rPr lang="en-US" altLang="ko-KR" sz="2400" dirty="0" smtClean="0">
                <a:ea typeface="굴림" pitchFamily="50" charset="-127"/>
              </a:rPr>
              <a:t>802.11u </a:t>
            </a:r>
            <a:r>
              <a:rPr lang="en-US" altLang="ko-KR" sz="2400" dirty="0">
                <a:ea typeface="굴림" pitchFamily="50" charset="-127"/>
              </a:rPr>
              <a:t>supports MIH query in state 1 using Action </a:t>
            </a:r>
            <a:r>
              <a:rPr lang="en-US" altLang="ko-KR" sz="2400" dirty="0" smtClean="0">
                <a:ea typeface="굴림" pitchFamily="50" charset="-127"/>
              </a:rPr>
              <a:t>Frame </a:t>
            </a:r>
          </a:p>
          <a:p>
            <a:pPr lvl="1"/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802.11u has a media specific mechanism (information are stored in AP)</a:t>
            </a:r>
          </a:p>
          <a:p>
            <a:pPr lvl="1"/>
            <a:r>
              <a:rPr lang="en-US" altLang="ko-KR" sz="2400" b="1" dirty="0" smtClean="0">
                <a:solidFill>
                  <a:srgbClr val="000000"/>
                </a:solidFill>
                <a:ea typeface="굴림" pitchFamily="50" charset="-127"/>
              </a:rPr>
              <a:t>For higher layers, 802.21 IS Service is the only mechanism supported </a:t>
            </a:r>
          </a:p>
          <a:p>
            <a:pPr lvl="1">
              <a:buNone/>
            </a:pPr>
            <a:endParaRPr lang="en-US" altLang="ko-KR" sz="24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None/>
            </a:pPr>
            <a:endParaRPr lang="en-US" altLang="ko-KR" sz="2400" b="1" dirty="0" smtClean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523874" y="400050"/>
            <a:ext cx="801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eaLnBrk="1" hangingPunct="1"/>
            <a:r>
              <a:rPr lang="en-US" altLang="ko-KR" sz="3600" b="1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MIH in IEEE 802.11</a:t>
            </a:r>
            <a:endParaRPr lang="en-US" altLang="ko-KR" sz="3600" b="1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825" y="6553200"/>
            <a:ext cx="990600" cy="30480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 rot="3206854">
            <a:off x="2147641" y="2063216"/>
            <a:ext cx="3168352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16"/>
          <p:cNvSpPr>
            <a:spLocks/>
          </p:cNvSpPr>
          <p:nvPr/>
        </p:nvSpPr>
        <p:spPr bwMode="auto">
          <a:xfrm rot="2531415">
            <a:off x="3830473" y="1193988"/>
            <a:ext cx="3024187" cy="1746089"/>
          </a:xfrm>
          <a:custGeom>
            <a:avLst/>
            <a:gdLst>
              <a:gd name="T0" fmla="*/ 22999712 w 43200"/>
              <a:gd name="T1" fmla="*/ 29086033 h 43200"/>
              <a:gd name="T2" fmla="*/ 10585845 w 43200"/>
              <a:gd name="T3" fmla="*/ 28200450 h 43200"/>
              <a:gd name="T4" fmla="*/ 33953079 w 43200"/>
              <a:gd name="T5" fmla="*/ 38777277 h 43200"/>
              <a:gd name="T6" fmla="*/ 28522914 w 43200"/>
              <a:gd name="T7" fmla="*/ 39200637 h 43200"/>
              <a:gd name="T8" fmla="*/ 80756154 w 43200"/>
              <a:gd name="T9" fmla="*/ 43434034 h 43200"/>
              <a:gd name="T10" fmla="*/ 77482401 w 43200"/>
              <a:gd name="T11" fmla="*/ 41500651 h 43200"/>
              <a:gd name="T12" fmla="*/ 141276716 w 43200"/>
              <a:gd name="T13" fmla="*/ 38612826 h 43200"/>
              <a:gd name="T14" fmla="*/ 139968195 w 43200"/>
              <a:gd name="T15" fmla="*/ 40733991 h 43200"/>
              <a:gd name="T16" fmla="*/ 167260993 w 43200"/>
              <a:gd name="T17" fmla="*/ 25504840 h 43200"/>
              <a:gd name="T18" fmla="*/ 183193698 w 43200"/>
              <a:gd name="T19" fmla="*/ 33433852 h 43200"/>
              <a:gd name="T20" fmla="*/ 204845617 w 43200"/>
              <a:gd name="T21" fmla="*/ 17060277 h 43200"/>
              <a:gd name="T22" fmla="*/ 197749208 w 43200"/>
              <a:gd name="T23" fmla="*/ 20033661 h 43200"/>
              <a:gd name="T24" fmla="*/ 187820074 w 43200"/>
              <a:gd name="T25" fmla="*/ 6028993 h 43200"/>
              <a:gd name="T26" fmla="*/ 188192567 w 43200"/>
              <a:gd name="T27" fmla="*/ 7433459 h 43200"/>
              <a:gd name="T28" fmla="*/ 142506832 w 43200"/>
              <a:gd name="T29" fmla="*/ 4391182 h 43200"/>
              <a:gd name="T30" fmla="*/ 146143277 w 43200"/>
              <a:gd name="T31" fmla="*/ 2600053 h 43200"/>
              <a:gd name="T32" fmla="*/ 108509650 w 43200"/>
              <a:gd name="T33" fmla="*/ 5244534 h 43200"/>
              <a:gd name="T34" fmla="*/ 110269068 w 43200"/>
              <a:gd name="T35" fmla="*/ 3700048 h 43200"/>
              <a:gd name="T36" fmla="*/ 68611873 w 43200"/>
              <a:gd name="T37" fmla="*/ 5768984 h 43200"/>
              <a:gd name="T38" fmla="*/ 74982967 w 43200"/>
              <a:gd name="T39" fmla="*/ 7266775 h 43200"/>
              <a:gd name="T40" fmla="*/ 20225791 w 43200"/>
              <a:gd name="T41" fmla="*/ 17543597 h 43200"/>
              <a:gd name="T42" fmla="*/ 19113282 w 43200"/>
              <a:gd name="T43" fmla="*/ 159669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Core  network</a:t>
            </a:r>
          </a:p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Cloud 16"/>
          <p:cNvSpPr>
            <a:spLocks/>
          </p:cNvSpPr>
          <p:nvPr/>
        </p:nvSpPr>
        <p:spPr bwMode="auto">
          <a:xfrm rot="2531415">
            <a:off x="1270137" y="2735977"/>
            <a:ext cx="3024187" cy="1439863"/>
          </a:xfrm>
          <a:custGeom>
            <a:avLst/>
            <a:gdLst>
              <a:gd name="T0" fmla="*/ 22999712 w 43200"/>
              <a:gd name="T1" fmla="*/ 29086033 h 43200"/>
              <a:gd name="T2" fmla="*/ 10585845 w 43200"/>
              <a:gd name="T3" fmla="*/ 28200450 h 43200"/>
              <a:gd name="T4" fmla="*/ 33953079 w 43200"/>
              <a:gd name="T5" fmla="*/ 38777277 h 43200"/>
              <a:gd name="T6" fmla="*/ 28522914 w 43200"/>
              <a:gd name="T7" fmla="*/ 39200637 h 43200"/>
              <a:gd name="T8" fmla="*/ 80756154 w 43200"/>
              <a:gd name="T9" fmla="*/ 43434034 h 43200"/>
              <a:gd name="T10" fmla="*/ 77482401 w 43200"/>
              <a:gd name="T11" fmla="*/ 41500651 h 43200"/>
              <a:gd name="T12" fmla="*/ 141276716 w 43200"/>
              <a:gd name="T13" fmla="*/ 38612826 h 43200"/>
              <a:gd name="T14" fmla="*/ 139968195 w 43200"/>
              <a:gd name="T15" fmla="*/ 40733991 h 43200"/>
              <a:gd name="T16" fmla="*/ 167260993 w 43200"/>
              <a:gd name="T17" fmla="*/ 25504840 h 43200"/>
              <a:gd name="T18" fmla="*/ 183193698 w 43200"/>
              <a:gd name="T19" fmla="*/ 33433852 h 43200"/>
              <a:gd name="T20" fmla="*/ 204845617 w 43200"/>
              <a:gd name="T21" fmla="*/ 17060277 h 43200"/>
              <a:gd name="T22" fmla="*/ 197749208 w 43200"/>
              <a:gd name="T23" fmla="*/ 20033661 h 43200"/>
              <a:gd name="T24" fmla="*/ 187820074 w 43200"/>
              <a:gd name="T25" fmla="*/ 6028993 h 43200"/>
              <a:gd name="T26" fmla="*/ 188192567 w 43200"/>
              <a:gd name="T27" fmla="*/ 7433459 h 43200"/>
              <a:gd name="T28" fmla="*/ 142506832 w 43200"/>
              <a:gd name="T29" fmla="*/ 4391182 h 43200"/>
              <a:gd name="T30" fmla="*/ 146143277 w 43200"/>
              <a:gd name="T31" fmla="*/ 2600053 h 43200"/>
              <a:gd name="T32" fmla="*/ 108509650 w 43200"/>
              <a:gd name="T33" fmla="*/ 5244534 h 43200"/>
              <a:gd name="T34" fmla="*/ 110269068 w 43200"/>
              <a:gd name="T35" fmla="*/ 3700048 h 43200"/>
              <a:gd name="T36" fmla="*/ 68611873 w 43200"/>
              <a:gd name="T37" fmla="*/ 5768984 h 43200"/>
              <a:gd name="T38" fmla="*/ 74982967 w 43200"/>
              <a:gd name="T39" fmla="*/ 7266775 h 43200"/>
              <a:gd name="T40" fmla="*/ 20225791 w 43200"/>
              <a:gd name="T41" fmla="*/ 17543597 h 43200"/>
              <a:gd name="T42" fmla="*/ 19113282 w 43200"/>
              <a:gd name="T43" fmla="*/ 159669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 rotWithShape="1">
            <a:gsLst>
              <a:gs pos="0">
                <a:srgbClr val="4480FF"/>
              </a:gs>
              <a:gs pos="20000">
                <a:srgbClr val="4781FF"/>
              </a:gs>
              <a:gs pos="100000">
                <a:srgbClr val="3461CD"/>
              </a:gs>
            </a:gsLst>
            <a:lin ang="5400000"/>
          </a:gradFill>
          <a:ln w="9525">
            <a:solidFill>
              <a:srgbClr val="5B8AF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</a:rPr>
              <a:t>Access network 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Oval 48"/>
          <p:cNvSpPr/>
          <p:nvPr/>
        </p:nvSpPr>
        <p:spPr>
          <a:xfrm rot="2045034">
            <a:off x="294868" y="3559328"/>
            <a:ext cx="3168352" cy="11588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448" y="6492875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8184663-6D41-4AFC-BDE4-E931890658AF}" type="slidenum">
              <a:rPr lang="ko-KR" altLang="en-US">
                <a:cs typeface="맑은 고딕"/>
              </a:rPr>
              <a:pPr/>
              <a:t>18</a:t>
            </a:fld>
            <a:endParaRPr lang="en-US" altLang="ko-KR">
              <a:cs typeface="맑은 고딕"/>
            </a:endParaRPr>
          </a:p>
        </p:txBody>
      </p:sp>
      <p:sp>
        <p:nvSpPr>
          <p:cNvPr id="309250" name="AutoShape 2"/>
          <p:cNvSpPr>
            <a:spLocks noChangeArrowheads="1"/>
          </p:cNvSpPr>
          <p:nvPr/>
        </p:nvSpPr>
        <p:spPr bwMode="auto">
          <a:xfrm>
            <a:off x="4418750" y="1618953"/>
            <a:ext cx="1387475" cy="13081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34902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9251" name="AutoShape 3"/>
          <p:cNvSpPr>
            <a:spLocks noChangeArrowheads="1"/>
          </p:cNvSpPr>
          <p:nvPr/>
        </p:nvSpPr>
        <p:spPr bwMode="auto">
          <a:xfrm rot="-2934735">
            <a:off x="4402428" y="1698552"/>
            <a:ext cx="3546475" cy="2876550"/>
          </a:xfrm>
          <a:prstGeom prst="flowChartExtract">
            <a:avLst/>
          </a:prstGeom>
          <a:gradFill rotWithShape="1">
            <a:gsLst>
              <a:gs pos="0">
                <a:schemeClr val="tx1"/>
              </a:gs>
              <a:gs pos="100000">
                <a:srgbClr val="3366FF">
                  <a:alpha val="0"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9282" name="Text Box 4"/>
          <p:cNvSpPr txBox="1">
            <a:spLocks noChangeArrowheads="1"/>
          </p:cNvSpPr>
          <p:nvPr/>
        </p:nvSpPr>
        <p:spPr bwMode="auto">
          <a:xfrm>
            <a:off x="4490758" y="1906985"/>
            <a:ext cx="149701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800" b="1" dirty="0" smtClean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MIH Information </a:t>
            </a:r>
            <a:r>
              <a:rPr lang="en-US" altLang="ko-KR" sz="1800" b="1" dirty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Server</a:t>
            </a:r>
          </a:p>
        </p:txBody>
      </p:sp>
      <p:sp>
        <p:nvSpPr>
          <p:cNvPr id="309283" name="Rectangle 5"/>
          <p:cNvSpPr>
            <a:spLocks noChangeArrowheads="1"/>
          </p:cNvSpPr>
          <p:nvPr/>
        </p:nvSpPr>
        <p:spPr bwMode="auto">
          <a:xfrm>
            <a:off x="561975" y="188640"/>
            <a:ext cx="8410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3" tIns="46032" rIns="92063" bIns="46032" anchor="ctr"/>
          <a:lstStyle/>
          <a:p>
            <a:r>
              <a:rPr lang="en-US" altLang="ko-KR" sz="2800" b="1" dirty="0">
                <a:solidFill>
                  <a:srgbClr val="000000"/>
                </a:solidFill>
                <a:latin typeface="Tahoma" pitchFamily="34" charset="0"/>
                <a:ea typeface="Gulim" pitchFamily="34" charset="-127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latin typeface="Tahoma" pitchFamily="34" charset="0"/>
                <a:ea typeface="Gulim" pitchFamily="34" charset="-127"/>
              </a:rPr>
              <a:t>A System Architecture [802.11+802.21]</a:t>
            </a:r>
            <a:endParaRPr lang="en-US" altLang="ko-KR" sz="2800" b="1" dirty="0">
              <a:solidFill>
                <a:srgbClr val="000000"/>
              </a:solidFill>
              <a:latin typeface="Tahoma" pitchFamily="34" charset="0"/>
              <a:ea typeface="Gulim" pitchFamily="34" charset="-127"/>
            </a:endParaRPr>
          </a:p>
        </p:txBody>
      </p:sp>
      <p:graphicFrame>
        <p:nvGraphicFramePr>
          <p:cNvPr id="309278" name="Object 30"/>
          <p:cNvGraphicFramePr>
            <a:graphicFrameLocks noChangeAspect="1"/>
          </p:cNvGraphicFramePr>
          <p:nvPr/>
        </p:nvGraphicFramePr>
        <p:xfrm>
          <a:off x="186436" y="4631953"/>
          <a:ext cx="1320800" cy="847725"/>
        </p:xfrm>
        <a:graphic>
          <a:graphicData uri="http://schemas.openxmlformats.org/presentationml/2006/ole">
            <p:oleObj spid="_x0000_s656386" name="Image" r:id="rId4" imgW="3809524" imgH="3009524" progId="">
              <p:embed/>
            </p:oleObj>
          </a:graphicData>
        </a:graphic>
      </p:graphicFrame>
      <p:pic>
        <p:nvPicPr>
          <p:cNvPr id="309287" name="Picture 31" descr="Everest Face 3D Left 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757" y="5253336"/>
            <a:ext cx="6461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88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57928">
            <a:off x="1290607" y="4553248"/>
            <a:ext cx="6270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54" name="AutoShape 206"/>
          <p:cNvSpPr>
            <a:spLocks noChangeArrowheads="1"/>
          </p:cNvSpPr>
          <p:nvPr/>
        </p:nvSpPr>
        <p:spPr bwMode="auto">
          <a:xfrm>
            <a:off x="5210838" y="3214465"/>
            <a:ext cx="3756025" cy="193288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ko-KR" altLang="en-US" sz="1800" b="1">
              <a:latin typeface="Arial" charset="0"/>
              <a:ea typeface="Gulim" pitchFamily="34" charset="-127"/>
            </a:endParaRPr>
          </a:p>
        </p:txBody>
      </p:sp>
      <p:sp>
        <p:nvSpPr>
          <p:cNvPr id="309455" name="Rectangle 207"/>
          <p:cNvSpPr>
            <a:spLocks noChangeArrowheads="1"/>
          </p:cNvSpPr>
          <p:nvPr/>
        </p:nvSpPr>
        <p:spPr bwMode="auto">
          <a:xfrm>
            <a:off x="5148064" y="3140968"/>
            <a:ext cx="3733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Ctr="1"/>
          <a:lstStyle/>
          <a:p>
            <a:pPr marL="225425" indent="-225425">
              <a:spcBef>
                <a:spcPct val="60000"/>
              </a:spcBef>
              <a:buClr>
                <a:srgbClr val="000000"/>
              </a:buClr>
              <a:buFont typeface="Wingdings" pitchFamily="2" charset="2"/>
              <a:buNone/>
              <a:tabLst>
                <a:tab pos="6629400" algn="l"/>
              </a:tabLst>
            </a:pPr>
            <a:r>
              <a:rPr lang="en-US" altLang="ko-KR" b="1">
                <a:solidFill>
                  <a:srgbClr val="000000"/>
                </a:solidFill>
                <a:latin typeface="Arial" charset="0"/>
                <a:ea typeface="Gulim" pitchFamily="34" charset="-127"/>
              </a:rPr>
              <a:t> Network Map</a:t>
            </a:r>
          </a:p>
        </p:txBody>
      </p:sp>
      <p:sp>
        <p:nvSpPr>
          <p:cNvPr id="309456" name="Rectangle 208"/>
          <p:cNvSpPr>
            <a:spLocks noChangeArrowheads="1"/>
          </p:cNvSpPr>
          <p:nvPr/>
        </p:nvSpPr>
        <p:spPr bwMode="auto">
          <a:xfrm>
            <a:off x="5354854" y="3585539"/>
            <a:ext cx="3528392" cy="1231106"/>
          </a:xfrm>
          <a:prstGeom prst="rect">
            <a:avLst/>
          </a:prstGeom>
          <a:solidFill>
            <a:srgbClr val="CCFFCC"/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ko-KR" sz="20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List of Available Networks</a:t>
            </a:r>
            <a:br>
              <a:rPr lang="en-US" altLang="ko-KR" sz="20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</a:br>
            <a:r>
              <a:rPr lang="en-US" altLang="ko-KR" sz="1800" b="1" dirty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    </a:t>
            </a:r>
            <a:r>
              <a:rPr lang="en-US" altLang="ko-KR" sz="1800" b="1" dirty="0" smtClean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802.11</a:t>
            </a:r>
          </a:p>
          <a:p>
            <a:pPr eaLnBrk="0" hangingPunct="0"/>
            <a:r>
              <a:rPr lang="en-US" altLang="ko-KR" sz="1800" b="1" dirty="0" smtClean="0">
                <a:solidFill>
                  <a:srgbClr val="000000"/>
                </a:solidFill>
                <a:latin typeface="Arial" charset="0"/>
                <a:ea typeface="Gulim" pitchFamily="34" charset="-127"/>
              </a:rPr>
              <a:t>Server assisted Network Discovery </a:t>
            </a:r>
            <a:endParaRPr lang="en-US" altLang="ko-KR" sz="1800" b="1" dirty="0">
              <a:solidFill>
                <a:srgbClr val="000000"/>
              </a:solidFill>
              <a:latin typeface="Arial" charset="0"/>
              <a:ea typeface="Gulim" pitchFamily="34" charset="-127"/>
            </a:endParaRPr>
          </a:p>
        </p:txBody>
      </p:sp>
      <p:sp>
        <p:nvSpPr>
          <p:cNvPr id="42" name="Rectangle 41"/>
          <p:cNvSpPr/>
          <p:nvPr/>
        </p:nvSpPr>
        <p:spPr>
          <a:xfrm rot="19768398">
            <a:off x="1430165" y="4175366"/>
            <a:ext cx="1897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GAS/ANQP request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9429738">
            <a:off x="3316736" y="3131121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 [ANQP(IE)]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3266622" y="2206353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 type="triangle"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V="1">
            <a:off x="1482580" y="3923209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/>
            <a:tailEnd type="triangl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 flipV="1">
            <a:off x="1194548" y="3707185"/>
            <a:ext cx="990600" cy="508000"/>
          </a:xfrm>
          <a:prstGeom prst="line">
            <a:avLst/>
          </a:prstGeom>
          <a:noFill/>
          <a:ln w="63500">
            <a:solidFill>
              <a:schemeClr val="tx2"/>
            </a:solidFill>
            <a:prstDash val="sysDot"/>
            <a:round/>
            <a:headEnd type="triangle"/>
            <a:tailEnd type="none" w="med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 rot="19649873">
            <a:off x="242286" y="3491161"/>
            <a:ext cx="2073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GAS/ANQP response 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19522972">
            <a:off x="2308624" y="1990329"/>
            <a:ext cx="1661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 [ANQP(IE)]</a:t>
            </a:r>
          </a:p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96437" y="6168845"/>
            <a:ext cx="190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 Standard 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65736" y="5257800"/>
            <a:ext cx="2720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802.21 Standard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AutoShape 209"/>
          <p:cNvSpPr>
            <a:spLocks noChangeArrowheads="1"/>
          </p:cNvSpPr>
          <p:nvPr/>
        </p:nvSpPr>
        <p:spPr bwMode="auto">
          <a:xfrm rot="4201313">
            <a:off x="1826588" y="5472370"/>
            <a:ext cx="1508125" cy="290512"/>
          </a:xfrm>
          <a:prstGeom prst="leftArrow">
            <a:avLst>
              <a:gd name="adj1" fmla="val 50000"/>
              <a:gd name="adj2" fmla="val 129782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58" name="AutoShape 209"/>
          <p:cNvSpPr>
            <a:spLocks noChangeArrowheads="1"/>
          </p:cNvSpPr>
          <p:nvPr/>
        </p:nvSpPr>
        <p:spPr bwMode="auto">
          <a:xfrm rot="4201313">
            <a:off x="4058836" y="4536267"/>
            <a:ext cx="1508125" cy="290512"/>
          </a:xfrm>
          <a:prstGeom prst="leftArrow">
            <a:avLst>
              <a:gd name="adj1" fmla="val 50000"/>
              <a:gd name="adj2" fmla="val 129782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86502" y="2492897"/>
            <a:ext cx="2241482" cy="1205162"/>
            <a:chOff x="1419" y="1160"/>
            <a:chExt cx="1333" cy="720"/>
          </a:xfrm>
        </p:grpSpPr>
        <p:pic>
          <p:nvPicPr>
            <p:cNvPr id="2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9" y="1229"/>
              <a:ext cx="693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469" name="Line 20"/>
            <p:cNvSpPr>
              <a:spLocks noChangeShapeType="1"/>
            </p:cNvSpPr>
            <p:nvPr/>
          </p:nvSpPr>
          <p:spPr bwMode="auto">
            <a:xfrm flipV="1">
              <a:off x="2128" y="1160"/>
              <a:ext cx="624" cy="32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prstDash val="sysDot"/>
              <a:round/>
              <a:headEnd/>
              <a:tailEnd type="triangle" w="med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89511" y="4572000"/>
            <a:ext cx="113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R3- (?) </a:t>
            </a:r>
            <a:endParaRPr lang="en-US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69690" y="142875"/>
            <a:ext cx="6755085" cy="762000"/>
          </a:xfrm>
        </p:spPr>
        <p:txBody>
          <a:bodyPr/>
          <a:lstStyle/>
          <a:p>
            <a:pPr eaLnBrk="1" hangingPunct="1"/>
            <a:r>
              <a:rPr lang="en-US" altLang="ja-JP" sz="2400" dirty="0" smtClean="0">
                <a:ea typeface="ＭＳ Ｐゴシック" pitchFamily="50" charset="-128"/>
              </a:rPr>
              <a:t>GAS/ANQP with MIH call Flow </a:t>
            </a:r>
            <a:endParaRPr lang="en-US" sz="2400" dirty="0" smtClean="0">
              <a:ea typeface="ＭＳ Ｐゴシック" pitchFamily="50" charset="-128"/>
            </a:endParaRPr>
          </a:p>
        </p:txBody>
      </p:sp>
      <p:cxnSp>
        <p:nvCxnSpPr>
          <p:cNvPr id="10243" name="Straight Connector 6"/>
          <p:cNvCxnSpPr>
            <a:cxnSpLocks noChangeShapeType="1"/>
          </p:cNvCxnSpPr>
          <p:nvPr/>
        </p:nvCxnSpPr>
        <p:spPr bwMode="auto">
          <a:xfrm rot="5400000">
            <a:off x="334962" y="3792538"/>
            <a:ext cx="4416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1343025" y="1152525"/>
            <a:ext cx="2484438" cy="430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 </a:t>
            </a:r>
          </a:p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Provisioned Home Realm; FQDN</a:t>
            </a:r>
          </a:p>
        </p:txBody>
      </p:sp>
      <p:cxnSp>
        <p:nvCxnSpPr>
          <p:cNvPr id="10245" name="Straight Connector 11"/>
          <p:cNvCxnSpPr>
            <a:cxnSpLocks noChangeShapeType="1"/>
          </p:cNvCxnSpPr>
          <p:nvPr/>
        </p:nvCxnSpPr>
        <p:spPr bwMode="auto">
          <a:xfrm rot="5400000">
            <a:off x="3533775" y="3829050"/>
            <a:ext cx="4362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4762500" y="1162050"/>
            <a:ext cx="2133600" cy="430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 </a:t>
            </a:r>
          </a:p>
          <a:p>
            <a:pPr algn="ctr"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Configured SSID</a:t>
            </a:r>
          </a:p>
        </p:txBody>
      </p:sp>
      <p:cxnSp>
        <p:nvCxnSpPr>
          <p:cNvPr id="10247" name="Straight Arrow Connector 14"/>
          <p:cNvCxnSpPr>
            <a:cxnSpLocks noChangeShapeType="1"/>
          </p:cNvCxnSpPr>
          <p:nvPr/>
        </p:nvCxnSpPr>
        <p:spPr bwMode="auto">
          <a:xfrm>
            <a:off x="2562225" y="1933575"/>
            <a:ext cx="31146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48" name="Straight Arrow Connector 16"/>
          <p:cNvCxnSpPr>
            <a:cxnSpLocks noChangeShapeType="1"/>
          </p:cNvCxnSpPr>
          <p:nvPr/>
        </p:nvCxnSpPr>
        <p:spPr bwMode="auto">
          <a:xfrm rot="10800000">
            <a:off x="2524125" y="2181225"/>
            <a:ext cx="31718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3590925" y="1809750"/>
            <a:ext cx="1071563" cy="2619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Scan Request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6650" y="2028825"/>
            <a:ext cx="1181100" cy="2619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Scan Response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2625" y="2257425"/>
            <a:ext cx="1165225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Build the scan list;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Analyze SSIDs,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 AP to associate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Generated ANQP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81275" y="2847975"/>
            <a:ext cx="3114675" cy="246063"/>
            <a:chOff x="2628900" y="4629150"/>
            <a:chExt cx="3114675" cy="246221"/>
          </a:xfrm>
        </p:grpSpPr>
        <p:cxnSp>
          <p:nvCxnSpPr>
            <p:cNvPr id="10281" name="Straight Arrow Connector 20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21"/>
            <p:cNvSpPr txBox="1"/>
            <p:nvPr/>
          </p:nvSpPr>
          <p:spPr>
            <a:xfrm>
              <a:off x="2895600" y="4629150"/>
              <a:ext cx="27574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Init Req (bundled ANQP NAI + WAN…)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581275" y="3105150"/>
            <a:ext cx="3114675" cy="246063"/>
            <a:chOff x="2628900" y="4629150"/>
            <a:chExt cx="3114675" cy="246221"/>
          </a:xfrm>
        </p:grpSpPr>
        <p:cxnSp>
          <p:nvCxnSpPr>
            <p:cNvPr id="10279" name="Straight Arrow Connector 27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33" name="TextBox 32"/>
            <p:cNvSpPr txBox="1"/>
            <p:nvPr/>
          </p:nvSpPr>
          <p:spPr>
            <a:xfrm>
              <a:off x="2828925" y="4629150"/>
              <a:ext cx="277971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Init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(Comeback Delay=1000TU …)</a:t>
              </a:r>
            </a:p>
          </p:txBody>
        </p:sp>
      </p:grpSp>
      <p:cxnSp>
        <p:nvCxnSpPr>
          <p:cNvPr id="10277" name="Straight Arrow Connector 36"/>
          <p:cNvCxnSpPr>
            <a:cxnSpLocks noChangeShapeType="1"/>
          </p:cNvCxnSpPr>
          <p:nvPr/>
        </p:nvCxnSpPr>
        <p:spPr bwMode="auto">
          <a:xfrm>
            <a:off x="5734050" y="3419396"/>
            <a:ext cx="2510358" cy="9604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8" name="TextBox 37"/>
          <p:cNvSpPr txBox="1"/>
          <p:nvPr/>
        </p:nvSpPr>
        <p:spPr bwMode="auto">
          <a:xfrm>
            <a:off x="6300192" y="3284984"/>
            <a:ext cx="1577676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MIH [ANQP (IE)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Request 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0275" name="Straight Arrow Connector 42"/>
          <p:cNvCxnSpPr>
            <a:cxnSpLocks noChangeShapeType="1"/>
          </p:cNvCxnSpPr>
          <p:nvPr/>
        </p:nvCxnSpPr>
        <p:spPr bwMode="auto">
          <a:xfrm>
            <a:off x="5705475" y="3828971"/>
            <a:ext cx="2538933" cy="3207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44" name="TextBox 43"/>
          <p:cNvSpPr txBox="1"/>
          <p:nvPr/>
        </p:nvSpPr>
        <p:spPr bwMode="auto">
          <a:xfrm>
            <a:off x="6134100" y="3705225"/>
            <a:ext cx="1678260" cy="24622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MIH[ANQP(IE)] Response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581275" y="3886200"/>
            <a:ext cx="3114675" cy="246063"/>
            <a:chOff x="2628900" y="4629150"/>
            <a:chExt cx="3114675" cy="246221"/>
          </a:xfrm>
        </p:grpSpPr>
        <p:cxnSp>
          <p:nvCxnSpPr>
            <p:cNvPr id="10273" name="Straight Arrow Connector 48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0" name="TextBox 49"/>
            <p:cNvSpPr txBox="1"/>
            <p:nvPr/>
          </p:nvSpPr>
          <p:spPr>
            <a:xfrm>
              <a:off x="3267075" y="462915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Req 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581275" y="4086225"/>
            <a:ext cx="3114675" cy="246063"/>
            <a:chOff x="2628900" y="4629150"/>
            <a:chExt cx="3114675" cy="246221"/>
          </a:xfrm>
        </p:grpSpPr>
        <p:cxnSp>
          <p:nvCxnSpPr>
            <p:cNvPr id="10271" name="Straight Arrow Connector 51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53" name="TextBox 52"/>
            <p:cNvSpPr txBox="1"/>
            <p:nvPr/>
          </p:nvSpPr>
          <p:spPr>
            <a:xfrm>
              <a:off x="3305175" y="4629150"/>
              <a:ext cx="14763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600325" y="4333875"/>
            <a:ext cx="3114675" cy="246063"/>
            <a:chOff x="2628900" y="4629150"/>
            <a:chExt cx="3114675" cy="246221"/>
          </a:xfrm>
        </p:grpSpPr>
        <p:cxnSp>
          <p:nvCxnSpPr>
            <p:cNvPr id="10269" name="Straight Arrow Connector 57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9" name="TextBox 58"/>
            <p:cNvSpPr txBox="1"/>
            <p:nvPr/>
          </p:nvSpPr>
          <p:spPr>
            <a:xfrm>
              <a:off x="3267075" y="4629150"/>
              <a:ext cx="14478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Req 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2590800" y="4543425"/>
            <a:ext cx="3114675" cy="246063"/>
            <a:chOff x="2628900" y="4629150"/>
            <a:chExt cx="3114675" cy="246221"/>
          </a:xfrm>
        </p:grpSpPr>
        <p:cxnSp>
          <p:nvCxnSpPr>
            <p:cNvPr id="10267" name="Straight Arrow Connector 60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62" name="TextBox 61"/>
            <p:cNvSpPr txBox="1"/>
            <p:nvPr/>
          </p:nvSpPr>
          <p:spPr>
            <a:xfrm>
              <a:off x="3305175" y="4629150"/>
              <a:ext cx="14763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GAS Comeback </a:t>
              </a:r>
              <a:r>
                <a:rPr lang="en-US" sz="1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Resp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085975" y="4733925"/>
            <a:ext cx="2185988" cy="646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Defrag ANQP; 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Consolidate all inputs from all networks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Analyze ANQP;</a:t>
            </a:r>
          </a:p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Discover &amp; select network</a:t>
            </a:r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2590800" y="5429250"/>
            <a:ext cx="3114675" cy="246063"/>
            <a:chOff x="2628900" y="4629150"/>
            <a:chExt cx="3114675" cy="246221"/>
          </a:xfrm>
        </p:grpSpPr>
        <p:cxnSp>
          <p:nvCxnSpPr>
            <p:cNvPr id="10265" name="Straight Arrow Connector 68"/>
            <p:cNvCxnSpPr>
              <a:cxnSpLocks noChangeShapeType="1"/>
            </p:cNvCxnSpPr>
            <p:nvPr/>
          </p:nvCxnSpPr>
          <p:spPr bwMode="auto">
            <a:xfrm>
              <a:off x="2628900" y="4752975"/>
              <a:ext cx="31146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0" name="TextBox 69"/>
            <p:cNvSpPr txBox="1"/>
            <p:nvPr/>
          </p:nvSpPr>
          <p:spPr>
            <a:xfrm>
              <a:off x="3267075" y="4629150"/>
              <a:ext cx="114141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Association Req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>
            <a:off x="7308304" y="4077072"/>
            <a:ext cx="144016" cy="360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156176" y="4365104"/>
            <a:ext cx="184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802.21 MIH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7596336" y="1052736"/>
            <a:ext cx="1368152" cy="108012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08080"/>
              </a:gs>
              <a:gs pos="50000">
                <a:srgbClr val="808080">
                  <a:gamma/>
                  <a:tint val="34902"/>
                  <a:invGamma/>
                </a:srgbClr>
              </a:gs>
              <a:gs pos="100000">
                <a:srgbClr val="808080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7646988" y="1340768"/>
            <a:ext cx="149701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400" b="1" dirty="0" smtClean="0">
                <a:solidFill>
                  <a:schemeClr val="bg1"/>
                </a:solidFill>
                <a:latin typeface="Arial" charset="0"/>
                <a:ea typeface="Gulim" pitchFamily="34" charset="-127"/>
              </a:rPr>
              <a:t>MIH Information Server</a:t>
            </a:r>
            <a:endParaRPr lang="en-US" altLang="ko-KR" sz="1400" b="1" dirty="0">
              <a:solidFill>
                <a:schemeClr val="bg1"/>
              </a:solidFill>
              <a:latin typeface="Arial" charset="0"/>
              <a:ea typeface="Gulim" pitchFamily="34" charset="-127"/>
            </a:endParaRPr>
          </a:p>
        </p:txBody>
      </p:sp>
      <p:cxnSp>
        <p:nvCxnSpPr>
          <p:cNvPr id="51" name="Straight Connector 11"/>
          <p:cNvCxnSpPr>
            <a:cxnSpLocks noChangeShapeType="1"/>
          </p:cNvCxnSpPr>
          <p:nvPr/>
        </p:nvCxnSpPr>
        <p:spPr bwMode="auto">
          <a:xfrm rot="5400000">
            <a:off x="6063183" y="4314081"/>
            <a:ext cx="43624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Oval 54"/>
          <p:cNvSpPr/>
          <p:nvPr/>
        </p:nvSpPr>
        <p:spPr>
          <a:xfrm>
            <a:off x="5508104" y="3140968"/>
            <a:ext cx="266429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 idx="4294967295"/>
          </p:nvPr>
        </p:nvSpPr>
        <p:spPr>
          <a:xfrm>
            <a:off x="717550" y="476250"/>
            <a:ext cx="7940675" cy="6667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</a:rPr>
              <a:t>IEEE 802.21 Base Standard 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42875" y="1276349"/>
            <a:ext cx="8686800" cy="512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/>
          <a:lstStyle/>
          <a:p>
            <a:pPr marL="212003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rgbClr val="464749"/>
                </a:solidFill>
                <a:latin typeface="+mn-lt"/>
                <a:ea typeface="+mn-ea"/>
              </a:rPr>
              <a:t>Media Independent Handover (MIH</a:t>
            </a:r>
            <a:r>
              <a:rPr lang="en-US" sz="2800" kern="0" dirty="0" smtClean="0">
                <a:solidFill>
                  <a:srgbClr val="464749"/>
                </a:solidFill>
                <a:latin typeface="+mn-lt"/>
                <a:ea typeface="+mn-ea"/>
              </a:rPr>
              <a:t>) Services  </a:t>
            </a:r>
            <a:endParaRPr lang="en-US" sz="28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633084" lvl="1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 A framework that helps improving </a:t>
            </a:r>
            <a:r>
              <a:rPr lang="en-US" kern="0" dirty="0">
                <a:solidFill>
                  <a:srgbClr val="464749"/>
                </a:solidFill>
                <a:latin typeface="+mn-lt"/>
              </a:rPr>
              <a:t>the user experience of mobile device by facilitating handover between heterogeneous access networks </a:t>
            </a:r>
            <a:endParaRPr lang="en-US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212003" indent="-212003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endParaRPr lang="en-US" sz="17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212003" indent="-212003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srgbClr val="464749"/>
                </a:solidFill>
                <a:latin typeface="+mn-lt"/>
                <a:ea typeface="+mn-ea"/>
              </a:rPr>
              <a:t>Features  </a:t>
            </a:r>
            <a:endParaRPr lang="en-US" sz="2800" kern="0" dirty="0">
              <a:solidFill>
                <a:srgbClr val="464749"/>
              </a:solidFill>
              <a:latin typeface="+mn-lt"/>
              <a:ea typeface="+mn-ea"/>
            </a:endParaRP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A shim layer that </a:t>
            </a:r>
            <a:r>
              <a:rPr lang="en-US" kern="0" dirty="0">
                <a:latin typeface="+mn-lt"/>
              </a:rPr>
              <a:t>enables </a:t>
            </a:r>
            <a:r>
              <a:rPr lang="en-US" kern="0" dirty="0" smtClean="0">
                <a:solidFill>
                  <a:srgbClr val="464749"/>
                </a:solidFill>
                <a:latin typeface="+mn-lt"/>
              </a:rPr>
              <a:t>the transparent service continuity</a:t>
            </a:r>
            <a:endParaRPr lang="en-US" kern="0" dirty="0">
              <a:solidFill>
                <a:srgbClr val="464749"/>
              </a:solidFill>
              <a:latin typeface="+mn-lt"/>
            </a:endParaRP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464749"/>
                </a:solidFill>
                <a:latin typeface="+mn-lt"/>
              </a:rPr>
              <a:t>Provide link layer intelligence to upper layers to optimize handovers  with network discovery and handover command capabilities </a:t>
            </a:r>
          </a:p>
          <a:p>
            <a:pPr marL="773011" lvl="2" indent="-209079" algn="l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464749"/>
                </a:solidFill>
                <a:latin typeface="+mn-lt"/>
              </a:rPr>
              <a:t>Does not define policies and inference engine required to optimize user experience during a handover</a:t>
            </a:r>
          </a:p>
          <a:p>
            <a:pPr marL="315811" lvl="1" indent="-209079" defTabSz="915267">
              <a:lnSpc>
                <a:spcPct val="90000"/>
              </a:lnSpc>
              <a:spcBef>
                <a:spcPct val="20000"/>
              </a:spcBef>
              <a:buClr>
                <a:srgbClr val="F0AB00"/>
              </a:buClr>
              <a:defRPr/>
            </a:pPr>
            <a:endParaRPr lang="en-US" sz="1700" kern="0" dirty="0">
              <a:solidFill>
                <a:srgbClr val="46474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334963"/>
            <a:ext cx="8496300" cy="493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ea typeface="+mj-ea"/>
                <a:cs typeface="+mj-cs"/>
              </a:rPr>
              <a:t>Functiona</a:t>
            </a:r>
            <a:r>
              <a:rPr lang="en-GB" dirty="0" smtClean="0"/>
              <a:t>l </a:t>
            </a:r>
            <a:r>
              <a:rPr lang="en-GB" dirty="0" smtClean="0">
                <a:ea typeface="+mj-ea"/>
                <a:cs typeface="+mj-cs"/>
              </a:rPr>
              <a:t>Overview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1241326"/>
            <a:ext cx="4830762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331D4D-F3B1-4660-8B3D-126A38C6A0EE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5" descr="fig1mih_subi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417638"/>
            <a:ext cx="7358062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4D99"/>
                </a:solidFill>
              </a:rPr>
              <a:t>IEEE 802.21 Services(Logical Diagram)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fld id="{9617C3C7-00B7-4359-AAFD-638E98EDDCDB}" type="slidenum">
              <a:rPr lang="en-US" altLang="ja-JP" sz="1400"/>
              <a:pPr algn="ctr"/>
              <a:t>4</a:t>
            </a:fld>
            <a:endParaRPr lang="en-US" altLang="ja-JP" sz="14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Communication Model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3058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 Network Model using MIH Services  </a:t>
            </a:r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9248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11263"/>
            <a:ext cx="8237537" cy="4954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 Through MIPSHOP </a:t>
            </a:r>
            <a:r>
              <a:rPr lang="en-US" sz="2000" dirty="0"/>
              <a:t>WG, Internet </a:t>
            </a:r>
            <a:r>
              <a:rPr lang="en-US" sz="2000" dirty="0" smtClean="0"/>
              <a:t>Area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Several RFCs are published to support L3 transport of MIH protocol  DHCP and DNS  Discovery of Information Server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3" action="ppaction://hlinkfile"/>
              </a:rPr>
              <a:t>RFC 5677</a:t>
            </a:r>
            <a:r>
              <a:rPr lang="en-US" sz="2000" dirty="0" smtClean="0"/>
              <a:t> - IEEE 802.21 Mobility Services Framework Design (MSFD) 2009-12 RFC 5677 (Proposed Standard)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4" action="ppaction://hlinkfile"/>
              </a:rPr>
              <a:t> RFC 5679 - </a:t>
            </a:r>
            <a:r>
              <a:rPr lang="en-US" sz="2000" dirty="0" smtClean="0"/>
              <a:t>Dynamic Host Configuration Protocol (DHCPv4 and DHCPv6) Options for IEEE 802.21 Mobility Services (</a:t>
            </a:r>
            <a:r>
              <a:rPr lang="en-US" sz="2000" dirty="0" err="1" smtClean="0"/>
              <a:t>MoS</a:t>
            </a:r>
            <a:r>
              <a:rPr lang="en-US" sz="2000" dirty="0" smtClean="0"/>
              <a:t>) Discovery 2009-12 RFC 5678 (Proposed Standard)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n-US" sz="2000" dirty="0" smtClean="0">
                <a:hlinkClick r:id="rId5" action="ppaction://hlinkfile"/>
              </a:rPr>
              <a:t>RFC 5679</a:t>
            </a:r>
            <a:r>
              <a:rPr lang="en-US" sz="2000" dirty="0" smtClean="0"/>
              <a:t> - Locating IEEE 802.21 Mobility Services Using DNS 2009-12 RFC 5679 (Proposed Standard) </a:t>
            </a:r>
            <a:endParaRPr lang="en-US" sz="2000" dirty="0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3050"/>
            <a:ext cx="8237537" cy="736600"/>
          </a:xfrm>
        </p:spPr>
        <p:txBody>
          <a:bodyPr/>
          <a:lstStyle/>
          <a:p>
            <a:r>
              <a:rPr lang="en-US" dirty="0" smtClean="0"/>
              <a:t>MIH in IETF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5775" y="6438900"/>
            <a:ext cx="990600" cy="30480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76224" y="2095499"/>
            <a:ext cx="8705851" cy="1293813"/>
          </a:xfrm>
        </p:spPr>
        <p:txBody>
          <a:bodyPr wrap="square">
            <a:normAutofit/>
          </a:bodyPr>
          <a:lstStyle/>
          <a:p>
            <a:pPr algn="ctr"/>
            <a:r>
              <a:rPr lang="en-US" altLang="ko-KR" sz="4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IEEE 802.21 Current Projects</a:t>
            </a:r>
            <a:endParaRPr lang="en-US" altLang="ko-KR" sz="4400" dirty="0">
              <a:solidFill>
                <a:schemeClr val="tx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Amendment Projects 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14450"/>
            <a:ext cx="8534400" cy="4333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Completed amendment Projects (in 2012)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802.21a (</a:t>
            </a:r>
            <a:r>
              <a:rPr lang="en-US" dirty="0" err="1" smtClean="0"/>
              <a:t>TGa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Security Extensions to Media Independent Handover Services and Protocol</a:t>
            </a:r>
          </a:p>
          <a:p>
            <a:pPr lvl="1">
              <a:buNone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802.21b (</a:t>
            </a:r>
            <a:r>
              <a:rPr lang="en-US" dirty="0" err="1" smtClean="0"/>
              <a:t>TGb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Handovers with Downlink Only Technologies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Current amendment Projects 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802.21c (</a:t>
            </a:r>
            <a:r>
              <a:rPr lang="en-US" dirty="0" err="1" smtClean="0"/>
              <a:t>TGc</a:t>
            </a:r>
            <a:r>
              <a:rPr lang="en-US" dirty="0" smtClean="0"/>
              <a:t>):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for Optimized Single Radio Handovers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802.21d (</a:t>
            </a:r>
            <a:r>
              <a:rPr lang="en-US" sz="2000" dirty="0" err="1" smtClean="0"/>
              <a:t>TGd</a:t>
            </a:r>
            <a:r>
              <a:rPr lang="en-US" sz="2000" dirty="0" smtClean="0"/>
              <a:t>): Amendment for Multicast Group Management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5732" y="6369844"/>
            <a:ext cx="1920240" cy="365760"/>
          </a:xfrm>
        </p:spPr>
        <p:txBody>
          <a:bodyPr/>
          <a:lstStyle/>
          <a:p>
            <a:r>
              <a:rPr lang="en-US" altLang="ko-KR" smtClean="0"/>
              <a:t>1/18/2013</a:t>
            </a:r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1.9|58.8|0.5|37.7|0.7|47|4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18228</TotalTime>
  <Words>706</Words>
  <Application>Microsoft Office PowerPoint</Application>
  <PresentationFormat>On-screen Show (4:3)</PresentationFormat>
  <Paragraphs>154</Paragraphs>
  <Slides>19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Concourse</vt:lpstr>
      <vt:lpstr>Visio</vt:lpstr>
      <vt:lpstr>Image</vt:lpstr>
      <vt:lpstr>IEEE 802.21™: An Overview and Current WG Status  21-13-0054-00  omniran-13-0023-00-0000</vt:lpstr>
      <vt:lpstr>IEEE 802.21 Base Standard </vt:lpstr>
      <vt:lpstr>Functional Overview</vt:lpstr>
      <vt:lpstr>IEEE 802.21 Services(Logical Diagram) </vt:lpstr>
      <vt:lpstr> Communication Model </vt:lpstr>
      <vt:lpstr>Example Network Model using MIH Services  </vt:lpstr>
      <vt:lpstr>MIH in IETF</vt:lpstr>
      <vt:lpstr>IEEE 802.21 Current Projects</vt:lpstr>
      <vt:lpstr>Amendment Projects </vt:lpstr>
      <vt:lpstr>IEEE 802.21a - 2012 </vt:lpstr>
      <vt:lpstr>Slide 11</vt:lpstr>
      <vt:lpstr>New Projects </vt:lpstr>
      <vt:lpstr>802.21.1</vt:lpstr>
      <vt:lpstr>Conclusion </vt:lpstr>
      <vt:lpstr>IEEE 802.21 Information</vt:lpstr>
      <vt:lpstr>Thank you!! Q &amp;A </vt:lpstr>
      <vt:lpstr>Slide 17</vt:lpstr>
      <vt:lpstr>Slide 18</vt:lpstr>
      <vt:lpstr>GAS/ANQP with MIH call Flow </vt:lpstr>
    </vt:vector>
  </TitlesOfParts>
  <Company>Intel Corporation et 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802.21 Tutorial in Bangkok TWS</dc:title>
  <dc:creator>Subir Das</dc:creator>
  <cp:lastModifiedBy>c00904532</cp:lastModifiedBy>
  <cp:revision>251</cp:revision>
  <dcterms:created xsi:type="dcterms:W3CDTF">2006-01-18T00:26:56Z</dcterms:created>
  <dcterms:modified xsi:type="dcterms:W3CDTF">2013-03-20T17:51:50Z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1363798247</vt:lpwstr>
  </property>
</Properties>
</file>