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4" r:id="rId2"/>
    <p:sldId id="262" r:id="rId3"/>
    <p:sldId id="273" r:id="rId4"/>
    <p:sldId id="266" r:id="rId5"/>
    <p:sldId id="267" r:id="rId6"/>
    <p:sldId id="268" r:id="rId7"/>
    <p:sldId id="269" r:id="rId8"/>
    <p:sldId id="270" r:id="rId9"/>
    <p:sldId id="271" r:id="rId10"/>
    <p:sldId id="265" r:id="rId11"/>
    <p:sldId id="272" r:id="rId12"/>
    <p:sldId id="274" r:id="rId13"/>
    <p:sldId id="275" r:id="rId14"/>
    <p:sldId id="263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78" d="100"/>
          <a:sy n="78" d="100"/>
        </p:scale>
        <p:origin x="-6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=""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59040" y="76200"/>
            <a:ext cx="21563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omniran-13-0022-00-0000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54911796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1526770"/>
                <a:gridCol w="243840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An SDN-based approach for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OmniRAN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[2013-03-20]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Antonio de la Oliva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UC3M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+34657079687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aoliva@it.uc3m.es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Juan Carlos Zúñiga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InterDigital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j.c.zuniga@ieee.org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Charles E. Perkins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Futurewei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charles.perkins@earthlink.net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presentation shows a </a:t>
            </a:r>
            <a:r>
              <a:rPr lang="en-US" sz="1600" dirty="0" smtClean="0">
                <a:latin typeface="+mn-lt"/>
              </a:rPr>
              <a:t>Use Case </a:t>
            </a:r>
            <a:r>
              <a:rPr lang="en-US" sz="1600" dirty="0" smtClean="0">
                <a:latin typeface="+mn-lt"/>
              </a:rPr>
              <a:t>introducing some SDN concepts </a:t>
            </a:r>
            <a:r>
              <a:rPr lang="en-US" sz="1600" dirty="0" smtClean="0">
                <a:latin typeface="+mn-lt"/>
              </a:rPr>
              <a:t>to the OMNIRAN framework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Multi-802 technology 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access network configuration is independent of the access technology that is being used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For instance with 802.11</a:t>
            </a:r>
            <a:r>
              <a:rPr lang="en-US" dirty="0" smtClean="0"/>
              <a:t>, upon reaching the AP, traffic is managed independently of the access technology used</a:t>
            </a:r>
          </a:p>
          <a:p>
            <a:r>
              <a:rPr lang="en-US" dirty="0" smtClean="0"/>
              <a:t>Leverage on one of the advantages of IEEE 802 technologies, </a:t>
            </a:r>
            <a:r>
              <a:rPr lang="en-US" dirty="0" smtClean="0">
                <a:solidFill>
                  <a:srgbClr val="000000"/>
                </a:solidFill>
              </a:rPr>
              <a:t>such as </a:t>
            </a:r>
            <a:r>
              <a:rPr lang="en-US" dirty="0" smtClean="0"/>
              <a:t>common 802.1 layer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SaMOG</a:t>
            </a:r>
            <a:r>
              <a:rPr lang="en-US" dirty="0" smtClean="0"/>
              <a:t> applicability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Although the different solutions for </a:t>
            </a:r>
            <a:r>
              <a:rPr lang="en-US" dirty="0" err="1" smtClean="0"/>
              <a:t>SaMOG</a:t>
            </a:r>
            <a:r>
              <a:rPr lang="en-US" dirty="0" smtClean="0"/>
              <a:t> phase 2 propose different ways to encapsulate the traffic up to the Gateway, none of them propose how to distribute information in the TWAN</a:t>
            </a:r>
          </a:p>
          <a:p>
            <a:pPr lvl="1"/>
            <a:r>
              <a:rPr lang="en-US" dirty="0" smtClean="0"/>
              <a:t>E.g., VLAN tagging, how do we assure consistency of VLAN tags across all TWAN if the MN moves?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OMNIRAN is a good opportunity to integrate SDN capabilities in IEEE 802 networks</a:t>
            </a:r>
          </a:p>
          <a:p>
            <a:r>
              <a:rPr lang="en-US" dirty="0" smtClean="0"/>
              <a:t>The integration of SDN and 802 technologies enables new use cases and business opportunities</a:t>
            </a:r>
          </a:p>
          <a:p>
            <a:pPr lvl="1"/>
            <a:r>
              <a:rPr lang="en-US" dirty="0" smtClean="0"/>
              <a:t>Complement current operator networks</a:t>
            </a:r>
          </a:p>
          <a:p>
            <a:pPr lvl="1"/>
            <a:r>
              <a:rPr lang="en-US" dirty="0" smtClean="0"/>
              <a:t>All building blocks are here, it is just a matter of gluing everything together!</a:t>
            </a:r>
          </a:p>
        </p:txBody>
      </p:sp>
    </p:spTree>
    <p:extLst>
      <p:ext uri="{BB962C8B-B14F-4D97-AF65-F5344CB8AC3E}">
        <p14:creationId xmlns="" xmlns:p14="http://schemas.microsoft.com/office/powerpoint/2010/main" val="29141334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</a:t>
            </a:r>
            <a:r>
              <a:rPr lang="en-US" dirty="0" err="1" smtClean="0"/>
              <a:t>SaMOG</a:t>
            </a:r>
            <a:r>
              <a:rPr lang="en-US" dirty="0" smtClean="0"/>
              <a:t> solutions for 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New </a:t>
            </a:r>
            <a:r>
              <a:rPr lang="en-US" sz="2000" dirty="0" err="1"/>
              <a:t>SaMOG</a:t>
            </a:r>
            <a:r>
              <a:rPr lang="en-US" sz="2000" dirty="0"/>
              <a:t> working document (TR 23.852-v1.4) focuses on providing three main functionalities</a:t>
            </a:r>
          </a:p>
          <a:p>
            <a:pPr lvl="1"/>
            <a:r>
              <a:rPr lang="en-US" sz="1800" dirty="0"/>
              <a:t>Transport of multiple PDN connections between UE and </a:t>
            </a:r>
            <a:r>
              <a:rPr lang="en-US" sz="1800" dirty="0" smtClean="0"/>
              <a:t>GW</a:t>
            </a:r>
          </a:p>
          <a:p>
            <a:pPr lvl="2"/>
            <a:r>
              <a:rPr lang="en-US" sz="1600" dirty="0"/>
              <a:t>VLAN Tags + MAC address differentiation</a:t>
            </a:r>
          </a:p>
          <a:p>
            <a:pPr lvl="2"/>
            <a:r>
              <a:rPr lang="en-US" sz="1600" dirty="0" err="1"/>
              <a:t>PPPoE</a:t>
            </a:r>
            <a:r>
              <a:rPr lang="en-US" sz="1600" dirty="0"/>
              <a:t>-based approach</a:t>
            </a:r>
          </a:p>
          <a:p>
            <a:pPr lvl="1"/>
            <a:r>
              <a:rPr lang="en-US" sz="1800" dirty="0"/>
              <a:t>Multi-PDN connection control </a:t>
            </a:r>
            <a:r>
              <a:rPr lang="en-US" sz="1800" dirty="0" smtClean="0"/>
              <a:t>protocol</a:t>
            </a:r>
          </a:p>
          <a:p>
            <a:pPr lvl="2"/>
            <a:r>
              <a:rPr lang="en-US" sz="1600" dirty="0"/>
              <a:t>Control of creation/remove of PDN connection</a:t>
            </a:r>
          </a:p>
          <a:p>
            <a:pPr lvl="2"/>
            <a:r>
              <a:rPr lang="en-US" sz="1600" dirty="0"/>
              <a:t>Signal if it is a handover or a new attachment</a:t>
            </a:r>
          </a:p>
          <a:p>
            <a:pPr lvl="2"/>
            <a:r>
              <a:rPr lang="en-US" sz="1600" dirty="0"/>
              <a:t>Service signaling (NSWO, new PDN to EPC..)</a:t>
            </a:r>
          </a:p>
          <a:p>
            <a:pPr lvl="2"/>
            <a:r>
              <a:rPr lang="en-US" sz="1600" dirty="0" smtClean="0"/>
              <a:t>Solutions vary but mostly all try to extend ANQP/GAS/SLAAC/DHCP or create a new L2 protocol</a:t>
            </a:r>
            <a:endParaRPr lang="en-US" sz="1600" dirty="0"/>
          </a:p>
          <a:p>
            <a:pPr lvl="1"/>
            <a:r>
              <a:rPr lang="en-US" sz="1800" dirty="0"/>
              <a:t>Service </a:t>
            </a:r>
            <a:r>
              <a:rPr lang="en-US" sz="1800" dirty="0" smtClean="0"/>
              <a:t>discovery</a:t>
            </a:r>
          </a:p>
          <a:p>
            <a:pPr lvl="2"/>
            <a:r>
              <a:rPr lang="en-US" sz="1600" dirty="0"/>
              <a:t>Need to know what services (IP continuity, NSWO, local breakout, multiple-PDN connections) are available in the TWAN</a:t>
            </a:r>
          </a:p>
          <a:p>
            <a:pPr lvl="2"/>
            <a:r>
              <a:rPr lang="en-US" sz="1600" dirty="0"/>
              <a:t>Mostly all proposals are based on extending EAP-AKA signaling or ANQP/GAS (most prevalent EAP)</a:t>
            </a:r>
          </a:p>
          <a:p>
            <a:pPr lvl="2"/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SDN-based </a:t>
            </a:r>
            <a:r>
              <a:rPr lang="en-US" dirty="0"/>
              <a:t>approach for </a:t>
            </a:r>
            <a:r>
              <a:rPr lang="en-US" dirty="0" smtClean="0"/>
              <a:t>OmniRAN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OmniRAN use case contribution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OMNIRAN and SDN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Software defined networking provides mechanisms for:</a:t>
            </a:r>
          </a:p>
          <a:p>
            <a:pPr lvl="1"/>
            <a:r>
              <a:rPr lang="en-US" sz="2000" dirty="0" smtClean="0"/>
              <a:t>Applying software to the operation of the network</a:t>
            </a:r>
          </a:p>
          <a:p>
            <a:pPr lvl="2"/>
            <a:r>
              <a:rPr lang="en-US" sz="1800" dirty="0" smtClean="0"/>
              <a:t>Installing rules on switches, providing smart brains to the network</a:t>
            </a:r>
          </a:p>
          <a:p>
            <a:pPr lvl="1"/>
            <a:r>
              <a:rPr lang="en-US" sz="2000" dirty="0" smtClean="0"/>
              <a:t>Dividing the network on infrastructure and operation</a:t>
            </a:r>
          </a:p>
          <a:p>
            <a:pPr lvl="2"/>
            <a:r>
              <a:rPr lang="en-US" sz="1800" dirty="0" smtClean="0"/>
              <a:t>SDN provides mechanisms for sharing a network between operators</a:t>
            </a:r>
          </a:p>
          <a:p>
            <a:r>
              <a:rPr lang="en-US" sz="2400" dirty="0" smtClean="0"/>
              <a:t>OMNIRAN is a good opportunity to make a coherent use of all 802 technologies, providing the glue between them in order to build up carrier-grade 802-networks</a:t>
            </a:r>
          </a:p>
          <a:p>
            <a:r>
              <a:rPr lang="en-US" sz="2400" dirty="0" smtClean="0"/>
              <a:t>OMNIRAN+SDN can be used to reduce the CAPEX+OPEX of the offloading infrastructure by sharing infrastructure while providing flexible per-operator configuration</a:t>
            </a:r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48744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current managed </a:t>
            </a:r>
            <a:r>
              <a:rPr lang="en-US" dirty="0" err="1" smtClean="0"/>
              <a:t>WiFi</a:t>
            </a:r>
            <a:r>
              <a:rPr lang="en-US" dirty="0" smtClean="0"/>
              <a:t>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Current managed deployments use centralized architectures with coupled data and control paths</a:t>
            </a:r>
          </a:p>
          <a:p>
            <a:r>
              <a:rPr lang="en-US" sz="2800" dirty="0" smtClean="0"/>
              <a:t>Radio configuration and forwarding to the appropriate AP is performed at a central point</a:t>
            </a:r>
          </a:p>
          <a:p>
            <a:r>
              <a:rPr lang="en-US" sz="2800" dirty="0" smtClean="0"/>
              <a:t>This has clear scalability issues</a:t>
            </a:r>
          </a:p>
          <a:p>
            <a:pPr lvl="1"/>
            <a:r>
              <a:rPr lang="en-US" sz="2400" dirty="0" smtClean="0"/>
              <a:t>Centralized point of failure</a:t>
            </a:r>
          </a:p>
          <a:p>
            <a:pPr lvl="1"/>
            <a:r>
              <a:rPr lang="en-US" sz="2400" dirty="0" smtClean="0"/>
              <a:t>Centralized point of configuration and aggregation of traffic</a:t>
            </a:r>
          </a:p>
          <a:p>
            <a:pPr lvl="1"/>
            <a:r>
              <a:rPr lang="en-US" sz="2400" dirty="0" smtClean="0"/>
              <a:t>Forwarding bottleneck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OMNIRAN improve it?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4525963"/>
          </a:xfrm>
        </p:spPr>
        <p:txBody>
          <a:bodyPr/>
          <a:lstStyle/>
          <a:p>
            <a:r>
              <a:rPr lang="en-US" sz="2400" dirty="0" smtClean="0"/>
              <a:t>Split between control and data path</a:t>
            </a:r>
          </a:p>
          <a:p>
            <a:r>
              <a:rPr lang="en-US" sz="2400" dirty="0" smtClean="0"/>
              <a:t>Unified controller for radio configuration and data path control</a:t>
            </a:r>
          </a:p>
          <a:p>
            <a:r>
              <a:rPr lang="en-US" sz="2400" dirty="0" smtClean="0"/>
              <a:t>Use of packet templates to identify UE traffic</a:t>
            </a:r>
          </a:p>
          <a:p>
            <a:pPr lvl="1"/>
            <a:r>
              <a:rPr lang="en-US" sz="2000" dirty="0" smtClean="0"/>
              <a:t>Provide dedicated link between the UE and the gateways for different types of traffic</a:t>
            </a:r>
          </a:p>
          <a:p>
            <a:r>
              <a:rPr lang="en-US" sz="2400" dirty="0" smtClean="0"/>
              <a:t>Configure Access Network for data path forwarding</a:t>
            </a:r>
          </a:p>
          <a:p>
            <a:pPr lvl="1"/>
            <a:r>
              <a:rPr lang="en-US" sz="2000" dirty="0" smtClean="0"/>
              <a:t>Data path can use standard L2 switches, </a:t>
            </a:r>
            <a:r>
              <a:rPr lang="en-US" sz="2000" dirty="0" smtClean="0">
                <a:solidFill>
                  <a:srgbClr val="000000"/>
                </a:solidFill>
              </a:rPr>
              <a:t>line speed forwarding</a:t>
            </a:r>
          </a:p>
          <a:p>
            <a:r>
              <a:rPr lang="en-US" sz="2400" dirty="0" smtClean="0"/>
              <a:t>Mobility can be supported within the Access Network </a:t>
            </a:r>
          </a:p>
          <a:p>
            <a:r>
              <a:rPr lang="en-US" sz="2400" dirty="0" smtClean="0"/>
              <a:t>Flexible forwarding within the Access Network</a:t>
            </a:r>
            <a:r>
              <a:rPr lang="en-US" sz="2400" dirty="0"/>
              <a:t> </a:t>
            </a:r>
            <a:r>
              <a:rPr lang="en-US" sz="2400" dirty="0" smtClean="0"/>
              <a:t>in a scalable by splitting control and data plane</a:t>
            </a:r>
          </a:p>
          <a:p>
            <a:r>
              <a:rPr lang="en-US" sz="2400" dirty="0" smtClean="0"/>
              <a:t>Infrastructure as a service, sharing of the same infrastructure by multiple providers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</a:t>
            </a:r>
            <a:r>
              <a:rPr lang="en-US" dirty="0" smtClean="0">
                <a:solidFill>
                  <a:srgbClr val="000000"/>
                </a:solidFill>
              </a:rPr>
              <a:t>data path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477031"/>
            <a:ext cx="5257800" cy="53809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73096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(</a:t>
            </a:r>
            <a:r>
              <a:rPr lang="en-US" dirty="0" smtClean="0">
                <a:solidFill>
                  <a:srgbClr val="000000"/>
                </a:solidFill>
              </a:rPr>
              <a:t>control/data path split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rcRect l="-34284" r="-34284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3380246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we can even go multi-operator!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-12935" r="-12935"/>
          <a:stretch>
            <a:fillRect/>
          </a:stretch>
        </p:blipFill>
        <p:spPr/>
      </p:pic>
    </p:spTree>
    <p:extLst>
      <p:ext uri="{BB962C8B-B14F-4D97-AF65-F5344CB8AC3E}">
        <p14:creationId xmlns="" xmlns:p14="http://schemas.microsoft.com/office/powerpoint/2010/main" val="390941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Applicability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_SDN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OMNIRAN_SDN (2)</Template>
  <TotalTime>185</TotalTime>
  <Words>703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OMNIRAN_SDN (2)</vt:lpstr>
      <vt:lpstr>Slide 1</vt:lpstr>
      <vt:lpstr>An SDN-based approach for OmniRAN</vt:lpstr>
      <vt:lpstr>OMNIRAN and SDN</vt:lpstr>
      <vt:lpstr>Comparison with current managed WiFi architectures</vt:lpstr>
      <vt:lpstr>How can OMNIRAN improve it?</vt:lpstr>
      <vt:lpstr>Example (data path)</vt:lpstr>
      <vt:lpstr>Example (control/data path split)</vt:lpstr>
      <vt:lpstr>And we can even go multi-operator!</vt:lpstr>
      <vt:lpstr>Applicability</vt:lpstr>
      <vt:lpstr>Multi-802 technology applicability</vt:lpstr>
      <vt:lpstr>SaMOG applicability</vt:lpstr>
      <vt:lpstr>Summary</vt:lpstr>
      <vt:lpstr>Background</vt:lpstr>
      <vt:lpstr>Summary of SaMOG solutions for phase 2</vt:lpstr>
    </vt:vector>
  </TitlesOfParts>
  <Company>InterDigital Communications,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Juan Carlos Zuniga</dc:creator>
  <cp:lastModifiedBy>Juan Carlos Zuniga</cp:lastModifiedBy>
  <cp:revision>18</cp:revision>
  <cp:lastPrinted>1998-02-10T13:28:06Z</cp:lastPrinted>
  <dcterms:created xsi:type="dcterms:W3CDTF">2013-03-19T18:22:45Z</dcterms:created>
  <dcterms:modified xsi:type="dcterms:W3CDTF">2013-03-20T17:47:30Z</dcterms:modified>
</cp:coreProperties>
</file>