
<file path=[Content_Types].xml><?xml version="1.0" encoding="utf-8"?>
<Types xmlns="http://schemas.openxmlformats.org/package/2006/content-types">
  <Override PartName="/ppt/tags/tag1.xml" ContentType="application/vnd.openxmlformats-officedocument.presentationml.tags+xml"/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Default Extension="emf" ContentType="image/x-emf"/>
  <Override PartName="/ppt/embeddings/oleObject1.bin" ContentType="application/vnd.openxmlformats-officedocument.oleObject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theme/theme2.xml" ContentType="application/vnd.openxmlformats-officedocument.theme+xml"/>
  <Default Extension="wmf" ContentType="image/x-wmf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s/slide14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embeddings/oleObject2.bin" ContentType="application/vnd.openxmlformats-officedocument.oleObject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Default Extension="vml" ContentType="application/vnd.openxmlformats-officedocument.vmlDrawing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52" r:id="rId1"/>
  </p:sldMasterIdLst>
  <p:notesMasterIdLst>
    <p:notesMasterId r:id="rId18"/>
  </p:notesMasterIdLst>
  <p:handoutMasterIdLst>
    <p:handoutMasterId r:id="rId19"/>
  </p:handoutMasterIdLst>
  <p:sldIdLst>
    <p:sldId id="684" r:id="rId2"/>
    <p:sldId id="552" r:id="rId3"/>
    <p:sldId id="559" r:id="rId4"/>
    <p:sldId id="578" r:id="rId5"/>
    <p:sldId id="603" r:id="rId6"/>
    <p:sldId id="604" r:id="rId7"/>
    <p:sldId id="606" r:id="rId8"/>
    <p:sldId id="610" r:id="rId9"/>
    <p:sldId id="611" r:id="rId10"/>
    <p:sldId id="653" r:id="rId11"/>
    <p:sldId id="627" r:id="rId12"/>
    <p:sldId id="628" r:id="rId13"/>
    <p:sldId id="629" r:id="rId14"/>
    <p:sldId id="651" r:id="rId15"/>
    <p:sldId id="682" r:id="rId16"/>
    <p:sldId id="685" r:id="rId17"/>
  </p:sldIdLst>
  <p:sldSz cx="9906000" cy="6858000" type="A4"/>
  <p:notesSz cx="6797675" cy="9874250"/>
  <p:custDataLst>
    <p:tags r:id="rId2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Lucida Sans Unicode" pitchFamily="34" charset="0"/>
        <a:ea typeface="+mn-ea"/>
        <a:cs typeface="Arial" pitchFamily="34" charset="0"/>
      </a:defRPr>
    </a:lvl1pPr>
    <a:lvl2pPr marL="388938" indent="68263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Lucida Sans Unicode" pitchFamily="34" charset="0"/>
        <a:ea typeface="+mn-ea"/>
        <a:cs typeface="Arial" pitchFamily="34" charset="0"/>
      </a:defRPr>
    </a:lvl2pPr>
    <a:lvl3pPr marL="777875" indent="136525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Lucida Sans Unicode" pitchFamily="34" charset="0"/>
        <a:ea typeface="+mn-ea"/>
        <a:cs typeface="Arial" pitchFamily="34" charset="0"/>
      </a:defRPr>
    </a:lvl3pPr>
    <a:lvl4pPr marL="1168400" indent="2032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Lucida Sans Unicode" pitchFamily="34" charset="0"/>
        <a:ea typeface="+mn-ea"/>
        <a:cs typeface="Arial" pitchFamily="34" charset="0"/>
      </a:defRPr>
    </a:lvl4pPr>
    <a:lvl5pPr marL="1557338" indent="271463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Lucida Sans Unicode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Lucida Sans Unicode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Lucida Sans Unicode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Lucida Sans Unicode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Lucida Sans Unicode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schemeClr val="tx1"/>
    </p:penClr>
  </p:showPr>
  <p:clrMru>
    <a:srgbClr val="FFFF66"/>
    <a:srgbClr val="FFFF99"/>
    <a:srgbClr val="2A73B3"/>
    <a:srgbClr val="006600"/>
    <a:srgbClr val="009900"/>
    <a:srgbClr val="CCFFCC"/>
    <a:srgbClr val="9999FF"/>
    <a:srgbClr val="34B4E4"/>
    <a:srgbClr val="FFFFFF"/>
    <a:srgbClr val="34B2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2389" autoAdjust="0"/>
    <p:restoredTop sz="77778" autoAdjust="0"/>
  </p:normalViewPr>
  <p:slideViewPr>
    <p:cSldViewPr snapToGrid="0" snapToObjects="1">
      <p:cViewPr varScale="1">
        <p:scale>
          <a:sx n="120" d="100"/>
          <a:sy n="120" d="100"/>
        </p:scale>
        <p:origin x="-1256" y="-9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tags" Target="tags/tag1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5" tIns="46469" rIns="92935" bIns="46469" numCol="1" anchor="t" anchorCtr="0" compatLnSpc="1">
            <a:prstTxWarp prst="textNoShape">
              <a:avLst/>
            </a:prstTxWarp>
          </a:bodyPr>
          <a:lstStyle>
            <a:lvl1pPr algn="l" defTabSz="940544" eaLnBrk="0" hangingPunct="0">
              <a:spcBef>
                <a:spcPct val="0"/>
              </a:spcBef>
              <a:defRPr sz="18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971120-21 Les Echos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6513" y="0"/>
            <a:ext cx="2951162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5" tIns="46469" rIns="92935" bIns="46469" numCol="1" anchor="t" anchorCtr="0" compatLnSpc="1">
            <a:prstTxWarp prst="textNoShape">
              <a:avLst/>
            </a:prstTxWarp>
          </a:bodyPr>
          <a:lstStyle>
            <a:lvl1pPr algn="r" defTabSz="940544" eaLnBrk="0" hangingPunct="0">
              <a:spcBef>
                <a:spcPct val="0"/>
              </a:spcBef>
              <a:defRPr sz="18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F78913D6-A00A-4E2F-9565-AC0042EDD4E8}" type="datetime1">
              <a:rPr lang="en-US"/>
              <a:pPr>
                <a:defRPr/>
              </a:pPr>
              <a:t>20.03.2013</a:t>
            </a:fld>
            <a:endParaRPr lang="en-US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42950" y="757238"/>
            <a:ext cx="5340350" cy="3698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5350" y="4700588"/>
            <a:ext cx="5006975" cy="441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5" tIns="46469" rIns="92935" bIns="464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8475"/>
            <a:ext cx="2951163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5" tIns="46469" rIns="92935" bIns="46469" numCol="1" anchor="b" anchorCtr="0" compatLnSpc="1">
            <a:prstTxWarp prst="textNoShape">
              <a:avLst/>
            </a:prstTxWarp>
          </a:bodyPr>
          <a:lstStyle>
            <a:lvl1pPr algn="l" defTabSz="940544" eaLnBrk="0" hangingPunct="0">
              <a:spcBef>
                <a:spcPct val="0"/>
              </a:spcBef>
              <a:defRPr sz="18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MEDEA Presentation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6513" y="9388475"/>
            <a:ext cx="2951162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5" tIns="46469" rIns="92935" bIns="46469" numCol="1" anchor="b" anchorCtr="0" compatLnSpc="1">
            <a:prstTxWarp prst="textNoShape">
              <a:avLst/>
            </a:prstTxWarp>
          </a:bodyPr>
          <a:lstStyle>
            <a:lvl1pPr algn="r" defTabSz="940544" eaLnBrk="0" hangingPunct="0">
              <a:spcBef>
                <a:spcPct val="0"/>
              </a:spcBef>
              <a:defRPr sz="18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0B5C537-C608-4720-AE24-D0C470DC435E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388938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777875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1684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557338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1948129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337755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727381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117007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742950" y="757238"/>
            <a:ext cx="5340350" cy="3698875"/>
          </a:xfrm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368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39800"/>
            <a:r>
              <a:rPr lang="en-US" smtClean="0"/>
              <a:t>971120-21 Les Echos</a:t>
            </a:r>
          </a:p>
        </p:txBody>
      </p:sp>
      <p:sp>
        <p:nvSpPr>
          <p:cNvPr id="36869" name="Footer Placeholder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39800"/>
            <a:r>
              <a:rPr lang="en-US" smtClean="0"/>
              <a:t>MEDEA Presentation</a:t>
            </a:r>
          </a:p>
        </p:txBody>
      </p:sp>
      <p:sp>
        <p:nvSpPr>
          <p:cNvPr id="36870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9800"/>
            <a:fld id="{3C9BEDEF-EE37-4006-A4AF-8257F76F5651}" type="slidenum">
              <a:rPr lang="en-US" smtClean="0"/>
              <a:pPr defTabSz="939800"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742950" y="757238"/>
            <a:ext cx="5340350" cy="3698875"/>
          </a:xfrm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Importance of addressing recommendations</a:t>
            </a:r>
          </a:p>
          <a:p>
            <a:pPr eaLnBrk="1" hangingPunct="1"/>
            <a:r>
              <a:rPr lang="en-US" smtClean="0"/>
              <a:t>Open, listen</a:t>
            </a:r>
          </a:p>
          <a:p>
            <a:pPr eaLnBrk="1" hangingPunct="1"/>
            <a:r>
              <a:rPr lang="en-US" smtClean="0"/>
              <a:t>Treat</a:t>
            </a:r>
          </a:p>
          <a:p>
            <a:pPr eaLnBrk="1" hangingPunct="1"/>
            <a:r>
              <a:rPr lang="en-US" smtClean="0"/>
              <a:t>Outline what remains open.</a:t>
            </a:r>
          </a:p>
        </p:txBody>
      </p:sp>
      <p:sp>
        <p:nvSpPr>
          <p:cNvPr id="368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39800"/>
            <a:r>
              <a:rPr lang="en-US" smtClean="0"/>
              <a:t>971120-21 Les Echos</a:t>
            </a:r>
          </a:p>
        </p:txBody>
      </p:sp>
      <p:sp>
        <p:nvSpPr>
          <p:cNvPr id="36869" name="Footer Placeholder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39800"/>
            <a:r>
              <a:rPr lang="en-US" smtClean="0"/>
              <a:t>MEDEA Presentation</a:t>
            </a:r>
          </a:p>
        </p:txBody>
      </p:sp>
      <p:sp>
        <p:nvSpPr>
          <p:cNvPr id="36870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9800"/>
            <a:fld id="{3C9BEDEF-EE37-4006-A4AF-8257F76F5651}" type="slidenum">
              <a:rPr lang="en-US" smtClean="0"/>
              <a:pPr defTabSz="939800"/>
              <a:t>7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450" y="259645"/>
            <a:ext cx="9236075" cy="592844"/>
          </a:xfrm>
          <a:prstGeom prst="rect">
            <a:avLst/>
          </a:prstGeom>
        </p:spPr>
        <p:txBody>
          <a:bodyPr lIns="77925" tIns="38963" rIns="77925" bIns="38963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5450" y="1309511"/>
            <a:ext cx="9236075" cy="4989688"/>
          </a:xfrm>
          <a:prstGeom prst="rect">
            <a:avLst/>
          </a:prstGeom>
        </p:spPr>
        <p:txBody>
          <a:bodyPr lIns="77925" tIns="38963" rIns="77925" bIns="38963"/>
          <a:lstStyle>
            <a:lvl1pPr>
              <a:buFont typeface="Wingdings" pitchFamily="2" charset="2"/>
              <a:buChar char="§"/>
              <a:defRPr sz="2000">
                <a:latin typeface="Calibri" pitchFamily="34" charset="0"/>
              </a:defRPr>
            </a:lvl1pPr>
            <a:lvl2pPr>
              <a:buFont typeface="Courier New" pitchFamily="49" charset="0"/>
              <a:buChar char="o"/>
              <a:defRPr sz="1800">
                <a:solidFill>
                  <a:srgbClr val="0070C0"/>
                </a:solidFill>
                <a:latin typeface="Calibri" pitchFamily="34" charset="0"/>
              </a:defRPr>
            </a:lvl2pPr>
            <a:lvl3pPr>
              <a:defRPr>
                <a:solidFill>
                  <a:srgbClr val="0070C0"/>
                </a:solidFill>
                <a:latin typeface="Calibri" pitchFamily="34" charset="0"/>
              </a:defRPr>
            </a:lvl3pPr>
            <a:lvl4pPr>
              <a:defRPr>
                <a:solidFill>
                  <a:srgbClr val="0070C0"/>
                </a:solidFill>
                <a:latin typeface="Calibri" pitchFamily="34" charset="0"/>
              </a:defRPr>
            </a:lvl4pPr>
            <a:lvl5pPr>
              <a:defRPr>
                <a:solidFill>
                  <a:srgbClr val="0070C0"/>
                </a:solidFill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IEEE 802 OmniRAN -- March 2013, Orlando, USA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E6D71B-46DE-4C66-8C2D-24D01684DEA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450" y="92076"/>
            <a:ext cx="9236075" cy="760413"/>
          </a:xfrm>
          <a:prstGeom prst="rect">
            <a:avLst/>
          </a:prstGeom>
        </p:spPr>
        <p:txBody>
          <a:bodyPr lIns="77925" tIns="38963" rIns="77925" bIns="38963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425451" y="1235075"/>
            <a:ext cx="4541838" cy="5064124"/>
          </a:xfrm>
          <a:prstGeom prst="rect">
            <a:avLst/>
          </a:prstGeom>
        </p:spPr>
        <p:txBody>
          <a:bodyPr lIns="77925" tIns="38963" rIns="77925" bIns="38963"/>
          <a:lstStyle>
            <a:lvl1pPr>
              <a:buFont typeface="Wingdings" pitchFamily="2" charset="2"/>
              <a:buChar char="§"/>
              <a:defRPr sz="2000">
                <a:latin typeface="Calibri" pitchFamily="34" charset="0"/>
              </a:defRPr>
            </a:lvl1pPr>
            <a:lvl2pPr>
              <a:buFont typeface="Courier New" pitchFamily="49" charset="0"/>
              <a:buChar char="o"/>
              <a:defRPr sz="1800">
                <a:solidFill>
                  <a:srgbClr val="0070C0"/>
                </a:solidFill>
                <a:latin typeface="Calibri" pitchFamily="34" charset="0"/>
              </a:defRPr>
            </a:lvl2pPr>
            <a:lvl3pPr>
              <a:defRPr>
                <a:solidFill>
                  <a:srgbClr val="0070C0"/>
                </a:solidFill>
                <a:latin typeface="Calibri" pitchFamily="34" charset="0"/>
              </a:defRPr>
            </a:lvl3pPr>
            <a:lvl4pPr>
              <a:defRPr>
                <a:solidFill>
                  <a:srgbClr val="0070C0"/>
                </a:solidFill>
                <a:latin typeface="Calibri" pitchFamily="34" charset="0"/>
              </a:defRPr>
            </a:lvl4pPr>
            <a:lvl5pPr>
              <a:defRPr>
                <a:solidFill>
                  <a:srgbClr val="0070C0"/>
                </a:solidFill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 dirty="0"/>
          </a:p>
        </p:txBody>
      </p:sp>
      <p:sp>
        <p:nvSpPr>
          <p:cNvPr id="12" name="Content Placeholder 2"/>
          <p:cNvSpPr>
            <a:spLocks noGrp="1"/>
          </p:cNvSpPr>
          <p:nvPr>
            <p:ph idx="14"/>
          </p:nvPr>
        </p:nvSpPr>
        <p:spPr>
          <a:xfrm>
            <a:off x="5119748" y="1235075"/>
            <a:ext cx="4541838" cy="5064124"/>
          </a:xfrm>
          <a:prstGeom prst="rect">
            <a:avLst/>
          </a:prstGeom>
        </p:spPr>
        <p:txBody>
          <a:bodyPr lIns="77925" tIns="38963" rIns="77925" bIns="38963"/>
          <a:lstStyle>
            <a:lvl1pPr>
              <a:buFont typeface="Wingdings" pitchFamily="2" charset="2"/>
              <a:buChar char="§"/>
              <a:defRPr sz="2000">
                <a:latin typeface="Calibri" pitchFamily="34" charset="0"/>
              </a:defRPr>
            </a:lvl1pPr>
            <a:lvl2pPr>
              <a:buFont typeface="Courier New" pitchFamily="49" charset="0"/>
              <a:buChar char="o"/>
              <a:defRPr>
                <a:solidFill>
                  <a:srgbClr val="0070C0"/>
                </a:solidFill>
                <a:latin typeface="Calibri" pitchFamily="34" charset="0"/>
              </a:defRPr>
            </a:lvl2pPr>
            <a:lvl3pPr>
              <a:defRPr>
                <a:solidFill>
                  <a:srgbClr val="0070C0"/>
                </a:solidFill>
                <a:latin typeface="Calibri" pitchFamily="34" charset="0"/>
              </a:defRPr>
            </a:lvl3pPr>
            <a:lvl4pPr>
              <a:defRPr>
                <a:solidFill>
                  <a:srgbClr val="0070C0"/>
                </a:solidFill>
                <a:latin typeface="Calibri" pitchFamily="34" charset="0"/>
              </a:defRPr>
            </a:lvl4pPr>
            <a:lvl5pPr>
              <a:defRPr>
                <a:solidFill>
                  <a:srgbClr val="0070C0"/>
                </a:solidFill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IEEE 802 OmniRAN -- March 2013, Orlando, USA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77D8D-63D0-466E-B81A-89D4C03C0A5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7016"/>
            <a:ext cx="8420100" cy="1362075"/>
          </a:xfrm>
          <a:prstGeom prst="rect">
            <a:avLst/>
          </a:prstGeom>
        </p:spPr>
        <p:txBody>
          <a:bodyPr lIns="77925" tIns="38963" rIns="77925" bIns="38963" anchor="t"/>
          <a:lstStyle>
            <a:lvl1pPr algn="l">
              <a:defRPr sz="34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lIns="77925" tIns="38963" rIns="77925" bIns="38963" anchor="b"/>
          <a:lstStyle>
            <a:lvl1pPr marL="0" indent="0">
              <a:buNone/>
              <a:defRPr sz="1700"/>
            </a:lvl1pPr>
            <a:lvl2pPr marL="389626" indent="0">
              <a:buNone/>
              <a:defRPr sz="1500"/>
            </a:lvl2pPr>
            <a:lvl3pPr marL="779252" indent="0">
              <a:buNone/>
              <a:defRPr sz="1400"/>
            </a:lvl3pPr>
            <a:lvl4pPr marL="1168878" indent="0">
              <a:buNone/>
              <a:defRPr sz="1200"/>
            </a:lvl4pPr>
            <a:lvl5pPr marL="1558503" indent="0">
              <a:buNone/>
              <a:defRPr sz="1200"/>
            </a:lvl5pPr>
            <a:lvl6pPr marL="1948129" indent="0">
              <a:buNone/>
              <a:defRPr sz="1200"/>
            </a:lvl6pPr>
            <a:lvl7pPr marL="2337755" indent="0">
              <a:buNone/>
              <a:defRPr sz="1200"/>
            </a:lvl7pPr>
            <a:lvl8pPr marL="2727381" indent="0">
              <a:buNone/>
              <a:defRPr sz="1200"/>
            </a:lvl8pPr>
            <a:lvl9pPr marL="311700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IEEE 802 OmniRAN -- March 2013, Orlando, USA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852B3-04C8-4678-89B1-E371D860BAF1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450" y="92076"/>
            <a:ext cx="9236075" cy="760413"/>
          </a:xfrm>
          <a:prstGeom prst="rect">
            <a:avLst/>
          </a:prstGeom>
        </p:spPr>
        <p:txBody>
          <a:bodyPr lIns="77925" tIns="38963" rIns="77925" bIns="38963"/>
          <a:lstStyle/>
          <a:p>
            <a:r>
              <a:rPr lang="en-US" smtClean="0"/>
              <a:t>Click to edit Master title style</a:t>
            </a:r>
            <a:endParaRPr lang="fr-FR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IEEE 802 OmniRAN -- March 2013, Orlando, USA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60FCFE-2F83-4783-8D28-81A1C67D70F9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IEEE 802 OmniRAN -- March 2013, Orlando, USA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B28AB-5431-474B-8DFD-6249B13592D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1333" name="AutoShape 5"/>
          <p:cNvSpPr>
            <a:spLocks noChangeAspect="1" noChangeArrowheads="1" noTextEdit="1"/>
          </p:cNvSpPr>
          <p:nvPr/>
        </p:nvSpPr>
        <p:spPr bwMode="auto">
          <a:xfrm>
            <a:off x="609603" y="2225675"/>
            <a:ext cx="8685213" cy="240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7925" tIns="38963" rIns="77925" bIns="38963"/>
          <a:lstStyle/>
          <a:p>
            <a:pPr algn="ctr" eaLnBrk="0" hangingPunct="0">
              <a:spcBef>
                <a:spcPct val="50000"/>
              </a:spcBef>
              <a:defRPr/>
            </a:pPr>
            <a:endParaRPr lang="en-US">
              <a:latin typeface="Calibri" pitchFamily="34" charset="0"/>
              <a:cs typeface="+mn-cs"/>
            </a:endParaRPr>
          </a:p>
        </p:txBody>
      </p:sp>
      <p:sp>
        <p:nvSpPr>
          <p:cNvPr id="21" name="Date Placeholder 3"/>
          <p:cNvSpPr>
            <a:spLocks noGrp="1"/>
          </p:cNvSpPr>
          <p:nvPr>
            <p:ph type="dt" sz="half" idx="2"/>
          </p:nvPr>
        </p:nvSpPr>
        <p:spPr>
          <a:xfrm>
            <a:off x="425450" y="6451600"/>
            <a:ext cx="3943350" cy="304800"/>
          </a:xfrm>
          <a:prstGeom prst="rect">
            <a:avLst/>
          </a:prstGeom>
        </p:spPr>
        <p:txBody>
          <a:bodyPr lIns="77925" tIns="38963" rIns="77925" bIns="38963"/>
          <a:lstStyle>
            <a:lvl1pPr algn="l" eaLnBrk="0" hangingPunct="0">
              <a:spcBef>
                <a:spcPct val="50000"/>
              </a:spcBef>
              <a:defRPr sz="900" b="0" dirty="0" smtClean="0">
                <a:solidFill>
                  <a:srgbClr val="7030A0"/>
                </a:solidFill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r>
              <a:rPr lang="de-DE" smtClean="0"/>
              <a:t>IEEE 802 OmniRAN -- March 2013, Orlando, USA</a:t>
            </a:r>
            <a:endParaRPr lang="en-US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34488" y="6429375"/>
            <a:ext cx="427037" cy="304800"/>
          </a:xfrm>
          <a:prstGeom prst="rect">
            <a:avLst/>
          </a:prstGeom>
        </p:spPr>
        <p:txBody>
          <a:bodyPr lIns="77925" tIns="38963" rIns="77925" bIns="38963"/>
          <a:lstStyle>
            <a:lvl1pPr algn="r" eaLnBrk="0" hangingPunct="0">
              <a:spcBef>
                <a:spcPct val="50000"/>
              </a:spcBef>
              <a:defRPr sz="900" b="0" smtClean="0">
                <a:solidFill>
                  <a:srgbClr val="7030A0"/>
                </a:solidFill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fld id="{CAFA806A-771A-4D85-A0DF-F2B88568B5E9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5" name="Rectangle 1"/>
          <p:cNvSpPr/>
          <p:nvPr userDrawn="1"/>
        </p:nvSpPr>
        <p:spPr>
          <a:xfrm>
            <a:off x="6759040" y="76200"/>
            <a:ext cx="215636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err="1" smtClean="0"/>
              <a:t>omniran-yy</a:t>
            </a:r>
            <a:r>
              <a:rPr lang="en-US" sz="1400" b="1" dirty="0" smtClean="0"/>
              <a:t>-####-00-0000</a:t>
            </a:r>
            <a:endParaRPr lang="en-US" sz="14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</p:sldLayoutIdLst>
  <p:hf hdr="0" ftr="0"/>
  <p:txStyles>
    <p:titleStyle>
      <a:lvl1pPr algn="l" rtl="0" fontAlgn="base">
        <a:lnSpc>
          <a:spcPct val="85000"/>
        </a:lnSpc>
        <a:spcBef>
          <a:spcPct val="0"/>
        </a:spcBef>
        <a:spcAft>
          <a:spcPct val="0"/>
        </a:spcAft>
        <a:defRPr kumimoji="1" sz="2200" b="1">
          <a:solidFill>
            <a:srgbClr val="6E448E"/>
          </a:solidFill>
          <a:latin typeface="Calibri" pitchFamily="34" charset="0"/>
          <a:ea typeface="+mj-ea"/>
          <a:cs typeface="+mj-cs"/>
        </a:defRPr>
      </a:lvl1pPr>
      <a:lvl2pPr algn="l" rtl="0" fontAlgn="base">
        <a:lnSpc>
          <a:spcPct val="85000"/>
        </a:lnSpc>
        <a:spcBef>
          <a:spcPct val="0"/>
        </a:spcBef>
        <a:spcAft>
          <a:spcPct val="0"/>
        </a:spcAft>
        <a:defRPr kumimoji="1" sz="2200" b="1">
          <a:solidFill>
            <a:srgbClr val="6E448E"/>
          </a:solidFill>
          <a:latin typeface="Calibri" pitchFamily="34" charset="0"/>
        </a:defRPr>
      </a:lvl2pPr>
      <a:lvl3pPr algn="l" rtl="0" fontAlgn="base">
        <a:lnSpc>
          <a:spcPct val="85000"/>
        </a:lnSpc>
        <a:spcBef>
          <a:spcPct val="0"/>
        </a:spcBef>
        <a:spcAft>
          <a:spcPct val="0"/>
        </a:spcAft>
        <a:defRPr kumimoji="1" sz="2200" b="1">
          <a:solidFill>
            <a:srgbClr val="6E448E"/>
          </a:solidFill>
          <a:latin typeface="Calibri" pitchFamily="34" charset="0"/>
        </a:defRPr>
      </a:lvl3pPr>
      <a:lvl4pPr algn="l" rtl="0" fontAlgn="base">
        <a:lnSpc>
          <a:spcPct val="85000"/>
        </a:lnSpc>
        <a:spcBef>
          <a:spcPct val="0"/>
        </a:spcBef>
        <a:spcAft>
          <a:spcPct val="0"/>
        </a:spcAft>
        <a:defRPr kumimoji="1" sz="2200" b="1">
          <a:solidFill>
            <a:srgbClr val="6E448E"/>
          </a:solidFill>
          <a:latin typeface="Calibri" pitchFamily="34" charset="0"/>
        </a:defRPr>
      </a:lvl4pPr>
      <a:lvl5pPr algn="l" rtl="0" fontAlgn="base">
        <a:lnSpc>
          <a:spcPct val="85000"/>
        </a:lnSpc>
        <a:spcBef>
          <a:spcPct val="0"/>
        </a:spcBef>
        <a:spcAft>
          <a:spcPct val="0"/>
        </a:spcAft>
        <a:defRPr kumimoji="1" sz="2200" b="1">
          <a:solidFill>
            <a:srgbClr val="6E448E"/>
          </a:solidFill>
          <a:latin typeface="Calibri" pitchFamily="34" charset="0"/>
        </a:defRPr>
      </a:lvl5pPr>
      <a:lvl6pPr marL="389626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kumimoji="1" sz="2200" b="1">
          <a:solidFill>
            <a:srgbClr val="6E448E"/>
          </a:solidFill>
          <a:latin typeface="Arial" charset="0"/>
        </a:defRPr>
      </a:lvl6pPr>
      <a:lvl7pPr marL="779252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kumimoji="1" sz="2200" b="1">
          <a:solidFill>
            <a:srgbClr val="6E448E"/>
          </a:solidFill>
          <a:latin typeface="Arial" charset="0"/>
        </a:defRPr>
      </a:lvl7pPr>
      <a:lvl8pPr marL="1168878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kumimoji="1" sz="2200" b="1">
          <a:solidFill>
            <a:srgbClr val="6E448E"/>
          </a:solidFill>
          <a:latin typeface="Arial" charset="0"/>
        </a:defRPr>
      </a:lvl8pPr>
      <a:lvl9pPr marL="1558503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kumimoji="1" sz="2200" b="1">
          <a:solidFill>
            <a:srgbClr val="6E448E"/>
          </a:solidFill>
          <a:latin typeface="Arial" charset="0"/>
        </a:defRPr>
      </a:lvl9pPr>
    </p:titleStyle>
    <p:bodyStyle>
      <a:lvl1pPr marL="292100" indent="-292100" algn="l" rtl="0" fontAlgn="base">
        <a:lnSpc>
          <a:spcPct val="90000"/>
        </a:lnSpc>
        <a:spcBef>
          <a:spcPct val="50000"/>
        </a:spcBef>
        <a:spcAft>
          <a:spcPct val="0"/>
        </a:spcAft>
        <a:buClr>
          <a:srgbClr val="4F81BD"/>
        </a:buClr>
        <a:buSzPct val="120000"/>
        <a:buFont typeface="Wingdings" pitchFamily="2" charset="2"/>
        <a:buChar char="m"/>
        <a:defRPr kumimoji="1" sz="1700" b="1">
          <a:solidFill>
            <a:srgbClr val="2A73B3"/>
          </a:solidFill>
          <a:latin typeface="Calibri" pitchFamily="34" charset="0"/>
          <a:ea typeface="+mn-ea"/>
          <a:cs typeface="+mn-cs"/>
        </a:defRPr>
      </a:lvl1pPr>
      <a:lvl2pPr marL="631825" indent="-242888" algn="l" rtl="0" fontAlgn="base">
        <a:lnSpc>
          <a:spcPct val="90000"/>
        </a:lnSpc>
        <a:spcBef>
          <a:spcPct val="40000"/>
        </a:spcBef>
        <a:spcAft>
          <a:spcPct val="0"/>
        </a:spcAft>
        <a:buClr>
          <a:srgbClr val="210195"/>
        </a:buClr>
        <a:buFont typeface="Wingdings" pitchFamily="2" charset="2"/>
        <a:buChar char="Ø"/>
        <a:defRPr kumimoji="1">
          <a:solidFill>
            <a:srgbClr val="210195"/>
          </a:solidFill>
          <a:latin typeface="Calibri" pitchFamily="34" charset="0"/>
        </a:defRPr>
      </a:lvl2pPr>
      <a:lvl3pPr marL="973138" indent="-193675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kumimoji="1" sz="1400">
          <a:solidFill>
            <a:srgbClr val="21007E"/>
          </a:solidFill>
          <a:latin typeface="Calibri" pitchFamily="34" charset="0"/>
        </a:defRPr>
      </a:lvl3pPr>
      <a:lvl4pPr marL="1330325" indent="-193675" algn="l" rtl="0" fontAlgn="base">
        <a:spcBef>
          <a:spcPct val="20000"/>
        </a:spcBef>
        <a:spcAft>
          <a:spcPct val="0"/>
        </a:spcAft>
        <a:buFont typeface="Wingdings" pitchFamily="2" charset="2"/>
        <a:buChar char="ü"/>
        <a:defRPr kumimoji="1" sz="1200">
          <a:solidFill>
            <a:srgbClr val="3B016B"/>
          </a:solidFill>
          <a:latin typeface="Calibri" pitchFamily="34" charset="0"/>
        </a:defRPr>
      </a:lvl4pPr>
      <a:lvl5pPr marL="1687513" indent="-193675" algn="l" rtl="0" fontAlgn="base">
        <a:spcBef>
          <a:spcPct val="20000"/>
        </a:spcBef>
        <a:spcAft>
          <a:spcPct val="0"/>
        </a:spcAft>
        <a:buChar char="»"/>
        <a:defRPr kumimoji="1" sz="1000">
          <a:solidFill>
            <a:srgbClr val="2A73B3"/>
          </a:solidFill>
          <a:latin typeface="Calibri" pitchFamily="34" charset="0"/>
        </a:defRPr>
      </a:lvl5pPr>
      <a:lvl6pPr marL="2078004" indent="-194813" algn="l" rtl="0" eaLnBrk="1" fontAlgn="base" hangingPunct="1">
        <a:spcBef>
          <a:spcPct val="20000"/>
        </a:spcBef>
        <a:spcAft>
          <a:spcPct val="0"/>
        </a:spcAft>
        <a:buChar char="»"/>
        <a:defRPr kumimoji="1" sz="1000">
          <a:solidFill>
            <a:srgbClr val="2A73B3"/>
          </a:solidFill>
          <a:latin typeface="+mn-lt"/>
        </a:defRPr>
      </a:lvl6pPr>
      <a:lvl7pPr marL="2467630" indent="-194813" algn="l" rtl="0" eaLnBrk="1" fontAlgn="base" hangingPunct="1">
        <a:spcBef>
          <a:spcPct val="20000"/>
        </a:spcBef>
        <a:spcAft>
          <a:spcPct val="0"/>
        </a:spcAft>
        <a:buChar char="»"/>
        <a:defRPr kumimoji="1" sz="1000">
          <a:solidFill>
            <a:srgbClr val="2A73B3"/>
          </a:solidFill>
          <a:latin typeface="+mn-lt"/>
        </a:defRPr>
      </a:lvl7pPr>
      <a:lvl8pPr marL="2857256" indent="-194813" algn="l" rtl="0" eaLnBrk="1" fontAlgn="base" hangingPunct="1">
        <a:spcBef>
          <a:spcPct val="20000"/>
        </a:spcBef>
        <a:spcAft>
          <a:spcPct val="0"/>
        </a:spcAft>
        <a:buChar char="»"/>
        <a:defRPr kumimoji="1" sz="1000">
          <a:solidFill>
            <a:srgbClr val="2A73B3"/>
          </a:solidFill>
          <a:latin typeface="+mn-lt"/>
        </a:defRPr>
      </a:lvl8pPr>
      <a:lvl9pPr marL="3246882" indent="-194813" algn="l" rtl="0" eaLnBrk="1" fontAlgn="base" hangingPunct="1">
        <a:spcBef>
          <a:spcPct val="20000"/>
        </a:spcBef>
        <a:spcAft>
          <a:spcPct val="0"/>
        </a:spcAft>
        <a:buChar char="»"/>
        <a:defRPr kumimoji="1" sz="1000">
          <a:solidFill>
            <a:srgbClr val="2A73B3"/>
          </a:solidFill>
          <a:latin typeface="+mn-lt"/>
        </a:defRPr>
      </a:lvl9pPr>
    </p:bodyStyle>
    <p:otherStyle>
      <a:defPPr>
        <a:defRPr lang="fr-FR"/>
      </a:defPPr>
      <a:lvl1pPr marL="0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9626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79252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68878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58503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48129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37755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727381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117007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Relationship Id="rId3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4" Type="http://schemas.openxmlformats.org/officeDocument/2006/relationships/oleObject" Target="../embeddings/oleObject1.bin"/><Relationship Id="rId5" Type="http://schemas.openxmlformats.org/officeDocument/2006/relationships/oleObject" Target="../embeddings/oleObject2.bin"/><Relationship Id="rId6" Type="http://schemas.openxmlformats.org/officeDocument/2006/relationships/image" Target="../media/image10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77851" y="483091"/>
          <a:ext cx="8750302" cy="35236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27350"/>
                <a:gridCol w="2227350"/>
                <a:gridCol w="2227350"/>
                <a:gridCol w="2068252"/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de-DE" sz="2000" dirty="0" smtClean="0">
                          <a:solidFill>
                            <a:schemeClr val="tx2"/>
                          </a:solidFill>
                          <a:latin typeface="+mj-lt"/>
                        </a:rPr>
                        <a:t>A </a:t>
                      </a:r>
                      <a:r>
                        <a:rPr lang="de-DE" sz="2000" dirty="0" err="1" smtClean="0">
                          <a:solidFill>
                            <a:schemeClr val="tx2"/>
                          </a:solidFill>
                          <a:latin typeface="+mj-lt"/>
                        </a:rPr>
                        <a:t>Unified</a:t>
                      </a:r>
                      <a:r>
                        <a:rPr lang="de-DE" sz="2000" dirty="0" smtClean="0">
                          <a:solidFill>
                            <a:schemeClr val="tx2"/>
                          </a:solidFill>
                          <a:latin typeface="+mj-lt"/>
                        </a:rPr>
                        <a:t> Management Framework</a:t>
                      </a:r>
                      <a:r>
                        <a:rPr lang="de-DE" sz="2000" baseline="0" dirty="0" smtClean="0">
                          <a:solidFill>
                            <a:schemeClr val="tx2"/>
                          </a:solidFill>
                          <a:latin typeface="+mj-lt"/>
                        </a:rPr>
                        <a:t> </a:t>
                      </a:r>
                      <a:r>
                        <a:rPr lang="de-DE" sz="2000" dirty="0" err="1" smtClean="0">
                          <a:solidFill>
                            <a:schemeClr val="tx2"/>
                          </a:solidFill>
                          <a:latin typeface="+mj-lt"/>
                        </a:rPr>
                        <a:t>for</a:t>
                      </a:r>
                      <a:r>
                        <a:rPr lang="de-DE" sz="2000" dirty="0" smtClean="0">
                          <a:solidFill>
                            <a:schemeClr val="tx2"/>
                          </a:solidFill>
                          <a:latin typeface="+mj-lt"/>
                        </a:rPr>
                        <a:t/>
                      </a:r>
                      <a:br>
                        <a:rPr lang="de-DE" sz="2000" dirty="0" smtClean="0">
                          <a:solidFill>
                            <a:schemeClr val="tx2"/>
                          </a:solidFill>
                          <a:latin typeface="+mj-lt"/>
                        </a:rPr>
                      </a:br>
                      <a:r>
                        <a:rPr lang="de-DE" sz="2000" dirty="0" err="1" smtClean="0">
                          <a:solidFill>
                            <a:schemeClr val="tx2"/>
                          </a:solidFill>
                          <a:latin typeface="+mj-lt"/>
                        </a:rPr>
                        <a:t>autonomic</a:t>
                      </a:r>
                      <a:r>
                        <a:rPr lang="de-DE" sz="2000" dirty="0" smtClean="0">
                          <a:solidFill>
                            <a:schemeClr val="tx2"/>
                          </a:solidFill>
                          <a:latin typeface="+mj-lt"/>
                        </a:rPr>
                        <a:t> and </a:t>
                      </a:r>
                      <a:r>
                        <a:rPr lang="de-DE" sz="2000" dirty="0" err="1" smtClean="0">
                          <a:solidFill>
                            <a:schemeClr val="tx2"/>
                          </a:solidFill>
                          <a:latin typeface="+mj-lt"/>
                        </a:rPr>
                        <a:t>software-defined</a:t>
                      </a:r>
                      <a:r>
                        <a:rPr lang="de-DE" sz="2000" dirty="0" smtClean="0">
                          <a:solidFill>
                            <a:schemeClr val="tx2"/>
                          </a:solidFill>
                          <a:latin typeface="+mj-lt"/>
                        </a:rPr>
                        <a:t> </a:t>
                      </a:r>
                      <a:r>
                        <a:rPr lang="de-DE" sz="2000" dirty="0" err="1" smtClean="0">
                          <a:solidFill>
                            <a:schemeClr val="tx2"/>
                          </a:solidFill>
                          <a:latin typeface="+mj-lt"/>
                        </a:rPr>
                        <a:t>networks</a:t>
                      </a:r>
                      <a:endParaRPr lang="de-DE" sz="2000" dirty="0" smtClean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 marL="39000" marR="39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Date:</a:t>
                      </a:r>
                      <a:r>
                        <a:rPr lang="en-US" sz="1200" dirty="0" smtClean="0"/>
                        <a:t> 2013-03-20</a:t>
                      </a:r>
                      <a:endParaRPr lang="en-US" sz="1200" dirty="0"/>
                    </a:p>
                  </a:txBody>
                  <a:tcPr marL="39000" marR="39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 smtClean="0"/>
                        <a:t>Authors:</a:t>
                      </a:r>
                      <a:endParaRPr lang="en-US" sz="1200" b="1" i="1" dirty="0"/>
                    </a:p>
                  </a:txBody>
                  <a:tcPr marL="39000" marR="39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Name</a:t>
                      </a:r>
                      <a:endParaRPr lang="en-US" sz="1000" b="0" i="1" dirty="0"/>
                    </a:p>
                  </a:txBody>
                  <a:tcPr marL="39000" marR="39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Affiliation</a:t>
                      </a:r>
                      <a:endParaRPr lang="en-US" sz="1000" b="0" i="1" dirty="0"/>
                    </a:p>
                  </a:txBody>
                  <a:tcPr marL="39000" marR="39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Phone</a:t>
                      </a:r>
                      <a:endParaRPr lang="en-US" sz="1000" b="0" i="1" dirty="0"/>
                    </a:p>
                  </a:txBody>
                  <a:tcPr marL="39000" marR="39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Email</a:t>
                      </a:r>
                      <a:endParaRPr lang="en-US" sz="1000" b="0" i="1" dirty="0"/>
                    </a:p>
                  </a:txBody>
                  <a:tcPr marL="39000" marR="39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Marc Emmelmann</a:t>
                      </a:r>
                      <a:endParaRPr lang="en-US" sz="1400" dirty="0"/>
                    </a:p>
                  </a:txBody>
                  <a:tcPr marL="39000" marR="39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Fraunhofer FOKUS</a:t>
                      </a:r>
                      <a:endParaRPr lang="en-US" sz="1400" dirty="0"/>
                    </a:p>
                  </a:txBody>
                  <a:tcPr marL="39000" marR="39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+49 30 3463 7268</a:t>
                      </a:r>
                      <a:endParaRPr lang="en-US" sz="1400" dirty="0"/>
                    </a:p>
                  </a:txBody>
                  <a:tcPr marL="39000" marR="39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emmelmann@ieee.org</a:t>
                      </a:r>
                      <a:endParaRPr lang="en-US" sz="1400" dirty="0"/>
                    </a:p>
                  </a:txBody>
                  <a:tcPr marL="39000" marR="39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9000" marR="39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9000" marR="39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9000" marR="39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9000" marR="39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9000" marR="39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9000" marR="39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9000" marR="39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9000" marR="39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Notice:</a:t>
                      </a:r>
                    </a:p>
                    <a:p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OmniRAN EC SG</a:t>
                      </a:r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  <a:endParaRPr lang="en-US" sz="1000" i="0" dirty="0"/>
                    </a:p>
                  </a:txBody>
                  <a:tcPr marL="39000" marR="39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Copyright policy: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"/>
                        </a:rPr>
                        <a:t>http://standards.ieee.org/IPR/copyrightpolicy.html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9000" marR="39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Patent policy:</a:t>
                      </a:r>
                      <a:endParaRPr lang="en-US" sz="1000" b="1" i="1" dirty="0"/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"/>
                        </a:rPr>
                        <a:t>http://standards.ieee.org/guides/bylaws/sect6-7.html#6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"/>
                        </a:rPr>
                        <a:t>http://standards.ieee.org/guides/opman/sect6.html#6.3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9000" marR="39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77850" y="3886200"/>
            <a:ext cx="8750300" cy="23622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 smtClean="0">
                <a:latin typeface="+mn-lt"/>
              </a:rPr>
              <a:t>Abstract</a:t>
            </a:r>
          </a:p>
          <a:p>
            <a:endParaRPr lang="en-US" sz="1600" dirty="0" smtClean="0">
              <a:latin typeface="+mn-lt"/>
            </a:endParaRPr>
          </a:p>
          <a:p>
            <a:r>
              <a:rPr lang="en-US" sz="1600" dirty="0" smtClean="0">
                <a:latin typeface="+mn-lt"/>
              </a:rPr>
              <a:t>Overview on Unified Management Framework of the </a:t>
            </a:r>
            <a:r>
              <a:rPr lang="en-US" sz="1600" dirty="0" err="1" smtClean="0">
                <a:latin typeface="+mn-lt"/>
              </a:rPr>
              <a:t>Univerself</a:t>
            </a:r>
            <a:r>
              <a:rPr lang="en-US" sz="1600" dirty="0" smtClean="0">
                <a:latin typeface="+mn-lt"/>
              </a:rPr>
              <a:t> Project.</a:t>
            </a:r>
          </a:p>
          <a:p>
            <a:r>
              <a:rPr lang="en-US" sz="1600" dirty="0" smtClean="0">
                <a:latin typeface="+mn-lt"/>
              </a:rPr>
              <a:t>Objective is to query </a:t>
            </a:r>
            <a:r>
              <a:rPr lang="en-US" sz="1600" dirty="0" err="1" smtClean="0">
                <a:latin typeface="+mn-lt"/>
              </a:rPr>
              <a:t>OmniRAN’s</a:t>
            </a:r>
            <a:r>
              <a:rPr lang="en-US" sz="1600" dirty="0" smtClean="0">
                <a:latin typeface="+mn-lt"/>
              </a:rPr>
              <a:t> interest in receiving further information on considered use cased, requirements, and generic </a:t>
            </a:r>
            <a:r>
              <a:rPr lang="en-US" sz="1600" dirty="0" err="1" smtClean="0">
                <a:latin typeface="+mn-lt"/>
              </a:rPr>
              <a:t>KPIs</a:t>
            </a:r>
            <a:r>
              <a:rPr lang="en-US" sz="1600" dirty="0" smtClean="0">
                <a:latin typeface="+mn-lt"/>
              </a:rPr>
              <a:t> and parameters used for applying UMF for heterogeneous </a:t>
            </a:r>
            <a:r>
              <a:rPr lang="en-US" sz="1600" dirty="0" smtClean="0">
                <a:latin typeface="+mn-lt"/>
              </a:rPr>
              <a:t>network.</a:t>
            </a:r>
            <a:endParaRPr lang="en-US" sz="1600" dirty="0">
              <a:latin typeface="+mn-lt"/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IEEE 802 OmniRAN -- March 2013, Orlando, USA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2EB28AB-5431-474B-8DFD-6249B13592D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UMF IN A NUTSHELL</a:t>
            </a:r>
            <a:br>
              <a:rPr lang="en-US" dirty="0" smtClean="0"/>
            </a:br>
            <a:r>
              <a:rPr lang="fr-FR" b="0" dirty="0" smtClean="0">
                <a:solidFill>
                  <a:srgbClr val="34B4E4"/>
                </a:solidFill>
              </a:rPr>
              <a:t>UMF CORE FUNCTIONAL BLOCKS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5450" y="1309511"/>
            <a:ext cx="4579949" cy="4989688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/>
              <a:t>Seamless deployment  and trustworthy interworking of NEM army require:</a:t>
            </a:r>
          </a:p>
          <a:p>
            <a:pPr marL="285750" lvl="1" indent="-285750">
              <a:lnSpc>
                <a:spcPct val="110000"/>
              </a:lnSpc>
              <a:defRPr/>
            </a:pPr>
            <a:r>
              <a:rPr lang="en-US" dirty="0" smtClean="0"/>
              <a:t>Tools for the operators to deploy, pilot, control and track progress of NEMs in a unified way</a:t>
            </a:r>
          </a:p>
          <a:p>
            <a:pPr marL="627063" lvl="2" indent="-285750">
              <a:lnSpc>
                <a:spcPct val="110000"/>
              </a:lnSpc>
              <a:defRPr/>
            </a:pPr>
            <a:r>
              <a:rPr lang="en-US" b="1" dirty="0" smtClean="0">
                <a:solidFill>
                  <a:srgbClr val="7030A0"/>
                </a:solidFill>
              </a:rPr>
              <a:t>GOVERNANCE functional block</a:t>
            </a:r>
            <a:br>
              <a:rPr lang="en-US" b="1" dirty="0" smtClean="0">
                <a:solidFill>
                  <a:srgbClr val="7030A0"/>
                </a:solidFill>
              </a:rPr>
            </a:br>
            <a:endParaRPr lang="en-GB" b="1" dirty="0" smtClean="0">
              <a:solidFill>
                <a:srgbClr val="7030A0"/>
              </a:solidFill>
            </a:endParaRPr>
          </a:p>
          <a:p>
            <a:pPr marL="285750" lvl="1" indent="-285750">
              <a:lnSpc>
                <a:spcPct val="110000"/>
              </a:lnSpc>
              <a:defRPr/>
            </a:pPr>
            <a:r>
              <a:rPr lang="en-US" dirty="0" smtClean="0"/>
              <a:t>Tools to identify</a:t>
            </a:r>
            <a:r>
              <a:rPr lang="fr-FR" dirty="0" smtClean="0"/>
              <a:t>/</a:t>
            </a:r>
            <a:r>
              <a:rPr lang="en-US" dirty="0" smtClean="0"/>
              <a:t>avoid conflicts and ensure stability and performance when several NEMs are concurrently working</a:t>
            </a:r>
          </a:p>
          <a:p>
            <a:pPr marL="627063" lvl="2" indent="-285750">
              <a:lnSpc>
                <a:spcPct val="110000"/>
              </a:lnSpc>
              <a:defRPr/>
            </a:pPr>
            <a:r>
              <a:rPr lang="en-US" b="1" dirty="0" smtClean="0">
                <a:solidFill>
                  <a:srgbClr val="7030A0"/>
                </a:solidFill>
              </a:rPr>
              <a:t>COORDINATION functional block</a:t>
            </a:r>
            <a:br>
              <a:rPr lang="en-US" b="1" dirty="0" smtClean="0">
                <a:solidFill>
                  <a:srgbClr val="7030A0"/>
                </a:solidFill>
              </a:rPr>
            </a:br>
            <a:endParaRPr lang="en-GB" dirty="0" smtClean="0"/>
          </a:p>
          <a:p>
            <a:pPr marL="285750" lvl="1" indent="-285750">
              <a:lnSpc>
                <a:spcPct val="110000"/>
              </a:lnSpc>
              <a:defRPr/>
            </a:pPr>
            <a:r>
              <a:rPr lang="en-US" dirty="0" smtClean="0"/>
              <a:t>Tools to make NEMs find, formulate and share relevant information to enable or improve their operation</a:t>
            </a:r>
          </a:p>
          <a:p>
            <a:pPr marL="627063" lvl="2" indent="-285750">
              <a:lnSpc>
                <a:spcPct val="110000"/>
              </a:lnSpc>
              <a:defRPr/>
            </a:pPr>
            <a:r>
              <a:rPr lang="en-US" b="1" dirty="0" smtClean="0">
                <a:solidFill>
                  <a:srgbClr val="7030A0"/>
                </a:solidFill>
              </a:rPr>
              <a:t>KNOWLEDGE functional block</a:t>
            </a:r>
            <a:br>
              <a:rPr lang="en-US" b="1" dirty="0" smtClean="0">
                <a:solidFill>
                  <a:srgbClr val="7030A0"/>
                </a:solidFill>
              </a:rPr>
            </a:br>
            <a:endParaRPr lang="en-GB" dirty="0" smtClean="0"/>
          </a:p>
          <a:p>
            <a:pPr marL="285750" lvl="1" indent="-285750">
              <a:lnSpc>
                <a:spcPct val="110000"/>
              </a:lnSpc>
              <a:defRPr/>
            </a:pPr>
            <a:r>
              <a:rPr lang="en-US" spc="-20" dirty="0" smtClean="0"/>
              <a:t>APIs to enable NEMs “plug and play” deployment, interoperability and monitoring/configuration</a:t>
            </a:r>
            <a:endParaRPr lang="en-GB" spc="-20" dirty="0" smtClean="0"/>
          </a:p>
          <a:p>
            <a:pPr marL="627063" lvl="2" indent="-285750">
              <a:lnSpc>
                <a:spcPct val="110000"/>
              </a:lnSpc>
              <a:defRPr/>
            </a:pPr>
            <a:r>
              <a:rPr lang="en-US" b="1" dirty="0" smtClean="0">
                <a:solidFill>
                  <a:srgbClr val="7030A0"/>
                </a:solidFill>
              </a:rPr>
              <a:t>NEM Skin</a:t>
            </a:r>
          </a:p>
          <a:p>
            <a:pPr marL="627063" lvl="2" indent="-285750">
              <a:lnSpc>
                <a:spcPct val="110000"/>
              </a:lnSpc>
              <a:defRPr/>
            </a:pPr>
            <a:r>
              <a:rPr lang="en-US" b="1" dirty="0" smtClean="0">
                <a:solidFill>
                  <a:srgbClr val="7030A0"/>
                </a:solidFill>
              </a:rPr>
              <a:t>Specific adaptors</a:t>
            </a:r>
            <a:br>
              <a:rPr lang="en-US" b="1" dirty="0" smtClean="0">
                <a:solidFill>
                  <a:srgbClr val="7030A0"/>
                </a:solidFill>
              </a:rPr>
            </a:b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IEEE 802 OmniRAN -- March 2013, Orlando, USA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EE6D71B-46DE-4C66-8C2D-24D01684DEA5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25450" y="1461911"/>
            <a:ext cx="7377113" cy="4989688"/>
          </a:xfrm>
          <a:prstGeom prst="rect">
            <a:avLst/>
          </a:prstGeom>
        </p:spPr>
        <p:txBody>
          <a:bodyPr lIns="77925" tIns="38963" rIns="77925" bIns="38963">
            <a:normAutofit/>
          </a:bodyPr>
          <a:lstStyle/>
          <a:p>
            <a:pPr marL="285750" marR="0" lvl="1" indent="-285750" algn="l" defTabSz="914400" rtl="0" eaLnBrk="1" fontAlgn="base" latinLnBrk="0" hangingPunct="1">
              <a:lnSpc>
                <a:spcPct val="110000"/>
              </a:lnSpc>
              <a:spcBef>
                <a:spcPct val="40000"/>
              </a:spcBef>
              <a:spcAft>
                <a:spcPct val="0"/>
              </a:spcAft>
              <a:buClr>
                <a:srgbClr val="210195"/>
              </a:buClr>
              <a:buSzTx/>
              <a:tabLst/>
              <a:defRPr/>
            </a:pPr>
            <a:endParaRPr kumimoji="1" lang="en-US" sz="1800" b="0" kern="0" dirty="0" smtClean="0">
              <a:solidFill>
                <a:srgbClr val="0070C0"/>
              </a:solidFill>
              <a:latin typeface="Calibri" pitchFamily="34" charset="0"/>
            </a:endParaRPr>
          </a:p>
        </p:txBody>
      </p:sp>
      <p:pic>
        <p:nvPicPr>
          <p:cNvPr id="7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826" y="1370610"/>
            <a:ext cx="4836419" cy="2843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11"/>
          <p:cNvSpPr/>
          <p:nvPr/>
        </p:nvSpPr>
        <p:spPr>
          <a:xfrm>
            <a:off x="5254420" y="4141780"/>
            <a:ext cx="2519540" cy="676057"/>
          </a:xfrm>
          <a:prstGeom prst="rect">
            <a:avLst/>
          </a:prstGeom>
          <a:ln>
            <a:noFill/>
            <a:prstDash val="dash"/>
          </a:ln>
        </p:spPr>
        <p:txBody>
          <a:bodyPr lIns="77925" tIns="38963" rIns="77925" bIns="38963"/>
          <a:lstStyle/>
          <a:p>
            <a:pPr indent="95250">
              <a:buClr>
                <a:srgbClr val="404040"/>
              </a:buClr>
              <a:buFont typeface="Wingdings" pitchFamily="2" charset="2"/>
              <a:buNone/>
            </a:pPr>
            <a:r>
              <a:rPr kumimoji="1" lang="en-US" b="1" dirty="0">
                <a:solidFill>
                  <a:srgbClr val="0070C0"/>
                </a:solidFill>
                <a:latin typeface="Calibri" pitchFamily="34" charset="0"/>
              </a:rPr>
              <a:t>Objective of the UMF Core:</a:t>
            </a:r>
          </a:p>
          <a:p>
            <a:pPr indent="95250" algn="ctr">
              <a:buClr>
                <a:srgbClr val="404040"/>
              </a:buClr>
              <a:buFont typeface="Wingdings" pitchFamily="2" charset="2"/>
              <a:buNone/>
            </a:pPr>
            <a:r>
              <a:rPr lang="en-US" b="1" dirty="0">
                <a:solidFill>
                  <a:srgbClr val="404040"/>
                </a:solidFill>
                <a:latin typeface="Calibri" pitchFamily="34" charset="0"/>
              </a:rPr>
              <a:t>Seamless and trustworthy deployment of </a:t>
            </a:r>
            <a:r>
              <a:rPr lang="en-US" b="1" dirty="0" err="1">
                <a:solidFill>
                  <a:srgbClr val="404040"/>
                </a:solidFill>
                <a:latin typeface="Calibri" pitchFamily="34" charset="0"/>
              </a:rPr>
              <a:t>NEMs</a:t>
            </a:r>
            <a:endParaRPr lang="en-US" b="1" dirty="0">
              <a:solidFill>
                <a:srgbClr val="404040"/>
              </a:solidFill>
              <a:latin typeface="Calibri" pitchFamily="34" charset="0"/>
            </a:endParaRPr>
          </a:p>
        </p:txBody>
      </p:sp>
      <p:sp>
        <p:nvSpPr>
          <p:cNvPr id="9" name="Line 12"/>
          <p:cNvSpPr>
            <a:spLocks noChangeShapeType="1"/>
          </p:cNvSpPr>
          <p:nvPr/>
        </p:nvSpPr>
        <p:spPr bwMode="auto">
          <a:xfrm flipV="1">
            <a:off x="5979240" y="3793167"/>
            <a:ext cx="0" cy="31540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6847542" y="4942120"/>
            <a:ext cx="2730973" cy="1545866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defTabSz="1520825">
              <a:lnSpc>
                <a:spcPct val="80000"/>
              </a:lnSpc>
              <a:spcBef>
                <a:spcPct val="20000"/>
              </a:spcBef>
            </a:pPr>
            <a:r>
              <a:rPr kumimoji="1" lang="en-US" sz="1100" b="1" dirty="0">
                <a:solidFill>
                  <a:srgbClr val="404040"/>
                </a:solidFill>
                <a:latin typeface="Calibri" pitchFamily="34" charset="0"/>
                <a:cs typeface="Arial" pitchFamily="34" charset="0"/>
              </a:rPr>
              <a:t>Interfaces</a:t>
            </a:r>
          </a:p>
          <a:p>
            <a:pPr defTabSz="1520825">
              <a:lnSpc>
                <a:spcPct val="80000"/>
              </a:lnSpc>
              <a:spcBef>
                <a:spcPct val="20000"/>
              </a:spcBef>
            </a:pPr>
            <a:r>
              <a:rPr kumimoji="1" lang="en-US" sz="1100" b="1" dirty="0">
                <a:solidFill>
                  <a:srgbClr val="404040"/>
                </a:solidFill>
                <a:latin typeface="Calibri" pitchFamily="34" charset="0"/>
                <a:cs typeface="Arial" pitchFamily="34" charset="0"/>
              </a:rPr>
              <a:t>Coordination schemes</a:t>
            </a:r>
          </a:p>
          <a:p>
            <a:pPr defTabSz="1520825">
              <a:lnSpc>
                <a:spcPct val="80000"/>
              </a:lnSpc>
              <a:spcBef>
                <a:spcPct val="20000"/>
              </a:spcBef>
            </a:pPr>
            <a:r>
              <a:rPr kumimoji="1" lang="en-US" sz="1100" b="1" dirty="0">
                <a:solidFill>
                  <a:srgbClr val="404040"/>
                </a:solidFill>
                <a:latin typeface="Calibri" pitchFamily="34" charset="0"/>
                <a:cs typeface="Arial" pitchFamily="34" charset="0"/>
              </a:rPr>
              <a:t>Communication patterns </a:t>
            </a:r>
          </a:p>
          <a:p>
            <a:pPr defTabSz="1520825">
              <a:lnSpc>
                <a:spcPct val="80000"/>
              </a:lnSpc>
              <a:spcBef>
                <a:spcPct val="20000"/>
              </a:spcBef>
            </a:pPr>
            <a:r>
              <a:rPr kumimoji="1" lang="en-US" sz="1100" b="1" dirty="0">
                <a:solidFill>
                  <a:srgbClr val="404040"/>
                </a:solidFill>
                <a:latin typeface="Calibri" pitchFamily="34" charset="0"/>
                <a:cs typeface="Arial" pitchFamily="34" charset="0"/>
              </a:rPr>
              <a:t>Knowledge structures</a:t>
            </a:r>
          </a:p>
          <a:p>
            <a:pPr defTabSz="1520825">
              <a:lnSpc>
                <a:spcPct val="80000"/>
              </a:lnSpc>
              <a:spcBef>
                <a:spcPct val="20000"/>
              </a:spcBef>
            </a:pPr>
            <a:r>
              <a:rPr kumimoji="1" lang="en-US" sz="1100" b="1" dirty="0">
                <a:solidFill>
                  <a:srgbClr val="404040"/>
                </a:solidFill>
                <a:latin typeface="Calibri" pitchFamily="34" charset="0"/>
                <a:cs typeface="Arial" pitchFamily="34" charset="0"/>
              </a:rPr>
              <a:t>Policy translation levels</a:t>
            </a:r>
          </a:p>
          <a:p>
            <a:pPr defTabSz="1520825">
              <a:lnSpc>
                <a:spcPct val="80000"/>
              </a:lnSpc>
              <a:spcBef>
                <a:spcPct val="20000"/>
              </a:spcBef>
            </a:pPr>
            <a:r>
              <a:rPr kumimoji="1" lang="en-US" sz="1100" b="1" dirty="0">
                <a:solidFill>
                  <a:srgbClr val="404040"/>
                </a:solidFill>
                <a:latin typeface="Calibri" pitchFamily="34" charset="0"/>
                <a:cs typeface="Arial" pitchFamily="34" charset="0"/>
              </a:rPr>
              <a:t>Ontology</a:t>
            </a:r>
          </a:p>
          <a:p>
            <a:pPr defTabSz="1520825">
              <a:lnSpc>
                <a:spcPct val="80000"/>
              </a:lnSpc>
              <a:spcBef>
                <a:spcPct val="20000"/>
              </a:spcBef>
            </a:pPr>
            <a:r>
              <a:rPr kumimoji="1" lang="en-US" sz="1100" b="1" dirty="0">
                <a:solidFill>
                  <a:srgbClr val="404040"/>
                </a:solidFill>
                <a:latin typeface="Calibri" pitchFamily="34" charset="0"/>
                <a:cs typeface="Arial" pitchFamily="34" charset="0"/>
              </a:rPr>
              <a:t>Recommendations for </a:t>
            </a:r>
            <a:r>
              <a:rPr kumimoji="1" lang="en-US" sz="1100" b="1" dirty="0" smtClean="0">
                <a:solidFill>
                  <a:srgbClr val="404040"/>
                </a:solidFill>
                <a:latin typeface="Calibri" pitchFamily="34" charset="0"/>
                <a:cs typeface="Arial" pitchFamily="34" charset="0"/>
              </a:rPr>
              <a:t>NEM development </a:t>
            </a:r>
            <a:br>
              <a:rPr kumimoji="1" lang="en-US" sz="1100" b="1" dirty="0" smtClean="0">
                <a:solidFill>
                  <a:srgbClr val="404040"/>
                </a:solidFill>
                <a:latin typeface="Calibri" pitchFamily="34" charset="0"/>
                <a:cs typeface="Arial" pitchFamily="34" charset="0"/>
              </a:rPr>
            </a:br>
            <a:r>
              <a:rPr kumimoji="1" lang="en-US" sz="1050" b="0" dirty="0" smtClean="0">
                <a:solidFill>
                  <a:srgbClr val="404040"/>
                </a:solidFill>
                <a:latin typeface="Calibri" pitchFamily="34" charset="0"/>
                <a:cs typeface="Arial" pitchFamily="34" charset="0"/>
              </a:rPr>
              <a:t>(</a:t>
            </a:r>
            <a:r>
              <a:rPr kumimoji="1" lang="en-US" sz="1050" b="0" dirty="0">
                <a:solidFill>
                  <a:srgbClr val="404040"/>
                </a:solidFill>
                <a:latin typeface="Calibri" pitchFamily="34" charset="0"/>
                <a:cs typeface="Arial" pitchFamily="34" charset="0"/>
              </a:rPr>
              <a:t>lifecycle, generic </a:t>
            </a:r>
            <a:r>
              <a:rPr kumimoji="1" lang="en-US" sz="1050" b="0" dirty="0" smtClean="0">
                <a:solidFill>
                  <a:srgbClr val="404040"/>
                </a:solidFill>
                <a:latin typeface="Calibri" pitchFamily="34" charset="0"/>
                <a:cs typeface="Arial" pitchFamily="34" charset="0"/>
              </a:rPr>
              <a:t>structure…)</a:t>
            </a:r>
            <a:endParaRPr kumimoji="1" lang="en-US" sz="1050" b="0" dirty="0">
              <a:solidFill>
                <a:srgbClr val="404040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12" name="AutoShape 8"/>
          <p:cNvSpPr>
            <a:spLocks noChangeArrowheads="1"/>
          </p:cNvSpPr>
          <p:nvPr/>
        </p:nvSpPr>
        <p:spPr bwMode="auto">
          <a:xfrm>
            <a:off x="4772978" y="5287194"/>
            <a:ext cx="2061725" cy="7685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defTabSz="1520825">
              <a:lnSpc>
                <a:spcPct val="80000"/>
              </a:lnSpc>
              <a:spcBef>
                <a:spcPct val="20000"/>
              </a:spcBef>
            </a:pPr>
            <a:r>
              <a:rPr kumimoji="1" lang="en-US" b="1" dirty="0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Accomplished </a:t>
            </a:r>
            <a:r>
              <a:rPr kumimoji="1" lang="en-US" b="1" dirty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by specification, and then </a:t>
            </a:r>
            <a:r>
              <a:rPr kumimoji="1" lang="en-US" b="1" u="sng" dirty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standardization</a:t>
            </a:r>
            <a:r>
              <a:rPr kumimoji="1" lang="en-US" b="1" dirty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, of:</a:t>
            </a:r>
          </a:p>
        </p:txBody>
      </p:sp>
      <p:sp>
        <p:nvSpPr>
          <p:cNvPr id="13" name="AutoShape 15"/>
          <p:cNvSpPr>
            <a:spLocks/>
          </p:cNvSpPr>
          <p:nvPr/>
        </p:nvSpPr>
        <p:spPr bwMode="auto">
          <a:xfrm>
            <a:off x="6668683" y="4942120"/>
            <a:ext cx="178859" cy="1509480"/>
          </a:xfrm>
          <a:prstGeom prst="leftBrace">
            <a:avLst>
              <a:gd name="adj1" fmla="val 11129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Slide Number Placeholder 4"/>
          <p:cNvSpPr txBox="1">
            <a:spLocks noGrp="1"/>
          </p:cNvSpPr>
          <p:nvPr/>
        </p:nvSpPr>
        <p:spPr bwMode="auto">
          <a:xfrm>
            <a:off x="9634273" y="6621470"/>
            <a:ext cx="233892" cy="16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7925" tIns="38963" rIns="77925" bIns="38963"/>
          <a:lstStyle/>
          <a:p>
            <a:pPr algn="r" eaLnBrk="0" hangingPunct="0">
              <a:spcBef>
                <a:spcPct val="50000"/>
              </a:spcBef>
            </a:pPr>
            <a:fld id="{42854EE5-149A-4EBA-8710-067E94AE4FF0}" type="slidenum">
              <a:rPr lang="en-US" sz="900">
                <a:solidFill>
                  <a:srgbClr val="7030A0"/>
                </a:solidFill>
                <a:latin typeface="Calibri" pitchFamily="34" charset="0"/>
              </a:rPr>
              <a:pPr algn="r" eaLnBrk="0" hangingPunct="0">
                <a:spcBef>
                  <a:spcPct val="50000"/>
                </a:spcBef>
              </a:pPr>
              <a:t>11</a:t>
            </a:fld>
            <a:endParaRPr lang="en-US" sz="900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7835" y="1095375"/>
            <a:ext cx="4603883" cy="2232025"/>
          </a:xfrm>
          <a:prstGeom prst="rect">
            <a:avLst/>
          </a:prstGeom>
          <a:ln>
            <a:noFill/>
            <a:prstDash val="dash"/>
          </a:ln>
        </p:spPr>
        <p:txBody>
          <a:bodyPr lIns="77925" tIns="38963" rIns="77925" bIns="38963"/>
          <a:lstStyle/>
          <a:p>
            <a:pPr indent="95250">
              <a:buClr>
                <a:srgbClr val="404040"/>
              </a:buClr>
            </a:pPr>
            <a:r>
              <a:rPr kumimoji="1" lang="en-US" sz="2000" b="1" dirty="0">
                <a:solidFill>
                  <a:srgbClr val="0070C0"/>
                </a:solidFill>
                <a:latin typeface="Calibri" pitchFamily="34" charset="0"/>
              </a:rPr>
              <a:t>Responsible for: </a:t>
            </a:r>
          </a:p>
          <a:p>
            <a:pPr indent="95250">
              <a:buClr>
                <a:srgbClr val="404040"/>
              </a:buClr>
            </a:pPr>
            <a:endParaRPr kumimoji="1" lang="en-US" sz="800" b="1" dirty="0">
              <a:solidFill>
                <a:srgbClr val="404040"/>
              </a:solidFill>
              <a:latin typeface="Calibri" pitchFamily="34" charset="0"/>
            </a:endParaRPr>
          </a:p>
          <a:p>
            <a:pPr marL="388938" lvl="1" indent="95250">
              <a:buClr>
                <a:srgbClr val="404040"/>
              </a:buClr>
              <a:buFont typeface="Wingdings" pitchFamily="2" charset="2"/>
              <a:buChar char="§"/>
            </a:pPr>
            <a:r>
              <a:rPr lang="en-US" sz="1600" dirty="0">
                <a:solidFill>
                  <a:srgbClr val="404040"/>
                </a:solidFill>
                <a:latin typeface="Calibri" pitchFamily="34" charset="0"/>
              </a:rPr>
              <a:t> </a:t>
            </a:r>
            <a:r>
              <a:rPr kumimoji="1" lang="en-US" sz="1600" dirty="0">
                <a:solidFill>
                  <a:srgbClr val="404040"/>
                </a:solidFill>
                <a:latin typeface="Calibri" pitchFamily="34" charset="0"/>
              </a:rPr>
              <a:t>The interaction between human operator and its network→ express  business goals report on critical states of self-managed operations/devices</a:t>
            </a:r>
          </a:p>
          <a:p>
            <a:pPr marL="388938" lvl="1" indent="95250">
              <a:buClr>
                <a:srgbClr val="404040"/>
              </a:buClr>
              <a:buFont typeface="Wingdings" pitchFamily="2" charset="2"/>
              <a:buChar char="§"/>
            </a:pPr>
            <a:endParaRPr kumimoji="1" lang="en-US" sz="800" dirty="0">
              <a:solidFill>
                <a:srgbClr val="404040"/>
              </a:solidFill>
              <a:latin typeface="Calibri" pitchFamily="34" charset="0"/>
            </a:endParaRPr>
          </a:p>
          <a:p>
            <a:pPr marL="388938" lvl="1" indent="95250">
              <a:buClr>
                <a:srgbClr val="404040"/>
              </a:buClr>
              <a:buFont typeface="Wingdings" pitchFamily="2" charset="2"/>
              <a:buChar char="§"/>
            </a:pPr>
            <a:r>
              <a:rPr lang="en-US" sz="1600" dirty="0">
                <a:solidFill>
                  <a:srgbClr val="404040"/>
                </a:solidFill>
                <a:latin typeface="Calibri" pitchFamily="34" charset="0"/>
              </a:rPr>
              <a:t> Driving NEMs’ behavior→ policy-based framework for translating business-level, service specific goals/requests into low level, policies and configuration commands</a:t>
            </a:r>
          </a:p>
          <a:p>
            <a:pPr indent="95250">
              <a:buClr>
                <a:srgbClr val="404040"/>
              </a:buClr>
            </a:pPr>
            <a:endParaRPr kumimoji="1" lang="en-US" sz="2000" b="1" dirty="0">
              <a:solidFill>
                <a:srgbClr val="0070C0"/>
              </a:solidFill>
              <a:latin typeface="Calibri" pitchFamily="34" charset="0"/>
            </a:endParaRPr>
          </a:p>
        </p:txBody>
      </p:sp>
      <p:pic>
        <p:nvPicPr>
          <p:cNvPr id="16394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36054" y="623888"/>
            <a:ext cx="4953000" cy="2805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Rectangle 11"/>
          <p:cNvSpPr/>
          <p:nvPr/>
        </p:nvSpPr>
        <p:spPr>
          <a:xfrm>
            <a:off x="37839" y="3789370"/>
            <a:ext cx="4447381" cy="2232025"/>
          </a:xfrm>
          <a:prstGeom prst="rect">
            <a:avLst/>
          </a:prstGeom>
          <a:ln>
            <a:noFill/>
            <a:prstDash val="dash"/>
          </a:ln>
        </p:spPr>
        <p:txBody>
          <a:bodyPr lIns="77925" tIns="38963" rIns="77925" bIns="38963"/>
          <a:lstStyle/>
          <a:p>
            <a:pPr indent="95250">
              <a:buClr>
                <a:srgbClr val="404040"/>
              </a:buClr>
            </a:pPr>
            <a:r>
              <a:rPr kumimoji="1" lang="en-US" sz="2000" b="1" dirty="0" smtClean="0">
                <a:solidFill>
                  <a:srgbClr val="0070C0"/>
                </a:solidFill>
                <a:latin typeface="Calibri" pitchFamily="34" charset="0"/>
              </a:rPr>
              <a:t>GOVERNANCE </a:t>
            </a:r>
            <a:r>
              <a:rPr kumimoji="1" lang="en-US" sz="2000" b="1" dirty="0" smtClean="0">
                <a:solidFill>
                  <a:srgbClr val="0070C0"/>
                </a:solidFill>
                <a:latin typeface="Calibri" pitchFamily="34" charset="0"/>
                <a:sym typeface="Wingdings" pitchFamily="2" charset="2"/>
              </a:rPr>
              <a:t> </a:t>
            </a:r>
            <a:r>
              <a:rPr kumimoji="1" lang="en-US" sz="2000" b="1" dirty="0">
                <a:solidFill>
                  <a:srgbClr val="0070C0"/>
                </a:solidFill>
                <a:latin typeface="Calibri" pitchFamily="34" charset="0"/>
                <a:sym typeface="Wingdings" pitchFamily="2" charset="2"/>
              </a:rPr>
              <a:t>NEM</a:t>
            </a:r>
            <a:r>
              <a:rPr kumimoji="1" lang="en-US" sz="2000" b="1" dirty="0">
                <a:solidFill>
                  <a:srgbClr val="0070C0"/>
                </a:solidFill>
                <a:latin typeface="Calibri" pitchFamily="34" charset="0"/>
              </a:rPr>
              <a:t>: </a:t>
            </a:r>
          </a:p>
          <a:p>
            <a:pPr indent="95250">
              <a:buClr>
                <a:srgbClr val="404040"/>
              </a:buClr>
            </a:pPr>
            <a:endParaRPr kumimoji="1" lang="en-US" sz="800" b="1" dirty="0">
              <a:solidFill>
                <a:srgbClr val="404040"/>
              </a:solidFill>
              <a:latin typeface="Calibri" pitchFamily="34" charset="0"/>
            </a:endParaRPr>
          </a:p>
          <a:p>
            <a:pPr marL="388938" lvl="1" indent="95250">
              <a:buClr>
                <a:srgbClr val="404040"/>
              </a:buClr>
              <a:buFont typeface="Wingdings" pitchFamily="2" charset="2"/>
              <a:buChar char="§"/>
            </a:pPr>
            <a:r>
              <a:rPr lang="en-US" sz="1600" dirty="0">
                <a:solidFill>
                  <a:srgbClr val="404040"/>
                </a:solidFill>
                <a:latin typeface="Calibri" pitchFamily="34" charset="0"/>
              </a:rPr>
              <a:t> Commands to set NEM’s status/mode (e.g. active, idle, stopped) and </a:t>
            </a:r>
            <a:r>
              <a:rPr lang="en-US" sz="1600" dirty="0">
                <a:solidFill>
                  <a:srgbClr val="FF0000"/>
                </a:solidFill>
                <a:latin typeface="Calibri" pitchFamily="34" charset="0"/>
              </a:rPr>
              <a:t>configure its operational parameters</a:t>
            </a:r>
            <a:r>
              <a:rPr lang="en-US" sz="1600" dirty="0">
                <a:solidFill>
                  <a:srgbClr val="404040"/>
                </a:solidFill>
                <a:latin typeface="Calibri" pitchFamily="34" charset="0"/>
              </a:rPr>
              <a:t>. </a:t>
            </a:r>
          </a:p>
          <a:p>
            <a:pPr marL="388938" lvl="1" indent="95250">
              <a:spcBef>
                <a:spcPct val="30000"/>
              </a:spcBef>
              <a:buClr>
                <a:srgbClr val="404040"/>
              </a:buClr>
              <a:buFont typeface="Wingdings" pitchFamily="2" charset="2"/>
              <a:buChar char="§"/>
            </a:pPr>
            <a:r>
              <a:rPr lang="en-US" sz="1600" dirty="0">
                <a:solidFill>
                  <a:srgbClr val="404040"/>
                </a:solidFill>
                <a:latin typeface="Calibri" pitchFamily="34" charset="0"/>
              </a:rPr>
              <a:t> </a:t>
            </a:r>
            <a:r>
              <a:rPr lang="en-US" sz="1600" dirty="0">
                <a:solidFill>
                  <a:srgbClr val="FF0000"/>
                </a:solidFill>
                <a:latin typeface="Calibri" pitchFamily="34" charset="0"/>
              </a:rPr>
              <a:t>Report on </a:t>
            </a:r>
            <a:r>
              <a:rPr lang="en-US" sz="1600" dirty="0">
                <a:solidFill>
                  <a:srgbClr val="404040"/>
                </a:solidFill>
                <a:latin typeface="Calibri" pitchFamily="34" charset="0"/>
              </a:rPr>
              <a:t>the NEM’s </a:t>
            </a:r>
            <a:r>
              <a:rPr lang="en-US" sz="1600" dirty="0">
                <a:solidFill>
                  <a:srgbClr val="FF0000"/>
                </a:solidFill>
                <a:latin typeface="Calibri" pitchFamily="34" charset="0"/>
              </a:rPr>
              <a:t>operational conditions and configuration characteristics </a:t>
            </a:r>
            <a:r>
              <a:rPr lang="en-US" sz="1600" dirty="0">
                <a:solidFill>
                  <a:srgbClr val="404040"/>
                </a:solidFill>
                <a:latin typeface="Calibri" pitchFamily="34" charset="0"/>
              </a:rPr>
              <a:t>(</a:t>
            </a:r>
            <a:r>
              <a:rPr lang="en-US" sz="1600" dirty="0" err="1">
                <a:solidFill>
                  <a:srgbClr val="404040"/>
                </a:solidFill>
                <a:latin typeface="Calibri" pitchFamily="34" charset="0"/>
              </a:rPr>
              <a:t>e,g</a:t>
            </a:r>
            <a:r>
              <a:rPr lang="en-US" sz="1600" dirty="0">
                <a:solidFill>
                  <a:srgbClr val="404040"/>
                </a:solidFill>
                <a:latin typeface="Calibri" pitchFamily="34" charset="0"/>
              </a:rPr>
              <a:t>. performance indicators, capabilities/</a:t>
            </a:r>
            <a:r>
              <a:rPr lang="en-US" sz="1600" dirty="0" err="1">
                <a:solidFill>
                  <a:srgbClr val="404040"/>
                </a:solidFill>
                <a:latin typeface="Calibri" pitchFamily="34" charset="0"/>
              </a:rPr>
              <a:t>behaviour</a:t>
            </a:r>
            <a:r>
              <a:rPr lang="en-US" sz="1600" dirty="0">
                <a:solidFill>
                  <a:srgbClr val="404040"/>
                </a:solidFill>
                <a:latin typeface="Calibri" pitchFamily="34" charset="0"/>
              </a:rPr>
              <a:t>, interaction with other NEMs).</a:t>
            </a:r>
            <a:endParaRPr kumimoji="1" lang="en-US" sz="2000" b="1" dirty="0">
              <a:solidFill>
                <a:srgbClr val="0070C0"/>
              </a:solidFill>
              <a:latin typeface="Calibri" pitchFamily="34" charset="0"/>
            </a:endParaRPr>
          </a:p>
        </p:txBody>
      </p:sp>
      <p:pic>
        <p:nvPicPr>
          <p:cNvPr id="16396" name="37 Imagen" descr="UMF_Governance_BW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41673" y="4005263"/>
            <a:ext cx="4213490" cy="243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5654675" y="3400425"/>
            <a:ext cx="241502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Clr>
                <a:srgbClr val="404040"/>
              </a:buClr>
            </a:pPr>
            <a:r>
              <a:rPr kumimoji="1" lang="en-US" sz="1600" b="1" dirty="0">
                <a:solidFill>
                  <a:srgbClr val="0070C0"/>
                </a:solidFill>
                <a:latin typeface="Calibri" pitchFamily="34" charset="0"/>
              </a:rPr>
              <a:t>Functional </a:t>
            </a:r>
            <a:r>
              <a:rPr kumimoji="1" lang="en-US" sz="1600" b="1" dirty="0" smtClean="0">
                <a:solidFill>
                  <a:srgbClr val="0070C0"/>
                </a:solidFill>
                <a:latin typeface="Calibri" pitchFamily="34" charset="0"/>
              </a:rPr>
              <a:t>decomposition</a:t>
            </a:r>
            <a:endParaRPr kumimoji="1" lang="en-US" sz="1600" dirty="0">
              <a:latin typeface="Calibri" pitchFamily="34" charset="0"/>
            </a:endParaRPr>
          </a:p>
        </p:txBody>
      </p:sp>
      <p:sp>
        <p:nvSpPr>
          <p:cNvPr id="16398" name="AutoShape 14"/>
          <p:cNvSpPr>
            <a:spLocks noChangeArrowheads="1"/>
          </p:cNvSpPr>
          <p:nvPr/>
        </p:nvSpPr>
        <p:spPr bwMode="auto">
          <a:xfrm rot="5400000">
            <a:off x="5393135" y="3511550"/>
            <a:ext cx="533400" cy="165100"/>
          </a:xfrm>
          <a:prstGeom prst="rightArrow">
            <a:avLst>
              <a:gd name="adj1" fmla="val 50000"/>
              <a:gd name="adj2" fmla="val 87500"/>
            </a:avLst>
          </a:prstGeom>
          <a:solidFill>
            <a:srgbClr val="25A2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Espace réservé de la date 2"/>
          <p:cNvSpPr>
            <a:spLocks noGrp="1"/>
          </p:cNvSpPr>
          <p:nvPr>
            <p:ph type="dt" sz="quarter" idx="10"/>
          </p:nvPr>
        </p:nvSpPr>
        <p:spPr bwMode="auto">
          <a:xfrm>
            <a:off x="425450" y="6451600"/>
            <a:ext cx="3943350" cy="304800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de-DE" smtClean="0"/>
              <a:t>IEEE 802 OmniRAN -- March 2013, Orlando, USA</a:t>
            </a:r>
            <a:endParaRPr lang="en-US" dirty="0"/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425450" y="259645"/>
            <a:ext cx="9236075" cy="592844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6E448E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UMF IN A NUTSHELL</a:t>
            </a:r>
            <a:br>
              <a:rPr kumimoji="1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6E448E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1" lang="fr-FR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34B4E4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UMF CORE FUNCTIONAL BLOCKS</a:t>
            </a:r>
            <a:endParaRPr kumimoji="1" lang="en-US" sz="2200" b="1" i="0" u="none" strike="noStrike" kern="0" cap="none" spc="0" normalizeH="0" baseline="0" noProof="0" dirty="0">
              <a:ln>
                <a:noFill/>
              </a:ln>
              <a:solidFill>
                <a:srgbClr val="6E448E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2EB28AB-5431-474B-8DFD-6249B13592D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Slide Number Placeholder 4"/>
          <p:cNvSpPr txBox="1">
            <a:spLocks noGrp="1"/>
          </p:cNvSpPr>
          <p:nvPr/>
        </p:nvSpPr>
        <p:spPr bwMode="auto">
          <a:xfrm>
            <a:off x="9634273" y="6621470"/>
            <a:ext cx="233892" cy="16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7925" tIns="38963" rIns="77925" bIns="38963"/>
          <a:lstStyle/>
          <a:p>
            <a:pPr algn="r" eaLnBrk="0" hangingPunct="0">
              <a:spcBef>
                <a:spcPct val="50000"/>
              </a:spcBef>
            </a:pPr>
            <a:fld id="{0A456750-8CCD-4393-8DFB-756CE85C3FBC}" type="slidenum">
              <a:rPr lang="en-US" sz="900">
                <a:solidFill>
                  <a:srgbClr val="7030A0"/>
                </a:solidFill>
                <a:latin typeface="Calibri" pitchFamily="34" charset="0"/>
              </a:rPr>
              <a:pPr algn="r" eaLnBrk="0" hangingPunct="0">
                <a:spcBef>
                  <a:spcPct val="50000"/>
                </a:spcBef>
              </a:pPr>
              <a:t>12</a:t>
            </a:fld>
            <a:endParaRPr lang="en-US" sz="900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7839" y="1095375"/>
            <a:ext cx="4681273" cy="2232025"/>
          </a:xfrm>
          <a:prstGeom prst="rect">
            <a:avLst/>
          </a:prstGeom>
          <a:ln>
            <a:noFill/>
            <a:prstDash val="dash"/>
          </a:ln>
        </p:spPr>
        <p:txBody>
          <a:bodyPr lIns="77925" tIns="38963" rIns="77925" bIns="38963"/>
          <a:lstStyle/>
          <a:p>
            <a:pPr indent="95250">
              <a:buClr>
                <a:srgbClr val="404040"/>
              </a:buClr>
            </a:pPr>
            <a:r>
              <a:rPr kumimoji="1" lang="en-US" sz="2000" b="1" dirty="0">
                <a:solidFill>
                  <a:srgbClr val="0070C0"/>
                </a:solidFill>
                <a:latin typeface="Calibri" pitchFamily="34" charset="0"/>
              </a:rPr>
              <a:t>Responsible for: </a:t>
            </a:r>
          </a:p>
          <a:p>
            <a:pPr indent="95250">
              <a:buClr>
                <a:srgbClr val="404040"/>
              </a:buClr>
            </a:pPr>
            <a:endParaRPr kumimoji="1" lang="en-US" sz="800" b="1" dirty="0">
              <a:solidFill>
                <a:srgbClr val="404040"/>
              </a:solidFill>
              <a:latin typeface="Calibri" pitchFamily="34" charset="0"/>
            </a:endParaRPr>
          </a:p>
          <a:p>
            <a:pPr marL="388938" lvl="1" indent="95250">
              <a:buClr>
                <a:srgbClr val="404040"/>
              </a:buClr>
              <a:buFont typeface="Wingdings" pitchFamily="2" charset="2"/>
              <a:buChar char="§"/>
            </a:pPr>
            <a:r>
              <a:rPr lang="en-US" sz="1600" dirty="0">
                <a:solidFill>
                  <a:srgbClr val="404040"/>
                </a:solidFill>
                <a:latin typeface="Calibri" pitchFamily="34" charset="0"/>
              </a:rPr>
              <a:t> Ensuring</a:t>
            </a:r>
            <a:r>
              <a:rPr kumimoji="1" lang="en-US" sz="1600" dirty="0">
                <a:solidFill>
                  <a:srgbClr val="404040"/>
                </a:solidFill>
                <a:latin typeface="Calibri" pitchFamily="34" charset="0"/>
              </a:rPr>
              <a:t> the proper sequence in triggering of NEMs and the conditions under which they will be invoked taking into account:</a:t>
            </a:r>
          </a:p>
          <a:p>
            <a:pPr marL="1143000" lvl="2" indent="-228600">
              <a:spcBef>
                <a:spcPct val="30000"/>
              </a:spcBef>
              <a:buClr>
                <a:srgbClr val="404040"/>
              </a:buClr>
              <a:buFont typeface="Wingdings" pitchFamily="2" charset="2"/>
              <a:buChar char="ü"/>
            </a:pPr>
            <a:r>
              <a:rPr kumimoji="1" lang="en-US" sz="1600" dirty="0">
                <a:solidFill>
                  <a:srgbClr val="404040"/>
                </a:solidFill>
                <a:latin typeface="Calibri" pitchFamily="34" charset="0"/>
              </a:rPr>
              <a:t>Operator and service requirements,</a:t>
            </a:r>
          </a:p>
          <a:p>
            <a:pPr marL="1143000" lvl="2" indent="-228600">
              <a:spcBef>
                <a:spcPct val="15000"/>
              </a:spcBef>
              <a:buClr>
                <a:srgbClr val="404040"/>
              </a:buClr>
              <a:buFont typeface="Wingdings" pitchFamily="2" charset="2"/>
              <a:buChar char="ü"/>
            </a:pPr>
            <a:r>
              <a:rPr kumimoji="1" lang="en-US" sz="1600" dirty="0">
                <a:solidFill>
                  <a:srgbClr val="404040"/>
                </a:solidFill>
                <a:latin typeface="Calibri" pitchFamily="34" charset="0"/>
              </a:rPr>
              <a:t>Needs for Conflict avoidance, joint optimization and stability control.</a:t>
            </a:r>
            <a:endParaRPr kumimoji="1" lang="en-US" sz="1600" b="1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2" name="Rectangle 11"/>
          <p:cNvSpPr/>
          <p:nvPr/>
        </p:nvSpPr>
        <p:spPr>
          <a:xfrm>
            <a:off x="37839" y="3789370"/>
            <a:ext cx="4447381" cy="2232025"/>
          </a:xfrm>
          <a:prstGeom prst="rect">
            <a:avLst/>
          </a:prstGeom>
          <a:ln>
            <a:noFill/>
            <a:prstDash val="dash"/>
          </a:ln>
        </p:spPr>
        <p:txBody>
          <a:bodyPr lIns="77925" tIns="38963" rIns="77925" bIns="38963"/>
          <a:lstStyle/>
          <a:p>
            <a:pPr indent="95250">
              <a:buClr>
                <a:srgbClr val="404040"/>
              </a:buClr>
            </a:pPr>
            <a:r>
              <a:rPr kumimoji="1" lang="en-US" sz="2000" b="1" dirty="0" smtClean="0">
                <a:solidFill>
                  <a:srgbClr val="0070C0"/>
                </a:solidFill>
                <a:latin typeface="Calibri" pitchFamily="34" charset="0"/>
              </a:rPr>
              <a:t>COORDINATION </a:t>
            </a:r>
            <a:r>
              <a:rPr kumimoji="1" lang="en-US" sz="2000" b="1" dirty="0">
                <a:solidFill>
                  <a:srgbClr val="0070C0"/>
                </a:solidFill>
                <a:latin typeface="Calibri" pitchFamily="34" charset="0"/>
                <a:sym typeface="Wingdings" pitchFamily="2" charset="2"/>
              </a:rPr>
              <a:t> NEM</a:t>
            </a:r>
            <a:r>
              <a:rPr kumimoji="1" lang="en-US" sz="2000" b="1" dirty="0">
                <a:solidFill>
                  <a:srgbClr val="0070C0"/>
                </a:solidFill>
                <a:latin typeface="Calibri" pitchFamily="34" charset="0"/>
              </a:rPr>
              <a:t>: </a:t>
            </a:r>
          </a:p>
          <a:p>
            <a:pPr indent="95250">
              <a:buClr>
                <a:srgbClr val="404040"/>
              </a:buClr>
            </a:pPr>
            <a:endParaRPr kumimoji="1" lang="en-US" sz="800" b="1" dirty="0">
              <a:solidFill>
                <a:srgbClr val="404040"/>
              </a:solidFill>
              <a:latin typeface="Calibri" pitchFamily="34" charset="0"/>
            </a:endParaRPr>
          </a:p>
          <a:p>
            <a:pPr marL="388938" lvl="1" indent="95250">
              <a:buClr>
                <a:srgbClr val="404040"/>
              </a:buClr>
              <a:buFont typeface="Wingdings" pitchFamily="2" charset="2"/>
              <a:buChar char="§"/>
            </a:pPr>
            <a:r>
              <a:rPr lang="en-US" sz="1600" dirty="0">
                <a:solidFill>
                  <a:srgbClr val="404040"/>
                </a:solidFill>
                <a:latin typeface="Calibri" pitchFamily="34" charset="0"/>
              </a:rPr>
              <a:t> Commands to drive coordination including: tokens, timing, constraints, status (active/idle), etc.</a:t>
            </a:r>
          </a:p>
          <a:p>
            <a:pPr marL="388938" lvl="1" indent="95250">
              <a:spcBef>
                <a:spcPct val="30000"/>
              </a:spcBef>
              <a:buClr>
                <a:srgbClr val="404040"/>
              </a:buClr>
              <a:buFont typeface="Wingdings" pitchFamily="2" charset="2"/>
              <a:buChar char="§"/>
            </a:pPr>
            <a:r>
              <a:rPr lang="en-US" sz="1600" dirty="0">
                <a:solidFill>
                  <a:srgbClr val="404040"/>
                </a:solidFill>
                <a:latin typeface="Calibri" pitchFamily="34" charset="0"/>
              </a:rPr>
              <a:t> </a:t>
            </a:r>
            <a:r>
              <a:rPr lang="en-US" sz="1600" dirty="0">
                <a:solidFill>
                  <a:srgbClr val="FF0000"/>
                </a:solidFill>
                <a:latin typeface="Calibri" pitchFamily="34" charset="0"/>
              </a:rPr>
              <a:t>Information on </a:t>
            </a:r>
            <a:r>
              <a:rPr lang="en-US" sz="1600" dirty="0">
                <a:solidFill>
                  <a:srgbClr val="404040"/>
                </a:solidFill>
                <a:latin typeface="Calibri" pitchFamily="34" charset="0"/>
              </a:rPr>
              <a:t>the NEMs </a:t>
            </a:r>
            <a:r>
              <a:rPr lang="en-US" sz="1600" dirty="0">
                <a:solidFill>
                  <a:srgbClr val="FF0000"/>
                </a:solidFill>
                <a:latin typeface="Calibri" pitchFamily="34" charset="0"/>
              </a:rPr>
              <a:t>operation including</a:t>
            </a:r>
            <a:r>
              <a:rPr lang="en-US" sz="1600" dirty="0">
                <a:solidFill>
                  <a:srgbClr val="404040"/>
                </a:solidFill>
                <a:latin typeface="Calibri" pitchFamily="34" charset="0"/>
              </a:rPr>
              <a:t>: parameters, metrics, scope, utility functions, etc.</a:t>
            </a:r>
            <a:endParaRPr kumimoji="1" lang="en-US" sz="2000" b="1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5654675" y="3400425"/>
            <a:ext cx="241502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Clr>
                <a:srgbClr val="404040"/>
              </a:buClr>
            </a:pPr>
            <a:r>
              <a:rPr kumimoji="1" lang="en-US" sz="1600" b="1" dirty="0">
                <a:solidFill>
                  <a:srgbClr val="0070C0"/>
                </a:solidFill>
                <a:latin typeface="Calibri" pitchFamily="34" charset="0"/>
              </a:rPr>
              <a:t>Functional </a:t>
            </a:r>
            <a:r>
              <a:rPr kumimoji="1" lang="en-US" sz="1600" b="1" dirty="0" smtClean="0">
                <a:solidFill>
                  <a:srgbClr val="0070C0"/>
                </a:solidFill>
                <a:latin typeface="Calibri" pitchFamily="34" charset="0"/>
              </a:rPr>
              <a:t>decomposition</a:t>
            </a:r>
            <a:endParaRPr kumimoji="1" lang="en-US" sz="1600" dirty="0">
              <a:latin typeface="Calibri" pitchFamily="34" charset="0"/>
            </a:endParaRPr>
          </a:p>
        </p:txBody>
      </p:sp>
      <p:sp>
        <p:nvSpPr>
          <p:cNvPr id="19469" name="AutoShape 13"/>
          <p:cNvSpPr>
            <a:spLocks noChangeArrowheads="1"/>
          </p:cNvSpPr>
          <p:nvPr/>
        </p:nvSpPr>
        <p:spPr bwMode="auto">
          <a:xfrm rot="5400000">
            <a:off x="5393135" y="3511550"/>
            <a:ext cx="533400" cy="165100"/>
          </a:xfrm>
          <a:prstGeom prst="rightArrow">
            <a:avLst>
              <a:gd name="adj1" fmla="val 50000"/>
              <a:gd name="adj2" fmla="val 87500"/>
            </a:avLst>
          </a:prstGeom>
          <a:solidFill>
            <a:srgbClr val="25A2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94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43393" y="3933825"/>
            <a:ext cx="3933163" cy="248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71" name="Picture 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34335" y="622301"/>
            <a:ext cx="4896246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Espace réservé de la date 2"/>
          <p:cNvSpPr>
            <a:spLocks noGrp="1"/>
          </p:cNvSpPr>
          <p:nvPr>
            <p:ph type="dt" sz="quarter" idx="10"/>
          </p:nvPr>
        </p:nvSpPr>
        <p:spPr bwMode="auto">
          <a:xfrm>
            <a:off x="425450" y="6451600"/>
            <a:ext cx="3943350" cy="304800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de-DE" smtClean="0"/>
              <a:t>IEEE 802 OmniRAN -- March 2013, Orlando, USA</a:t>
            </a:r>
            <a:endParaRPr lang="en-US" dirty="0"/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425450" y="259645"/>
            <a:ext cx="9236075" cy="592844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6E448E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UMF IN A NUTSHELL</a:t>
            </a:r>
            <a:br>
              <a:rPr kumimoji="1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6E448E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1" lang="fr-FR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34B4E4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UMF CORE FUNCTIONAL BLOCKS</a:t>
            </a:r>
            <a:endParaRPr kumimoji="1" lang="en-US" sz="2200" b="1" i="0" u="none" strike="noStrike" kern="0" cap="none" spc="0" normalizeH="0" baseline="0" noProof="0" dirty="0">
              <a:ln>
                <a:noFill/>
              </a:ln>
              <a:solidFill>
                <a:srgbClr val="6E448E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2EB28AB-5431-474B-8DFD-6249B13592D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Slide Number Placeholder 4"/>
          <p:cNvSpPr txBox="1">
            <a:spLocks noGrp="1"/>
          </p:cNvSpPr>
          <p:nvPr/>
        </p:nvSpPr>
        <p:spPr bwMode="auto">
          <a:xfrm>
            <a:off x="9634273" y="6621470"/>
            <a:ext cx="233892" cy="16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7925" tIns="38963" rIns="77925" bIns="38963"/>
          <a:lstStyle/>
          <a:p>
            <a:pPr algn="r" eaLnBrk="0" hangingPunct="0">
              <a:spcBef>
                <a:spcPct val="50000"/>
              </a:spcBef>
            </a:pPr>
            <a:fld id="{BE99FB5D-E8BA-48FC-8C70-1E14AF836847}" type="slidenum">
              <a:rPr lang="en-US" sz="900">
                <a:solidFill>
                  <a:srgbClr val="7030A0"/>
                </a:solidFill>
                <a:latin typeface="Calibri" pitchFamily="34" charset="0"/>
              </a:rPr>
              <a:pPr algn="r" eaLnBrk="0" hangingPunct="0">
                <a:spcBef>
                  <a:spcPct val="50000"/>
                </a:spcBef>
              </a:pPr>
              <a:t>13</a:t>
            </a:fld>
            <a:endParaRPr lang="en-US" sz="900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7835" y="1052513"/>
            <a:ext cx="4603883" cy="2376487"/>
          </a:xfrm>
          <a:prstGeom prst="rect">
            <a:avLst/>
          </a:prstGeom>
          <a:ln>
            <a:noFill/>
            <a:prstDash val="dash"/>
          </a:ln>
        </p:spPr>
        <p:txBody>
          <a:bodyPr lIns="77925" tIns="38963" rIns="77925" bIns="38963"/>
          <a:lstStyle/>
          <a:p>
            <a:pPr indent="95250">
              <a:buClr>
                <a:srgbClr val="404040"/>
              </a:buClr>
            </a:pPr>
            <a:r>
              <a:rPr kumimoji="1" lang="en-US" sz="2000" b="1" dirty="0">
                <a:solidFill>
                  <a:srgbClr val="0070C0"/>
                </a:solidFill>
                <a:latin typeface="Calibri" pitchFamily="34" charset="0"/>
              </a:rPr>
              <a:t>Responsible for: </a:t>
            </a:r>
          </a:p>
          <a:p>
            <a:pPr indent="95250">
              <a:buClr>
                <a:srgbClr val="404040"/>
              </a:buClr>
            </a:pPr>
            <a:endParaRPr kumimoji="1" lang="en-US" sz="800" b="1" dirty="0">
              <a:solidFill>
                <a:srgbClr val="404040"/>
              </a:solidFill>
              <a:latin typeface="Calibri" pitchFamily="34" charset="0"/>
            </a:endParaRPr>
          </a:p>
          <a:p>
            <a:pPr marL="388938" lvl="1" indent="95250">
              <a:buClr>
                <a:srgbClr val="404040"/>
              </a:buClr>
              <a:buFont typeface="Wingdings" pitchFamily="2" charset="2"/>
              <a:buChar char="§"/>
            </a:pPr>
            <a:r>
              <a:rPr lang="en-US" sz="1600" dirty="0">
                <a:solidFill>
                  <a:srgbClr val="404040"/>
                </a:solidFill>
                <a:latin typeface="Calibri" pitchFamily="34" charset="0"/>
              </a:rPr>
              <a:t> </a:t>
            </a:r>
            <a:r>
              <a:rPr kumimoji="1" lang="en-US" sz="1600" dirty="0">
                <a:solidFill>
                  <a:srgbClr val="404040"/>
                </a:solidFill>
                <a:latin typeface="Calibri" pitchFamily="34" charset="0"/>
              </a:rPr>
              <a:t>Providing the suitable probabilistic models methods and mechanisms for derivation and exchange of Knowledge, based on :</a:t>
            </a:r>
          </a:p>
          <a:p>
            <a:pPr marL="1143000" lvl="2" indent="-228600">
              <a:spcBef>
                <a:spcPct val="30000"/>
              </a:spcBef>
              <a:buClr>
                <a:srgbClr val="404040"/>
              </a:buClr>
              <a:buFont typeface="Wingdings" pitchFamily="2" charset="2"/>
              <a:buChar char="ü"/>
            </a:pPr>
            <a:r>
              <a:rPr kumimoji="1" lang="en-US" sz="1600" dirty="0">
                <a:solidFill>
                  <a:srgbClr val="404040"/>
                </a:solidFill>
                <a:latin typeface="Calibri" pitchFamily="34" charset="0"/>
              </a:rPr>
              <a:t>Context and configuration information from NEMs,</a:t>
            </a:r>
          </a:p>
          <a:p>
            <a:pPr marL="1143000" lvl="2" indent="-228600">
              <a:spcBef>
                <a:spcPct val="15000"/>
              </a:spcBef>
              <a:buClr>
                <a:srgbClr val="404040"/>
              </a:buClr>
              <a:buFont typeface="Wingdings" pitchFamily="2" charset="2"/>
              <a:buChar char="ü"/>
            </a:pPr>
            <a:r>
              <a:rPr kumimoji="1" lang="en-US" sz="1600" dirty="0">
                <a:solidFill>
                  <a:srgbClr val="404040"/>
                </a:solidFill>
                <a:latin typeface="Calibri" pitchFamily="34" charset="0"/>
              </a:rPr>
              <a:t>Policies from Governance,</a:t>
            </a:r>
          </a:p>
          <a:p>
            <a:pPr marL="1143000" lvl="2" indent="-228600">
              <a:spcBef>
                <a:spcPct val="15000"/>
              </a:spcBef>
              <a:buClr>
                <a:srgbClr val="404040"/>
              </a:buClr>
              <a:buFont typeface="Wingdings" pitchFamily="2" charset="2"/>
              <a:buChar char="ü"/>
            </a:pPr>
            <a:r>
              <a:rPr kumimoji="1" lang="en-US" sz="1600" dirty="0">
                <a:solidFill>
                  <a:srgbClr val="404040"/>
                </a:solidFill>
                <a:latin typeface="Calibri" pitchFamily="34" charset="0"/>
              </a:rPr>
              <a:t>Information on NEM interactions from coordination</a:t>
            </a:r>
          </a:p>
        </p:txBody>
      </p:sp>
      <p:pic>
        <p:nvPicPr>
          <p:cNvPr id="18442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36054" y="623888"/>
            <a:ext cx="4953000" cy="2805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Rectangle 11"/>
          <p:cNvSpPr/>
          <p:nvPr/>
        </p:nvSpPr>
        <p:spPr>
          <a:xfrm>
            <a:off x="37839" y="3789370"/>
            <a:ext cx="4447381" cy="2232025"/>
          </a:xfrm>
          <a:prstGeom prst="rect">
            <a:avLst/>
          </a:prstGeom>
          <a:ln>
            <a:noFill/>
            <a:prstDash val="dash"/>
          </a:ln>
        </p:spPr>
        <p:txBody>
          <a:bodyPr lIns="77925" tIns="38963" rIns="77925" bIns="38963"/>
          <a:lstStyle/>
          <a:p>
            <a:pPr indent="95250">
              <a:buClr>
                <a:srgbClr val="404040"/>
              </a:buClr>
            </a:pPr>
            <a:r>
              <a:rPr kumimoji="1" lang="en-US" sz="2000" b="1" dirty="0" smtClean="0">
                <a:solidFill>
                  <a:srgbClr val="0070C0"/>
                </a:solidFill>
                <a:latin typeface="Calibri" pitchFamily="34" charset="0"/>
              </a:rPr>
              <a:t>KNOWLEDGE </a:t>
            </a:r>
            <a:r>
              <a:rPr kumimoji="1" lang="en-US" sz="2000" b="1" dirty="0">
                <a:solidFill>
                  <a:srgbClr val="0070C0"/>
                </a:solidFill>
                <a:latin typeface="Calibri" pitchFamily="34" charset="0"/>
                <a:sym typeface="Wingdings" pitchFamily="2" charset="2"/>
              </a:rPr>
              <a:t> NEM</a:t>
            </a:r>
            <a:r>
              <a:rPr kumimoji="1" lang="en-US" sz="2000" b="1" dirty="0">
                <a:solidFill>
                  <a:srgbClr val="0070C0"/>
                </a:solidFill>
                <a:latin typeface="Calibri" pitchFamily="34" charset="0"/>
              </a:rPr>
              <a:t>: </a:t>
            </a:r>
          </a:p>
          <a:p>
            <a:pPr indent="95250">
              <a:buClr>
                <a:srgbClr val="404040"/>
              </a:buClr>
            </a:pPr>
            <a:endParaRPr kumimoji="1" lang="en-US" sz="800" b="1" dirty="0">
              <a:solidFill>
                <a:srgbClr val="404040"/>
              </a:solidFill>
              <a:latin typeface="Calibri" pitchFamily="34" charset="0"/>
            </a:endParaRPr>
          </a:p>
          <a:p>
            <a:pPr marL="388938" lvl="1" indent="95250">
              <a:buClr>
                <a:srgbClr val="404040"/>
              </a:buClr>
              <a:buFont typeface="Wingdings" pitchFamily="2" charset="2"/>
              <a:buChar char="§"/>
            </a:pPr>
            <a:r>
              <a:rPr lang="en-US" sz="1600" dirty="0">
                <a:solidFill>
                  <a:srgbClr val="404040"/>
                </a:solidFill>
                <a:latin typeface="Calibri" pitchFamily="34" charset="0"/>
              </a:rPr>
              <a:t> Commands to retrieve, share, derive and manage knowledge including: publish, subscribe, push, pull, request, store, notify … messages.</a:t>
            </a:r>
          </a:p>
          <a:p>
            <a:pPr marL="388938" lvl="1" indent="95250">
              <a:spcBef>
                <a:spcPct val="30000"/>
              </a:spcBef>
              <a:buClr>
                <a:srgbClr val="404040"/>
              </a:buClr>
              <a:buFont typeface="Wingdings" pitchFamily="2" charset="2"/>
              <a:buChar char="§"/>
            </a:pPr>
            <a:r>
              <a:rPr lang="en-US" sz="1600" dirty="0">
                <a:solidFill>
                  <a:srgbClr val="404040"/>
                </a:solidFill>
                <a:latin typeface="Calibri" pitchFamily="34" charset="0"/>
              </a:rPr>
              <a:t> Registration of NEMs.</a:t>
            </a:r>
            <a:endParaRPr kumimoji="1" lang="en-US" sz="2000" b="1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18445" name="Rectangle 13"/>
          <p:cNvSpPr>
            <a:spLocks noChangeArrowheads="1"/>
          </p:cNvSpPr>
          <p:nvPr/>
        </p:nvSpPr>
        <p:spPr bwMode="auto">
          <a:xfrm>
            <a:off x="5654675" y="3238500"/>
            <a:ext cx="241502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Clr>
                <a:srgbClr val="404040"/>
              </a:buClr>
            </a:pPr>
            <a:r>
              <a:rPr kumimoji="1" lang="en-US" sz="1600" b="1" dirty="0">
                <a:solidFill>
                  <a:srgbClr val="0070C0"/>
                </a:solidFill>
                <a:latin typeface="Calibri" pitchFamily="34" charset="0"/>
              </a:rPr>
              <a:t>Functional </a:t>
            </a:r>
            <a:r>
              <a:rPr kumimoji="1" lang="en-US" sz="1600" b="1" dirty="0" smtClean="0">
                <a:solidFill>
                  <a:srgbClr val="0070C0"/>
                </a:solidFill>
                <a:latin typeface="Calibri" pitchFamily="34" charset="0"/>
              </a:rPr>
              <a:t>decomposition</a:t>
            </a:r>
            <a:endParaRPr kumimoji="1" lang="en-US" sz="1600" dirty="0">
              <a:latin typeface="Calibri" pitchFamily="34" charset="0"/>
            </a:endParaRPr>
          </a:p>
        </p:txBody>
      </p:sp>
      <p:sp>
        <p:nvSpPr>
          <p:cNvPr id="18446" name="AutoShape 14"/>
          <p:cNvSpPr>
            <a:spLocks noChangeArrowheads="1"/>
          </p:cNvSpPr>
          <p:nvPr/>
        </p:nvSpPr>
        <p:spPr bwMode="auto">
          <a:xfrm rot="5400000">
            <a:off x="5393135" y="3349625"/>
            <a:ext cx="533400" cy="165100"/>
          </a:xfrm>
          <a:prstGeom prst="rightArrow">
            <a:avLst>
              <a:gd name="adj1" fmla="val 50000"/>
              <a:gd name="adj2" fmla="val 87500"/>
            </a:avLst>
          </a:prstGeom>
          <a:solidFill>
            <a:srgbClr val="25A2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8450" name="Picture 5" descr="ikm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43393" y="3711582"/>
            <a:ext cx="3960680" cy="274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Espace réservé de la date 2"/>
          <p:cNvSpPr>
            <a:spLocks noGrp="1"/>
          </p:cNvSpPr>
          <p:nvPr>
            <p:ph type="dt" sz="quarter" idx="10"/>
          </p:nvPr>
        </p:nvSpPr>
        <p:spPr bwMode="auto">
          <a:xfrm>
            <a:off x="425450" y="6451600"/>
            <a:ext cx="3943350" cy="304800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de-DE" smtClean="0"/>
              <a:t>IEEE 802 OmniRAN -- March 2013, Orlando, USA</a:t>
            </a:r>
            <a:endParaRPr lang="en-US" dirty="0"/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425450" y="259645"/>
            <a:ext cx="9236075" cy="592844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6E448E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UMF IN A NUTSHELL</a:t>
            </a:r>
            <a:br>
              <a:rPr kumimoji="1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6E448E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1" lang="fr-FR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34B4E4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UMF CORE FUNCTIONAL BLOCKS</a:t>
            </a:r>
            <a:endParaRPr kumimoji="1" lang="en-US" sz="2200" b="1" i="0" u="none" strike="noStrike" kern="0" cap="none" spc="0" normalizeH="0" baseline="0" noProof="0" dirty="0">
              <a:ln>
                <a:noFill/>
              </a:ln>
              <a:solidFill>
                <a:srgbClr val="6E448E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2EB28AB-5431-474B-8DFD-6249B13592D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UMF IN A NUTSHELL</a:t>
            </a:r>
            <a:br>
              <a:rPr lang="en-US" dirty="0" smtClean="0"/>
            </a:br>
            <a:r>
              <a:rPr lang="en-US" b="0" dirty="0" smtClean="0">
                <a:solidFill>
                  <a:srgbClr val="34B4E4"/>
                </a:solidFill>
              </a:rPr>
              <a:t>SUMMARY</a:t>
            </a:r>
            <a:endParaRPr lang="en-US" b="0" dirty="0">
              <a:solidFill>
                <a:srgbClr val="34B4E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A unified framework to deploy and control self-managing functions</a:t>
            </a:r>
          </a:p>
          <a:p>
            <a:pPr lvl="1"/>
            <a:r>
              <a:rPr lang="en-US" dirty="0" smtClean="0"/>
              <a:t>Specifications of the UMF core functional blocks</a:t>
            </a:r>
          </a:p>
          <a:p>
            <a:pPr lvl="1"/>
            <a:r>
              <a:rPr lang="en-US" dirty="0" smtClean="0"/>
              <a:t>Specifications of the NEM</a:t>
            </a:r>
          </a:p>
          <a:p>
            <a:pPr lvl="1"/>
            <a:r>
              <a:rPr lang="en-US" dirty="0" smtClean="0"/>
              <a:t>UMF and NEM APIs (skin) and workflows/sequence charts</a:t>
            </a:r>
          </a:p>
          <a:p>
            <a:pPr lvl="1"/>
            <a:r>
              <a:rPr lang="en-US" dirty="0" smtClean="0"/>
              <a:t>Publicly available specifications, developer guidelines</a:t>
            </a:r>
          </a:p>
          <a:p>
            <a:pPr lvl="1"/>
            <a:r>
              <a:rPr lang="en-US" dirty="0" smtClean="0"/>
              <a:t>Implemented, tested, modular and re-usable components</a:t>
            </a:r>
          </a:p>
          <a:p>
            <a:pPr lvl="2"/>
            <a:r>
              <a:rPr lang="en-US" dirty="0" smtClean="0"/>
              <a:t>NEM skin</a:t>
            </a:r>
          </a:p>
          <a:p>
            <a:pPr lvl="2"/>
            <a:r>
              <a:rPr lang="en-US" dirty="0" err="1" smtClean="0"/>
              <a:t>RESTful</a:t>
            </a:r>
            <a:r>
              <a:rPr lang="en-US" dirty="0" smtClean="0"/>
              <a:t> APIs</a:t>
            </a:r>
          </a:p>
          <a:p>
            <a:r>
              <a:rPr lang="en-US" dirty="0" smtClean="0"/>
              <a:t>The UMF is applied within UNIVERSELF to use cases exploiting key performance indicators (</a:t>
            </a:r>
            <a:r>
              <a:rPr lang="en-US" dirty="0" err="1" smtClean="0"/>
              <a:t>KPIs</a:t>
            </a:r>
            <a:r>
              <a:rPr lang="en-US" dirty="0" smtClean="0"/>
              <a:t>) and parameters of underlying networks.</a:t>
            </a:r>
          </a:p>
          <a:p>
            <a:pPr lvl="1"/>
            <a:r>
              <a:rPr lang="en-US" dirty="0" smtClean="0"/>
              <a:t>Need to be standardized</a:t>
            </a:r>
          </a:p>
          <a:p>
            <a:pPr lvl="1"/>
            <a:r>
              <a:rPr lang="en-US" dirty="0" smtClean="0"/>
              <a:t>Relates to functional scope </a:t>
            </a:r>
            <a:r>
              <a:rPr lang="en-US" dirty="0" smtClean="0">
                <a:sym typeface="Wingdings"/>
              </a:rPr>
              <a:t>of </a:t>
            </a:r>
            <a:r>
              <a:rPr lang="en-US" dirty="0" err="1" smtClean="0">
                <a:sym typeface="Wingdings"/>
              </a:rPr>
              <a:t>OmniRAN</a:t>
            </a:r>
            <a:endParaRPr lang="en-US" dirty="0" smtClean="0">
              <a:sym typeface="Wingdings"/>
            </a:endParaRPr>
          </a:p>
          <a:p>
            <a:pPr lvl="2"/>
            <a:r>
              <a:rPr lang="en-US" dirty="0" smtClean="0"/>
              <a:t>Usage and inventory reporting:  Accounting, service monitoring, location</a:t>
            </a:r>
          </a:p>
          <a:p>
            <a:pPr lvl="2"/>
            <a:r>
              <a:rPr lang="en-US" dirty="0" smtClean="0"/>
              <a:t>Setting up the e2e communication link:  service management</a:t>
            </a:r>
          </a:p>
          <a:p>
            <a:pPr lvl="2"/>
            <a:r>
              <a:rPr lang="en-US" dirty="0" smtClean="0"/>
              <a:t>Management:  configuration and provisioning and update of policies</a:t>
            </a:r>
          </a:p>
          <a:p>
            <a:pPr lvl="2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EE6D71B-46DE-4C66-8C2D-24D01684DEA5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Espace réservé de la date 2"/>
          <p:cNvSpPr>
            <a:spLocks noGrp="1"/>
          </p:cNvSpPr>
          <p:nvPr>
            <p:ph type="dt" sz="quarter" idx="10"/>
          </p:nvPr>
        </p:nvSpPr>
        <p:spPr bwMode="auto">
          <a:xfrm>
            <a:off x="425450" y="6451600"/>
            <a:ext cx="3943350" cy="304800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de-DE" smtClean="0"/>
              <a:t>IEEE 802 OmniRAN -- March 2013, Orlando, USA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</a:t>
            </a:r>
            <a:r>
              <a:rPr lang="en-US" dirty="0" err="1" smtClean="0"/>
              <a:t>OmniRAN</a:t>
            </a:r>
            <a:r>
              <a:rPr lang="en-US" dirty="0" smtClean="0"/>
              <a:t> could be interested in: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3"/>
          </p:nvPr>
        </p:nvSpPr>
        <p:spPr>
          <a:xfrm>
            <a:off x="425451" y="1583675"/>
            <a:ext cx="4541838" cy="5064124"/>
          </a:xfrm>
        </p:spPr>
        <p:txBody>
          <a:bodyPr/>
          <a:lstStyle/>
          <a:p>
            <a:r>
              <a:rPr lang="en-US" dirty="0" smtClean="0"/>
              <a:t>Scenarios</a:t>
            </a:r>
          </a:p>
          <a:p>
            <a:r>
              <a:rPr lang="en-US" dirty="0" smtClean="0"/>
              <a:t>Use-Cases, and </a:t>
            </a:r>
          </a:p>
          <a:p>
            <a:r>
              <a:rPr lang="en-US" dirty="0" smtClean="0"/>
              <a:t>Requirements</a:t>
            </a:r>
          </a:p>
          <a:p>
            <a:r>
              <a:rPr lang="en-US" dirty="0" smtClean="0"/>
              <a:t>Derived (abstraction of) key </a:t>
            </a:r>
            <a:r>
              <a:rPr lang="en-US" dirty="0" err="1" smtClean="0"/>
              <a:t>KPIs</a:t>
            </a:r>
            <a:r>
              <a:rPr lang="en-US" dirty="0" smtClean="0"/>
              <a:t> and parameters needed to support heterogeneous access network technologies</a:t>
            </a:r>
          </a:p>
          <a:p>
            <a:endParaRPr lang="en-US" dirty="0" smtClean="0"/>
          </a:p>
          <a:p>
            <a:r>
              <a:rPr lang="en-US" dirty="0" smtClean="0"/>
              <a:t>Likely relating to </a:t>
            </a:r>
            <a:r>
              <a:rPr lang="en-US" dirty="0" err="1" smtClean="0"/>
              <a:t>OmniRAN</a:t>
            </a:r>
            <a:r>
              <a:rPr lang="en-US" dirty="0" smtClean="0"/>
              <a:t> Reference Points R2, R3, and R5</a:t>
            </a:r>
          </a:p>
          <a:p>
            <a:endParaRPr lang="en-US" dirty="0" smtClean="0"/>
          </a:p>
          <a:p>
            <a:r>
              <a:rPr lang="en-US" dirty="0" smtClean="0"/>
              <a:t>Help in drafting PAR, </a:t>
            </a:r>
            <a:r>
              <a:rPr lang="en-US" dirty="0" err="1" smtClean="0"/>
              <a:t>OmniRAN</a:t>
            </a:r>
            <a:r>
              <a:rPr lang="en-US" dirty="0" smtClean="0"/>
              <a:t> </a:t>
            </a:r>
            <a:r>
              <a:rPr lang="en-US" dirty="0" err="1" smtClean="0"/>
              <a:t>UseCase</a:t>
            </a:r>
            <a:r>
              <a:rPr lang="en-US" dirty="0" smtClean="0"/>
              <a:t> and Requirements documents</a:t>
            </a:r>
          </a:p>
          <a:p>
            <a:endParaRPr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IEEE 802 OmniRAN -- March 2013, Orlando, USA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ECC77D8D-63D0-466E-B81A-89D4C03C0A5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grpSp>
        <p:nvGrpSpPr>
          <p:cNvPr id="275" name="Gruppierung 274"/>
          <p:cNvGrpSpPr/>
          <p:nvPr/>
        </p:nvGrpSpPr>
        <p:grpSpPr>
          <a:xfrm>
            <a:off x="3941629" y="562583"/>
            <a:ext cx="5867400" cy="4267200"/>
            <a:chOff x="381000" y="1143000"/>
            <a:chExt cx="5867400" cy="4403709"/>
          </a:xfrm>
        </p:grpSpPr>
        <p:grpSp>
          <p:nvGrpSpPr>
            <p:cNvPr id="7" name="Group 123"/>
            <p:cNvGrpSpPr/>
            <p:nvPr/>
          </p:nvGrpSpPr>
          <p:grpSpPr>
            <a:xfrm>
              <a:off x="2124075" y="1733550"/>
              <a:ext cx="1000125" cy="990600"/>
              <a:chOff x="7315200" y="3886200"/>
              <a:chExt cx="1000125" cy="990600"/>
            </a:xfrm>
          </p:grpSpPr>
          <p:sp>
            <p:nvSpPr>
              <p:cNvPr id="8" name="AutoShape 154"/>
              <p:cNvSpPr>
                <a:spLocks noChangeArrowheads="1"/>
              </p:cNvSpPr>
              <p:nvPr/>
            </p:nvSpPr>
            <p:spPr bwMode="auto">
              <a:xfrm>
                <a:off x="7315200" y="3886200"/>
                <a:ext cx="1000125" cy="990600"/>
              </a:xfrm>
              <a:prstGeom prst="flowChartAlternateProcess">
                <a:avLst/>
              </a:prstGeom>
              <a:solidFill>
                <a:srgbClr val="A7E8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anchor="ctr"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9" name="Group 158"/>
              <p:cNvGrpSpPr>
                <a:grpSpLocks noChangeAspect="1"/>
              </p:cNvGrpSpPr>
              <p:nvPr/>
            </p:nvGrpSpPr>
            <p:grpSpPr bwMode="auto">
              <a:xfrm flipH="1">
                <a:off x="7696199" y="4259473"/>
                <a:ext cx="411161" cy="494972"/>
                <a:chOff x="5" y="2480"/>
                <a:chExt cx="237" cy="430"/>
              </a:xfrm>
            </p:grpSpPr>
            <p:grpSp>
              <p:nvGrpSpPr>
                <p:cNvPr id="11" name="Group 159"/>
                <p:cNvGrpSpPr>
                  <a:grpSpLocks noChangeAspect="1"/>
                </p:cNvGrpSpPr>
                <p:nvPr/>
              </p:nvGrpSpPr>
              <p:grpSpPr bwMode="auto">
                <a:xfrm>
                  <a:off x="5" y="2521"/>
                  <a:ext cx="145" cy="389"/>
                  <a:chOff x="5" y="2521"/>
                  <a:chExt cx="145" cy="389"/>
                </a:xfrm>
              </p:grpSpPr>
              <p:grpSp>
                <p:nvGrpSpPr>
                  <p:cNvPr id="15" name="Group 160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54"/>
                    <a:ext cx="143" cy="256"/>
                    <a:chOff x="7" y="2654"/>
                    <a:chExt cx="143" cy="256"/>
                  </a:xfrm>
                </p:grpSpPr>
                <p:grpSp>
                  <p:nvGrpSpPr>
                    <p:cNvPr id="23" name="Group 161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7" y="2661"/>
                      <a:ext cx="93" cy="247"/>
                      <a:chOff x="7" y="2661"/>
                      <a:chExt cx="93" cy="247"/>
                    </a:xfrm>
                  </p:grpSpPr>
                  <p:sp>
                    <p:nvSpPr>
                      <p:cNvPr id="31" name="Line 162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44" y="2661"/>
                        <a:ext cx="33" cy="1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32" name="Line 163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34" y="2664"/>
                        <a:ext cx="42" cy="51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33" name="Line 164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33" y="2716"/>
                        <a:ext cx="57" cy="110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34" name="Line 165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7" y="2824"/>
                        <a:ext cx="83" cy="84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35" name="Line 166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19" y="2824"/>
                        <a:ext cx="81" cy="84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36" name="Line 167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17" y="2716"/>
                        <a:ext cx="64" cy="108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37" name="Line 168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44" y="2661"/>
                        <a:ext cx="39" cy="58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</p:grpSp>
                <p:sp>
                  <p:nvSpPr>
                    <p:cNvPr id="24" name="Line 169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97" y="2808"/>
                      <a:ext cx="34" cy="102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5" name="Line 170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84" y="2718"/>
                      <a:ext cx="48" cy="9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6" name="Line 171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84" y="2655"/>
                      <a:ext cx="12" cy="63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7" name="Line 172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8" y="2654"/>
                      <a:ext cx="20" cy="9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8" name="Line 173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79" y="2663"/>
                      <a:ext cx="30" cy="45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9" name="Line 174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93" y="2708"/>
                      <a:ext cx="13" cy="117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0" name="Line 175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93" y="2824"/>
                      <a:ext cx="57" cy="5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grpSp>
                <p:nvGrpSpPr>
                  <p:cNvPr id="16" name="Group 176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5" y="2533"/>
                    <a:ext cx="141" cy="374"/>
                    <a:chOff x="5" y="2533"/>
                    <a:chExt cx="141" cy="374"/>
                  </a:xfrm>
                </p:grpSpPr>
                <p:sp>
                  <p:nvSpPr>
                    <p:cNvPr id="18" name="Line 17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5" y="2533"/>
                      <a:ext cx="55" cy="37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9" name="Line 17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62" y="2544"/>
                      <a:ext cx="35" cy="363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0" name="Line 179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98" y="2876"/>
                      <a:ext cx="48" cy="3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1" name="Line 180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69" y="2541"/>
                      <a:ext cx="77" cy="337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2" name="Line 181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7" y="2904"/>
                      <a:ext cx="93" cy="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17" name="Oval 18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8" y="2521"/>
                    <a:ext cx="39" cy="45"/>
                  </a:xfrm>
                  <a:prstGeom prst="ellipse">
                    <a:avLst/>
                  </a:prstGeom>
                  <a:solidFill>
                    <a:srgbClr val="FFFF00">
                      <a:alpha val="50000"/>
                    </a:srgbClr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12" name="Arc 183"/>
                <p:cNvSpPr>
                  <a:spLocks noChangeAspect="1"/>
                </p:cNvSpPr>
                <p:nvPr/>
              </p:nvSpPr>
              <p:spPr bwMode="auto">
                <a:xfrm>
                  <a:off x="152" y="2480"/>
                  <a:ext cx="90" cy="198"/>
                </a:xfrm>
                <a:custGeom>
                  <a:avLst/>
                  <a:gdLst>
                    <a:gd name="G0" fmla="+- 0 0 0"/>
                    <a:gd name="G1" fmla="+- 21172 0 0"/>
                    <a:gd name="G2" fmla="+- 21600 0 0"/>
                    <a:gd name="T0" fmla="*/ 4276 w 21600"/>
                    <a:gd name="T1" fmla="*/ 0 h 42015"/>
                    <a:gd name="T2" fmla="*/ 5669 w 21600"/>
                    <a:gd name="T3" fmla="*/ 42015 h 42015"/>
                    <a:gd name="T4" fmla="*/ 0 w 21600"/>
                    <a:gd name="T5" fmla="*/ 21172 h 420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2015" fill="none" extrusionOk="0">
                      <a:moveTo>
                        <a:pt x="4276" y="-1"/>
                      </a:moveTo>
                      <a:cubicBezTo>
                        <a:pt x="14353" y="2034"/>
                        <a:pt x="21600" y="10891"/>
                        <a:pt x="21600" y="21172"/>
                      </a:cubicBezTo>
                      <a:cubicBezTo>
                        <a:pt x="21600" y="30918"/>
                        <a:pt x="15073" y="39456"/>
                        <a:pt x="5668" y="42014"/>
                      </a:cubicBezTo>
                    </a:path>
                    <a:path w="21600" h="42015" stroke="0" extrusionOk="0">
                      <a:moveTo>
                        <a:pt x="4276" y="-1"/>
                      </a:moveTo>
                      <a:cubicBezTo>
                        <a:pt x="14353" y="2034"/>
                        <a:pt x="21600" y="10891"/>
                        <a:pt x="21600" y="21172"/>
                      </a:cubicBezTo>
                      <a:cubicBezTo>
                        <a:pt x="21600" y="30918"/>
                        <a:pt x="15073" y="39456"/>
                        <a:pt x="5668" y="42014"/>
                      </a:cubicBezTo>
                      <a:lnTo>
                        <a:pt x="0" y="21172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3" name="Arc 184"/>
                <p:cNvSpPr>
                  <a:spLocks noChangeAspect="1"/>
                </p:cNvSpPr>
                <p:nvPr/>
              </p:nvSpPr>
              <p:spPr bwMode="auto">
                <a:xfrm>
                  <a:off x="116" y="2508"/>
                  <a:ext cx="78" cy="154"/>
                </a:xfrm>
                <a:custGeom>
                  <a:avLst/>
                  <a:gdLst>
                    <a:gd name="G0" fmla="+- 0 0 0"/>
                    <a:gd name="G1" fmla="+- 21159 0 0"/>
                    <a:gd name="G2" fmla="+- 21600 0 0"/>
                    <a:gd name="T0" fmla="*/ 4340 w 21600"/>
                    <a:gd name="T1" fmla="*/ 0 h 41998"/>
                    <a:gd name="T2" fmla="*/ 5682 w 21600"/>
                    <a:gd name="T3" fmla="*/ 41998 h 41998"/>
                    <a:gd name="T4" fmla="*/ 0 w 21600"/>
                    <a:gd name="T5" fmla="*/ 21159 h 419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1998" fill="none" extrusionOk="0">
                      <a:moveTo>
                        <a:pt x="4340" y="-1"/>
                      </a:moveTo>
                      <a:cubicBezTo>
                        <a:pt x="14387" y="2060"/>
                        <a:pt x="21600" y="10902"/>
                        <a:pt x="21600" y="21159"/>
                      </a:cubicBezTo>
                      <a:cubicBezTo>
                        <a:pt x="21600" y="30900"/>
                        <a:pt x="15080" y="39435"/>
                        <a:pt x="5682" y="41998"/>
                      </a:cubicBezTo>
                    </a:path>
                    <a:path w="21600" h="41998" stroke="0" extrusionOk="0">
                      <a:moveTo>
                        <a:pt x="4340" y="-1"/>
                      </a:moveTo>
                      <a:cubicBezTo>
                        <a:pt x="14387" y="2060"/>
                        <a:pt x="21600" y="10902"/>
                        <a:pt x="21600" y="21159"/>
                      </a:cubicBezTo>
                      <a:cubicBezTo>
                        <a:pt x="21600" y="30900"/>
                        <a:pt x="15080" y="39435"/>
                        <a:pt x="5682" y="41998"/>
                      </a:cubicBezTo>
                      <a:lnTo>
                        <a:pt x="0" y="21159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4" name="Arc 185"/>
                <p:cNvSpPr>
                  <a:spLocks noChangeAspect="1"/>
                </p:cNvSpPr>
                <p:nvPr/>
              </p:nvSpPr>
              <p:spPr bwMode="auto">
                <a:xfrm>
                  <a:off x="102" y="2530"/>
                  <a:ext cx="47" cy="117"/>
                </a:xfrm>
                <a:custGeom>
                  <a:avLst/>
                  <a:gdLst>
                    <a:gd name="G0" fmla="+- 0 0 0"/>
                    <a:gd name="G1" fmla="+- 21206 0 0"/>
                    <a:gd name="G2" fmla="+- 21600 0 0"/>
                    <a:gd name="T0" fmla="*/ 4104 w 21600"/>
                    <a:gd name="T1" fmla="*/ 0 h 42099"/>
                    <a:gd name="T2" fmla="*/ 5483 w 21600"/>
                    <a:gd name="T3" fmla="*/ 42099 h 42099"/>
                    <a:gd name="T4" fmla="*/ 0 w 21600"/>
                    <a:gd name="T5" fmla="*/ 21206 h 420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2099" fill="none" extrusionOk="0">
                      <a:moveTo>
                        <a:pt x="4104" y="-1"/>
                      </a:moveTo>
                      <a:cubicBezTo>
                        <a:pt x="14262" y="1965"/>
                        <a:pt x="21600" y="10859"/>
                        <a:pt x="21600" y="21206"/>
                      </a:cubicBezTo>
                      <a:cubicBezTo>
                        <a:pt x="21600" y="31023"/>
                        <a:pt x="14979" y="39606"/>
                        <a:pt x="5482" y="42098"/>
                      </a:cubicBezTo>
                    </a:path>
                    <a:path w="21600" h="42099" stroke="0" extrusionOk="0">
                      <a:moveTo>
                        <a:pt x="4104" y="-1"/>
                      </a:moveTo>
                      <a:cubicBezTo>
                        <a:pt x="14262" y="1965"/>
                        <a:pt x="21600" y="10859"/>
                        <a:pt x="21600" y="21206"/>
                      </a:cubicBezTo>
                      <a:cubicBezTo>
                        <a:pt x="21600" y="31023"/>
                        <a:pt x="14979" y="39606"/>
                        <a:pt x="5482" y="42098"/>
                      </a:cubicBezTo>
                      <a:lnTo>
                        <a:pt x="0" y="21206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0" name="Rectangle 187"/>
              <p:cNvSpPr>
                <a:spLocks noChangeArrowheads="1"/>
              </p:cNvSpPr>
              <p:nvPr/>
            </p:nvSpPr>
            <p:spPr bwMode="auto">
              <a:xfrm>
                <a:off x="7373937" y="3962400"/>
                <a:ext cx="863600" cy="838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 anchorCtr="1"/>
              <a:lstStyle/>
              <a:p>
                <a:pPr algn="ctr" eaLnBrk="0" hangingPunct="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de-DE" sz="1600" b="1" dirty="0" smtClean="0">
                    <a:latin typeface="Arial" pitchFamily="34" charset="0"/>
                    <a:cs typeface="Arial" pitchFamily="34" charset="0"/>
                  </a:rPr>
                  <a:t>Access</a:t>
                </a:r>
                <a:endParaRPr lang="en-US" sz="160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38" name="Group 122"/>
            <p:cNvGrpSpPr/>
            <p:nvPr/>
          </p:nvGrpSpPr>
          <p:grpSpPr>
            <a:xfrm>
              <a:off x="3886200" y="1733550"/>
              <a:ext cx="990600" cy="990600"/>
              <a:chOff x="7315200" y="2819400"/>
              <a:chExt cx="990600" cy="990600"/>
            </a:xfrm>
          </p:grpSpPr>
          <p:sp>
            <p:nvSpPr>
              <p:cNvPr id="39" name="AutoShape 154"/>
              <p:cNvSpPr>
                <a:spLocks noChangeArrowheads="1"/>
              </p:cNvSpPr>
              <p:nvPr/>
            </p:nvSpPr>
            <p:spPr bwMode="auto">
              <a:xfrm>
                <a:off x="7315200" y="2819400"/>
                <a:ext cx="990600" cy="990600"/>
              </a:xfrm>
              <a:prstGeom prst="flowChartAlternateProcess">
                <a:avLst/>
              </a:prstGeom>
              <a:solidFill>
                <a:srgbClr val="8BB2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anchor="ctr"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pic>
            <p:nvPicPr>
              <p:cNvPr id="40" name="Picture 157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7648575" y="3509962"/>
                <a:ext cx="352425" cy="22383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41" name="Rectangle 188"/>
              <p:cNvSpPr>
                <a:spLocks noChangeArrowheads="1"/>
              </p:cNvSpPr>
              <p:nvPr/>
            </p:nvSpPr>
            <p:spPr bwMode="auto">
              <a:xfrm>
                <a:off x="7373937" y="2867025"/>
                <a:ext cx="855663" cy="8667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 anchorCtr="1"/>
              <a:lstStyle/>
              <a:p>
                <a:pPr algn="ctr" eaLnBrk="0" hangingPunct="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de-DE" sz="1600" b="1" dirty="0" smtClean="0">
                    <a:latin typeface="Arial" pitchFamily="34" charset="0"/>
                    <a:cs typeface="Arial" pitchFamily="34" charset="0"/>
                  </a:rPr>
                  <a:t>Core</a:t>
                </a:r>
                <a:endParaRPr lang="en-US" sz="1600" b="1" dirty="0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42" name="Group 107"/>
              <p:cNvGrpSpPr/>
              <p:nvPr/>
            </p:nvGrpSpPr>
            <p:grpSpPr>
              <a:xfrm>
                <a:off x="7520898" y="3095714"/>
                <a:ext cx="532462" cy="850795"/>
                <a:chOff x="7481888" y="3079212"/>
                <a:chExt cx="595341" cy="951264"/>
              </a:xfrm>
            </p:grpSpPr>
            <p:sp>
              <p:nvSpPr>
                <p:cNvPr id="43" name="Freeform 14"/>
                <p:cNvSpPr>
                  <a:spLocks/>
                </p:cNvSpPr>
                <p:nvPr/>
              </p:nvSpPr>
              <p:spPr bwMode="auto">
                <a:xfrm>
                  <a:off x="7641802" y="3429946"/>
                  <a:ext cx="327892" cy="7525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90"/>
                    </a:cxn>
                    <a:cxn ang="0">
                      <a:pos x="499" y="90"/>
                    </a:cxn>
                    <a:cxn ang="0">
                      <a:pos x="499" y="0"/>
                    </a:cxn>
                  </a:cxnLst>
                  <a:rect l="0" t="0" r="r" b="b"/>
                  <a:pathLst>
                    <a:path w="499" h="90">
                      <a:moveTo>
                        <a:pt x="0" y="0"/>
                      </a:moveTo>
                      <a:lnTo>
                        <a:pt x="0" y="90"/>
                      </a:lnTo>
                      <a:lnTo>
                        <a:pt x="499" y="90"/>
                      </a:lnTo>
                      <a:lnTo>
                        <a:pt x="499" y="0"/>
                      </a:lnTo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lIns="0" tIns="0"/>
                <a:lstStyle/>
                <a:p>
                  <a:endParaRPr lang="en-US"/>
                </a:p>
              </p:txBody>
            </p:sp>
            <p:sp>
              <p:nvSpPr>
                <p:cNvPr id="44" name="AutoShape 22"/>
                <p:cNvSpPr>
                  <a:spLocks noChangeArrowheads="1"/>
                </p:cNvSpPr>
                <p:nvPr/>
              </p:nvSpPr>
              <p:spPr bwMode="auto">
                <a:xfrm>
                  <a:off x="7481888" y="3167900"/>
                  <a:ext cx="305047" cy="276827"/>
                </a:xfrm>
                <a:prstGeom prst="can">
                  <a:avLst>
                    <a:gd name="adj" fmla="val 25000"/>
                  </a:avLst>
                </a:prstGeom>
                <a:solidFill>
                  <a:srgbClr val="6699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endParaRPr lang="en-US" sz="1600">
                    <a:ea typeface="ＭＳ Ｐゴシック" pitchFamily="34" charset="-128"/>
                  </a:endParaRPr>
                </a:p>
              </p:txBody>
            </p:sp>
            <p:grpSp>
              <p:nvGrpSpPr>
                <p:cNvPr id="45" name="Group 122"/>
                <p:cNvGrpSpPr>
                  <a:grpSpLocks/>
                </p:cNvGrpSpPr>
                <p:nvPr/>
              </p:nvGrpSpPr>
              <p:grpSpPr bwMode="auto">
                <a:xfrm>
                  <a:off x="7848778" y="3079212"/>
                  <a:ext cx="228451" cy="951264"/>
                  <a:chOff x="4120" y="2308"/>
                  <a:chExt cx="305" cy="1013"/>
                </a:xfrm>
              </p:grpSpPr>
              <p:sp>
                <p:nvSpPr>
                  <p:cNvPr id="46" name="Freeform 123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7" name="Rectangle 12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8" name="Oval 12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49" name="Group 126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3177"/>
                    <a:ext cx="152" cy="144"/>
                    <a:chOff x="3216" y="2784"/>
                    <a:chExt cx="192" cy="144"/>
                  </a:xfrm>
                </p:grpSpPr>
                <p:sp>
                  <p:nvSpPr>
                    <p:cNvPr id="53" name="Line 12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4" name="Line 12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5" name="Line 12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6" name="Line 13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50" name="Freeform 131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" name="Oval 13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2" name="Oval 13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57" name="Group 582"/>
            <p:cNvGrpSpPr/>
            <p:nvPr/>
          </p:nvGrpSpPr>
          <p:grpSpPr>
            <a:xfrm>
              <a:off x="5257800" y="1733550"/>
              <a:ext cx="990600" cy="990600"/>
              <a:chOff x="5257800" y="1733550"/>
              <a:chExt cx="990600" cy="990600"/>
            </a:xfrm>
          </p:grpSpPr>
          <p:sp>
            <p:nvSpPr>
              <p:cNvPr id="58" name="Rounded Rectangle 42"/>
              <p:cNvSpPr/>
              <p:nvPr/>
            </p:nvSpPr>
            <p:spPr bwMode="auto">
              <a:xfrm>
                <a:off x="5257800" y="1733550"/>
                <a:ext cx="990600" cy="990600"/>
              </a:xfrm>
              <a:prstGeom prst="round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grpSp>
            <p:nvGrpSpPr>
              <p:cNvPr id="59" name="Group 61"/>
              <p:cNvGrpSpPr/>
              <p:nvPr/>
            </p:nvGrpSpPr>
            <p:grpSpPr>
              <a:xfrm>
                <a:off x="5410172" y="1816606"/>
                <a:ext cx="609597" cy="891069"/>
                <a:chOff x="6324573" y="1828802"/>
                <a:chExt cx="917573" cy="1341245"/>
              </a:xfrm>
            </p:grpSpPr>
            <p:grpSp>
              <p:nvGrpSpPr>
                <p:cNvPr id="62" name="Group 10"/>
                <p:cNvGrpSpPr>
                  <a:grpSpLocks/>
                </p:cNvGrpSpPr>
                <p:nvPr/>
              </p:nvGrpSpPr>
              <p:grpSpPr bwMode="auto">
                <a:xfrm>
                  <a:off x="6972273" y="1828802"/>
                  <a:ext cx="269873" cy="1123758"/>
                  <a:chOff x="4120" y="2308"/>
                  <a:chExt cx="305" cy="1013"/>
                </a:xfrm>
              </p:grpSpPr>
              <p:sp>
                <p:nvSpPr>
                  <p:cNvPr id="99" name="Freeform 11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100" name="Rectangle 1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101" name="Oval 1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grpSp>
                <p:nvGrpSpPr>
                  <p:cNvPr id="102" name="Group 14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3177"/>
                    <a:ext cx="152" cy="144"/>
                    <a:chOff x="3216" y="2784"/>
                    <a:chExt cx="192" cy="144"/>
                  </a:xfrm>
                </p:grpSpPr>
                <p:sp>
                  <p:nvSpPr>
                    <p:cNvPr id="106" name="Line 1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107" name="Line 1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108" name="Line 1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109" name="Line 1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</p:grpSp>
              <p:sp>
                <p:nvSpPr>
                  <p:cNvPr id="103" name="Freeform 19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104" name="Oval 20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105" name="Oval 21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grpSp>
              <p:nvGrpSpPr>
                <p:cNvPr id="63" name="Group 22"/>
                <p:cNvGrpSpPr>
                  <a:grpSpLocks/>
                </p:cNvGrpSpPr>
                <p:nvPr/>
              </p:nvGrpSpPr>
              <p:grpSpPr bwMode="auto">
                <a:xfrm>
                  <a:off x="6756373" y="1901827"/>
                  <a:ext cx="269873" cy="1123758"/>
                  <a:chOff x="4120" y="2308"/>
                  <a:chExt cx="305" cy="1013"/>
                </a:xfrm>
              </p:grpSpPr>
              <p:sp>
                <p:nvSpPr>
                  <p:cNvPr id="88" name="Freeform 23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89" name="Rectangle 2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90" name="Oval 2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grpSp>
                <p:nvGrpSpPr>
                  <p:cNvPr id="91" name="Group 26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3177"/>
                    <a:ext cx="152" cy="144"/>
                    <a:chOff x="3216" y="2784"/>
                    <a:chExt cx="192" cy="144"/>
                  </a:xfrm>
                </p:grpSpPr>
                <p:sp>
                  <p:nvSpPr>
                    <p:cNvPr id="95" name="Line 2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96" name="Line 2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97" name="Line 2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98" name="Line 3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</p:grpSp>
              <p:sp>
                <p:nvSpPr>
                  <p:cNvPr id="92" name="Freeform 31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93" name="Oval 3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94" name="Oval 3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grpSp>
              <p:nvGrpSpPr>
                <p:cNvPr id="64" name="Group 34"/>
                <p:cNvGrpSpPr>
                  <a:grpSpLocks/>
                </p:cNvGrpSpPr>
                <p:nvPr/>
              </p:nvGrpSpPr>
              <p:grpSpPr bwMode="auto">
                <a:xfrm>
                  <a:off x="6540473" y="1973264"/>
                  <a:ext cx="269873" cy="1123758"/>
                  <a:chOff x="4120" y="2308"/>
                  <a:chExt cx="305" cy="1013"/>
                </a:xfrm>
              </p:grpSpPr>
              <p:sp>
                <p:nvSpPr>
                  <p:cNvPr id="77" name="Freeform 35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78" name="Rectangle 36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79" name="Oval 37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grpSp>
                <p:nvGrpSpPr>
                  <p:cNvPr id="80" name="Group 38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3177"/>
                    <a:ext cx="152" cy="144"/>
                    <a:chOff x="3216" y="2784"/>
                    <a:chExt cx="192" cy="144"/>
                  </a:xfrm>
                </p:grpSpPr>
                <p:sp>
                  <p:nvSpPr>
                    <p:cNvPr id="84" name="Line 3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85" name="Line 4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86" name="Line 4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87" name="Line 4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</p:grpSp>
              <p:sp>
                <p:nvSpPr>
                  <p:cNvPr id="81" name="Freeform 43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82" name="Oval 4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83" name="Oval 4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grpSp>
              <p:nvGrpSpPr>
                <p:cNvPr id="65" name="Group 618"/>
                <p:cNvGrpSpPr>
                  <a:grpSpLocks/>
                </p:cNvGrpSpPr>
                <p:nvPr/>
              </p:nvGrpSpPr>
              <p:grpSpPr bwMode="auto">
                <a:xfrm>
                  <a:off x="6324573" y="2046289"/>
                  <a:ext cx="269873" cy="1123758"/>
                  <a:chOff x="4120" y="2308"/>
                  <a:chExt cx="305" cy="1013"/>
                </a:xfrm>
              </p:grpSpPr>
              <p:sp>
                <p:nvSpPr>
                  <p:cNvPr id="66" name="Freeform 619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67" name="Rectangle 620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68" name="Oval 621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grpSp>
                <p:nvGrpSpPr>
                  <p:cNvPr id="69" name="Group 622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3177"/>
                    <a:ext cx="152" cy="144"/>
                    <a:chOff x="3216" y="2784"/>
                    <a:chExt cx="192" cy="144"/>
                  </a:xfrm>
                </p:grpSpPr>
                <p:sp>
                  <p:nvSpPr>
                    <p:cNvPr id="73" name="Line 62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74" name="Line 62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75" name="Line 62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76" name="Line 62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</p:grpSp>
              <p:sp>
                <p:nvSpPr>
                  <p:cNvPr id="70" name="Freeform 627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71" name="Oval 628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72" name="Oval 629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</p:grpSp>
          <p:graphicFrame>
            <p:nvGraphicFramePr>
              <p:cNvPr id="60" name="Object 15">
                <a:hlinkClick r:id="" action="ppaction://ole?verb=0"/>
              </p:cNvPr>
              <p:cNvGraphicFramePr>
                <a:graphicFrameLocks/>
              </p:cNvGraphicFramePr>
              <p:nvPr/>
            </p:nvGraphicFramePr>
            <p:xfrm>
              <a:off x="5341951" y="2253186"/>
              <a:ext cx="798445" cy="429931"/>
            </p:xfrm>
            <a:graphic>
              <a:graphicData uri="http://schemas.openxmlformats.org/presentationml/2006/ole">
                <p:oleObj spid="_x0000_s51202" name="Clip" r:id="rId4" imgW="5759280" imgH="3222360" progId="">
                  <p:embed/>
                </p:oleObj>
              </a:graphicData>
            </a:graphic>
          </p:graphicFrame>
          <p:sp>
            <p:nvSpPr>
              <p:cNvPr id="61" name="Text Box 16"/>
              <p:cNvSpPr txBox="1">
                <a:spLocks noChangeArrowheads="1"/>
              </p:cNvSpPr>
              <p:nvPr/>
            </p:nvSpPr>
            <p:spPr bwMode="auto">
              <a:xfrm>
                <a:off x="5428250" y="2315396"/>
                <a:ext cx="637243" cy="2539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1050" dirty="0" smtClean="0">
                    <a:latin typeface="Arial" pitchFamily="34" charset="0"/>
                    <a:ea typeface="ＭＳ Ｐゴシック" pitchFamily="34" charset="-128"/>
                    <a:cs typeface="Arial" pitchFamily="34" charset="0"/>
                  </a:rPr>
                  <a:t>Internet</a:t>
                </a:r>
                <a:endParaRPr lang="en-US" sz="1050" dirty="0">
                  <a:latin typeface="Arial" pitchFamily="34" charset="0"/>
                  <a:ea typeface="ＭＳ Ｐゴシック" pitchFamily="34" charset="-128"/>
                  <a:cs typeface="Arial" pitchFamily="34" charset="0"/>
                </a:endParaRPr>
              </a:p>
            </p:txBody>
          </p:sp>
        </p:grpSp>
        <p:grpSp>
          <p:nvGrpSpPr>
            <p:cNvPr id="110" name="Group 572"/>
            <p:cNvGrpSpPr/>
            <p:nvPr/>
          </p:nvGrpSpPr>
          <p:grpSpPr>
            <a:xfrm>
              <a:off x="1371600" y="1850390"/>
              <a:ext cx="752475" cy="455929"/>
              <a:chOff x="1371600" y="1850390"/>
              <a:chExt cx="752475" cy="455929"/>
            </a:xfrm>
          </p:grpSpPr>
          <p:cxnSp>
            <p:nvCxnSpPr>
              <p:cNvPr id="111" name="Straight Connector 129"/>
              <p:cNvCxnSpPr>
                <a:stCxn id="74" idx="3"/>
                <a:endCxn id="8" idx="1"/>
              </p:cNvCxnSpPr>
              <p:nvPr/>
            </p:nvCxnSpPr>
            <p:spPr bwMode="auto">
              <a:xfrm>
                <a:off x="1371600" y="2228850"/>
                <a:ext cx="752475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112" name="Oval 111"/>
              <p:cNvSpPr/>
              <p:nvPr/>
            </p:nvSpPr>
            <p:spPr bwMode="auto">
              <a:xfrm>
                <a:off x="1676400" y="2153919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113" name="TextBox 132"/>
              <p:cNvSpPr txBox="1"/>
              <p:nvPr/>
            </p:nvSpPr>
            <p:spPr>
              <a:xfrm>
                <a:off x="1524000" y="1850390"/>
                <a:ext cx="4796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b="1" dirty="0" smtClean="0">
                    <a:latin typeface="Arial" pitchFamily="34" charset="0"/>
                    <a:cs typeface="Arial" pitchFamily="34" charset="0"/>
                  </a:rPr>
                  <a:t>R1</a:t>
                </a:r>
                <a:endParaRPr lang="en-US" sz="180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14" name="Group 574"/>
            <p:cNvGrpSpPr/>
            <p:nvPr/>
          </p:nvGrpSpPr>
          <p:grpSpPr>
            <a:xfrm>
              <a:off x="3124200" y="1851871"/>
              <a:ext cx="762000" cy="457200"/>
              <a:chOff x="3124200" y="1851871"/>
              <a:chExt cx="762000" cy="457200"/>
            </a:xfrm>
          </p:grpSpPr>
          <p:cxnSp>
            <p:nvCxnSpPr>
              <p:cNvPr id="115" name="Straight Connector 135"/>
              <p:cNvCxnSpPr>
                <a:stCxn id="8" idx="3"/>
              </p:cNvCxnSpPr>
              <p:nvPr/>
            </p:nvCxnSpPr>
            <p:spPr bwMode="auto">
              <a:xfrm>
                <a:off x="3124200" y="2228850"/>
                <a:ext cx="762000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116" name="Oval 115"/>
              <p:cNvSpPr/>
              <p:nvPr/>
            </p:nvSpPr>
            <p:spPr bwMode="auto">
              <a:xfrm>
                <a:off x="3429000" y="2156671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117" name="TextBox 137"/>
              <p:cNvSpPr txBox="1"/>
              <p:nvPr/>
            </p:nvSpPr>
            <p:spPr>
              <a:xfrm>
                <a:off x="3276601" y="1851871"/>
                <a:ext cx="4796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b="1" dirty="0" smtClean="0">
                    <a:latin typeface="Arial" pitchFamily="34" charset="0"/>
                    <a:cs typeface="Arial" pitchFamily="34" charset="0"/>
                  </a:rPr>
                  <a:t>R3</a:t>
                </a:r>
                <a:endParaRPr lang="en-US" sz="180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18" name="Group 573"/>
            <p:cNvGrpSpPr/>
            <p:nvPr/>
          </p:nvGrpSpPr>
          <p:grpSpPr>
            <a:xfrm>
              <a:off x="876300" y="1143000"/>
              <a:ext cx="3495675" cy="609600"/>
              <a:chOff x="876300" y="1143000"/>
              <a:chExt cx="3495675" cy="609600"/>
            </a:xfrm>
          </p:grpSpPr>
          <p:sp>
            <p:nvSpPr>
              <p:cNvPr id="119" name="Freeform 141"/>
              <p:cNvSpPr/>
              <p:nvPr/>
            </p:nvSpPr>
            <p:spPr bwMode="auto">
              <a:xfrm>
                <a:off x="876300" y="1524000"/>
                <a:ext cx="3495675" cy="228600"/>
              </a:xfrm>
              <a:custGeom>
                <a:avLst/>
                <a:gdLst>
                  <a:gd name="connsiteX0" fmla="*/ 0 w 3495675"/>
                  <a:gd name="connsiteY0" fmla="*/ 209550 h 228600"/>
                  <a:gd name="connsiteX1" fmla="*/ 9525 w 3495675"/>
                  <a:gd name="connsiteY1" fmla="*/ 9525 h 228600"/>
                  <a:gd name="connsiteX2" fmla="*/ 3486150 w 3495675"/>
                  <a:gd name="connsiteY2" fmla="*/ 0 h 228600"/>
                  <a:gd name="connsiteX3" fmla="*/ 3495675 w 3495675"/>
                  <a:gd name="connsiteY3" fmla="*/ 228600 h 228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495675" h="228600">
                    <a:moveTo>
                      <a:pt x="0" y="209550"/>
                    </a:moveTo>
                    <a:lnTo>
                      <a:pt x="9525" y="9525"/>
                    </a:lnTo>
                    <a:lnTo>
                      <a:pt x="3486150" y="0"/>
                    </a:lnTo>
                    <a:lnTo>
                      <a:pt x="3495675" y="228600"/>
                    </a:lnTo>
                  </a:path>
                </a:pathLst>
              </a:cu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120" name="Oval 119"/>
              <p:cNvSpPr/>
              <p:nvPr/>
            </p:nvSpPr>
            <p:spPr bwMode="auto">
              <a:xfrm>
                <a:off x="1666875" y="1447800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121" name="TextBox 143"/>
              <p:cNvSpPr txBox="1"/>
              <p:nvPr/>
            </p:nvSpPr>
            <p:spPr>
              <a:xfrm>
                <a:off x="1514475" y="1143000"/>
                <a:ext cx="4796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b="1" dirty="0" smtClean="0">
                    <a:latin typeface="Arial" pitchFamily="34" charset="0"/>
                    <a:cs typeface="Arial" pitchFamily="34" charset="0"/>
                  </a:rPr>
                  <a:t>R2</a:t>
                </a:r>
                <a:endParaRPr lang="en-US" sz="180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122" name="Straight Connector 133"/>
            <p:cNvCxnSpPr>
              <a:endCxn id="58" idx="1"/>
            </p:cNvCxnSpPr>
            <p:nvPr/>
          </p:nvCxnSpPr>
          <p:spPr bwMode="auto">
            <a:xfrm>
              <a:off x="4876800" y="2228850"/>
              <a:ext cx="381000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23" name="Group 575"/>
            <p:cNvGrpSpPr/>
            <p:nvPr/>
          </p:nvGrpSpPr>
          <p:grpSpPr>
            <a:xfrm>
              <a:off x="2133600" y="2362200"/>
              <a:ext cx="1752600" cy="1752600"/>
              <a:chOff x="2133600" y="2362200"/>
              <a:chExt cx="1752600" cy="1752600"/>
            </a:xfrm>
          </p:grpSpPr>
          <p:cxnSp>
            <p:nvCxnSpPr>
              <p:cNvPr id="124" name="Straight Connector 128"/>
              <p:cNvCxnSpPr>
                <a:stCxn id="8" idx="2"/>
                <a:endCxn id="131" idx="0"/>
              </p:cNvCxnSpPr>
              <p:nvPr/>
            </p:nvCxnSpPr>
            <p:spPr bwMode="auto">
              <a:xfrm>
                <a:off x="2624138" y="2724150"/>
                <a:ext cx="9525" cy="4000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125" name="TextBox 131"/>
              <p:cNvSpPr txBox="1"/>
              <p:nvPr/>
            </p:nvSpPr>
            <p:spPr>
              <a:xfrm>
                <a:off x="2133600" y="2743200"/>
                <a:ext cx="4796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b="1" dirty="0" smtClean="0">
                    <a:latin typeface="Arial" pitchFamily="34" charset="0"/>
                    <a:cs typeface="Arial" pitchFamily="34" charset="0"/>
                  </a:rPr>
                  <a:t>R4</a:t>
                </a:r>
                <a:endParaRPr lang="en-US" sz="1800" b="1" dirty="0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126" name="Group 174"/>
              <p:cNvGrpSpPr/>
              <p:nvPr/>
            </p:nvGrpSpPr>
            <p:grpSpPr>
              <a:xfrm>
                <a:off x="2133600" y="3124200"/>
                <a:ext cx="1000125" cy="990600"/>
                <a:chOff x="2286000" y="3352800"/>
                <a:chExt cx="1000125" cy="990600"/>
              </a:xfrm>
            </p:grpSpPr>
            <p:sp>
              <p:nvSpPr>
                <p:cNvPr id="131" name="AutoShape 154"/>
                <p:cNvSpPr>
                  <a:spLocks noChangeArrowheads="1"/>
                </p:cNvSpPr>
                <p:nvPr/>
              </p:nvSpPr>
              <p:spPr bwMode="auto">
                <a:xfrm>
                  <a:off x="2286000" y="3352800"/>
                  <a:ext cx="1000125" cy="990600"/>
                </a:xfrm>
                <a:prstGeom prst="flowChartAlternateProcess">
                  <a:avLst/>
                </a:prstGeom>
                <a:gradFill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0" tIns="0" anchor="ctr"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grpSp>
              <p:nvGrpSpPr>
                <p:cNvPr id="132" name="Group 158"/>
                <p:cNvGrpSpPr>
                  <a:grpSpLocks noChangeAspect="1"/>
                </p:cNvGrpSpPr>
                <p:nvPr/>
              </p:nvGrpSpPr>
              <p:grpSpPr bwMode="auto">
                <a:xfrm flipH="1">
                  <a:off x="2666999" y="3726073"/>
                  <a:ext cx="411161" cy="494972"/>
                  <a:chOff x="5" y="2480"/>
                  <a:chExt cx="237" cy="430"/>
                </a:xfrm>
              </p:grpSpPr>
              <p:grpSp>
                <p:nvGrpSpPr>
                  <p:cNvPr id="134" name="Group 159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5" y="2521"/>
                    <a:ext cx="145" cy="389"/>
                    <a:chOff x="5" y="2521"/>
                    <a:chExt cx="145" cy="389"/>
                  </a:xfrm>
                </p:grpSpPr>
                <p:grpSp>
                  <p:nvGrpSpPr>
                    <p:cNvPr id="138" name="Group 160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7" y="2654"/>
                      <a:ext cx="143" cy="256"/>
                      <a:chOff x="7" y="2654"/>
                      <a:chExt cx="143" cy="256"/>
                    </a:xfrm>
                  </p:grpSpPr>
                  <p:grpSp>
                    <p:nvGrpSpPr>
                      <p:cNvPr id="146" name="Group 161"/>
                      <p:cNvGrpSpPr>
                        <a:grpSpLocks noChangeAspect="1"/>
                      </p:cNvGrpSpPr>
                      <p:nvPr/>
                    </p:nvGrpSpPr>
                    <p:grpSpPr bwMode="auto">
                      <a:xfrm>
                        <a:off x="7" y="2661"/>
                        <a:ext cx="93" cy="247"/>
                        <a:chOff x="7" y="2661"/>
                        <a:chExt cx="93" cy="247"/>
                      </a:xfrm>
                    </p:grpSpPr>
                    <p:sp>
                      <p:nvSpPr>
                        <p:cNvPr id="154" name="Line 162"/>
                        <p:cNvSpPr>
                          <a:spLocks noChangeAspect="1" noChangeShapeType="1"/>
                        </p:cNvSpPr>
                        <p:nvPr/>
                      </p:nvSpPr>
                      <p:spPr bwMode="auto">
                        <a:xfrm>
                          <a:off x="44" y="2661"/>
                          <a:ext cx="33" cy="1"/>
                        </a:xfrm>
                        <a:prstGeom prst="line">
                          <a:avLst/>
                        </a:prstGeom>
                        <a:noFill/>
                        <a:ln w="63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 sz="1600" b="1">
                            <a:latin typeface="Arial" pitchFamily="34" charset="0"/>
                            <a:cs typeface="Arial" pitchFamily="34" charset="0"/>
                          </a:endParaRPr>
                        </a:p>
                      </p:txBody>
                    </p:sp>
                    <p:sp>
                      <p:nvSpPr>
                        <p:cNvPr id="155" name="Line 163"/>
                        <p:cNvSpPr>
                          <a:spLocks noChangeAspect="1" noChangeShapeType="1"/>
                        </p:cNvSpPr>
                        <p:nvPr/>
                      </p:nvSpPr>
                      <p:spPr bwMode="auto">
                        <a:xfrm flipV="1">
                          <a:off x="34" y="2664"/>
                          <a:ext cx="42" cy="51"/>
                        </a:xfrm>
                        <a:prstGeom prst="line">
                          <a:avLst/>
                        </a:prstGeom>
                        <a:noFill/>
                        <a:ln w="63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 sz="1600" b="1">
                            <a:latin typeface="Arial" pitchFamily="34" charset="0"/>
                            <a:cs typeface="Arial" pitchFamily="34" charset="0"/>
                          </a:endParaRPr>
                        </a:p>
                      </p:txBody>
                    </p:sp>
                    <p:sp>
                      <p:nvSpPr>
                        <p:cNvPr id="156" name="Line 164"/>
                        <p:cNvSpPr>
                          <a:spLocks noChangeAspect="1" noChangeShapeType="1"/>
                        </p:cNvSpPr>
                        <p:nvPr/>
                      </p:nvSpPr>
                      <p:spPr bwMode="auto">
                        <a:xfrm>
                          <a:off x="33" y="2716"/>
                          <a:ext cx="57" cy="110"/>
                        </a:xfrm>
                        <a:prstGeom prst="line">
                          <a:avLst/>
                        </a:prstGeom>
                        <a:noFill/>
                        <a:ln w="63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 sz="1600" b="1">
                            <a:latin typeface="Arial" pitchFamily="34" charset="0"/>
                            <a:cs typeface="Arial" pitchFamily="34" charset="0"/>
                          </a:endParaRPr>
                        </a:p>
                      </p:txBody>
                    </p:sp>
                    <p:sp>
                      <p:nvSpPr>
                        <p:cNvPr id="157" name="Line 165"/>
                        <p:cNvSpPr>
                          <a:spLocks noChangeAspect="1" noChangeShapeType="1"/>
                        </p:cNvSpPr>
                        <p:nvPr/>
                      </p:nvSpPr>
                      <p:spPr bwMode="auto">
                        <a:xfrm flipV="1">
                          <a:off x="7" y="2824"/>
                          <a:ext cx="83" cy="84"/>
                        </a:xfrm>
                        <a:prstGeom prst="line">
                          <a:avLst/>
                        </a:prstGeom>
                        <a:noFill/>
                        <a:ln w="63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 sz="1600" b="1">
                            <a:latin typeface="Arial" pitchFamily="34" charset="0"/>
                            <a:cs typeface="Arial" pitchFamily="34" charset="0"/>
                          </a:endParaRPr>
                        </a:p>
                      </p:txBody>
                    </p:sp>
                    <p:sp>
                      <p:nvSpPr>
                        <p:cNvPr id="158" name="Line 166"/>
                        <p:cNvSpPr>
                          <a:spLocks noChangeAspect="1" noChangeShapeType="1"/>
                        </p:cNvSpPr>
                        <p:nvPr/>
                      </p:nvSpPr>
                      <p:spPr bwMode="auto">
                        <a:xfrm>
                          <a:off x="19" y="2824"/>
                          <a:ext cx="81" cy="84"/>
                        </a:xfrm>
                        <a:prstGeom prst="line">
                          <a:avLst/>
                        </a:prstGeom>
                        <a:noFill/>
                        <a:ln w="63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 sz="1600" b="1">
                            <a:latin typeface="Arial" pitchFamily="34" charset="0"/>
                            <a:cs typeface="Arial" pitchFamily="34" charset="0"/>
                          </a:endParaRPr>
                        </a:p>
                      </p:txBody>
                    </p:sp>
                    <p:sp>
                      <p:nvSpPr>
                        <p:cNvPr id="159" name="Line 167"/>
                        <p:cNvSpPr>
                          <a:spLocks noChangeAspect="1" noChangeShapeType="1"/>
                        </p:cNvSpPr>
                        <p:nvPr/>
                      </p:nvSpPr>
                      <p:spPr bwMode="auto">
                        <a:xfrm flipV="1">
                          <a:off x="17" y="2716"/>
                          <a:ext cx="64" cy="108"/>
                        </a:xfrm>
                        <a:prstGeom prst="line">
                          <a:avLst/>
                        </a:prstGeom>
                        <a:noFill/>
                        <a:ln w="63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 sz="1600" b="1">
                            <a:latin typeface="Arial" pitchFamily="34" charset="0"/>
                            <a:cs typeface="Arial" pitchFamily="34" charset="0"/>
                          </a:endParaRPr>
                        </a:p>
                      </p:txBody>
                    </p:sp>
                    <p:sp>
                      <p:nvSpPr>
                        <p:cNvPr id="160" name="Line 168"/>
                        <p:cNvSpPr>
                          <a:spLocks noChangeAspect="1" noChangeShapeType="1"/>
                        </p:cNvSpPr>
                        <p:nvPr/>
                      </p:nvSpPr>
                      <p:spPr bwMode="auto">
                        <a:xfrm>
                          <a:off x="44" y="2661"/>
                          <a:ext cx="39" cy="58"/>
                        </a:xfrm>
                        <a:prstGeom prst="line">
                          <a:avLst/>
                        </a:prstGeom>
                        <a:noFill/>
                        <a:ln w="63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 sz="1600" b="1">
                            <a:latin typeface="Arial" pitchFamily="34" charset="0"/>
                            <a:cs typeface="Arial" pitchFamily="34" charset="0"/>
                          </a:endParaRPr>
                        </a:p>
                      </p:txBody>
                    </p:sp>
                  </p:grpSp>
                  <p:sp>
                    <p:nvSpPr>
                      <p:cNvPr id="147" name="Line 169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97" y="2808"/>
                        <a:ext cx="34" cy="102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48" name="Line 170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84" y="2718"/>
                        <a:ext cx="48" cy="91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49" name="Line 171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84" y="2655"/>
                        <a:ext cx="12" cy="63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50" name="Line 172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78" y="2654"/>
                        <a:ext cx="20" cy="9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51" name="Line 173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79" y="2663"/>
                        <a:ext cx="30" cy="45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52" name="Line 174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93" y="2708"/>
                        <a:ext cx="13" cy="117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53" name="Line 175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93" y="2824"/>
                        <a:ext cx="57" cy="54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</p:grpSp>
                <p:grpSp>
                  <p:nvGrpSpPr>
                    <p:cNvPr id="139" name="Group 176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5" y="2533"/>
                      <a:ext cx="141" cy="374"/>
                      <a:chOff x="5" y="2533"/>
                      <a:chExt cx="141" cy="374"/>
                    </a:xfrm>
                  </p:grpSpPr>
                  <p:sp>
                    <p:nvSpPr>
                      <p:cNvPr id="141" name="Line 177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5" y="2533"/>
                        <a:ext cx="55" cy="371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42" name="Line 178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62" y="2544"/>
                        <a:ext cx="35" cy="363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43" name="Line 179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98" y="2876"/>
                        <a:ext cx="48" cy="3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44" name="Line 180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69" y="2541"/>
                        <a:ext cx="77" cy="337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45" name="Line 181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7" y="2904"/>
                        <a:ext cx="93" cy="1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</p:grpSp>
                <p:sp>
                  <p:nvSpPr>
                    <p:cNvPr id="140" name="Oval 182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48" y="2521"/>
                      <a:ext cx="39" cy="45"/>
                    </a:xfrm>
                    <a:prstGeom prst="ellipse">
                      <a:avLst/>
                    </a:prstGeom>
                    <a:solidFill>
                      <a:srgbClr val="FFFF00">
                        <a:alpha val="50000"/>
                      </a:srgbClr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135" name="Arc 183"/>
                  <p:cNvSpPr>
                    <a:spLocks noChangeAspect="1"/>
                  </p:cNvSpPr>
                  <p:nvPr/>
                </p:nvSpPr>
                <p:spPr bwMode="auto">
                  <a:xfrm>
                    <a:off x="152" y="2480"/>
                    <a:ext cx="90" cy="198"/>
                  </a:xfrm>
                  <a:custGeom>
                    <a:avLst/>
                    <a:gdLst>
                      <a:gd name="G0" fmla="+- 0 0 0"/>
                      <a:gd name="G1" fmla="+- 21172 0 0"/>
                      <a:gd name="G2" fmla="+- 21600 0 0"/>
                      <a:gd name="T0" fmla="*/ 4276 w 21600"/>
                      <a:gd name="T1" fmla="*/ 0 h 42015"/>
                      <a:gd name="T2" fmla="*/ 5669 w 21600"/>
                      <a:gd name="T3" fmla="*/ 42015 h 42015"/>
                      <a:gd name="T4" fmla="*/ 0 w 21600"/>
                      <a:gd name="T5" fmla="*/ 21172 h 4201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42015" fill="none" extrusionOk="0">
                        <a:moveTo>
                          <a:pt x="4276" y="-1"/>
                        </a:moveTo>
                        <a:cubicBezTo>
                          <a:pt x="14353" y="2034"/>
                          <a:pt x="21600" y="10891"/>
                          <a:pt x="21600" y="21172"/>
                        </a:cubicBezTo>
                        <a:cubicBezTo>
                          <a:pt x="21600" y="30918"/>
                          <a:pt x="15073" y="39456"/>
                          <a:pt x="5668" y="42014"/>
                        </a:cubicBezTo>
                      </a:path>
                      <a:path w="21600" h="42015" stroke="0" extrusionOk="0">
                        <a:moveTo>
                          <a:pt x="4276" y="-1"/>
                        </a:moveTo>
                        <a:cubicBezTo>
                          <a:pt x="14353" y="2034"/>
                          <a:pt x="21600" y="10891"/>
                          <a:pt x="21600" y="21172"/>
                        </a:cubicBezTo>
                        <a:cubicBezTo>
                          <a:pt x="21600" y="30918"/>
                          <a:pt x="15073" y="39456"/>
                          <a:pt x="5668" y="42014"/>
                        </a:cubicBezTo>
                        <a:lnTo>
                          <a:pt x="0" y="21172"/>
                        </a:lnTo>
                        <a:close/>
                      </a:path>
                    </a:pathLst>
                  </a:cu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36" name="Arc 184"/>
                  <p:cNvSpPr>
                    <a:spLocks noChangeAspect="1"/>
                  </p:cNvSpPr>
                  <p:nvPr/>
                </p:nvSpPr>
                <p:spPr bwMode="auto">
                  <a:xfrm>
                    <a:off x="116" y="2508"/>
                    <a:ext cx="78" cy="154"/>
                  </a:xfrm>
                  <a:custGeom>
                    <a:avLst/>
                    <a:gdLst>
                      <a:gd name="G0" fmla="+- 0 0 0"/>
                      <a:gd name="G1" fmla="+- 21159 0 0"/>
                      <a:gd name="G2" fmla="+- 21600 0 0"/>
                      <a:gd name="T0" fmla="*/ 4340 w 21600"/>
                      <a:gd name="T1" fmla="*/ 0 h 41998"/>
                      <a:gd name="T2" fmla="*/ 5682 w 21600"/>
                      <a:gd name="T3" fmla="*/ 41998 h 41998"/>
                      <a:gd name="T4" fmla="*/ 0 w 21600"/>
                      <a:gd name="T5" fmla="*/ 21159 h 419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41998" fill="none" extrusionOk="0">
                        <a:moveTo>
                          <a:pt x="4340" y="-1"/>
                        </a:moveTo>
                        <a:cubicBezTo>
                          <a:pt x="14387" y="2060"/>
                          <a:pt x="21600" y="10902"/>
                          <a:pt x="21600" y="21159"/>
                        </a:cubicBezTo>
                        <a:cubicBezTo>
                          <a:pt x="21600" y="30900"/>
                          <a:pt x="15080" y="39435"/>
                          <a:pt x="5682" y="41998"/>
                        </a:cubicBezTo>
                      </a:path>
                      <a:path w="21600" h="41998" stroke="0" extrusionOk="0">
                        <a:moveTo>
                          <a:pt x="4340" y="-1"/>
                        </a:moveTo>
                        <a:cubicBezTo>
                          <a:pt x="14387" y="2060"/>
                          <a:pt x="21600" y="10902"/>
                          <a:pt x="21600" y="21159"/>
                        </a:cubicBezTo>
                        <a:cubicBezTo>
                          <a:pt x="21600" y="30900"/>
                          <a:pt x="15080" y="39435"/>
                          <a:pt x="5682" y="41998"/>
                        </a:cubicBezTo>
                        <a:lnTo>
                          <a:pt x="0" y="21159"/>
                        </a:lnTo>
                        <a:close/>
                      </a:path>
                    </a:pathLst>
                  </a:cu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37" name="Arc 185"/>
                  <p:cNvSpPr>
                    <a:spLocks noChangeAspect="1"/>
                  </p:cNvSpPr>
                  <p:nvPr/>
                </p:nvSpPr>
                <p:spPr bwMode="auto">
                  <a:xfrm>
                    <a:off x="102" y="2530"/>
                    <a:ext cx="47" cy="117"/>
                  </a:xfrm>
                  <a:custGeom>
                    <a:avLst/>
                    <a:gdLst>
                      <a:gd name="G0" fmla="+- 0 0 0"/>
                      <a:gd name="G1" fmla="+- 21206 0 0"/>
                      <a:gd name="G2" fmla="+- 21600 0 0"/>
                      <a:gd name="T0" fmla="*/ 4104 w 21600"/>
                      <a:gd name="T1" fmla="*/ 0 h 42099"/>
                      <a:gd name="T2" fmla="*/ 5483 w 21600"/>
                      <a:gd name="T3" fmla="*/ 42099 h 42099"/>
                      <a:gd name="T4" fmla="*/ 0 w 21600"/>
                      <a:gd name="T5" fmla="*/ 21206 h 4209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42099" fill="none" extrusionOk="0">
                        <a:moveTo>
                          <a:pt x="4104" y="-1"/>
                        </a:moveTo>
                        <a:cubicBezTo>
                          <a:pt x="14262" y="1965"/>
                          <a:pt x="21600" y="10859"/>
                          <a:pt x="21600" y="21206"/>
                        </a:cubicBezTo>
                        <a:cubicBezTo>
                          <a:pt x="21600" y="31023"/>
                          <a:pt x="14979" y="39606"/>
                          <a:pt x="5482" y="42098"/>
                        </a:cubicBezTo>
                      </a:path>
                      <a:path w="21600" h="42099" stroke="0" extrusionOk="0">
                        <a:moveTo>
                          <a:pt x="4104" y="-1"/>
                        </a:moveTo>
                        <a:cubicBezTo>
                          <a:pt x="14262" y="1965"/>
                          <a:pt x="21600" y="10859"/>
                          <a:pt x="21600" y="21206"/>
                        </a:cubicBezTo>
                        <a:cubicBezTo>
                          <a:pt x="21600" y="31023"/>
                          <a:pt x="14979" y="39606"/>
                          <a:pt x="5482" y="42098"/>
                        </a:cubicBezTo>
                        <a:lnTo>
                          <a:pt x="0" y="21206"/>
                        </a:lnTo>
                        <a:close/>
                      </a:path>
                    </a:pathLst>
                  </a:cu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133" name="Rectangle 187"/>
                <p:cNvSpPr>
                  <a:spLocks noChangeArrowheads="1"/>
                </p:cNvSpPr>
                <p:nvPr/>
              </p:nvSpPr>
              <p:spPr bwMode="auto">
                <a:xfrm>
                  <a:off x="2344737" y="3429000"/>
                  <a:ext cx="863600" cy="8382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0" tIns="0" rIns="0" bIns="0" anchorCtr="1"/>
                <a:lstStyle/>
                <a:p>
                  <a:pPr algn="ctr" eaLnBrk="0" hangingPunct="0">
                    <a:lnSpc>
                      <a:spcPct val="90000"/>
                    </a:lnSpc>
                    <a:spcBef>
                      <a:spcPct val="0"/>
                    </a:spcBef>
                  </a:pPr>
                  <a:r>
                    <a:rPr lang="de-DE" sz="1600" b="1" dirty="0" smtClean="0">
                      <a:latin typeface="Arial" pitchFamily="34" charset="0"/>
                      <a:cs typeface="Arial" pitchFamily="34" charset="0"/>
                    </a:rPr>
                    <a:t>Access</a:t>
                  </a:r>
                  <a:endParaRPr lang="en-US" sz="1600" b="1" dirty="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27" name="Oval 126"/>
              <p:cNvSpPr/>
              <p:nvPr/>
            </p:nvSpPr>
            <p:spPr bwMode="auto">
              <a:xfrm>
                <a:off x="2552700" y="2847975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cxnSp>
            <p:nvCxnSpPr>
              <p:cNvPr id="128" name="Straight Connector 178"/>
              <p:cNvCxnSpPr>
                <a:endCxn id="131" idx="3"/>
              </p:cNvCxnSpPr>
              <p:nvPr/>
            </p:nvCxnSpPr>
            <p:spPr bwMode="auto">
              <a:xfrm flipH="1">
                <a:off x="3133725" y="2362200"/>
                <a:ext cx="752475" cy="125730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129" name="Oval 128"/>
              <p:cNvSpPr/>
              <p:nvPr/>
            </p:nvSpPr>
            <p:spPr bwMode="auto">
              <a:xfrm>
                <a:off x="3456092" y="2895600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130" name="TextBox 182"/>
              <p:cNvSpPr txBox="1"/>
              <p:nvPr/>
            </p:nvSpPr>
            <p:spPr>
              <a:xfrm>
                <a:off x="3014135" y="2762250"/>
                <a:ext cx="4796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b="1" dirty="0" smtClean="0">
                    <a:latin typeface="Arial" pitchFamily="34" charset="0"/>
                    <a:cs typeface="Arial" pitchFamily="34" charset="0"/>
                  </a:rPr>
                  <a:t>R3</a:t>
                </a:r>
                <a:endParaRPr lang="en-US" sz="180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61" name="Group 581"/>
            <p:cNvGrpSpPr/>
            <p:nvPr/>
          </p:nvGrpSpPr>
          <p:grpSpPr>
            <a:xfrm>
              <a:off x="2124075" y="2724150"/>
              <a:ext cx="4124325" cy="2822559"/>
              <a:chOff x="2124075" y="2724150"/>
              <a:chExt cx="4124325" cy="2822559"/>
            </a:xfrm>
          </p:grpSpPr>
          <p:grpSp>
            <p:nvGrpSpPr>
              <p:cNvPr id="162" name="Group 179"/>
              <p:cNvGrpSpPr/>
              <p:nvPr/>
            </p:nvGrpSpPr>
            <p:grpSpPr>
              <a:xfrm>
                <a:off x="2124075" y="4419600"/>
                <a:ext cx="1000125" cy="990600"/>
                <a:chOff x="7315200" y="3886200"/>
                <a:chExt cx="1000125" cy="990600"/>
              </a:xfrm>
            </p:grpSpPr>
            <p:sp>
              <p:nvSpPr>
                <p:cNvPr id="242" name="AutoShape 154"/>
                <p:cNvSpPr>
                  <a:spLocks noChangeArrowheads="1"/>
                </p:cNvSpPr>
                <p:nvPr/>
              </p:nvSpPr>
              <p:spPr bwMode="auto">
                <a:xfrm>
                  <a:off x="7315200" y="3886200"/>
                  <a:ext cx="1000125" cy="990600"/>
                </a:xfrm>
                <a:prstGeom prst="flowChartAlternateProcess">
                  <a:avLst/>
                </a:prstGeom>
                <a:solidFill>
                  <a:srgbClr val="A7E8FF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0" tIns="0" anchor="ctr"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grpSp>
              <p:nvGrpSpPr>
                <p:cNvPr id="243" name="Group 158"/>
                <p:cNvGrpSpPr>
                  <a:grpSpLocks noChangeAspect="1"/>
                </p:cNvGrpSpPr>
                <p:nvPr/>
              </p:nvGrpSpPr>
              <p:grpSpPr bwMode="auto">
                <a:xfrm flipH="1">
                  <a:off x="7696199" y="4259473"/>
                  <a:ext cx="411161" cy="494972"/>
                  <a:chOff x="5" y="2480"/>
                  <a:chExt cx="237" cy="430"/>
                </a:xfrm>
              </p:grpSpPr>
              <p:grpSp>
                <p:nvGrpSpPr>
                  <p:cNvPr id="245" name="Group 159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5" y="2521"/>
                    <a:ext cx="145" cy="389"/>
                    <a:chOff x="5" y="2521"/>
                    <a:chExt cx="145" cy="389"/>
                  </a:xfrm>
                </p:grpSpPr>
                <p:grpSp>
                  <p:nvGrpSpPr>
                    <p:cNvPr id="249" name="Group 160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7" y="2654"/>
                      <a:ext cx="143" cy="256"/>
                      <a:chOff x="7" y="2654"/>
                      <a:chExt cx="143" cy="256"/>
                    </a:xfrm>
                  </p:grpSpPr>
                  <p:grpSp>
                    <p:nvGrpSpPr>
                      <p:cNvPr id="257" name="Group 161"/>
                      <p:cNvGrpSpPr>
                        <a:grpSpLocks noChangeAspect="1"/>
                      </p:cNvGrpSpPr>
                      <p:nvPr/>
                    </p:nvGrpSpPr>
                    <p:grpSpPr bwMode="auto">
                      <a:xfrm>
                        <a:off x="7" y="2661"/>
                        <a:ext cx="93" cy="247"/>
                        <a:chOff x="7" y="2661"/>
                        <a:chExt cx="93" cy="247"/>
                      </a:xfrm>
                    </p:grpSpPr>
                    <p:sp>
                      <p:nvSpPr>
                        <p:cNvPr id="265" name="Line 162"/>
                        <p:cNvSpPr>
                          <a:spLocks noChangeAspect="1" noChangeShapeType="1"/>
                        </p:cNvSpPr>
                        <p:nvPr/>
                      </p:nvSpPr>
                      <p:spPr bwMode="auto">
                        <a:xfrm>
                          <a:off x="44" y="2661"/>
                          <a:ext cx="33" cy="1"/>
                        </a:xfrm>
                        <a:prstGeom prst="line">
                          <a:avLst/>
                        </a:prstGeom>
                        <a:noFill/>
                        <a:ln w="63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 sz="1600" b="1">
                            <a:latin typeface="Arial" pitchFamily="34" charset="0"/>
                            <a:cs typeface="Arial" pitchFamily="34" charset="0"/>
                          </a:endParaRPr>
                        </a:p>
                      </p:txBody>
                    </p:sp>
                    <p:sp>
                      <p:nvSpPr>
                        <p:cNvPr id="266" name="Line 163"/>
                        <p:cNvSpPr>
                          <a:spLocks noChangeAspect="1" noChangeShapeType="1"/>
                        </p:cNvSpPr>
                        <p:nvPr/>
                      </p:nvSpPr>
                      <p:spPr bwMode="auto">
                        <a:xfrm flipV="1">
                          <a:off x="34" y="2664"/>
                          <a:ext cx="42" cy="51"/>
                        </a:xfrm>
                        <a:prstGeom prst="line">
                          <a:avLst/>
                        </a:prstGeom>
                        <a:noFill/>
                        <a:ln w="63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 sz="1600" b="1">
                            <a:latin typeface="Arial" pitchFamily="34" charset="0"/>
                            <a:cs typeface="Arial" pitchFamily="34" charset="0"/>
                          </a:endParaRPr>
                        </a:p>
                      </p:txBody>
                    </p:sp>
                    <p:sp>
                      <p:nvSpPr>
                        <p:cNvPr id="267" name="Line 164"/>
                        <p:cNvSpPr>
                          <a:spLocks noChangeAspect="1" noChangeShapeType="1"/>
                        </p:cNvSpPr>
                        <p:nvPr/>
                      </p:nvSpPr>
                      <p:spPr bwMode="auto">
                        <a:xfrm>
                          <a:off x="33" y="2716"/>
                          <a:ext cx="57" cy="110"/>
                        </a:xfrm>
                        <a:prstGeom prst="line">
                          <a:avLst/>
                        </a:prstGeom>
                        <a:noFill/>
                        <a:ln w="63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 sz="1600" b="1">
                            <a:latin typeface="Arial" pitchFamily="34" charset="0"/>
                            <a:cs typeface="Arial" pitchFamily="34" charset="0"/>
                          </a:endParaRPr>
                        </a:p>
                      </p:txBody>
                    </p:sp>
                    <p:sp>
                      <p:nvSpPr>
                        <p:cNvPr id="268" name="Line 165"/>
                        <p:cNvSpPr>
                          <a:spLocks noChangeAspect="1" noChangeShapeType="1"/>
                        </p:cNvSpPr>
                        <p:nvPr/>
                      </p:nvSpPr>
                      <p:spPr bwMode="auto">
                        <a:xfrm flipV="1">
                          <a:off x="7" y="2824"/>
                          <a:ext cx="83" cy="84"/>
                        </a:xfrm>
                        <a:prstGeom prst="line">
                          <a:avLst/>
                        </a:prstGeom>
                        <a:noFill/>
                        <a:ln w="63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 sz="1600" b="1">
                            <a:latin typeface="Arial" pitchFamily="34" charset="0"/>
                            <a:cs typeface="Arial" pitchFamily="34" charset="0"/>
                          </a:endParaRPr>
                        </a:p>
                      </p:txBody>
                    </p:sp>
                    <p:sp>
                      <p:nvSpPr>
                        <p:cNvPr id="269" name="Line 166"/>
                        <p:cNvSpPr>
                          <a:spLocks noChangeAspect="1" noChangeShapeType="1"/>
                        </p:cNvSpPr>
                        <p:nvPr/>
                      </p:nvSpPr>
                      <p:spPr bwMode="auto">
                        <a:xfrm>
                          <a:off x="19" y="2824"/>
                          <a:ext cx="81" cy="84"/>
                        </a:xfrm>
                        <a:prstGeom prst="line">
                          <a:avLst/>
                        </a:prstGeom>
                        <a:noFill/>
                        <a:ln w="63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 sz="1600" b="1">
                            <a:latin typeface="Arial" pitchFamily="34" charset="0"/>
                            <a:cs typeface="Arial" pitchFamily="34" charset="0"/>
                          </a:endParaRPr>
                        </a:p>
                      </p:txBody>
                    </p:sp>
                    <p:sp>
                      <p:nvSpPr>
                        <p:cNvPr id="270" name="Line 167"/>
                        <p:cNvSpPr>
                          <a:spLocks noChangeAspect="1" noChangeShapeType="1"/>
                        </p:cNvSpPr>
                        <p:nvPr/>
                      </p:nvSpPr>
                      <p:spPr bwMode="auto">
                        <a:xfrm flipV="1">
                          <a:off x="17" y="2716"/>
                          <a:ext cx="64" cy="108"/>
                        </a:xfrm>
                        <a:prstGeom prst="line">
                          <a:avLst/>
                        </a:prstGeom>
                        <a:noFill/>
                        <a:ln w="63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 sz="1600" b="1">
                            <a:latin typeface="Arial" pitchFamily="34" charset="0"/>
                            <a:cs typeface="Arial" pitchFamily="34" charset="0"/>
                          </a:endParaRPr>
                        </a:p>
                      </p:txBody>
                    </p:sp>
                    <p:sp>
                      <p:nvSpPr>
                        <p:cNvPr id="271" name="Line 168"/>
                        <p:cNvSpPr>
                          <a:spLocks noChangeAspect="1" noChangeShapeType="1"/>
                        </p:cNvSpPr>
                        <p:nvPr/>
                      </p:nvSpPr>
                      <p:spPr bwMode="auto">
                        <a:xfrm>
                          <a:off x="44" y="2661"/>
                          <a:ext cx="39" cy="58"/>
                        </a:xfrm>
                        <a:prstGeom prst="line">
                          <a:avLst/>
                        </a:prstGeom>
                        <a:noFill/>
                        <a:ln w="63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 sz="1600" b="1">
                            <a:latin typeface="Arial" pitchFamily="34" charset="0"/>
                            <a:cs typeface="Arial" pitchFamily="34" charset="0"/>
                          </a:endParaRPr>
                        </a:p>
                      </p:txBody>
                    </p:sp>
                  </p:grpSp>
                  <p:sp>
                    <p:nvSpPr>
                      <p:cNvPr id="258" name="Line 169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97" y="2808"/>
                        <a:ext cx="34" cy="102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59" name="Line 170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84" y="2718"/>
                        <a:ext cx="48" cy="91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60" name="Line 171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84" y="2655"/>
                        <a:ext cx="12" cy="63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61" name="Line 172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78" y="2654"/>
                        <a:ext cx="20" cy="9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62" name="Line 173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79" y="2663"/>
                        <a:ext cx="30" cy="45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63" name="Line 174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93" y="2708"/>
                        <a:ext cx="13" cy="117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64" name="Line 175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93" y="2824"/>
                        <a:ext cx="57" cy="54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</p:grpSp>
                <p:grpSp>
                  <p:nvGrpSpPr>
                    <p:cNvPr id="250" name="Group 176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5" y="2533"/>
                      <a:ext cx="141" cy="374"/>
                      <a:chOff x="5" y="2533"/>
                      <a:chExt cx="141" cy="374"/>
                    </a:xfrm>
                  </p:grpSpPr>
                  <p:sp>
                    <p:nvSpPr>
                      <p:cNvPr id="252" name="Line 177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5" y="2533"/>
                        <a:ext cx="55" cy="371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53" name="Line 178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62" y="2544"/>
                        <a:ext cx="35" cy="363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54" name="Line 179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98" y="2876"/>
                        <a:ext cx="48" cy="3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55" name="Line 180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69" y="2541"/>
                        <a:ext cx="77" cy="337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56" name="Line 181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7" y="2904"/>
                        <a:ext cx="93" cy="1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</p:grpSp>
                <p:sp>
                  <p:nvSpPr>
                    <p:cNvPr id="251" name="Oval 182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48" y="2521"/>
                      <a:ext cx="39" cy="45"/>
                    </a:xfrm>
                    <a:prstGeom prst="ellipse">
                      <a:avLst/>
                    </a:prstGeom>
                    <a:solidFill>
                      <a:srgbClr val="FFFF00">
                        <a:alpha val="50000"/>
                      </a:srgbClr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246" name="Arc 183"/>
                  <p:cNvSpPr>
                    <a:spLocks noChangeAspect="1"/>
                  </p:cNvSpPr>
                  <p:nvPr/>
                </p:nvSpPr>
                <p:spPr bwMode="auto">
                  <a:xfrm>
                    <a:off x="152" y="2480"/>
                    <a:ext cx="90" cy="198"/>
                  </a:xfrm>
                  <a:custGeom>
                    <a:avLst/>
                    <a:gdLst>
                      <a:gd name="G0" fmla="+- 0 0 0"/>
                      <a:gd name="G1" fmla="+- 21172 0 0"/>
                      <a:gd name="G2" fmla="+- 21600 0 0"/>
                      <a:gd name="T0" fmla="*/ 4276 w 21600"/>
                      <a:gd name="T1" fmla="*/ 0 h 42015"/>
                      <a:gd name="T2" fmla="*/ 5669 w 21600"/>
                      <a:gd name="T3" fmla="*/ 42015 h 42015"/>
                      <a:gd name="T4" fmla="*/ 0 w 21600"/>
                      <a:gd name="T5" fmla="*/ 21172 h 4201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42015" fill="none" extrusionOk="0">
                        <a:moveTo>
                          <a:pt x="4276" y="-1"/>
                        </a:moveTo>
                        <a:cubicBezTo>
                          <a:pt x="14353" y="2034"/>
                          <a:pt x="21600" y="10891"/>
                          <a:pt x="21600" y="21172"/>
                        </a:cubicBezTo>
                        <a:cubicBezTo>
                          <a:pt x="21600" y="30918"/>
                          <a:pt x="15073" y="39456"/>
                          <a:pt x="5668" y="42014"/>
                        </a:cubicBezTo>
                      </a:path>
                      <a:path w="21600" h="42015" stroke="0" extrusionOk="0">
                        <a:moveTo>
                          <a:pt x="4276" y="-1"/>
                        </a:moveTo>
                        <a:cubicBezTo>
                          <a:pt x="14353" y="2034"/>
                          <a:pt x="21600" y="10891"/>
                          <a:pt x="21600" y="21172"/>
                        </a:cubicBezTo>
                        <a:cubicBezTo>
                          <a:pt x="21600" y="30918"/>
                          <a:pt x="15073" y="39456"/>
                          <a:pt x="5668" y="42014"/>
                        </a:cubicBezTo>
                        <a:lnTo>
                          <a:pt x="0" y="21172"/>
                        </a:lnTo>
                        <a:close/>
                      </a:path>
                    </a:pathLst>
                  </a:cu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47" name="Arc 184"/>
                  <p:cNvSpPr>
                    <a:spLocks noChangeAspect="1"/>
                  </p:cNvSpPr>
                  <p:nvPr/>
                </p:nvSpPr>
                <p:spPr bwMode="auto">
                  <a:xfrm>
                    <a:off x="116" y="2508"/>
                    <a:ext cx="78" cy="154"/>
                  </a:xfrm>
                  <a:custGeom>
                    <a:avLst/>
                    <a:gdLst>
                      <a:gd name="G0" fmla="+- 0 0 0"/>
                      <a:gd name="G1" fmla="+- 21159 0 0"/>
                      <a:gd name="G2" fmla="+- 21600 0 0"/>
                      <a:gd name="T0" fmla="*/ 4340 w 21600"/>
                      <a:gd name="T1" fmla="*/ 0 h 41998"/>
                      <a:gd name="T2" fmla="*/ 5682 w 21600"/>
                      <a:gd name="T3" fmla="*/ 41998 h 41998"/>
                      <a:gd name="T4" fmla="*/ 0 w 21600"/>
                      <a:gd name="T5" fmla="*/ 21159 h 419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41998" fill="none" extrusionOk="0">
                        <a:moveTo>
                          <a:pt x="4340" y="-1"/>
                        </a:moveTo>
                        <a:cubicBezTo>
                          <a:pt x="14387" y="2060"/>
                          <a:pt x="21600" y="10902"/>
                          <a:pt x="21600" y="21159"/>
                        </a:cubicBezTo>
                        <a:cubicBezTo>
                          <a:pt x="21600" y="30900"/>
                          <a:pt x="15080" y="39435"/>
                          <a:pt x="5682" y="41998"/>
                        </a:cubicBezTo>
                      </a:path>
                      <a:path w="21600" h="41998" stroke="0" extrusionOk="0">
                        <a:moveTo>
                          <a:pt x="4340" y="-1"/>
                        </a:moveTo>
                        <a:cubicBezTo>
                          <a:pt x="14387" y="2060"/>
                          <a:pt x="21600" y="10902"/>
                          <a:pt x="21600" y="21159"/>
                        </a:cubicBezTo>
                        <a:cubicBezTo>
                          <a:pt x="21600" y="30900"/>
                          <a:pt x="15080" y="39435"/>
                          <a:pt x="5682" y="41998"/>
                        </a:cubicBezTo>
                        <a:lnTo>
                          <a:pt x="0" y="21159"/>
                        </a:lnTo>
                        <a:close/>
                      </a:path>
                    </a:pathLst>
                  </a:cu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48" name="Arc 185"/>
                  <p:cNvSpPr>
                    <a:spLocks noChangeAspect="1"/>
                  </p:cNvSpPr>
                  <p:nvPr/>
                </p:nvSpPr>
                <p:spPr bwMode="auto">
                  <a:xfrm>
                    <a:off x="102" y="2530"/>
                    <a:ext cx="47" cy="117"/>
                  </a:xfrm>
                  <a:custGeom>
                    <a:avLst/>
                    <a:gdLst>
                      <a:gd name="G0" fmla="+- 0 0 0"/>
                      <a:gd name="G1" fmla="+- 21206 0 0"/>
                      <a:gd name="G2" fmla="+- 21600 0 0"/>
                      <a:gd name="T0" fmla="*/ 4104 w 21600"/>
                      <a:gd name="T1" fmla="*/ 0 h 42099"/>
                      <a:gd name="T2" fmla="*/ 5483 w 21600"/>
                      <a:gd name="T3" fmla="*/ 42099 h 42099"/>
                      <a:gd name="T4" fmla="*/ 0 w 21600"/>
                      <a:gd name="T5" fmla="*/ 21206 h 4209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42099" fill="none" extrusionOk="0">
                        <a:moveTo>
                          <a:pt x="4104" y="-1"/>
                        </a:moveTo>
                        <a:cubicBezTo>
                          <a:pt x="14262" y="1965"/>
                          <a:pt x="21600" y="10859"/>
                          <a:pt x="21600" y="21206"/>
                        </a:cubicBezTo>
                        <a:cubicBezTo>
                          <a:pt x="21600" y="31023"/>
                          <a:pt x="14979" y="39606"/>
                          <a:pt x="5482" y="42098"/>
                        </a:cubicBezTo>
                      </a:path>
                      <a:path w="21600" h="42099" stroke="0" extrusionOk="0">
                        <a:moveTo>
                          <a:pt x="4104" y="-1"/>
                        </a:moveTo>
                        <a:cubicBezTo>
                          <a:pt x="14262" y="1965"/>
                          <a:pt x="21600" y="10859"/>
                          <a:pt x="21600" y="21206"/>
                        </a:cubicBezTo>
                        <a:cubicBezTo>
                          <a:pt x="21600" y="31023"/>
                          <a:pt x="14979" y="39606"/>
                          <a:pt x="5482" y="42098"/>
                        </a:cubicBezTo>
                        <a:lnTo>
                          <a:pt x="0" y="21206"/>
                        </a:lnTo>
                        <a:close/>
                      </a:path>
                    </a:pathLst>
                  </a:cu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244" name="Rectangle 187"/>
                <p:cNvSpPr>
                  <a:spLocks noChangeArrowheads="1"/>
                </p:cNvSpPr>
                <p:nvPr/>
              </p:nvSpPr>
              <p:spPr bwMode="auto">
                <a:xfrm>
                  <a:off x="7373937" y="3962400"/>
                  <a:ext cx="863600" cy="8382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0" tIns="0" rIns="0" bIns="0" anchorCtr="1"/>
                <a:lstStyle/>
                <a:p>
                  <a:pPr algn="ctr" eaLnBrk="0" hangingPunct="0">
                    <a:lnSpc>
                      <a:spcPct val="90000"/>
                    </a:lnSpc>
                    <a:spcBef>
                      <a:spcPct val="0"/>
                    </a:spcBef>
                  </a:pPr>
                  <a:r>
                    <a:rPr lang="de-DE" sz="1600" b="1" dirty="0" smtClean="0">
                      <a:latin typeface="Arial" pitchFamily="34" charset="0"/>
                      <a:cs typeface="Arial" pitchFamily="34" charset="0"/>
                    </a:rPr>
                    <a:t>Access</a:t>
                  </a:r>
                  <a:endParaRPr lang="en-US" sz="1600" b="1" dirty="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163" name="Group 212"/>
              <p:cNvGrpSpPr/>
              <p:nvPr/>
            </p:nvGrpSpPr>
            <p:grpSpPr>
              <a:xfrm>
                <a:off x="3886200" y="4419600"/>
                <a:ext cx="990600" cy="1127109"/>
                <a:chOff x="7315200" y="2819400"/>
                <a:chExt cx="990600" cy="1127109"/>
              </a:xfrm>
            </p:grpSpPr>
            <p:sp>
              <p:nvSpPr>
                <p:cNvPr id="224" name="AutoShape 154"/>
                <p:cNvSpPr>
                  <a:spLocks noChangeArrowheads="1"/>
                </p:cNvSpPr>
                <p:nvPr/>
              </p:nvSpPr>
              <p:spPr bwMode="auto">
                <a:xfrm>
                  <a:off x="7315200" y="2819400"/>
                  <a:ext cx="990600" cy="990600"/>
                </a:xfrm>
                <a:prstGeom prst="flowChartAlternateProcess">
                  <a:avLst/>
                </a:prstGeom>
                <a:solidFill>
                  <a:srgbClr val="8BB2FF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0" tIns="0" anchor="ctr"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pic>
              <p:nvPicPr>
                <p:cNvPr id="225" name="Picture 157"/>
                <p:cNvPicPr>
                  <a:picLocks noChangeArrowheads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7648575" y="3509962"/>
                  <a:ext cx="352425" cy="22383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</p:pic>
            <p:sp>
              <p:nvSpPr>
                <p:cNvPr id="226" name="Rectangle 188"/>
                <p:cNvSpPr>
                  <a:spLocks noChangeArrowheads="1"/>
                </p:cNvSpPr>
                <p:nvPr/>
              </p:nvSpPr>
              <p:spPr bwMode="auto">
                <a:xfrm>
                  <a:off x="7373937" y="2867025"/>
                  <a:ext cx="855663" cy="8667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0" tIns="0" rIns="0" bIns="0" anchorCtr="1"/>
                <a:lstStyle/>
                <a:p>
                  <a:pPr algn="ctr" eaLnBrk="0" hangingPunct="0">
                    <a:lnSpc>
                      <a:spcPct val="90000"/>
                    </a:lnSpc>
                    <a:spcBef>
                      <a:spcPct val="0"/>
                    </a:spcBef>
                  </a:pPr>
                  <a:r>
                    <a:rPr lang="de-DE" sz="1600" b="1" dirty="0" smtClean="0">
                      <a:latin typeface="Arial" pitchFamily="34" charset="0"/>
                      <a:cs typeface="Arial" pitchFamily="34" charset="0"/>
                    </a:rPr>
                    <a:t>Core</a:t>
                  </a:r>
                  <a:endParaRPr lang="en-US" sz="1600" b="1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grpSp>
              <p:nvGrpSpPr>
                <p:cNvPr id="227" name="Group 216"/>
                <p:cNvGrpSpPr/>
                <p:nvPr/>
              </p:nvGrpSpPr>
              <p:grpSpPr>
                <a:xfrm>
                  <a:off x="7520898" y="3095714"/>
                  <a:ext cx="532462" cy="850795"/>
                  <a:chOff x="7481888" y="3079212"/>
                  <a:chExt cx="595341" cy="951264"/>
                </a:xfrm>
              </p:grpSpPr>
              <p:sp>
                <p:nvSpPr>
                  <p:cNvPr id="228" name="Freeform 14"/>
                  <p:cNvSpPr>
                    <a:spLocks/>
                  </p:cNvSpPr>
                  <p:nvPr/>
                </p:nvSpPr>
                <p:spPr bwMode="auto">
                  <a:xfrm>
                    <a:off x="7641802" y="3429946"/>
                    <a:ext cx="327892" cy="7525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0" y="90"/>
                      </a:cxn>
                      <a:cxn ang="0">
                        <a:pos x="499" y="90"/>
                      </a:cxn>
                      <a:cxn ang="0">
                        <a:pos x="499" y="0"/>
                      </a:cxn>
                    </a:cxnLst>
                    <a:rect l="0" t="0" r="r" b="b"/>
                    <a:pathLst>
                      <a:path w="499" h="90">
                        <a:moveTo>
                          <a:pt x="0" y="0"/>
                        </a:moveTo>
                        <a:lnTo>
                          <a:pt x="0" y="90"/>
                        </a:lnTo>
                        <a:lnTo>
                          <a:pt x="499" y="90"/>
                        </a:lnTo>
                        <a:lnTo>
                          <a:pt x="499" y="0"/>
                        </a:lnTo>
                      </a:path>
                    </a:pathLst>
                  </a:custGeom>
                  <a:noFill/>
                  <a:ln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lIns="0" tIns="0"/>
                  <a:lstStyle/>
                  <a:p>
                    <a:endParaRPr lang="en-US"/>
                  </a:p>
                </p:txBody>
              </p:sp>
              <p:sp>
                <p:nvSpPr>
                  <p:cNvPr id="229" name="AutoShape 22"/>
                  <p:cNvSpPr>
                    <a:spLocks noChangeArrowheads="1"/>
                  </p:cNvSpPr>
                  <p:nvPr/>
                </p:nvSpPr>
                <p:spPr bwMode="auto">
                  <a:xfrm>
                    <a:off x="7481888" y="3167900"/>
                    <a:ext cx="305047" cy="276827"/>
                  </a:xfrm>
                  <a:prstGeom prst="can">
                    <a:avLst>
                      <a:gd name="adj" fmla="val 25000"/>
                    </a:avLst>
                  </a:prstGeom>
                  <a:solidFill>
                    <a:srgbClr val="6699FF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eaLnBrk="0" hangingPunct="0">
                      <a:lnSpc>
                        <a:spcPct val="100000"/>
                      </a:lnSpc>
                      <a:spcBef>
                        <a:spcPct val="0"/>
                      </a:spcBef>
                      <a:buFontTx/>
                      <a:buNone/>
                    </a:pPr>
                    <a:endParaRPr lang="en-US" sz="1600">
                      <a:ea typeface="ＭＳ Ｐゴシック" pitchFamily="34" charset="-128"/>
                    </a:endParaRPr>
                  </a:p>
                </p:txBody>
              </p:sp>
              <p:grpSp>
                <p:nvGrpSpPr>
                  <p:cNvPr id="230" name="Group 122"/>
                  <p:cNvGrpSpPr>
                    <a:grpSpLocks/>
                  </p:cNvGrpSpPr>
                  <p:nvPr/>
                </p:nvGrpSpPr>
                <p:grpSpPr bwMode="auto">
                  <a:xfrm>
                    <a:off x="7848778" y="3079212"/>
                    <a:ext cx="228451" cy="951264"/>
                    <a:chOff x="4120" y="2308"/>
                    <a:chExt cx="305" cy="1013"/>
                  </a:xfrm>
                </p:grpSpPr>
                <p:sp>
                  <p:nvSpPr>
                    <p:cNvPr id="231" name="Freeform 123"/>
                    <p:cNvSpPr>
                      <a:spLocks/>
                    </p:cNvSpPr>
                    <p:nvPr/>
                  </p:nvSpPr>
                  <p:spPr bwMode="auto">
                    <a:xfrm flipH="1">
                      <a:off x="4378" y="2308"/>
                      <a:ext cx="47" cy="415"/>
                    </a:xfrm>
                    <a:custGeom>
                      <a:avLst/>
                      <a:gdLst/>
                      <a:ahLst/>
                      <a:cxnLst>
                        <a:cxn ang="0">
                          <a:pos x="90" y="546"/>
                        </a:cxn>
                        <a:cxn ang="0">
                          <a:pos x="0" y="432"/>
                        </a:cxn>
                        <a:cxn ang="0">
                          <a:pos x="0" y="0"/>
                        </a:cxn>
                        <a:cxn ang="0">
                          <a:pos x="84" y="42"/>
                        </a:cxn>
                        <a:cxn ang="0">
                          <a:pos x="90" y="546"/>
                        </a:cxn>
                      </a:cxnLst>
                      <a:rect l="0" t="0" r="r" b="b"/>
                      <a:pathLst>
                        <a:path w="90" h="546">
                          <a:moveTo>
                            <a:pt x="90" y="546"/>
                          </a:moveTo>
                          <a:lnTo>
                            <a:pt x="0" y="432"/>
                          </a:lnTo>
                          <a:lnTo>
                            <a:pt x="0" y="0"/>
                          </a:lnTo>
                          <a:lnTo>
                            <a:pt x="84" y="42"/>
                          </a:lnTo>
                          <a:lnTo>
                            <a:pt x="90" y="546"/>
                          </a:lnTo>
                          <a:close/>
                        </a:path>
                      </a:pathLst>
                    </a:custGeom>
                    <a:solidFill>
                      <a:srgbClr val="006699"/>
                    </a:solidFill>
                    <a:ln w="1588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2" name="Rectangle 124"/>
                    <p:cNvSpPr>
                      <a:spLocks noChangeArrowheads="1"/>
                    </p:cNvSpPr>
                    <p:nvPr/>
                  </p:nvSpPr>
                  <p:spPr bwMode="auto">
                    <a:xfrm flipH="1">
                      <a:off x="4127" y="2340"/>
                      <a:ext cx="255" cy="383"/>
                    </a:xfrm>
                    <a:prstGeom prst="rect">
                      <a:avLst/>
                    </a:prstGeom>
                    <a:solidFill>
                      <a:srgbClr val="0078AA"/>
                    </a:solidFill>
                    <a:ln w="1588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3" name="Oval 125"/>
                    <p:cNvSpPr>
                      <a:spLocks noChangeArrowheads="1"/>
                    </p:cNvSpPr>
                    <p:nvPr/>
                  </p:nvSpPr>
                  <p:spPr bwMode="auto">
                    <a:xfrm flipH="1">
                      <a:off x="4278" y="2390"/>
                      <a:ext cx="37" cy="36"/>
                    </a:xfrm>
                    <a:prstGeom prst="ellipse">
                      <a:avLst/>
                    </a:prstGeom>
                    <a:solidFill>
                      <a:srgbClr val="FFC9C9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234" name="Group 126"/>
                    <p:cNvGrpSpPr>
                      <a:grpSpLocks/>
                    </p:cNvGrpSpPr>
                    <p:nvPr/>
                  </p:nvGrpSpPr>
                  <p:grpSpPr bwMode="auto">
                    <a:xfrm flipH="1">
                      <a:off x="4164" y="3177"/>
                      <a:ext cx="152" cy="144"/>
                      <a:chOff x="3216" y="2784"/>
                      <a:chExt cx="192" cy="144"/>
                    </a:xfrm>
                  </p:grpSpPr>
                  <p:sp>
                    <p:nvSpPr>
                      <p:cNvPr id="238" name="Line 12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16" y="2784"/>
                        <a:ext cx="192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CCECFF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239" name="Line 12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16" y="2832"/>
                        <a:ext cx="192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CCECFF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240" name="Line 12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16" y="2880"/>
                        <a:ext cx="192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CCECFF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241" name="Line 13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16" y="2928"/>
                        <a:ext cx="192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CCECFF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235" name="Freeform 131"/>
                    <p:cNvSpPr>
                      <a:spLocks/>
                    </p:cNvSpPr>
                    <p:nvPr/>
                  </p:nvSpPr>
                  <p:spPr bwMode="auto">
                    <a:xfrm>
                      <a:off x="4120" y="2311"/>
                      <a:ext cx="301" cy="35"/>
                    </a:xfrm>
                    <a:custGeom>
                      <a:avLst/>
                      <a:gdLst/>
                      <a:ahLst/>
                      <a:cxnLst>
                        <a:cxn ang="0">
                          <a:pos x="259" y="35"/>
                        </a:cxn>
                        <a:cxn ang="0">
                          <a:pos x="0" y="35"/>
                        </a:cxn>
                        <a:cxn ang="0">
                          <a:pos x="81" y="0"/>
                        </a:cxn>
                        <a:cxn ang="0">
                          <a:pos x="301" y="0"/>
                        </a:cxn>
                        <a:cxn ang="0">
                          <a:pos x="259" y="35"/>
                        </a:cxn>
                      </a:cxnLst>
                      <a:rect l="0" t="0" r="r" b="b"/>
                      <a:pathLst>
                        <a:path w="301" h="35">
                          <a:moveTo>
                            <a:pt x="259" y="35"/>
                          </a:moveTo>
                          <a:lnTo>
                            <a:pt x="0" y="35"/>
                          </a:lnTo>
                          <a:lnTo>
                            <a:pt x="81" y="0"/>
                          </a:lnTo>
                          <a:lnTo>
                            <a:pt x="301" y="0"/>
                          </a:lnTo>
                          <a:lnTo>
                            <a:pt x="259" y="35"/>
                          </a:lnTo>
                          <a:close/>
                        </a:path>
                      </a:pathLst>
                    </a:custGeom>
                    <a:solidFill>
                      <a:srgbClr val="00B4FF"/>
                    </a:solidFill>
                    <a:ln w="1588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6" name="Oval 132"/>
                    <p:cNvSpPr>
                      <a:spLocks noChangeArrowheads="1"/>
                    </p:cNvSpPr>
                    <p:nvPr/>
                  </p:nvSpPr>
                  <p:spPr bwMode="auto">
                    <a:xfrm flipH="1">
                      <a:off x="4170" y="2386"/>
                      <a:ext cx="37" cy="36"/>
                    </a:xfrm>
                    <a:prstGeom prst="ellipse">
                      <a:avLst/>
                    </a:prstGeom>
                    <a:solidFill>
                      <a:srgbClr val="FFC9C9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7" name="Oval 133"/>
                    <p:cNvSpPr>
                      <a:spLocks noChangeArrowheads="1"/>
                    </p:cNvSpPr>
                    <p:nvPr/>
                  </p:nvSpPr>
                  <p:spPr bwMode="auto">
                    <a:xfrm flipH="1">
                      <a:off x="4224" y="2386"/>
                      <a:ext cx="37" cy="36"/>
                    </a:xfrm>
                    <a:prstGeom prst="ellipse">
                      <a:avLst/>
                    </a:prstGeom>
                    <a:solidFill>
                      <a:srgbClr val="CCFF33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</p:grpSp>
          </p:grpSp>
          <p:grpSp>
            <p:nvGrpSpPr>
              <p:cNvPr id="164" name="Group 579"/>
              <p:cNvGrpSpPr/>
              <p:nvPr/>
            </p:nvGrpSpPr>
            <p:grpSpPr>
              <a:xfrm>
                <a:off x="5257800" y="4419600"/>
                <a:ext cx="990600" cy="990600"/>
                <a:chOff x="5257800" y="4419600"/>
                <a:chExt cx="990600" cy="990600"/>
              </a:xfrm>
            </p:grpSpPr>
            <p:sp>
              <p:nvSpPr>
                <p:cNvPr id="172" name="Rounded Rectangle 232"/>
                <p:cNvSpPr/>
                <p:nvPr/>
              </p:nvSpPr>
              <p:spPr bwMode="auto">
                <a:xfrm>
                  <a:off x="5257800" y="4419600"/>
                  <a:ext cx="990600" cy="990600"/>
                </a:xfrm>
                <a:prstGeom prst="roundRect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 cap="flat" cmpd="sng" algn="ctr">
                  <a:noFill/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05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endParaRPr>
                </a:p>
              </p:txBody>
            </p:sp>
            <p:grpSp>
              <p:nvGrpSpPr>
                <p:cNvPr id="173" name="Group 61"/>
                <p:cNvGrpSpPr/>
                <p:nvPr/>
              </p:nvGrpSpPr>
              <p:grpSpPr>
                <a:xfrm>
                  <a:off x="5410172" y="4502656"/>
                  <a:ext cx="609597" cy="891069"/>
                  <a:chOff x="6324573" y="1828802"/>
                  <a:chExt cx="917573" cy="1341245"/>
                </a:xfrm>
              </p:grpSpPr>
              <p:grpSp>
                <p:nvGrpSpPr>
                  <p:cNvPr id="176" name="Group 10"/>
                  <p:cNvGrpSpPr>
                    <a:grpSpLocks/>
                  </p:cNvGrpSpPr>
                  <p:nvPr/>
                </p:nvGrpSpPr>
                <p:grpSpPr bwMode="auto">
                  <a:xfrm>
                    <a:off x="6972273" y="1828802"/>
                    <a:ext cx="269873" cy="1123758"/>
                    <a:chOff x="4120" y="2308"/>
                    <a:chExt cx="305" cy="1013"/>
                  </a:xfrm>
                </p:grpSpPr>
                <p:sp>
                  <p:nvSpPr>
                    <p:cNvPr id="213" name="Freeform 11"/>
                    <p:cNvSpPr>
                      <a:spLocks/>
                    </p:cNvSpPr>
                    <p:nvPr/>
                  </p:nvSpPr>
                  <p:spPr bwMode="auto">
                    <a:xfrm flipH="1">
                      <a:off x="4378" y="2308"/>
                      <a:ext cx="47" cy="415"/>
                    </a:xfrm>
                    <a:custGeom>
                      <a:avLst/>
                      <a:gdLst/>
                      <a:ahLst/>
                      <a:cxnLst>
                        <a:cxn ang="0">
                          <a:pos x="90" y="546"/>
                        </a:cxn>
                        <a:cxn ang="0">
                          <a:pos x="0" y="432"/>
                        </a:cxn>
                        <a:cxn ang="0">
                          <a:pos x="0" y="0"/>
                        </a:cxn>
                        <a:cxn ang="0">
                          <a:pos x="84" y="42"/>
                        </a:cxn>
                        <a:cxn ang="0">
                          <a:pos x="90" y="546"/>
                        </a:cxn>
                      </a:cxnLst>
                      <a:rect l="0" t="0" r="r" b="b"/>
                      <a:pathLst>
                        <a:path w="90" h="546">
                          <a:moveTo>
                            <a:pt x="90" y="546"/>
                          </a:moveTo>
                          <a:lnTo>
                            <a:pt x="0" y="432"/>
                          </a:lnTo>
                          <a:lnTo>
                            <a:pt x="0" y="0"/>
                          </a:lnTo>
                          <a:lnTo>
                            <a:pt x="84" y="42"/>
                          </a:lnTo>
                          <a:lnTo>
                            <a:pt x="90" y="546"/>
                          </a:lnTo>
                          <a:close/>
                        </a:path>
                      </a:pathLst>
                    </a:custGeom>
                    <a:solidFill>
                      <a:srgbClr val="006699"/>
                    </a:solidFill>
                    <a:ln w="1588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14" name="Rectangle 12"/>
                    <p:cNvSpPr>
                      <a:spLocks noChangeArrowheads="1"/>
                    </p:cNvSpPr>
                    <p:nvPr/>
                  </p:nvSpPr>
                  <p:spPr bwMode="auto">
                    <a:xfrm flipH="1">
                      <a:off x="4127" y="2340"/>
                      <a:ext cx="255" cy="383"/>
                    </a:xfrm>
                    <a:prstGeom prst="rect">
                      <a:avLst/>
                    </a:prstGeom>
                    <a:solidFill>
                      <a:srgbClr val="0078AA"/>
                    </a:solidFill>
                    <a:ln w="1588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15" name="Oval 13"/>
                    <p:cNvSpPr>
                      <a:spLocks noChangeArrowheads="1"/>
                    </p:cNvSpPr>
                    <p:nvPr/>
                  </p:nvSpPr>
                  <p:spPr bwMode="auto">
                    <a:xfrm flipH="1">
                      <a:off x="4278" y="2390"/>
                      <a:ext cx="37" cy="36"/>
                    </a:xfrm>
                    <a:prstGeom prst="ellipse">
                      <a:avLst/>
                    </a:prstGeom>
                    <a:solidFill>
                      <a:srgbClr val="FFC9C9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grpSp>
                  <p:nvGrpSpPr>
                    <p:cNvPr id="216" name="Group 14"/>
                    <p:cNvGrpSpPr>
                      <a:grpSpLocks/>
                    </p:cNvGrpSpPr>
                    <p:nvPr/>
                  </p:nvGrpSpPr>
                  <p:grpSpPr bwMode="auto">
                    <a:xfrm flipH="1">
                      <a:off x="4164" y="3177"/>
                      <a:ext cx="152" cy="144"/>
                      <a:chOff x="3216" y="2784"/>
                      <a:chExt cx="192" cy="144"/>
                    </a:xfrm>
                  </p:grpSpPr>
                  <p:sp>
                    <p:nvSpPr>
                      <p:cNvPr id="220" name="Line 1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16" y="2784"/>
                        <a:ext cx="192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CCECFF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US" sz="1050"/>
                      </a:p>
                    </p:txBody>
                  </p:sp>
                  <p:sp>
                    <p:nvSpPr>
                      <p:cNvPr id="221" name="Line 1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16" y="2832"/>
                        <a:ext cx="192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CCECFF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US" sz="1050"/>
                      </a:p>
                    </p:txBody>
                  </p:sp>
                  <p:sp>
                    <p:nvSpPr>
                      <p:cNvPr id="222" name="Line 1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16" y="2880"/>
                        <a:ext cx="192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CCECFF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US" sz="1050"/>
                      </a:p>
                    </p:txBody>
                  </p:sp>
                  <p:sp>
                    <p:nvSpPr>
                      <p:cNvPr id="223" name="Line 1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16" y="2928"/>
                        <a:ext cx="192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CCECFF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US" sz="1050"/>
                      </a:p>
                    </p:txBody>
                  </p:sp>
                </p:grpSp>
                <p:sp>
                  <p:nvSpPr>
                    <p:cNvPr id="217" name="Freeform 19"/>
                    <p:cNvSpPr>
                      <a:spLocks/>
                    </p:cNvSpPr>
                    <p:nvPr/>
                  </p:nvSpPr>
                  <p:spPr bwMode="auto">
                    <a:xfrm>
                      <a:off x="4120" y="2311"/>
                      <a:ext cx="301" cy="35"/>
                    </a:xfrm>
                    <a:custGeom>
                      <a:avLst/>
                      <a:gdLst/>
                      <a:ahLst/>
                      <a:cxnLst>
                        <a:cxn ang="0">
                          <a:pos x="259" y="35"/>
                        </a:cxn>
                        <a:cxn ang="0">
                          <a:pos x="0" y="35"/>
                        </a:cxn>
                        <a:cxn ang="0">
                          <a:pos x="81" y="0"/>
                        </a:cxn>
                        <a:cxn ang="0">
                          <a:pos x="301" y="0"/>
                        </a:cxn>
                        <a:cxn ang="0">
                          <a:pos x="259" y="35"/>
                        </a:cxn>
                      </a:cxnLst>
                      <a:rect l="0" t="0" r="r" b="b"/>
                      <a:pathLst>
                        <a:path w="301" h="35">
                          <a:moveTo>
                            <a:pt x="259" y="35"/>
                          </a:moveTo>
                          <a:lnTo>
                            <a:pt x="0" y="35"/>
                          </a:lnTo>
                          <a:lnTo>
                            <a:pt x="81" y="0"/>
                          </a:lnTo>
                          <a:lnTo>
                            <a:pt x="301" y="0"/>
                          </a:lnTo>
                          <a:lnTo>
                            <a:pt x="259" y="35"/>
                          </a:lnTo>
                          <a:close/>
                        </a:path>
                      </a:pathLst>
                    </a:custGeom>
                    <a:solidFill>
                      <a:srgbClr val="00B4FF"/>
                    </a:solidFill>
                    <a:ln w="1588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18" name="Oval 20"/>
                    <p:cNvSpPr>
                      <a:spLocks noChangeArrowheads="1"/>
                    </p:cNvSpPr>
                    <p:nvPr/>
                  </p:nvSpPr>
                  <p:spPr bwMode="auto">
                    <a:xfrm flipH="1">
                      <a:off x="4170" y="2386"/>
                      <a:ext cx="37" cy="36"/>
                    </a:xfrm>
                    <a:prstGeom prst="ellipse">
                      <a:avLst/>
                    </a:prstGeom>
                    <a:solidFill>
                      <a:srgbClr val="FFC9C9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19" name="Oval 21"/>
                    <p:cNvSpPr>
                      <a:spLocks noChangeArrowheads="1"/>
                    </p:cNvSpPr>
                    <p:nvPr/>
                  </p:nvSpPr>
                  <p:spPr bwMode="auto">
                    <a:xfrm flipH="1">
                      <a:off x="4224" y="2386"/>
                      <a:ext cx="37" cy="36"/>
                    </a:xfrm>
                    <a:prstGeom prst="ellipse">
                      <a:avLst/>
                    </a:prstGeom>
                    <a:solidFill>
                      <a:srgbClr val="CCFF33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</p:grpSp>
              <p:grpSp>
                <p:nvGrpSpPr>
                  <p:cNvPr id="177" name="Group 22"/>
                  <p:cNvGrpSpPr>
                    <a:grpSpLocks/>
                  </p:cNvGrpSpPr>
                  <p:nvPr/>
                </p:nvGrpSpPr>
                <p:grpSpPr bwMode="auto">
                  <a:xfrm>
                    <a:off x="6756373" y="1901827"/>
                    <a:ext cx="269873" cy="1123758"/>
                    <a:chOff x="4120" y="2308"/>
                    <a:chExt cx="305" cy="1013"/>
                  </a:xfrm>
                </p:grpSpPr>
                <p:sp>
                  <p:nvSpPr>
                    <p:cNvPr id="202" name="Freeform 23"/>
                    <p:cNvSpPr>
                      <a:spLocks/>
                    </p:cNvSpPr>
                    <p:nvPr/>
                  </p:nvSpPr>
                  <p:spPr bwMode="auto">
                    <a:xfrm flipH="1">
                      <a:off x="4378" y="2308"/>
                      <a:ext cx="47" cy="415"/>
                    </a:xfrm>
                    <a:custGeom>
                      <a:avLst/>
                      <a:gdLst/>
                      <a:ahLst/>
                      <a:cxnLst>
                        <a:cxn ang="0">
                          <a:pos x="90" y="546"/>
                        </a:cxn>
                        <a:cxn ang="0">
                          <a:pos x="0" y="432"/>
                        </a:cxn>
                        <a:cxn ang="0">
                          <a:pos x="0" y="0"/>
                        </a:cxn>
                        <a:cxn ang="0">
                          <a:pos x="84" y="42"/>
                        </a:cxn>
                        <a:cxn ang="0">
                          <a:pos x="90" y="546"/>
                        </a:cxn>
                      </a:cxnLst>
                      <a:rect l="0" t="0" r="r" b="b"/>
                      <a:pathLst>
                        <a:path w="90" h="546">
                          <a:moveTo>
                            <a:pt x="90" y="546"/>
                          </a:moveTo>
                          <a:lnTo>
                            <a:pt x="0" y="432"/>
                          </a:lnTo>
                          <a:lnTo>
                            <a:pt x="0" y="0"/>
                          </a:lnTo>
                          <a:lnTo>
                            <a:pt x="84" y="42"/>
                          </a:lnTo>
                          <a:lnTo>
                            <a:pt x="90" y="546"/>
                          </a:lnTo>
                          <a:close/>
                        </a:path>
                      </a:pathLst>
                    </a:custGeom>
                    <a:solidFill>
                      <a:srgbClr val="006699"/>
                    </a:solidFill>
                    <a:ln w="1588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03" name="Rectangle 24"/>
                    <p:cNvSpPr>
                      <a:spLocks noChangeArrowheads="1"/>
                    </p:cNvSpPr>
                    <p:nvPr/>
                  </p:nvSpPr>
                  <p:spPr bwMode="auto">
                    <a:xfrm flipH="1">
                      <a:off x="4127" y="2340"/>
                      <a:ext cx="255" cy="383"/>
                    </a:xfrm>
                    <a:prstGeom prst="rect">
                      <a:avLst/>
                    </a:prstGeom>
                    <a:solidFill>
                      <a:srgbClr val="0078AA"/>
                    </a:solidFill>
                    <a:ln w="1588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04" name="Oval 25"/>
                    <p:cNvSpPr>
                      <a:spLocks noChangeArrowheads="1"/>
                    </p:cNvSpPr>
                    <p:nvPr/>
                  </p:nvSpPr>
                  <p:spPr bwMode="auto">
                    <a:xfrm flipH="1">
                      <a:off x="4278" y="2390"/>
                      <a:ext cx="37" cy="36"/>
                    </a:xfrm>
                    <a:prstGeom prst="ellipse">
                      <a:avLst/>
                    </a:prstGeom>
                    <a:solidFill>
                      <a:srgbClr val="FFC9C9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grpSp>
                  <p:nvGrpSpPr>
                    <p:cNvPr id="205" name="Group 26"/>
                    <p:cNvGrpSpPr>
                      <a:grpSpLocks/>
                    </p:cNvGrpSpPr>
                    <p:nvPr/>
                  </p:nvGrpSpPr>
                  <p:grpSpPr bwMode="auto">
                    <a:xfrm flipH="1">
                      <a:off x="4164" y="3177"/>
                      <a:ext cx="152" cy="144"/>
                      <a:chOff x="3216" y="2784"/>
                      <a:chExt cx="192" cy="144"/>
                    </a:xfrm>
                  </p:grpSpPr>
                  <p:sp>
                    <p:nvSpPr>
                      <p:cNvPr id="209" name="Line 2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16" y="2784"/>
                        <a:ext cx="192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CCECFF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US" sz="1050"/>
                      </a:p>
                    </p:txBody>
                  </p:sp>
                  <p:sp>
                    <p:nvSpPr>
                      <p:cNvPr id="210" name="Line 2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16" y="2832"/>
                        <a:ext cx="192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CCECFF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US" sz="1050"/>
                      </a:p>
                    </p:txBody>
                  </p:sp>
                  <p:sp>
                    <p:nvSpPr>
                      <p:cNvPr id="211" name="Line 2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16" y="2880"/>
                        <a:ext cx="192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CCECFF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US" sz="1050"/>
                      </a:p>
                    </p:txBody>
                  </p:sp>
                  <p:sp>
                    <p:nvSpPr>
                      <p:cNvPr id="212" name="Line 3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16" y="2928"/>
                        <a:ext cx="192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CCECFF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US" sz="1050"/>
                      </a:p>
                    </p:txBody>
                  </p:sp>
                </p:grpSp>
                <p:sp>
                  <p:nvSpPr>
                    <p:cNvPr id="206" name="Freeform 31"/>
                    <p:cNvSpPr>
                      <a:spLocks/>
                    </p:cNvSpPr>
                    <p:nvPr/>
                  </p:nvSpPr>
                  <p:spPr bwMode="auto">
                    <a:xfrm>
                      <a:off x="4120" y="2311"/>
                      <a:ext cx="301" cy="35"/>
                    </a:xfrm>
                    <a:custGeom>
                      <a:avLst/>
                      <a:gdLst/>
                      <a:ahLst/>
                      <a:cxnLst>
                        <a:cxn ang="0">
                          <a:pos x="259" y="35"/>
                        </a:cxn>
                        <a:cxn ang="0">
                          <a:pos x="0" y="35"/>
                        </a:cxn>
                        <a:cxn ang="0">
                          <a:pos x="81" y="0"/>
                        </a:cxn>
                        <a:cxn ang="0">
                          <a:pos x="301" y="0"/>
                        </a:cxn>
                        <a:cxn ang="0">
                          <a:pos x="259" y="35"/>
                        </a:cxn>
                      </a:cxnLst>
                      <a:rect l="0" t="0" r="r" b="b"/>
                      <a:pathLst>
                        <a:path w="301" h="35">
                          <a:moveTo>
                            <a:pt x="259" y="35"/>
                          </a:moveTo>
                          <a:lnTo>
                            <a:pt x="0" y="35"/>
                          </a:lnTo>
                          <a:lnTo>
                            <a:pt x="81" y="0"/>
                          </a:lnTo>
                          <a:lnTo>
                            <a:pt x="301" y="0"/>
                          </a:lnTo>
                          <a:lnTo>
                            <a:pt x="259" y="35"/>
                          </a:lnTo>
                          <a:close/>
                        </a:path>
                      </a:pathLst>
                    </a:custGeom>
                    <a:solidFill>
                      <a:srgbClr val="00B4FF"/>
                    </a:solidFill>
                    <a:ln w="1588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07" name="Oval 32"/>
                    <p:cNvSpPr>
                      <a:spLocks noChangeArrowheads="1"/>
                    </p:cNvSpPr>
                    <p:nvPr/>
                  </p:nvSpPr>
                  <p:spPr bwMode="auto">
                    <a:xfrm flipH="1">
                      <a:off x="4170" y="2386"/>
                      <a:ext cx="37" cy="36"/>
                    </a:xfrm>
                    <a:prstGeom prst="ellipse">
                      <a:avLst/>
                    </a:prstGeom>
                    <a:solidFill>
                      <a:srgbClr val="FFC9C9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08" name="Oval 33"/>
                    <p:cNvSpPr>
                      <a:spLocks noChangeArrowheads="1"/>
                    </p:cNvSpPr>
                    <p:nvPr/>
                  </p:nvSpPr>
                  <p:spPr bwMode="auto">
                    <a:xfrm flipH="1">
                      <a:off x="4224" y="2386"/>
                      <a:ext cx="37" cy="36"/>
                    </a:xfrm>
                    <a:prstGeom prst="ellipse">
                      <a:avLst/>
                    </a:prstGeom>
                    <a:solidFill>
                      <a:srgbClr val="CCFF33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</p:grpSp>
              <p:grpSp>
                <p:nvGrpSpPr>
                  <p:cNvPr id="178" name="Group 34"/>
                  <p:cNvGrpSpPr>
                    <a:grpSpLocks/>
                  </p:cNvGrpSpPr>
                  <p:nvPr/>
                </p:nvGrpSpPr>
                <p:grpSpPr bwMode="auto">
                  <a:xfrm>
                    <a:off x="6540473" y="1973264"/>
                    <a:ext cx="269873" cy="1123758"/>
                    <a:chOff x="4120" y="2308"/>
                    <a:chExt cx="305" cy="1013"/>
                  </a:xfrm>
                </p:grpSpPr>
                <p:sp>
                  <p:nvSpPr>
                    <p:cNvPr id="191" name="Freeform 35"/>
                    <p:cNvSpPr>
                      <a:spLocks/>
                    </p:cNvSpPr>
                    <p:nvPr/>
                  </p:nvSpPr>
                  <p:spPr bwMode="auto">
                    <a:xfrm flipH="1">
                      <a:off x="4378" y="2308"/>
                      <a:ext cx="47" cy="415"/>
                    </a:xfrm>
                    <a:custGeom>
                      <a:avLst/>
                      <a:gdLst/>
                      <a:ahLst/>
                      <a:cxnLst>
                        <a:cxn ang="0">
                          <a:pos x="90" y="546"/>
                        </a:cxn>
                        <a:cxn ang="0">
                          <a:pos x="0" y="432"/>
                        </a:cxn>
                        <a:cxn ang="0">
                          <a:pos x="0" y="0"/>
                        </a:cxn>
                        <a:cxn ang="0">
                          <a:pos x="84" y="42"/>
                        </a:cxn>
                        <a:cxn ang="0">
                          <a:pos x="90" y="546"/>
                        </a:cxn>
                      </a:cxnLst>
                      <a:rect l="0" t="0" r="r" b="b"/>
                      <a:pathLst>
                        <a:path w="90" h="546">
                          <a:moveTo>
                            <a:pt x="90" y="546"/>
                          </a:moveTo>
                          <a:lnTo>
                            <a:pt x="0" y="432"/>
                          </a:lnTo>
                          <a:lnTo>
                            <a:pt x="0" y="0"/>
                          </a:lnTo>
                          <a:lnTo>
                            <a:pt x="84" y="42"/>
                          </a:lnTo>
                          <a:lnTo>
                            <a:pt x="90" y="546"/>
                          </a:lnTo>
                          <a:close/>
                        </a:path>
                      </a:pathLst>
                    </a:custGeom>
                    <a:solidFill>
                      <a:srgbClr val="006699"/>
                    </a:solidFill>
                    <a:ln w="1588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192" name="Rectangle 36"/>
                    <p:cNvSpPr>
                      <a:spLocks noChangeArrowheads="1"/>
                    </p:cNvSpPr>
                    <p:nvPr/>
                  </p:nvSpPr>
                  <p:spPr bwMode="auto">
                    <a:xfrm flipH="1">
                      <a:off x="4127" y="2340"/>
                      <a:ext cx="255" cy="383"/>
                    </a:xfrm>
                    <a:prstGeom prst="rect">
                      <a:avLst/>
                    </a:prstGeom>
                    <a:solidFill>
                      <a:srgbClr val="0078AA"/>
                    </a:solidFill>
                    <a:ln w="1588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193" name="Oval 37"/>
                    <p:cNvSpPr>
                      <a:spLocks noChangeArrowheads="1"/>
                    </p:cNvSpPr>
                    <p:nvPr/>
                  </p:nvSpPr>
                  <p:spPr bwMode="auto">
                    <a:xfrm flipH="1">
                      <a:off x="4278" y="2390"/>
                      <a:ext cx="37" cy="36"/>
                    </a:xfrm>
                    <a:prstGeom prst="ellipse">
                      <a:avLst/>
                    </a:prstGeom>
                    <a:solidFill>
                      <a:srgbClr val="FFC9C9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grpSp>
                  <p:nvGrpSpPr>
                    <p:cNvPr id="194" name="Group 38"/>
                    <p:cNvGrpSpPr>
                      <a:grpSpLocks/>
                    </p:cNvGrpSpPr>
                    <p:nvPr/>
                  </p:nvGrpSpPr>
                  <p:grpSpPr bwMode="auto">
                    <a:xfrm flipH="1">
                      <a:off x="4164" y="3177"/>
                      <a:ext cx="152" cy="144"/>
                      <a:chOff x="3216" y="2784"/>
                      <a:chExt cx="192" cy="144"/>
                    </a:xfrm>
                  </p:grpSpPr>
                  <p:sp>
                    <p:nvSpPr>
                      <p:cNvPr id="198" name="Line 3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16" y="2784"/>
                        <a:ext cx="192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CCECFF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US" sz="1050"/>
                      </a:p>
                    </p:txBody>
                  </p:sp>
                  <p:sp>
                    <p:nvSpPr>
                      <p:cNvPr id="199" name="Line 4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16" y="2832"/>
                        <a:ext cx="192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CCECFF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US" sz="1050"/>
                      </a:p>
                    </p:txBody>
                  </p:sp>
                  <p:sp>
                    <p:nvSpPr>
                      <p:cNvPr id="200" name="Line 4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16" y="2880"/>
                        <a:ext cx="192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CCECFF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US" sz="1050"/>
                      </a:p>
                    </p:txBody>
                  </p:sp>
                  <p:sp>
                    <p:nvSpPr>
                      <p:cNvPr id="201" name="Line 4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16" y="2928"/>
                        <a:ext cx="192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CCECFF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US" sz="1050"/>
                      </a:p>
                    </p:txBody>
                  </p:sp>
                </p:grpSp>
                <p:sp>
                  <p:nvSpPr>
                    <p:cNvPr id="195" name="Freeform 43"/>
                    <p:cNvSpPr>
                      <a:spLocks/>
                    </p:cNvSpPr>
                    <p:nvPr/>
                  </p:nvSpPr>
                  <p:spPr bwMode="auto">
                    <a:xfrm>
                      <a:off x="4120" y="2311"/>
                      <a:ext cx="301" cy="35"/>
                    </a:xfrm>
                    <a:custGeom>
                      <a:avLst/>
                      <a:gdLst/>
                      <a:ahLst/>
                      <a:cxnLst>
                        <a:cxn ang="0">
                          <a:pos x="259" y="35"/>
                        </a:cxn>
                        <a:cxn ang="0">
                          <a:pos x="0" y="35"/>
                        </a:cxn>
                        <a:cxn ang="0">
                          <a:pos x="81" y="0"/>
                        </a:cxn>
                        <a:cxn ang="0">
                          <a:pos x="301" y="0"/>
                        </a:cxn>
                        <a:cxn ang="0">
                          <a:pos x="259" y="35"/>
                        </a:cxn>
                      </a:cxnLst>
                      <a:rect l="0" t="0" r="r" b="b"/>
                      <a:pathLst>
                        <a:path w="301" h="35">
                          <a:moveTo>
                            <a:pt x="259" y="35"/>
                          </a:moveTo>
                          <a:lnTo>
                            <a:pt x="0" y="35"/>
                          </a:lnTo>
                          <a:lnTo>
                            <a:pt x="81" y="0"/>
                          </a:lnTo>
                          <a:lnTo>
                            <a:pt x="301" y="0"/>
                          </a:lnTo>
                          <a:lnTo>
                            <a:pt x="259" y="35"/>
                          </a:lnTo>
                          <a:close/>
                        </a:path>
                      </a:pathLst>
                    </a:custGeom>
                    <a:solidFill>
                      <a:srgbClr val="00B4FF"/>
                    </a:solidFill>
                    <a:ln w="1588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196" name="Oval 44"/>
                    <p:cNvSpPr>
                      <a:spLocks noChangeArrowheads="1"/>
                    </p:cNvSpPr>
                    <p:nvPr/>
                  </p:nvSpPr>
                  <p:spPr bwMode="auto">
                    <a:xfrm flipH="1">
                      <a:off x="4170" y="2386"/>
                      <a:ext cx="37" cy="36"/>
                    </a:xfrm>
                    <a:prstGeom prst="ellipse">
                      <a:avLst/>
                    </a:prstGeom>
                    <a:solidFill>
                      <a:srgbClr val="FFC9C9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197" name="Oval 45"/>
                    <p:cNvSpPr>
                      <a:spLocks noChangeArrowheads="1"/>
                    </p:cNvSpPr>
                    <p:nvPr/>
                  </p:nvSpPr>
                  <p:spPr bwMode="auto">
                    <a:xfrm flipH="1">
                      <a:off x="4224" y="2386"/>
                      <a:ext cx="37" cy="36"/>
                    </a:xfrm>
                    <a:prstGeom prst="ellipse">
                      <a:avLst/>
                    </a:prstGeom>
                    <a:solidFill>
                      <a:srgbClr val="CCFF33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</p:grpSp>
              <p:grpSp>
                <p:nvGrpSpPr>
                  <p:cNvPr id="179" name="Group 618"/>
                  <p:cNvGrpSpPr>
                    <a:grpSpLocks/>
                  </p:cNvGrpSpPr>
                  <p:nvPr/>
                </p:nvGrpSpPr>
                <p:grpSpPr bwMode="auto">
                  <a:xfrm>
                    <a:off x="6324573" y="2046289"/>
                    <a:ext cx="269873" cy="1123758"/>
                    <a:chOff x="4120" y="2308"/>
                    <a:chExt cx="305" cy="1013"/>
                  </a:xfrm>
                </p:grpSpPr>
                <p:sp>
                  <p:nvSpPr>
                    <p:cNvPr id="180" name="Freeform 619"/>
                    <p:cNvSpPr>
                      <a:spLocks/>
                    </p:cNvSpPr>
                    <p:nvPr/>
                  </p:nvSpPr>
                  <p:spPr bwMode="auto">
                    <a:xfrm flipH="1">
                      <a:off x="4378" y="2308"/>
                      <a:ext cx="47" cy="415"/>
                    </a:xfrm>
                    <a:custGeom>
                      <a:avLst/>
                      <a:gdLst/>
                      <a:ahLst/>
                      <a:cxnLst>
                        <a:cxn ang="0">
                          <a:pos x="90" y="546"/>
                        </a:cxn>
                        <a:cxn ang="0">
                          <a:pos x="0" y="432"/>
                        </a:cxn>
                        <a:cxn ang="0">
                          <a:pos x="0" y="0"/>
                        </a:cxn>
                        <a:cxn ang="0">
                          <a:pos x="84" y="42"/>
                        </a:cxn>
                        <a:cxn ang="0">
                          <a:pos x="90" y="546"/>
                        </a:cxn>
                      </a:cxnLst>
                      <a:rect l="0" t="0" r="r" b="b"/>
                      <a:pathLst>
                        <a:path w="90" h="546">
                          <a:moveTo>
                            <a:pt x="90" y="546"/>
                          </a:moveTo>
                          <a:lnTo>
                            <a:pt x="0" y="432"/>
                          </a:lnTo>
                          <a:lnTo>
                            <a:pt x="0" y="0"/>
                          </a:lnTo>
                          <a:lnTo>
                            <a:pt x="84" y="42"/>
                          </a:lnTo>
                          <a:lnTo>
                            <a:pt x="90" y="546"/>
                          </a:lnTo>
                          <a:close/>
                        </a:path>
                      </a:pathLst>
                    </a:custGeom>
                    <a:solidFill>
                      <a:srgbClr val="006699"/>
                    </a:solidFill>
                    <a:ln w="1588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181" name="Rectangle 620"/>
                    <p:cNvSpPr>
                      <a:spLocks noChangeArrowheads="1"/>
                    </p:cNvSpPr>
                    <p:nvPr/>
                  </p:nvSpPr>
                  <p:spPr bwMode="auto">
                    <a:xfrm flipH="1">
                      <a:off x="4127" y="2340"/>
                      <a:ext cx="255" cy="383"/>
                    </a:xfrm>
                    <a:prstGeom prst="rect">
                      <a:avLst/>
                    </a:prstGeom>
                    <a:solidFill>
                      <a:srgbClr val="0078AA"/>
                    </a:solidFill>
                    <a:ln w="1588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182" name="Oval 621"/>
                    <p:cNvSpPr>
                      <a:spLocks noChangeArrowheads="1"/>
                    </p:cNvSpPr>
                    <p:nvPr/>
                  </p:nvSpPr>
                  <p:spPr bwMode="auto">
                    <a:xfrm flipH="1">
                      <a:off x="4278" y="2390"/>
                      <a:ext cx="37" cy="36"/>
                    </a:xfrm>
                    <a:prstGeom prst="ellipse">
                      <a:avLst/>
                    </a:prstGeom>
                    <a:solidFill>
                      <a:srgbClr val="FFC9C9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grpSp>
                  <p:nvGrpSpPr>
                    <p:cNvPr id="183" name="Group 622"/>
                    <p:cNvGrpSpPr>
                      <a:grpSpLocks/>
                    </p:cNvGrpSpPr>
                    <p:nvPr/>
                  </p:nvGrpSpPr>
                  <p:grpSpPr bwMode="auto">
                    <a:xfrm flipH="1">
                      <a:off x="4164" y="3177"/>
                      <a:ext cx="152" cy="144"/>
                      <a:chOff x="3216" y="2784"/>
                      <a:chExt cx="192" cy="144"/>
                    </a:xfrm>
                  </p:grpSpPr>
                  <p:sp>
                    <p:nvSpPr>
                      <p:cNvPr id="187" name="Line 62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16" y="2784"/>
                        <a:ext cx="192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CCECFF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US" sz="1050"/>
                      </a:p>
                    </p:txBody>
                  </p:sp>
                  <p:sp>
                    <p:nvSpPr>
                      <p:cNvPr id="188" name="Line 62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16" y="2832"/>
                        <a:ext cx="192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CCECFF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US" sz="1050"/>
                      </a:p>
                    </p:txBody>
                  </p:sp>
                  <p:sp>
                    <p:nvSpPr>
                      <p:cNvPr id="189" name="Line 62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16" y="2880"/>
                        <a:ext cx="192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CCECFF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US" sz="1050"/>
                      </a:p>
                    </p:txBody>
                  </p:sp>
                  <p:sp>
                    <p:nvSpPr>
                      <p:cNvPr id="190" name="Line 62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16" y="2928"/>
                        <a:ext cx="192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CCECFF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US" sz="1050"/>
                      </a:p>
                    </p:txBody>
                  </p:sp>
                </p:grpSp>
                <p:sp>
                  <p:nvSpPr>
                    <p:cNvPr id="184" name="Freeform 627"/>
                    <p:cNvSpPr>
                      <a:spLocks/>
                    </p:cNvSpPr>
                    <p:nvPr/>
                  </p:nvSpPr>
                  <p:spPr bwMode="auto">
                    <a:xfrm>
                      <a:off x="4120" y="2311"/>
                      <a:ext cx="301" cy="35"/>
                    </a:xfrm>
                    <a:custGeom>
                      <a:avLst/>
                      <a:gdLst/>
                      <a:ahLst/>
                      <a:cxnLst>
                        <a:cxn ang="0">
                          <a:pos x="259" y="35"/>
                        </a:cxn>
                        <a:cxn ang="0">
                          <a:pos x="0" y="35"/>
                        </a:cxn>
                        <a:cxn ang="0">
                          <a:pos x="81" y="0"/>
                        </a:cxn>
                        <a:cxn ang="0">
                          <a:pos x="301" y="0"/>
                        </a:cxn>
                        <a:cxn ang="0">
                          <a:pos x="259" y="35"/>
                        </a:cxn>
                      </a:cxnLst>
                      <a:rect l="0" t="0" r="r" b="b"/>
                      <a:pathLst>
                        <a:path w="301" h="35">
                          <a:moveTo>
                            <a:pt x="259" y="35"/>
                          </a:moveTo>
                          <a:lnTo>
                            <a:pt x="0" y="35"/>
                          </a:lnTo>
                          <a:lnTo>
                            <a:pt x="81" y="0"/>
                          </a:lnTo>
                          <a:lnTo>
                            <a:pt x="301" y="0"/>
                          </a:lnTo>
                          <a:lnTo>
                            <a:pt x="259" y="35"/>
                          </a:lnTo>
                          <a:close/>
                        </a:path>
                      </a:pathLst>
                    </a:custGeom>
                    <a:solidFill>
                      <a:srgbClr val="00B4FF"/>
                    </a:solidFill>
                    <a:ln w="1588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185" name="Oval 628"/>
                    <p:cNvSpPr>
                      <a:spLocks noChangeArrowheads="1"/>
                    </p:cNvSpPr>
                    <p:nvPr/>
                  </p:nvSpPr>
                  <p:spPr bwMode="auto">
                    <a:xfrm flipH="1">
                      <a:off x="4170" y="2386"/>
                      <a:ext cx="37" cy="36"/>
                    </a:xfrm>
                    <a:prstGeom prst="ellipse">
                      <a:avLst/>
                    </a:prstGeom>
                    <a:solidFill>
                      <a:srgbClr val="FFC9C9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186" name="Oval 629"/>
                    <p:cNvSpPr>
                      <a:spLocks noChangeArrowheads="1"/>
                    </p:cNvSpPr>
                    <p:nvPr/>
                  </p:nvSpPr>
                  <p:spPr bwMode="auto">
                    <a:xfrm flipH="1">
                      <a:off x="4224" y="2386"/>
                      <a:ext cx="37" cy="36"/>
                    </a:xfrm>
                    <a:prstGeom prst="ellipse">
                      <a:avLst/>
                    </a:prstGeom>
                    <a:solidFill>
                      <a:srgbClr val="CCFF33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</p:grpSp>
            </p:grpSp>
            <p:graphicFrame>
              <p:nvGraphicFramePr>
                <p:cNvPr id="174" name="Object 15">
                  <a:hlinkClick r:id="" action="ppaction://ole?verb=0"/>
                </p:cNvPr>
                <p:cNvGraphicFramePr>
                  <a:graphicFrameLocks/>
                </p:cNvGraphicFramePr>
                <p:nvPr/>
              </p:nvGraphicFramePr>
              <p:xfrm>
                <a:off x="5341951" y="4939236"/>
                <a:ext cx="798445" cy="429931"/>
              </p:xfrm>
              <a:graphic>
                <a:graphicData uri="http://schemas.openxmlformats.org/presentationml/2006/ole">
                  <p:oleObj spid="_x0000_s51203" name="Clip" r:id="rId5" imgW="5759280" imgH="3222360" progId="">
                    <p:embed/>
                  </p:oleObj>
                </a:graphicData>
              </a:graphic>
            </p:graphicFrame>
            <p:sp>
              <p:nvSpPr>
                <p:cNvPr id="175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5428250" y="5001446"/>
                  <a:ext cx="637243" cy="25391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eaLnBrk="0" hangingPunct="0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sz="1050" dirty="0" smtClean="0">
                      <a:latin typeface="Arial" pitchFamily="34" charset="0"/>
                      <a:ea typeface="ＭＳ Ｐゴシック" pitchFamily="34" charset="-128"/>
                      <a:cs typeface="Arial" pitchFamily="34" charset="0"/>
                    </a:rPr>
                    <a:t>Internet</a:t>
                  </a:r>
                  <a:endParaRPr lang="en-US" sz="1050" dirty="0">
                    <a:latin typeface="Arial" pitchFamily="34" charset="0"/>
                    <a:ea typeface="ＭＳ Ｐゴシック" pitchFamily="34" charset="-128"/>
                    <a:cs typeface="Arial" pitchFamily="34" charset="0"/>
                  </a:endParaRPr>
                </a:p>
              </p:txBody>
            </p:sp>
          </p:grpSp>
          <p:cxnSp>
            <p:nvCxnSpPr>
              <p:cNvPr id="165" name="Straight Connector 284"/>
              <p:cNvCxnSpPr>
                <a:endCxn id="224" idx="1"/>
              </p:cNvCxnSpPr>
              <p:nvPr/>
            </p:nvCxnSpPr>
            <p:spPr bwMode="auto">
              <a:xfrm>
                <a:off x="3124200" y="4914900"/>
                <a:ext cx="762000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166" name="Oval 165"/>
              <p:cNvSpPr/>
              <p:nvPr/>
            </p:nvSpPr>
            <p:spPr bwMode="auto">
              <a:xfrm>
                <a:off x="3429000" y="4849494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167" name="TextBox 286"/>
              <p:cNvSpPr txBox="1"/>
              <p:nvPr/>
            </p:nvSpPr>
            <p:spPr>
              <a:xfrm>
                <a:off x="3276600" y="4544694"/>
                <a:ext cx="4796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b="1" dirty="0" smtClean="0">
                    <a:latin typeface="Arial" pitchFamily="34" charset="0"/>
                    <a:cs typeface="Arial" pitchFamily="34" charset="0"/>
                  </a:rPr>
                  <a:t>R3</a:t>
                </a:r>
                <a:endParaRPr lang="en-US" sz="1800" b="1" dirty="0"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168" name="Straight Connector 287"/>
              <p:cNvCxnSpPr>
                <a:stCxn id="224" idx="3"/>
                <a:endCxn id="172" idx="1"/>
              </p:cNvCxnSpPr>
              <p:nvPr/>
            </p:nvCxnSpPr>
            <p:spPr bwMode="auto">
              <a:xfrm>
                <a:off x="4876800" y="4914900"/>
                <a:ext cx="381000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69" name="Straight Connector 288"/>
              <p:cNvCxnSpPr>
                <a:endCxn id="224" idx="0"/>
              </p:cNvCxnSpPr>
              <p:nvPr/>
            </p:nvCxnSpPr>
            <p:spPr bwMode="auto">
              <a:xfrm>
                <a:off x="4381500" y="2724150"/>
                <a:ext cx="0" cy="16954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170" name="Oval 169"/>
              <p:cNvSpPr/>
              <p:nvPr/>
            </p:nvSpPr>
            <p:spPr bwMode="auto">
              <a:xfrm>
                <a:off x="4314611" y="3838970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171" name="TextBox 292"/>
              <p:cNvSpPr txBox="1"/>
              <p:nvPr/>
            </p:nvSpPr>
            <p:spPr>
              <a:xfrm>
                <a:off x="3886200" y="3733800"/>
                <a:ext cx="4796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b="1" dirty="0" smtClean="0">
                    <a:latin typeface="Arial" pitchFamily="34" charset="0"/>
                    <a:cs typeface="Arial" pitchFamily="34" charset="0"/>
                  </a:rPr>
                  <a:t>R5</a:t>
                </a:r>
                <a:endParaRPr lang="en-US" sz="180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72" name="Group 294"/>
            <p:cNvGrpSpPr/>
            <p:nvPr/>
          </p:nvGrpSpPr>
          <p:grpSpPr>
            <a:xfrm>
              <a:off x="381000" y="1733550"/>
              <a:ext cx="990600" cy="990600"/>
              <a:chOff x="381000" y="1962150"/>
              <a:chExt cx="990600" cy="990600"/>
            </a:xfrm>
          </p:grpSpPr>
          <p:sp>
            <p:nvSpPr>
              <p:cNvPr id="273" name="AutoShape 153"/>
              <p:cNvSpPr>
                <a:spLocks noChangeArrowheads="1"/>
              </p:cNvSpPr>
              <p:nvPr/>
            </p:nvSpPr>
            <p:spPr bwMode="auto">
              <a:xfrm>
                <a:off x="381000" y="1962150"/>
                <a:ext cx="990600" cy="990600"/>
              </a:xfrm>
              <a:prstGeom prst="flowChartAlternateProcess">
                <a:avLst/>
              </a:prstGeom>
              <a:solidFill>
                <a:srgbClr val="6DC0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 anchor="t" anchorCtr="1"/>
              <a:lstStyle/>
              <a:p>
                <a:r>
                  <a:rPr lang="en-US" sz="1600" b="1" dirty="0" smtClean="0">
                    <a:latin typeface="Arial" pitchFamily="34" charset="0"/>
                    <a:cs typeface="Arial" pitchFamily="34" charset="0"/>
                  </a:rPr>
                  <a:t>Terminal</a:t>
                </a:r>
                <a:endParaRPr lang="en-US" sz="1600" b="1" dirty="0">
                  <a:latin typeface="Arial" pitchFamily="34" charset="0"/>
                  <a:cs typeface="Arial" pitchFamily="34" charset="0"/>
                </a:endParaRPr>
              </a:p>
            </p:txBody>
          </p:sp>
          <p:pic>
            <p:nvPicPr>
              <p:cNvPr id="274" name="Picture 293" descr="MC900439836.PNG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09600" y="2286000"/>
                <a:ext cx="533400" cy="533400"/>
              </a:xfrm>
              <a:prstGeom prst="rect">
                <a:avLst/>
              </a:prstGeom>
            </p:spPr>
          </p:pic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5450" y="271987"/>
            <a:ext cx="9236075" cy="760413"/>
          </a:xfrm>
        </p:spPr>
        <p:txBody>
          <a:bodyPr/>
          <a:lstStyle/>
          <a:p>
            <a:r>
              <a:rPr lang="en-US" sz="3600" dirty="0" smtClean="0"/>
              <a:t>Questions / Discussions</a:t>
            </a:r>
            <a:endParaRPr lang="en-US" sz="3600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IEEE 802 OmniRAN -- March 2013, Orlando, USA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ECC77D8D-63D0-466E-B81A-89D4C03C0A5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fld id="{EDC338AD-0808-4DBC-94AB-513E7FA1C7B0}" type="slidenum">
              <a:rPr lang="en-US"/>
              <a:pPr/>
              <a:t>2</a:t>
            </a:fld>
            <a:endParaRPr lang="en-US"/>
          </a:p>
        </p:txBody>
      </p:sp>
      <p:sp>
        <p:nvSpPr>
          <p:cNvPr id="6" name="Subtitle 6"/>
          <p:cNvSpPr txBox="1">
            <a:spLocks/>
          </p:cNvSpPr>
          <p:nvPr/>
        </p:nvSpPr>
        <p:spPr>
          <a:xfrm>
            <a:off x="1485900" y="2011363"/>
            <a:ext cx="6934200" cy="3281362"/>
          </a:xfrm>
          <a:prstGeom prst="rect">
            <a:avLst/>
          </a:prstGeom>
        </p:spPr>
        <p:txBody>
          <a:bodyPr lIns="77925" tIns="38963" rIns="77925" bIns="38963"/>
          <a:lstStyle/>
          <a:p>
            <a:pPr marL="292219" indent="-292219">
              <a:lnSpc>
                <a:spcPct val="90000"/>
              </a:lnSpc>
              <a:spcBef>
                <a:spcPct val="50000"/>
              </a:spcBef>
              <a:buClr>
                <a:srgbClr val="4F81BD"/>
              </a:buClr>
              <a:buSzPct val="120000"/>
              <a:defRPr/>
            </a:pPr>
            <a:r>
              <a:rPr kumimoji="1" lang="en-US" sz="2000" kern="0" dirty="0" smtClean="0">
                <a:solidFill>
                  <a:srgbClr val="0070C0"/>
                </a:solidFill>
                <a:latin typeface="Calibri" pitchFamily="34" charset="0"/>
                <a:cs typeface="+mn-cs"/>
              </a:rPr>
              <a:t>MOTIVATIONS</a:t>
            </a:r>
            <a:endParaRPr kumimoji="1" lang="en-US" sz="2000" kern="0" dirty="0">
              <a:solidFill>
                <a:srgbClr val="0070C0"/>
              </a:solidFill>
              <a:latin typeface="Calibri" pitchFamily="34" charset="0"/>
              <a:cs typeface="+mn-cs"/>
            </a:endParaRPr>
          </a:p>
          <a:p>
            <a:pPr marL="292219" indent="-292219">
              <a:lnSpc>
                <a:spcPct val="90000"/>
              </a:lnSpc>
              <a:spcBef>
                <a:spcPct val="50000"/>
              </a:spcBef>
              <a:buClr>
                <a:srgbClr val="4F81BD"/>
              </a:buClr>
              <a:buSzPct val="120000"/>
              <a:defRPr/>
            </a:pPr>
            <a:r>
              <a:rPr kumimoji="1" lang="en-US" sz="2000" kern="0" dirty="0" smtClean="0">
                <a:solidFill>
                  <a:srgbClr val="0070C0"/>
                </a:solidFill>
                <a:latin typeface="Calibri" pitchFamily="34" charset="0"/>
                <a:cs typeface="+mn-cs"/>
              </a:rPr>
              <a:t>UMF IN A NUTSHELL</a:t>
            </a:r>
          </a:p>
          <a:p>
            <a:pPr marL="292219" indent="-292219">
              <a:lnSpc>
                <a:spcPct val="90000"/>
              </a:lnSpc>
              <a:spcBef>
                <a:spcPct val="50000"/>
              </a:spcBef>
              <a:buClr>
                <a:srgbClr val="4F81BD"/>
              </a:buClr>
              <a:buSzPct val="120000"/>
              <a:defRPr/>
            </a:pPr>
            <a:r>
              <a:rPr kumimoji="1" lang="en-US" sz="2000" kern="0" smtClean="0">
                <a:solidFill>
                  <a:srgbClr val="0070C0"/>
                </a:solidFill>
                <a:latin typeface="Calibri" pitchFamily="34" charset="0"/>
                <a:cs typeface="+mn-cs"/>
              </a:rPr>
              <a:t>Topics </a:t>
            </a:r>
            <a:r>
              <a:rPr kumimoji="1" lang="en-US" sz="2000" kern="0" dirty="0" smtClean="0">
                <a:solidFill>
                  <a:srgbClr val="0070C0"/>
                </a:solidFill>
                <a:latin typeface="Calibri" pitchFamily="34" charset="0"/>
                <a:cs typeface="+mn-cs"/>
              </a:rPr>
              <a:t>of potential immediate interest to </a:t>
            </a:r>
            <a:r>
              <a:rPr kumimoji="1" lang="en-US" sz="2000" kern="0" dirty="0" err="1" smtClean="0">
                <a:solidFill>
                  <a:srgbClr val="0070C0"/>
                </a:solidFill>
                <a:latin typeface="Calibri" pitchFamily="34" charset="0"/>
                <a:cs typeface="+mn-cs"/>
              </a:rPr>
              <a:t>OmniRAN</a:t>
            </a:r>
            <a:endParaRPr kumimoji="1" lang="en-US" sz="2000" kern="0" dirty="0" smtClean="0">
              <a:solidFill>
                <a:srgbClr val="0070C0"/>
              </a:solidFill>
              <a:latin typeface="Calibri" pitchFamily="34" charset="0"/>
            </a:endParaRPr>
          </a:p>
          <a:p>
            <a:pPr marL="292219" indent="-292219">
              <a:lnSpc>
                <a:spcPct val="90000"/>
              </a:lnSpc>
              <a:spcBef>
                <a:spcPct val="50000"/>
              </a:spcBef>
              <a:buClr>
                <a:srgbClr val="4F81BD"/>
              </a:buClr>
              <a:buSzPct val="120000"/>
              <a:defRPr/>
            </a:pPr>
            <a:endParaRPr kumimoji="1" lang="en-US" sz="2000" kern="0" dirty="0">
              <a:solidFill>
                <a:srgbClr val="0070C0"/>
              </a:solidFill>
              <a:latin typeface="Calibri" pitchFamily="34" charset="0"/>
              <a:cs typeface="+mn-cs"/>
            </a:endParaRPr>
          </a:p>
        </p:txBody>
      </p:sp>
      <p:sp>
        <p:nvSpPr>
          <p:cNvPr id="7" name="Rectangle 9"/>
          <p:cNvSpPr txBox="1">
            <a:spLocks noChangeArrowheads="1"/>
          </p:cNvSpPr>
          <p:nvPr/>
        </p:nvSpPr>
        <p:spPr>
          <a:xfrm>
            <a:off x="1485900" y="485781"/>
            <a:ext cx="6934200" cy="676275"/>
          </a:xfrm>
          <a:prstGeom prst="rect">
            <a:avLst/>
          </a:prstGeom>
        </p:spPr>
        <p:txBody>
          <a:bodyPr lIns="77925" tIns="38963" rIns="77925" bIns="38963"/>
          <a:lstStyle/>
          <a:p>
            <a:pPr algn="ctr">
              <a:lnSpc>
                <a:spcPct val="85000"/>
              </a:lnSpc>
              <a:defRPr/>
            </a:pPr>
            <a:r>
              <a:rPr kumimoji="1" lang="en-US" sz="4600" b="0" kern="0" dirty="0" smtClean="0">
                <a:solidFill>
                  <a:srgbClr val="7030A0"/>
                </a:solidFill>
                <a:latin typeface="Calibri" pitchFamily="34" charset="0"/>
                <a:ea typeface="+mj-ea"/>
                <a:cs typeface="+mj-cs"/>
              </a:rPr>
              <a:t>OVERVIEW</a:t>
            </a:r>
            <a:endParaRPr kumimoji="1" lang="en-US" sz="4600" b="0" kern="0" dirty="0">
              <a:solidFill>
                <a:srgbClr val="7030A0"/>
              </a:solidFill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3077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de-DE" smtClean="0"/>
              <a:t>IEEE 802 OmniRAN -- March 2013, Orlando, USA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6"/>
            <a:ext cx="8420100" cy="136207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MOTIVATIONS</a:t>
            </a:r>
            <a:endParaRPr lang="en-US" dirty="0"/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  <p:sp>
        <p:nvSpPr>
          <p:cNvPr id="4100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fld id="{2E227160-4B6E-4CE1-A302-3FE259B6CF69}" type="slidenum">
              <a:rPr lang="en-US"/>
              <a:pPr/>
              <a:t>3</a:t>
            </a:fld>
            <a:endParaRPr lang="en-US"/>
          </a:p>
        </p:txBody>
      </p:sp>
      <p:sp>
        <p:nvSpPr>
          <p:cNvPr id="4101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de-DE" smtClean="0"/>
              <a:t>IEEE 802 OmniRAN -- March 2013, Orlando, USA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 bwMode="auto">
          <a:xfrm>
            <a:off x="425450" y="260350"/>
            <a:ext cx="9236075" cy="592138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fr-FR" dirty="0" smtClean="0"/>
              <a:t>MOTIVATIONS</a:t>
            </a:r>
            <a:br>
              <a:rPr lang="fr-FR" dirty="0" smtClean="0"/>
            </a:br>
            <a:r>
              <a:rPr lang="fr-FR" b="0" dirty="0" smtClean="0">
                <a:solidFill>
                  <a:srgbClr val="34B4E4"/>
                </a:solidFill>
              </a:rPr>
              <a:t>PROBLEM STATEMENT</a:t>
            </a:r>
            <a:r>
              <a:rPr lang="fr-FR" dirty="0" smtClean="0"/>
              <a:t>	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 bwMode="auto">
          <a:xfrm>
            <a:off x="425450" y="1309688"/>
            <a:ext cx="9236075" cy="4989512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spcAft>
                <a:spcPts val="300"/>
              </a:spcAft>
              <a:buNone/>
            </a:pPr>
            <a:r>
              <a:rPr lang="en-US" dirty="0" smtClean="0"/>
              <a:t>Simple facts/observations on today’s networks:</a:t>
            </a:r>
          </a:p>
          <a:p>
            <a:pPr lvl="1">
              <a:spcBef>
                <a:spcPct val="0"/>
              </a:spcBef>
              <a:spcAft>
                <a:spcPts val="300"/>
              </a:spcAft>
            </a:pPr>
            <a:r>
              <a:rPr lang="en-US" dirty="0" smtClean="0"/>
              <a:t>Increasing volume of traffic</a:t>
            </a:r>
          </a:p>
          <a:p>
            <a:pPr lvl="1">
              <a:spcBef>
                <a:spcPct val="0"/>
              </a:spcBef>
              <a:spcAft>
                <a:spcPts val="300"/>
              </a:spcAft>
            </a:pPr>
            <a:r>
              <a:rPr lang="en-US" dirty="0" smtClean="0"/>
              <a:t>Increasing number of devices/interactions (e.g. Machine-to-Machine)</a:t>
            </a:r>
          </a:p>
          <a:p>
            <a:pPr lvl="1">
              <a:spcBef>
                <a:spcPct val="0"/>
              </a:spcBef>
              <a:spcAft>
                <a:spcPts val="300"/>
              </a:spcAft>
            </a:pPr>
            <a:r>
              <a:rPr lang="en-US" dirty="0" smtClean="0"/>
              <a:t>Increasing number of services and related </a:t>
            </a:r>
            <a:r>
              <a:rPr lang="en-US" dirty="0" err="1" smtClean="0"/>
              <a:t>QoS</a:t>
            </a:r>
            <a:r>
              <a:rPr lang="en-US" dirty="0" smtClean="0"/>
              <a:t> constraints</a:t>
            </a:r>
          </a:p>
          <a:p>
            <a:pPr lvl="1">
              <a:spcBef>
                <a:spcPct val="0"/>
              </a:spcBef>
              <a:spcAft>
                <a:spcPts val="300"/>
              </a:spcAft>
            </a:pPr>
            <a:r>
              <a:rPr lang="en-US" dirty="0" smtClean="0"/>
              <a:t>(still) technology heterogeneity and legacy</a:t>
            </a:r>
          </a:p>
          <a:p>
            <a:pPr lvl="1">
              <a:spcBef>
                <a:spcPct val="0"/>
              </a:spcBef>
              <a:spcAft>
                <a:spcPts val="300"/>
              </a:spcAft>
            </a:pPr>
            <a:r>
              <a:rPr lang="en-US" dirty="0" smtClean="0"/>
              <a:t>(still) technology/administrative silos</a:t>
            </a:r>
          </a:p>
          <a:p>
            <a:pPr>
              <a:spcBef>
                <a:spcPct val="0"/>
              </a:spcBef>
              <a:spcAft>
                <a:spcPts val="300"/>
              </a:spcAft>
              <a:buNone/>
            </a:pPr>
            <a:endParaRPr lang="en-US" sz="1600" dirty="0" smtClean="0"/>
          </a:p>
          <a:p>
            <a:pPr>
              <a:spcBef>
                <a:spcPct val="0"/>
              </a:spcBef>
              <a:spcAft>
                <a:spcPts val="300"/>
              </a:spcAft>
              <a:buNone/>
            </a:pPr>
            <a:r>
              <a:rPr lang="en-US" dirty="0" smtClean="0"/>
              <a:t>Which generates the following problematic situation and detrimental impacts:</a:t>
            </a:r>
          </a:p>
          <a:p>
            <a:pPr lvl="1">
              <a:spcBef>
                <a:spcPct val="0"/>
              </a:spcBef>
              <a:spcAft>
                <a:spcPts val="300"/>
              </a:spcAft>
            </a:pPr>
            <a:r>
              <a:rPr lang="en-US" dirty="0" smtClean="0"/>
              <a:t>Complexity of distributed systems and their control/management</a:t>
            </a:r>
          </a:p>
          <a:p>
            <a:pPr lvl="1">
              <a:spcBef>
                <a:spcPct val="0"/>
              </a:spcBef>
              <a:spcAft>
                <a:spcPts val="300"/>
              </a:spcAft>
            </a:pPr>
            <a:r>
              <a:rPr lang="en-US" dirty="0" smtClean="0"/>
              <a:t>Reaching the limit of current management/operation practices</a:t>
            </a:r>
          </a:p>
          <a:p>
            <a:pPr lvl="2">
              <a:spcBef>
                <a:spcPct val="0"/>
              </a:spcBef>
              <a:spcAft>
                <a:spcPts val="300"/>
              </a:spcAft>
            </a:pPr>
            <a:r>
              <a:rPr lang="en-US" dirty="0" smtClean="0"/>
              <a:t>scalability, speed, highly human–dependent</a:t>
            </a:r>
          </a:p>
          <a:p>
            <a:pPr lvl="1">
              <a:spcBef>
                <a:spcPct val="0"/>
              </a:spcBef>
              <a:spcAft>
                <a:spcPts val="300"/>
              </a:spcAft>
            </a:pPr>
            <a:r>
              <a:rPr lang="en-US" dirty="0" smtClean="0"/>
              <a:t>Network capabilities under-utilization </a:t>
            </a:r>
          </a:p>
          <a:p>
            <a:pPr lvl="2">
              <a:spcBef>
                <a:spcPct val="0"/>
              </a:spcBef>
              <a:spcAft>
                <a:spcPts val="300"/>
              </a:spcAft>
            </a:pPr>
            <a:r>
              <a:rPr lang="en-US" dirty="0" smtClean="0"/>
              <a:t>worst-case/over provisioning, unused advanced features</a:t>
            </a:r>
          </a:p>
          <a:p>
            <a:pPr lvl="1">
              <a:spcBef>
                <a:spcPct val="0"/>
              </a:spcBef>
              <a:spcAft>
                <a:spcPts val="300"/>
              </a:spcAft>
            </a:pPr>
            <a:r>
              <a:rPr lang="en-US" dirty="0" smtClean="0"/>
              <a:t>New service or application deployment difficulty </a:t>
            </a:r>
          </a:p>
          <a:p>
            <a:pPr lvl="2">
              <a:spcBef>
                <a:spcPct val="0"/>
              </a:spcBef>
              <a:spcAft>
                <a:spcPts val="300"/>
              </a:spcAft>
            </a:pPr>
            <a:r>
              <a:rPr lang="en-US" dirty="0" smtClean="0"/>
              <a:t>slow time-to-deploy and tedious multi-techno/vendor mapping</a:t>
            </a:r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de-DE" smtClean="0"/>
              <a:t>IEEE 802 OmniRAN -- March 2013, Orlando, USA</a:t>
            </a:r>
            <a:endParaRPr lang="en-US" dirty="0"/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fld id="{61D2B096-6FE8-4E75-96F1-2CF0E7200256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 bwMode="auto">
          <a:xfrm>
            <a:off x="425450" y="260350"/>
            <a:ext cx="9236075" cy="592138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fr-FR" dirty="0" smtClean="0"/>
              <a:t>MOTIVATIONS</a:t>
            </a:r>
            <a:br>
              <a:rPr lang="fr-FR" dirty="0" smtClean="0"/>
            </a:br>
            <a:r>
              <a:rPr lang="fr-FR" b="0" dirty="0" smtClean="0">
                <a:solidFill>
                  <a:srgbClr val="34B4E4"/>
                </a:solidFill>
              </a:rPr>
              <a:t>GOAL</a:t>
            </a:r>
            <a:endParaRPr lang="fr-FR" dirty="0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 bwMode="auto">
          <a:xfrm>
            <a:off x="425450" y="1309688"/>
            <a:ext cx="9236075" cy="4989512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spcAft>
                <a:spcPts val="300"/>
              </a:spcAft>
              <a:buNone/>
            </a:pPr>
            <a:r>
              <a:rPr lang="en-US" dirty="0" smtClean="0"/>
              <a:t>The ultimate goal of self-managing networks is to overcome these limits by providing intelligent, adaptive, modular, and automated carrier-grade control functions for seamless, end-to-end and cross-technology interworking </a:t>
            </a:r>
          </a:p>
          <a:p>
            <a:pPr>
              <a:spcBef>
                <a:spcPct val="0"/>
              </a:spcBef>
              <a:spcAft>
                <a:spcPts val="300"/>
              </a:spcAft>
              <a:buNone/>
            </a:pPr>
            <a:endParaRPr lang="en-US" sz="1600" dirty="0" smtClean="0"/>
          </a:p>
          <a:p>
            <a:pPr>
              <a:spcBef>
                <a:spcPct val="0"/>
              </a:spcBef>
              <a:spcAft>
                <a:spcPts val="300"/>
              </a:spcAft>
              <a:buNone/>
            </a:pPr>
            <a:r>
              <a:rPr lang="en-US" dirty="0" smtClean="0"/>
              <a:t>Objectives</a:t>
            </a:r>
          </a:p>
          <a:p>
            <a:pPr lvl="1">
              <a:spcBef>
                <a:spcPct val="0"/>
              </a:spcBef>
              <a:spcAft>
                <a:spcPts val="300"/>
              </a:spcAft>
            </a:pPr>
            <a:r>
              <a:rPr lang="en-US" dirty="0" smtClean="0"/>
              <a:t>Multi-facet unification</a:t>
            </a:r>
          </a:p>
          <a:p>
            <a:pPr lvl="2">
              <a:spcBef>
                <a:spcPct val="0"/>
              </a:spcBef>
              <a:spcAft>
                <a:spcPts val="300"/>
              </a:spcAft>
            </a:pPr>
            <a:r>
              <a:rPr lang="en-US" sz="1400" dirty="0" smtClean="0"/>
              <a:t> Federation of existing architectures and </a:t>
            </a:r>
            <a:r>
              <a:rPr lang="en-US" dirty="0" smtClean="0"/>
              <a:t>unification management </a:t>
            </a:r>
            <a:r>
              <a:rPr lang="en-US" sz="1400" dirty="0" smtClean="0"/>
              <a:t>principles across multiple technologies</a:t>
            </a:r>
          </a:p>
          <a:p>
            <a:pPr lvl="1">
              <a:spcBef>
                <a:spcPct val="0"/>
              </a:spcBef>
              <a:spcAft>
                <a:spcPts val="300"/>
              </a:spcAft>
            </a:pPr>
            <a:r>
              <a:rPr lang="en-US" dirty="0" smtClean="0"/>
              <a:t>Network empowerment</a:t>
            </a:r>
          </a:p>
          <a:p>
            <a:pPr lvl="2">
              <a:spcBef>
                <a:spcPct val="0"/>
              </a:spcBef>
              <a:spcAft>
                <a:spcPts val="300"/>
              </a:spcAft>
            </a:pPr>
            <a:r>
              <a:rPr lang="en-US" sz="1400" dirty="0" smtClean="0"/>
              <a:t>Embed intelligence to achieve true self-managing networks</a:t>
            </a:r>
            <a:endParaRPr lang="en-US" sz="1800" dirty="0" smtClean="0"/>
          </a:p>
          <a:p>
            <a:pPr lvl="1">
              <a:spcBef>
                <a:spcPct val="0"/>
              </a:spcBef>
              <a:spcAft>
                <a:spcPts val="300"/>
              </a:spcAft>
            </a:pPr>
            <a:r>
              <a:rPr lang="en-US" dirty="0" smtClean="0"/>
              <a:t> Industry readiness</a:t>
            </a:r>
          </a:p>
          <a:p>
            <a:pPr lvl="2">
              <a:spcBef>
                <a:spcPct val="0"/>
              </a:spcBef>
              <a:spcAft>
                <a:spcPts val="300"/>
              </a:spcAft>
            </a:pPr>
            <a:r>
              <a:rPr lang="en-US" sz="1400" dirty="0" smtClean="0"/>
              <a:t>Demonstrate </a:t>
            </a:r>
            <a:r>
              <a:rPr lang="en-US" sz="1400" dirty="0" err="1" smtClean="0"/>
              <a:t>deployability</a:t>
            </a:r>
            <a:r>
              <a:rPr lang="en-US" sz="1400" dirty="0" smtClean="0"/>
              <a:t> and develop migration strategies for adoption by </a:t>
            </a:r>
            <a:r>
              <a:rPr lang="en-US" sz="1400" dirty="0" err="1" smtClean="0"/>
              <a:t>telcos</a:t>
            </a:r>
            <a:r>
              <a:rPr lang="en-US" sz="1400" dirty="0" smtClean="0"/>
              <a:t>/vendors</a:t>
            </a:r>
          </a:p>
          <a:p>
            <a:pPr lvl="1">
              <a:spcBef>
                <a:spcPct val="0"/>
              </a:spcBef>
              <a:spcAft>
                <a:spcPts val="300"/>
              </a:spcAft>
            </a:pPr>
            <a:r>
              <a:rPr lang="en-US" dirty="0" smtClean="0"/>
              <a:t>Trust and confidence</a:t>
            </a:r>
          </a:p>
          <a:p>
            <a:pPr lvl="2">
              <a:spcBef>
                <a:spcPct val="0"/>
              </a:spcBef>
              <a:spcAft>
                <a:spcPts val="300"/>
              </a:spcAft>
            </a:pPr>
            <a:r>
              <a:rPr lang="en-US" sz="1400" dirty="0" smtClean="0"/>
              <a:t>Demonstrate  the  reliability  of  every  autonomic  solution and </a:t>
            </a:r>
            <a:r>
              <a:rPr lang="en-US" dirty="0" smtClean="0"/>
              <a:t>d</a:t>
            </a:r>
            <a:r>
              <a:rPr lang="en-US" sz="1400" dirty="0" smtClean="0"/>
              <a:t>evelop standard testing and certification</a:t>
            </a:r>
            <a:endParaRPr lang="en-US" dirty="0" smtClean="0"/>
          </a:p>
          <a:p>
            <a:pPr>
              <a:spcBef>
                <a:spcPct val="0"/>
              </a:spcBef>
              <a:spcAft>
                <a:spcPts val="300"/>
              </a:spcAft>
              <a:buNone/>
            </a:pPr>
            <a:endParaRPr lang="en-US" sz="2000" dirty="0" smtClean="0"/>
          </a:p>
          <a:p>
            <a:pPr>
              <a:spcBef>
                <a:spcPct val="0"/>
              </a:spcBef>
              <a:spcAft>
                <a:spcPts val="300"/>
              </a:spcAft>
              <a:buNone/>
            </a:pPr>
            <a:r>
              <a:rPr lang="en-US" dirty="0" smtClean="0"/>
              <a:t>In this context, standardization is a must!</a:t>
            </a:r>
          </a:p>
          <a:p>
            <a:pPr>
              <a:spcBef>
                <a:spcPct val="0"/>
              </a:spcBef>
              <a:spcAft>
                <a:spcPts val="300"/>
              </a:spcAft>
              <a:buNone/>
            </a:pPr>
            <a:endParaRPr lang="en-US" sz="2000" dirty="0" smtClean="0"/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de-DE" smtClean="0"/>
              <a:t>IEEE 802 OmniRAN -- March 2013, Orlando, USA</a:t>
            </a:r>
            <a:endParaRPr lang="en-US" dirty="0"/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fld id="{61D2B096-6FE8-4E75-96F1-2CF0E7200256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 bwMode="auto">
          <a:xfrm>
            <a:off x="425450" y="260350"/>
            <a:ext cx="9236075" cy="592138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fr-FR" dirty="0" smtClean="0"/>
              <a:t>MOTIVATIONS</a:t>
            </a:r>
            <a:br>
              <a:rPr lang="fr-FR" dirty="0" smtClean="0"/>
            </a:br>
            <a:r>
              <a:rPr lang="fr-FR" b="0" dirty="0" smtClean="0">
                <a:solidFill>
                  <a:srgbClr val="34B4E4"/>
                </a:solidFill>
              </a:rPr>
              <a:t>CHALLENGES</a:t>
            </a:r>
            <a:endParaRPr lang="fr-FR" dirty="0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 bwMode="auto">
          <a:xfrm>
            <a:off x="425450" y="1309688"/>
            <a:ext cx="9236075" cy="4989512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lvl="1">
              <a:spcBef>
                <a:spcPct val="0"/>
              </a:spcBef>
              <a:spcAft>
                <a:spcPts val="300"/>
              </a:spcAft>
            </a:pPr>
            <a:r>
              <a:rPr lang="en-US" dirty="0" smtClean="0"/>
              <a:t>Genuine research challenges (still) exist to design and develop algorithms and mechanisms capable of replacing human operation | expertise | reasoning.</a:t>
            </a:r>
          </a:p>
          <a:p>
            <a:pPr>
              <a:spcBef>
                <a:spcPct val="0"/>
              </a:spcBef>
              <a:spcAft>
                <a:spcPts val="300"/>
              </a:spcAft>
            </a:pPr>
            <a:endParaRPr lang="en-US" dirty="0" smtClean="0"/>
          </a:p>
          <a:p>
            <a:pPr lvl="1">
              <a:spcBef>
                <a:spcPct val="0"/>
              </a:spcBef>
              <a:spcAft>
                <a:spcPts val="300"/>
              </a:spcAft>
            </a:pPr>
            <a:r>
              <a:rPr lang="en-US" dirty="0" smtClean="0"/>
              <a:t>An important and complex research challenge arises for the coordination of interactions among autonomic entities (conflict-resolution, stability assurance, multi-objective optimization)</a:t>
            </a:r>
          </a:p>
          <a:p>
            <a:pPr>
              <a:spcBef>
                <a:spcPct val="0"/>
              </a:spcBef>
              <a:spcAft>
                <a:spcPts val="300"/>
              </a:spcAft>
            </a:pPr>
            <a:endParaRPr lang="en-US" dirty="0" smtClean="0"/>
          </a:p>
          <a:p>
            <a:pPr lvl="1">
              <a:spcBef>
                <a:spcPct val="0"/>
              </a:spcBef>
              <a:spcAft>
                <a:spcPts val="300"/>
              </a:spcAft>
            </a:pPr>
            <a:r>
              <a:rPr lang="en-US" dirty="0" smtClean="0"/>
              <a:t>New solutions have to be extensively and rigorously tested and exercised on real use cases and field trials to prove their applicability in carrier-grade environments and build trust and confidence from the operators in their performance and safe behaviors.</a:t>
            </a:r>
          </a:p>
          <a:p>
            <a:pPr>
              <a:spcBef>
                <a:spcPct val="0"/>
              </a:spcBef>
              <a:spcAft>
                <a:spcPts val="300"/>
              </a:spcAft>
              <a:buNone/>
            </a:pPr>
            <a:endParaRPr lang="en-US" dirty="0" smtClean="0"/>
          </a:p>
          <a:p>
            <a:pPr lvl="1">
              <a:spcBef>
                <a:spcPct val="0"/>
              </a:spcBef>
              <a:spcAft>
                <a:spcPts val="300"/>
              </a:spcAft>
            </a:pPr>
            <a:r>
              <a:rPr lang="en-US" dirty="0" smtClean="0"/>
              <a:t>A unified framework is then needed to enable seamless, plug-and-play deployment and interoperable operations of the autonomic mechanisms. Designing this unified framework is a challenge in itself besides the required efforts for (pre-)standardization.</a:t>
            </a:r>
          </a:p>
          <a:p>
            <a:pPr>
              <a:spcBef>
                <a:spcPct val="0"/>
              </a:spcBef>
              <a:spcAft>
                <a:spcPts val="300"/>
              </a:spcAft>
              <a:buNone/>
            </a:pPr>
            <a:endParaRPr lang="en-US" dirty="0" smtClean="0"/>
          </a:p>
          <a:p>
            <a:pPr>
              <a:spcBef>
                <a:spcPct val="0"/>
              </a:spcBef>
              <a:spcAft>
                <a:spcPts val="300"/>
              </a:spcAft>
              <a:buNone/>
            </a:pPr>
            <a:r>
              <a:rPr lang="en-US" dirty="0" smtClean="0"/>
              <a:t>Most importantly, these four research challenges should be addressed concurrently which increases the difficulty of the task.</a:t>
            </a:r>
            <a:endParaRPr lang="en-US" sz="2400" dirty="0" smtClean="0"/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de-DE" smtClean="0"/>
              <a:t>IEEE 802 OmniRAN -- March 2013, Orlando, USA</a:t>
            </a:r>
            <a:endParaRPr lang="en-US" dirty="0"/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fld id="{61D2B096-6FE8-4E75-96F1-2CF0E7200256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6"/>
            <a:ext cx="8420100" cy="136207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UMF IN A NUTSHELL</a:t>
            </a:r>
            <a:endParaRPr lang="en-US" dirty="0"/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  <p:sp>
        <p:nvSpPr>
          <p:cNvPr id="4100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fld id="{2E227160-4B6E-4CE1-A302-3FE259B6CF69}" type="slidenum">
              <a:rPr lang="en-US"/>
              <a:pPr/>
              <a:t>7</a:t>
            </a:fld>
            <a:endParaRPr lang="en-US"/>
          </a:p>
        </p:txBody>
      </p:sp>
      <p:sp>
        <p:nvSpPr>
          <p:cNvPr id="4101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de-DE" smtClean="0"/>
              <a:t>IEEE 802 OmniRAN -- March 2013, Orlando, USA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UMF IN A NUTSHELL</a:t>
            </a:r>
            <a:br>
              <a:rPr lang="en-US" dirty="0" smtClean="0"/>
            </a:br>
            <a:r>
              <a:rPr lang="fr-FR" b="0" dirty="0" smtClean="0">
                <a:solidFill>
                  <a:srgbClr val="34B4E4"/>
                </a:solidFill>
              </a:rPr>
              <a:t>TOWARDS A REFERENCE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lnSpc>
                <a:spcPct val="150000"/>
              </a:lnSpc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Solid, well-recognized understanding and knowledge of a specific domain, aiming at improving reuse of design expertise and productivity, facilitating the development of systems of that domain</a:t>
            </a:r>
            <a:r>
              <a:rPr lang="en-US" baseline="30000" dirty="0" smtClean="0"/>
              <a:t>[1]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EE6D71B-46DE-4C66-8C2D-24D01684DEA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29" name="Date Placeholder 3"/>
          <p:cNvSpPr>
            <a:spLocks noGrp="1"/>
          </p:cNvSpPr>
          <p:nvPr>
            <p:ph type="dt" sz="half" idx="10"/>
          </p:nvPr>
        </p:nvSpPr>
        <p:spPr>
          <a:xfrm>
            <a:off x="425450" y="6451600"/>
            <a:ext cx="3943350" cy="304800"/>
          </a:xfrm>
        </p:spPr>
        <p:txBody>
          <a:bodyPr/>
          <a:lstStyle/>
          <a:p>
            <a:r>
              <a:rPr lang="de-DE" smtClean="0"/>
              <a:t>IEEE 802 OmniRAN -- March 2013, Orlando, USA</a:t>
            </a:r>
            <a:endParaRPr lang="en-US" dirty="0"/>
          </a:p>
        </p:txBody>
      </p:sp>
      <p:pic>
        <p:nvPicPr>
          <p:cNvPr id="7680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8406" y="1060945"/>
            <a:ext cx="6724482" cy="4012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2" name="Date Placeholder 3"/>
          <p:cNvSpPr txBox="1">
            <a:spLocks/>
          </p:cNvSpPr>
          <p:nvPr/>
        </p:nvSpPr>
        <p:spPr>
          <a:xfrm>
            <a:off x="2994585" y="6451600"/>
            <a:ext cx="5526327" cy="304800"/>
          </a:xfrm>
          <a:prstGeom prst="rect">
            <a:avLst/>
          </a:prstGeom>
        </p:spPr>
        <p:txBody>
          <a:bodyPr lIns="77925" tIns="38963" rIns="77925" bIns="38963"/>
          <a:lstStyle/>
          <a:p>
            <a:pPr lvl="0" eaLnBrk="0" hangingPunct="0">
              <a:spcBef>
                <a:spcPct val="50000"/>
              </a:spcBef>
            </a:pPr>
            <a:r>
              <a:rPr lang="en-US" sz="900" b="0" dirty="0" smtClean="0">
                <a:solidFill>
                  <a:srgbClr val="7030A0"/>
                </a:solidFill>
                <a:latin typeface="Calibri" pitchFamily="34" charset="0"/>
                <a:cs typeface="+mn-cs"/>
              </a:rPr>
              <a:t>[1] Nakagawa et al., Using systematic review to elicit requirements of reference architectures, in WER 2011.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UMF IN A NUTSHELL</a:t>
            </a:r>
            <a:br>
              <a:rPr lang="en-US" dirty="0" smtClean="0"/>
            </a:br>
            <a:r>
              <a:rPr lang="fr-FR" b="0" dirty="0" smtClean="0">
                <a:solidFill>
                  <a:srgbClr val="34B4E4"/>
                </a:solidFill>
              </a:rPr>
              <a:t>NETWORK EMPOWERMENT MECHANISM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Approach: The right key to the lock </a:t>
            </a:r>
          </a:p>
          <a:p>
            <a:pPr lvl="1"/>
            <a:r>
              <a:rPr lang="en-US" dirty="0" smtClean="0"/>
              <a:t>Use the relevant method to solve a concrete operational problem in a specific networking environment</a:t>
            </a:r>
          </a:p>
          <a:p>
            <a:pPr lvl="1"/>
            <a:r>
              <a:rPr lang="en-US" dirty="0" smtClean="0"/>
              <a:t>Realize a purposeful self-management function (closed control loop)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NEM = </a:t>
            </a:r>
            <a:r>
              <a:rPr lang="en-US" dirty="0" smtClean="0">
                <a:solidFill>
                  <a:srgbClr val="006600"/>
                </a:solidFill>
              </a:rPr>
              <a:t>method</a:t>
            </a:r>
            <a:r>
              <a:rPr lang="en-US" dirty="0" smtClean="0"/>
              <a:t> + </a:t>
            </a:r>
            <a:r>
              <a:rPr lang="en-US" dirty="0" smtClean="0">
                <a:solidFill>
                  <a:srgbClr val="FF0000"/>
                </a:solidFill>
              </a:rPr>
              <a:t>objective</a:t>
            </a:r>
            <a:r>
              <a:rPr lang="en-US" dirty="0" smtClean="0"/>
              <a:t> + </a:t>
            </a:r>
            <a:r>
              <a:rPr lang="en-US" dirty="0" smtClean="0">
                <a:solidFill>
                  <a:srgbClr val="7030A0"/>
                </a:solidFill>
              </a:rPr>
              <a:t>context</a:t>
            </a:r>
          </a:p>
          <a:p>
            <a:pPr lvl="1" eaLnBrk="1" hangingPunct="1">
              <a:lnSpc>
                <a:spcPct val="100000"/>
              </a:lnSpc>
              <a:spcBef>
                <a:spcPts val="300"/>
              </a:spcBef>
            </a:pPr>
            <a:r>
              <a:rPr lang="en-US" dirty="0" smtClean="0"/>
              <a:t>Use of </a:t>
            </a:r>
            <a:r>
              <a:rPr lang="en-US" dirty="0" smtClean="0">
                <a:solidFill>
                  <a:srgbClr val="007400"/>
                </a:solidFill>
              </a:rPr>
              <a:t>Bayesian inference</a:t>
            </a:r>
            <a:r>
              <a:rPr lang="en-US" dirty="0" smtClean="0">
                <a:solidFill>
                  <a:srgbClr val="2A73B3"/>
                </a:solidFill>
              </a:rPr>
              <a:t> </a:t>
            </a:r>
            <a:r>
              <a:rPr lang="en-US" dirty="0" smtClean="0"/>
              <a:t>for</a:t>
            </a:r>
            <a:r>
              <a:rPr lang="en-US" dirty="0" smtClean="0">
                <a:solidFill>
                  <a:srgbClr val="404040"/>
                </a:solidFill>
              </a:rPr>
              <a:t> </a:t>
            </a:r>
            <a:r>
              <a:rPr lang="en-US" dirty="0" smtClean="0">
                <a:solidFill>
                  <a:srgbClr val="FF3300"/>
                </a:solidFill>
              </a:rPr>
              <a:t>fault diagnosis</a:t>
            </a:r>
            <a:r>
              <a:rPr lang="en-US" dirty="0" smtClean="0">
                <a:solidFill>
                  <a:srgbClr val="2A73B3"/>
                </a:solidFill>
              </a:rPr>
              <a:t> </a:t>
            </a:r>
            <a:r>
              <a:rPr lang="en-US" dirty="0" smtClean="0"/>
              <a:t>in</a:t>
            </a:r>
            <a:r>
              <a:rPr lang="en-US" dirty="0" smtClean="0">
                <a:solidFill>
                  <a:srgbClr val="404040"/>
                </a:solidFill>
              </a:rPr>
              <a:t> </a:t>
            </a:r>
            <a:r>
              <a:rPr lang="en-US" dirty="0" smtClean="0">
                <a:solidFill>
                  <a:srgbClr val="7030A0"/>
                </a:solidFill>
              </a:rPr>
              <a:t>FTTH networks</a:t>
            </a:r>
          </a:p>
          <a:p>
            <a:pPr lvl="1" eaLnBrk="1" hangingPunct="1">
              <a:lnSpc>
                <a:spcPct val="100000"/>
              </a:lnSpc>
              <a:spcBef>
                <a:spcPts val="300"/>
              </a:spcBef>
            </a:pPr>
            <a:r>
              <a:rPr lang="en-US" dirty="0" smtClean="0"/>
              <a:t>Use of </a:t>
            </a:r>
            <a:r>
              <a:rPr lang="en-US" dirty="0" smtClean="0">
                <a:solidFill>
                  <a:srgbClr val="007400"/>
                </a:solidFill>
              </a:rPr>
              <a:t>Genetic algorithm</a:t>
            </a:r>
            <a:r>
              <a:rPr lang="en-US" dirty="0" smtClean="0">
                <a:solidFill>
                  <a:srgbClr val="3B016B"/>
                </a:solidFill>
              </a:rPr>
              <a:t> </a:t>
            </a:r>
            <a:r>
              <a:rPr lang="en-US" dirty="0" smtClean="0"/>
              <a:t>for</a:t>
            </a:r>
            <a:r>
              <a:rPr lang="en-US" dirty="0" smtClean="0">
                <a:solidFill>
                  <a:srgbClr val="404040"/>
                </a:solidFill>
              </a:rPr>
              <a:t> </a:t>
            </a:r>
            <a:r>
              <a:rPr lang="en-US" dirty="0" smtClean="0">
                <a:solidFill>
                  <a:srgbClr val="FF3300"/>
                </a:solidFill>
              </a:rPr>
              <a:t>interference coordination</a:t>
            </a:r>
            <a:r>
              <a:rPr lang="en-US" dirty="0" smtClean="0">
                <a:solidFill>
                  <a:srgbClr val="3B016B"/>
                </a:solidFill>
              </a:rPr>
              <a:t> </a:t>
            </a:r>
            <a:r>
              <a:rPr lang="en-US" dirty="0" smtClean="0"/>
              <a:t>in</a:t>
            </a:r>
            <a:r>
              <a:rPr lang="en-US" dirty="0" smtClean="0">
                <a:solidFill>
                  <a:srgbClr val="2A73B3"/>
                </a:solidFill>
              </a:rPr>
              <a:t> </a:t>
            </a:r>
            <a:r>
              <a:rPr lang="en-US" dirty="0" smtClean="0">
                <a:solidFill>
                  <a:srgbClr val="7030A0"/>
                </a:solidFill>
              </a:rPr>
              <a:t>LTE networks</a:t>
            </a:r>
          </a:p>
          <a:p>
            <a:pPr lvl="1" eaLnBrk="1" hangingPunct="1">
              <a:lnSpc>
                <a:spcPct val="100000"/>
              </a:lnSpc>
              <a:spcBef>
                <a:spcPts val="300"/>
              </a:spcBef>
            </a:pPr>
            <a:r>
              <a:rPr lang="en-US" dirty="0" smtClean="0"/>
              <a:t>Use of </a:t>
            </a:r>
            <a:r>
              <a:rPr lang="en-US" dirty="0" smtClean="0">
                <a:solidFill>
                  <a:srgbClr val="007400"/>
                </a:solidFill>
              </a:rPr>
              <a:t>Self-organizing maps</a:t>
            </a:r>
            <a:r>
              <a:rPr lang="en-US" dirty="0" smtClean="0">
                <a:solidFill>
                  <a:srgbClr val="009900"/>
                </a:solidFill>
              </a:rPr>
              <a:t> </a:t>
            </a:r>
            <a:r>
              <a:rPr lang="en-US" dirty="0" smtClean="0"/>
              <a:t>for </a:t>
            </a:r>
            <a:r>
              <a:rPr lang="en-US" dirty="0" smtClean="0">
                <a:solidFill>
                  <a:srgbClr val="FF3300"/>
                </a:solidFill>
              </a:rPr>
              <a:t>Congestion Prediction</a:t>
            </a:r>
            <a:r>
              <a:rPr lang="en-US" dirty="0" smtClean="0"/>
              <a:t> in </a:t>
            </a:r>
            <a:r>
              <a:rPr lang="en-US" dirty="0" smtClean="0">
                <a:solidFill>
                  <a:srgbClr val="7030A0"/>
                </a:solidFill>
              </a:rPr>
              <a:t>Core  IP networks</a:t>
            </a:r>
          </a:p>
          <a:p>
            <a:pPr>
              <a:lnSpc>
                <a:spcPct val="100000"/>
              </a:lnSpc>
              <a:spcBef>
                <a:spcPts val="300"/>
              </a:spcBef>
              <a:buNone/>
            </a:pPr>
            <a:endParaRPr lang="en-US" dirty="0" smtClean="0">
              <a:solidFill>
                <a:srgbClr val="7030A0"/>
              </a:solidFill>
            </a:endParaRPr>
          </a:p>
          <a:p>
            <a:pPr>
              <a:lnSpc>
                <a:spcPct val="100000"/>
              </a:lnSpc>
              <a:spcBef>
                <a:spcPts val="300"/>
              </a:spcBef>
              <a:buNone/>
            </a:pPr>
            <a:r>
              <a:rPr lang="en-US" dirty="0" smtClean="0"/>
              <a:t>NEM = abstraction of an autonomic function</a:t>
            </a:r>
          </a:p>
          <a:p>
            <a:pPr lvl="1">
              <a:lnSpc>
                <a:spcPct val="100000"/>
              </a:lnSpc>
              <a:spcBef>
                <a:spcPts val="300"/>
              </a:spcBef>
            </a:pPr>
            <a:r>
              <a:rPr lang="en-US" dirty="0" smtClean="0"/>
              <a:t>External interfaces </a:t>
            </a:r>
            <a:r>
              <a:rPr lang="en-US" sz="1600" dirty="0" smtClean="0"/>
              <a:t>(called “skin” in the UMF terminology)</a:t>
            </a:r>
            <a:endParaRPr lang="en-US" dirty="0" smtClean="0">
              <a:solidFill>
                <a:srgbClr val="7030A0"/>
              </a:solidFill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</a:pPr>
            <a:r>
              <a:rPr lang="en-US" dirty="0" smtClean="0"/>
              <a:t>Description, properties, capabilities, behavior </a:t>
            </a:r>
            <a:r>
              <a:rPr lang="en-US" sz="1600" dirty="0" smtClean="0"/>
              <a:t>(called “manifest” in the UMF terminology)</a:t>
            </a:r>
            <a:endParaRPr lang="en-US" dirty="0" smtClean="0"/>
          </a:p>
          <a:p>
            <a:pPr lvl="1">
              <a:lnSpc>
                <a:spcPct val="100000"/>
              </a:lnSpc>
              <a:spcBef>
                <a:spcPts val="300"/>
              </a:spcBef>
            </a:pPr>
            <a:r>
              <a:rPr lang="en-US" dirty="0" smtClean="0"/>
              <a:t>Enabling to capture also interactions and relationships with other NEMs</a:t>
            </a:r>
          </a:p>
          <a:p>
            <a:pPr lvl="1">
              <a:lnSpc>
                <a:spcPct val="100000"/>
              </a:lnSpc>
              <a:spcBef>
                <a:spcPts val="300"/>
              </a:spcBef>
            </a:pPr>
            <a:r>
              <a:rPr lang="en-US" dirty="0" smtClean="0"/>
              <a:t>Providing uniform model and control means</a:t>
            </a:r>
            <a:endParaRPr lang="en-US" dirty="0" smtClean="0">
              <a:solidFill>
                <a:srgbClr val="7030A0"/>
              </a:solidFill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</a:pPr>
            <a:endParaRPr lang="en-US" dirty="0" smtClean="0">
              <a:solidFill>
                <a:srgbClr val="7030A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IEEE 802 OmniRAN -- March 2013, Orlando, USA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EE6D71B-46DE-4C66-8C2D-24D01684DEA5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CLINAME" val="ൟ൸്൶൫ൽൽ൳൰൳൯൮"/>
  <p:tag name="DATETIME" val="഼ഹ഻ഽഹ഼ഺഺൃപപ഻ുൄിീ൚ൗപല൑ൗ൞വ഻ൄഺള"/>
  <p:tag name="DONEBY" val="൝൞൦൑൳൶൶൯ൽപ്ോ൝ോ൘൙ൠോ"/>
  <p:tag name="IPADDRESS" val="൚ോ൜ഺ഼ഽ഻഼"/>
  <p:tag name="APPVER" val="഻സ഼"/>
  <p:tag name="RANDOM" val="10"/>
  <p:tag name="CHECKSUM" val="ാീി഼"/>
</p:tagLst>
</file>

<file path=ppt/theme/theme1.xml><?xml version="1.0" encoding="utf-8"?>
<a:theme xmlns:a="http://schemas.openxmlformats.org/drawingml/2006/main" name="univerself -presentation template -20120619">
  <a:themeElements>
    <a:clrScheme name="UNIVERSELF Project 2">
      <a:dk1>
        <a:srgbClr val="000000"/>
      </a:dk1>
      <a:lt1>
        <a:srgbClr val="FFFFFF"/>
      </a:lt1>
      <a:dk2>
        <a:srgbClr val="003366"/>
      </a:dk2>
      <a:lt2>
        <a:srgbClr val="5490A8"/>
      </a:lt2>
      <a:accent1>
        <a:srgbClr val="0099CC"/>
      </a:accent1>
      <a:accent2>
        <a:srgbClr val="3366CC"/>
      </a:accent2>
      <a:accent3>
        <a:srgbClr val="FFFFFF"/>
      </a:accent3>
      <a:accent4>
        <a:srgbClr val="000000"/>
      </a:accent4>
      <a:accent5>
        <a:srgbClr val="AACAE2"/>
      </a:accent5>
      <a:accent6>
        <a:srgbClr val="2D5CB9"/>
      </a:accent6>
      <a:hlink>
        <a:srgbClr val="99CCFF"/>
      </a:hlink>
      <a:folHlink>
        <a:srgbClr val="E1E1B7"/>
      </a:folHlink>
    </a:clrScheme>
    <a:fontScheme name="UNIVERSELF Projec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99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7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 Unicod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99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7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 Unicode" pitchFamily="34" charset="0"/>
          </a:defRPr>
        </a:defPPr>
      </a:lstStyle>
    </a:lnDef>
  </a:objectDefaults>
  <a:extraClrSchemeLst>
    <a:extraClrScheme>
      <a:clrScheme name="UNIVERSELF Project 1">
        <a:dk1>
          <a:srgbClr val="5490A8"/>
        </a:dk1>
        <a:lt1>
          <a:srgbClr val="DDDDDD"/>
        </a:lt1>
        <a:dk2>
          <a:srgbClr val="00172E"/>
        </a:dk2>
        <a:lt2>
          <a:srgbClr val="CCECFF"/>
        </a:lt2>
        <a:accent1>
          <a:srgbClr val="0099CC"/>
        </a:accent1>
        <a:accent2>
          <a:srgbClr val="3366CC"/>
        </a:accent2>
        <a:accent3>
          <a:srgbClr val="AAABAD"/>
        </a:accent3>
        <a:accent4>
          <a:srgbClr val="BDBDBD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IVERSELF Project 2">
        <a:dk1>
          <a:srgbClr val="000000"/>
        </a:dk1>
        <a:lt1>
          <a:srgbClr val="FFFFFF"/>
        </a:lt1>
        <a:dk2>
          <a:srgbClr val="003366"/>
        </a:dk2>
        <a:lt2>
          <a:srgbClr val="5490A8"/>
        </a:lt2>
        <a:accent1>
          <a:srgbClr val="0099CC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IVERSELF Projec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IVERSELF Project 4">
        <a:dk1>
          <a:srgbClr val="000000"/>
        </a:dk1>
        <a:lt1>
          <a:srgbClr val="FFFFFF"/>
        </a:lt1>
        <a:dk2>
          <a:srgbClr val="666633"/>
        </a:dk2>
        <a:lt2>
          <a:srgbClr val="908A6C"/>
        </a:lt2>
        <a:accent1>
          <a:srgbClr val="808000"/>
        </a:accent1>
        <a:accent2>
          <a:srgbClr val="996633"/>
        </a:accent2>
        <a:accent3>
          <a:srgbClr val="FFFFFF"/>
        </a:accent3>
        <a:accent4>
          <a:srgbClr val="000000"/>
        </a:accent4>
        <a:accent5>
          <a:srgbClr val="C0C0AA"/>
        </a:accent5>
        <a:accent6>
          <a:srgbClr val="8A5C2D"/>
        </a:accent6>
        <a:hlink>
          <a:srgbClr val="CCCC00"/>
        </a:hlink>
        <a:folHlink>
          <a:srgbClr val="D6DE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IVERSELF Project 5">
        <a:dk1>
          <a:srgbClr val="000000"/>
        </a:dk1>
        <a:lt1>
          <a:srgbClr val="FFFFFF"/>
        </a:lt1>
        <a:dk2>
          <a:srgbClr val="181848"/>
        </a:dk2>
        <a:lt2>
          <a:srgbClr val="656F97"/>
        </a:lt2>
        <a:accent1>
          <a:srgbClr val="6666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B8B8FF"/>
        </a:accent5>
        <a:accent6>
          <a:srgbClr val="2D2D8A"/>
        </a:accent6>
        <a:hlink>
          <a:srgbClr val="9A9ABC"/>
        </a:hlink>
        <a:folHlink>
          <a:srgbClr val="D2B6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IVERSELF Project 6">
        <a:dk1>
          <a:srgbClr val="CC0066"/>
        </a:dk1>
        <a:lt1>
          <a:srgbClr val="FFFFFF"/>
        </a:lt1>
        <a:dk2>
          <a:srgbClr val="000000"/>
        </a:dk2>
        <a:lt2>
          <a:srgbClr val="CC0099"/>
        </a:lt2>
        <a:accent1>
          <a:srgbClr val="FF9900"/>
        </a:accent1>
        <a:accent2>
          <a:srgbClr val="CC66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B95C00"/>
        </a:accent6>
        <a:hlink>
          <a:srgbClr val="0099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univerself -presentation template -20120619</Template>
  <TotalTime>0</TotalTime>
  <Words>1714</Words>
  <Application>Microsoft Macintosh PowerPoint</Application>
  <PresentationFormat>A4-Papier (210x297 mm)</PresentationFormat>
  <Paragraphs>236</Paragraphs>
  <Slides>16</Slides>
  <Notes>2</Notes>
  <HiddenSlides>0</HiddenSlides>
  <MMClips>0</MMClips>
  <ScaleCrop>false</ScaleCrop>
  <HeadingPairs>
    <vt:vector size="6" baseType="variant">
      <vt:variant>
        <vt:lpstr>Entwurfsvorlage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18" baseType="lpstr">
      <vt:lpstr>univerself -presentation template -20120619</vt:lpstr>
      <vt:lpstr>Clip</vt:lpstr>
      <vt:lpstr>Folie 1</vt:lpstr>
      <vt:lpstr>Folie 2</vt:lpstr>
      <vt:lpstr>MOTIVATIONS</vt:lpstr>
      <vt:lpstr>MOTIVATIONS PROBLEM STATEMENT </vt:lpstr>
      <vt:lpstr>MOTIVATIONS GOAL</vt:lpstr>
      <vt:lpstr>MOTIVATIONS CHALLENGES</vt:lpstr>
      <vt:lpstr>UMF IN A NUTSHELL</vt:lpstr>
      <vt:lpstr>UMF IN A NUTSHELL TOWARDS A REFERENCE FRAMEWORK</vt:lpstr>
      <vt:lpstr>UMF IN A NUTSHELL NETWORK EMPOWERMENT MECHANISM </vt:lpstr>
      <vt:lpstr>UMF IN A NUTSHELL UMF CORE FUNCTIONAL BLOCKS</vt:lpstr>
      <vt:lpstr>Folie 11</vt:lpstr>
      <vt:lpstr>Folie 12</vt:lpstr>
      <vt:lpstr>Folie 13</vt:lpstr>
      <vt:lpstr>UMF IN A NUTSHELL SUMMARY</vt:lpstr>
      <vt:lpstr>What OmniRAN could be interested in:</vt:lpstr>
      <vt:lpstr>Questions / Discussions</vt:lpstr>
    </vt:vector>
  </TitlesOfParts>
  <Company>Alcatel-Lucent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Laurent</dc:creator>
  <cp:lastModifiedBy>Marc Emmelmann</cp:lastModifiedBy>
  <cp:revision>62</cp:revision>
  <cp:lastPrinted>2001-01-16T14:11:02Z</cp:lastPrinted>
  <dcterms:created xsi:type="dcterms:W3CDTF">2013-03-20T15:34:38Z</dcterms:created>
  <dcterms:modified xsi:type="dcterms:W3CDTF">2013-03-20T15:54:32Z</dcterms:modified>
</cp:coreProperties>
</file>