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embeddings/oleObject5.bin" ContentType="application/vnd.openxmlformats-officedocument.oleObject"/>
  <Override PartName="/ppt/embeddings/oleObject6.bin" ContentType="application/vnd.openxmlformats-officedocument.oleObject"/>
  <Override PartName="/ppt/embeddings/oleObject7.bin" ContentType="application/vnd.openxmlformats-officedocument.oleObject"/>
  <Override PartName="/ppt/embeddings/oleObject8.bin" ContentType="application/vnd.openxmlformats-officedocument.oleObject"/>
  <Override PartName="/ppt/embeddings/oleObject9.bin" ContentType="application/vnd.openxmlformats-officedocument.oleObject"/>
  <Override PartName="/ppt/embeddings/oleObject10.bin" ContentType="application/vnd.openxmlformats-officedocument.oleObject"/>
  <Override PartName="/ppt/embeddings/oleObject11.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4" r:id="rId2"/>
    <p:sldId id="262" r:id="rId3"/>
    <p:sldId id="287" r:id="rId4"/>
    <p:sldId id="263" r:id="rId5"/>
    <p:sldId id="288" r:id="rId6"/>
    <p:sldId id="265" r:id="rId7"/>
    <p:sldId id="268" r:id="rId8"/>
    <p:sldId id="289" r:id="rId9"/>
    <p:sldId id="291" r:id="rId10"/>
    <p:sldId id="278" r:id="rId11"/>
    <p:sldId id="279" r:id="rId12"/>
    <p:sldId id="283" r:id="rId13"/>
    <p:sldId id="280" r:id="rId14"/>
    <p:sldId id="281" r:id="rId15"/>
    <p:sldId id="267" r:id="rId16"/>
    <p:sldId id="290" r:id="rId17"/>
    <p:sldId id="284"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94" autoAdjust="0"/>
    <p:restoredTop sz="99233" autoAdjust="0"/>
  </p:normalViewPr>
  <p:slideViewPr>
    <p:cSldViewPr>
      <p:cViewPr varScale="1">
        <p:scale>
          <a:sx n="110" d="100"/>
          <a:sy n="110" d="100"/>
        </p:scale>
        <p:origin x="-96" y="-2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81" d="100"/>
          <a:sy n="81" d="100"/>
        </p:scale>
        <p:origin x="-2264" y="-112"/>
      </p:cViewPr>
      <p:guideLst>
        <p:guide orient="horz" pos="2923"/>
        <p:guide pos="2184"/>
      </p:guideLst>
    </p:cSldViewPr>
  </p:notesViewPr>
  <p:gridSpacing cx="45005" cy="45005"/>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dirty="0"/>
              <a:t> </a:t>
            </a:r>
            <a:fld id="{FB19A1F6-4CBA-3045-A103-578AB249C5A6}"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dirty="0">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dirty="0">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dirty="0">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dirty="0">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dirty="0">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dirty="0">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dirty="0"/>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dirty="0">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dirty="0">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dirty="0">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dirty="0">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dirty="0">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dirty="0">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6756010" y="76200"/>
            <a:ext cx="2159390" cy="307777"/>
          </a:xfrm>
          <a:prstGeom prst="rect">
            <a:avLst/>
          </a:prstGeom>
        </p:spPr>
        <p:txBody>
          <a:bodyPr wrap="none">
            <a:spAutoFit/>
          </a:bodyPr>
          <a:lstStyle/>
          <a:p>
            <a:pPr algn="r"/>
            <a:r>
              <a:rPr lang="en-US" sz="1400" b="1" dirty="0" smtClean="0"/>
              <a:t>omniran-13-0019-03-0000</a:t>
            </a:r>
            <a:endParaRPr lang="en-US" sz="1400" b="1" dirty="0"/>
          </a:p>
        </p:txBody>
      </p:sp>
      <p:sp>
        <p:nvSpPr>
          <p:cNvPr id="3" name="TextBox 2"/>
          <p:cNvSpPr txBox="1"/>
          <p:nvPr/>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1" fontAlgn="base" hangingPunct="1">
        <a:spcBef>
          <a:spcPct val="0"/>
        </a:spcBef>
        <a:spcAft>
          <a:spcPct val="0"/>
        </a:spcAft>
        <a:defRPr sz="3200">
          <a:solidFill>
            <a:schemeClr val="tx2"/>
          </a:solidFill>
          <a:latin typeface="+mj-lt"/>
          <a:ea typeface="ＭＳ Ｐゴシック" charset="-128"/>
          <a:cs typeface="ＭＳ Ｐゴシック" charset="-128"/>
        </a:defRPr>
      </a:lvl1pPr>
      <a:lvl2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1" fontAlgn="base" hangingPunct="1">
        <a:spcBef>
          <a:spcPct val="0"/>
        </a:spcBef>
        <a:spcAft>
          <a:spcPct val="0"/>
        </a:spcAft>
        <a:defRPr sz="3200">
          <a:solidFill>
            <a:schemeClr val="tx2"/>
          </a:solidFill>
          <a:latin typeface="Times" charset="0"/>
        </a:defRPr>
      </a:lvl6pPr>
      <a:lvl7pPr marL="914400" algn="ctr" rtl="0" eaLnBrk="1" fontAlgn="base" hangingPunct="1">
        <a:spcBef>
          <a:spcPct val="0"/>
        </a:spcBef>
        <a:spcAft>
          <a:spcPct val="0"/>
        </a:spcAft>
        <a:defRPr sz="3200">
          <a:solidFill>
            <a:schemeClr val="tx2"/>
          </a:solidFill>
          <a:latin typeface="Times" charset="0"/>
        </a:defRPr>
      </a:lvl7pPr>
      <a:lvl8pPr marL="1371600" algn="ctr" rtl="0" eaLnBrk="1" fontAlgn="base" hangingPunct="1">
        <a:spcBef>
          <a:spcPct val="0"/>
        </a:spcBef>
        <a:spcAft>
          <a:spcPct val="0"/>
        </a:spcAft>
        <a:defRPr sz="3200">
          <a:solidFill>
            <a:schemeClr val="tx2"/>
          </a:solidFill>
          <a:latin typeface="Times" charset="0"/>
        </a:defRPr>
      </a:lvl8pPr>
      <a:lvl9pPr marL="1828800" algn="ctr" rtl="0" eaLnBrk="1" fontAlgn="base" hangingPunct="1">
        <a:spcBef>
          <a:spcPct val="0"/>
        </a:spcBef>
        <a:spcAft>
          <a:spcPct val="0"/>
        </a:spcAft>
        <a:defRPr sz="3200">
          <a:solidFill>
            <a:schemeClr val="tx2"/>
          </a:solidFill>
          <a:latin typeface="Times"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1" fontAlgn="base" hangingPunct="1">
        <a:spcBef>
          <a:spcPct val="20000"/>
        </a:spcBef>
        <a:spcAft>
          <a:spcPct val="0"/>
        </a:spcAft>
        <a:buChar char="–"/>
        <a:defRPr sz="2800">
          <a:solidFill>
            <a:schemeClr val="tx1"/>
          </a:solidFill>
          <a:latin typeface="+mn-lt"/>
          <a:ea typeface="ＭＳ Ｐゴシック" charset="-128"/>
        </a:defRPr>
      </a:lvl2pPr>
      <a:lvl3pPr marL="1085850" indent="-228600" algn="l" rtl="0" eaLnBrk="1" fontAlgn="base" hangingPunct="1">
        <a:spcBef>
          <a:spcPct val="20000"/>
        </a:spcBef>
        <a:spcAft>
          <a:spcPct val="0"/>
        </a:spcAft>
        <a:buChar char="•"/>
        <a:defRPr sz="2400">
          <a:solidFill>
            <a:schemeClr val="tx1"/>
          </a:solidFill>
          <a:latin typeface="+mn-lt"/>
          <a:ea typeface="ＭＳ Ｐゴシック" charset="-128"/>
        </a:defRPr>
      </a:lvl3pPr>
      <a:lvl4pPr marL="1428750" indent="-228600" algn="l" rtl="0" eaLnBrk="1" fontAlgn="base" hangingPunct="1">
        <a:spcBef>
          <a:spcPct val="20000"/>
        </a:spcBef>
        <a:spcAft>
          <a:spcPct val="0"/>
        </a:spcAft>
        <a:buChar char="–"/>
        <a:defRPr sz="2000">
          <a:solidFill>
            <a:schemeClr val="tx1"/>
          </a:solidFill>
          <a:latin typeface="+mn-lt"/>
          <a:ea typeface="ＭＳ Ｐゴシック" charset="-128"/>
        </a:defRPr>
      </a:lvl4pPr>
      <a:lvl5pPr marL="1771650" indent="-228600" algn="l" rtl="0" eaLnBrk="1" fontAlgn="base" hangingPunct="1">
        <a:spcBef>
          <a:spcPct val="20000"/>
        </a:spcBef>
        <a:spcAft>
          <a:spcPct val="0"/>
        </a:spcAft>
        <a:buChar char="•"/>
        <a:defRPr sz="2000">
          <a:solidFill>
            <a:schemeClr val="tx1"/>
          </a:solidFill>
          <a:latin typeface="+mn-lt"/>
          <a:ea typeface="ＭＳ Ｐゴシック" charset="-128"/>
        </a:defRPr>
      </a:lvl5pPr>
      <a:lvl6pPr marL="2228850" indent="-228600" algn="l" rtl="0" eaLnBrk="1" fontAlgn="base" hangingPunct="1">
        <a:spcBef>
          <a:spcPct val="20000"/>
        </a:spcBef>
        <a:spcAft>
          <a:spcPct val="0"/>
        </a:spcAft>
        <a:buChar char="•"/>
        <a:defRPr sz="2000">
          <a:solidFill>
            <a:schemeClr val="tx1"/>
          </a:solidFill>
          <a:latin typeface="+mn-lt"/>
          <a:ea typeface="ＭＳ Ｐゴシック" charset="-128"/>
        </a:defRPr>
      </a:lvl6pPr>
      <a:lvl7pPr marL="2686050" indent="-228600" algn="l" rtl="0" eaLnBrk="1" fontAlgn="base" hangingPunct="1">
        <a:spcBef>
          <a:spcPct val="20000"/>
        </a:spcBef>
        <a:spcAft>
          <a:spcPct val="0"/>
        </a:spcAft>
        <a:buChar char="•"/>
        <a:defRPr sz="2000">
          <a:solidFill>
            <a:schemeClr val="tx1"/>
          </a:solidFill>
          <a:latin typeface="+mn-lt"/>
          <a:ea typeface="ＭＳ Ｐゴシック" charset="-128"/>
        </a:defRPr>
      </a:lvl7pPr>
      <a:lvl8pPr marL="3143250" indent="-228600" algn="l" rtl="0" eaLnBrk="1" fontAlgn="base" hangingPunct="1">
        <a:spcBef>
          <a:spcPct val="20000"/>
        </a:spcBef>
        <a:spcAft>
          <a:spcPct val="0"/>
        </a:spcAft>
        <a:buChar char="•"/>
        <a:defRPr sz="2000">
          <a:solidFill>
            <a:schemeClr val="tx1"/>
          </a:solidFill>
          <a:latin typeface="+mn-lt"/>
          <a:ea typeface="ＭＳ Ｐゴシック" charset="-128"/>
        </a:defRPr>
      </a:lvl8pPr>
      <a:lvl9pPr marL="3600450" indent="-228600" algn="l" rtl="0" eaLnBrk="1" fontAlgn="base" hangingPunct="1">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1" Type="http://schemas.openxmlformats.org/officeDocument/2006/relationships/slideLayout" Target="../slideLayouts/slideLayout7.xml"/><Relationship Id="rId2" Type="http://schemas.openxmlformats.org/officeDocument/2006/relationships/hyperlink" Target="http://standards.ieee.org/IPR/copyrightpolicy.html"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2.wmf"/><Relationship Id="rId4" Type="http://schemas.openxmlformats.org/officeDocument/2006/relationships/oleObject" Target="../embeddings/oleObject3.bin"/><Relationship Id="rId5" Type="http://schemas.openxmlformats.org/officeDocument/2006/relationships/image" Target="../media/image14.wmf"/><Relationship Id="rId6" Type="http://schemas.openxmlformats.org/officeDocument/2006/relationships/image" Target="../media/image13.png"/><Relationship Id="rId7" Type="http://schemas.openxmlformats.org/officeDocument/2006/relationships/image" Target="../media/image15.png"/><Relationship Id="rId8" Type="http://schemas.openxmlformats.org/officeDocument/2006/relationships/oleObject" Target="../embeddings/oleObject4.bin"/><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wmf"/><Relationship Id="rId4" Type="http://schemas.openxmlformats.org/officeDocument/2006/relationships/oleObject" Target="../embeddings/oleObject5.bin"/><Relationship Id="rId5" Type="http://schemas.openxmlformats.org/officeDocument/2006/relationships/image" Target="../media/image14.wmf"/><Relationship Id="rId6" Type="http://schemas.openxmlformats.org/officeDocument/2006/relationships/image" Target="../media/image13.png"/><Relationship Id="rId7" Type="http://schemas.openxmlformats.org/officeDocument/2006/relationships/image" Target="../media/image15.png"/><Relationship Id="rId8" Type="http://schemas.openxmlformats.org/officeDocument/2006/relationships/oleObject" Target="../embeddings/oleObject6.bin"/><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wmf"/><Relationship Id="rId4" Type="http://schemas.openxmlformats.org/officeDocument/2006/relationships/oleObject" Target="../embeddings/oleObject7.bin"/><Relationship Id="rId5" Type="http://schemas.openxmlformats.org/officeDocument/2006/relationships/image" Target="../media/image14.wmf"/><Relationship Id="rId6" Type="http://schemas.openxmlformats.org/officeDocument/2006/relationships/image" Target="../media/image13.png"/><Relationship Id="rId7" Type="http://schemas.openxmlformats.org/officeDocument/2006/relationships/image" Target="../media/image15.png"/><Relationship Id="rId8" Type="http://schemas.openxmlformats.org/officeDocument/2006/relationships/oleObject" Target="../embeddings/oleObject8.bin"/><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wmf"/><Relationship Id="rId4" Type="http://schemas.openxmlformats.org/officeDocument/2006/relationships/oleObject" Target="../embeddings/oleObject9.bin"/><Relationship Id="rId5" Type="http://schemas.openxmlformats.org/officeDocument/2006/relationships/image" Target="../media/image14.wmf"/><Relationship Id="rId6" Type="http://schemas.openxmlformats.org/officeDocument/2006/relationships/image" Target="../media/image13.png"/><Relationship Id="rId7" Type="http://schemas.openxmlformats.org/officeDocument/2006/relationships/image" Target="../media/image15.png"/><Relationship Id="rId1" Type="http://schemas.openxmlformats.org/officeDocument/2006/relationships/vmlDrawing" Target="../drawings/vmlDrawing5.vml"/><Relationship Id="rId2"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wmf"/><Relationship Id="rId4" Type="http://schemas.openxmlformats.org/officeDocument/2006/relationships/oleObject" Target="../embeddings/oleObject10.bin"/><Relationship Id="rId5" Type="http://schemas.openxmlformats.org/officeDocument/2006/relationships/image" Target="../media/image14.wmf"/><Relationship Id="rId6" Type="http://schemas.openxmlformats.org/officeDocument/2006/relationships/image" Target="../media/image13.png"/><Relationship Id="rId7" Type="http://schemas.openxmlformats.org/officeDocument/2006/relationships/image" Target="../media/image15.png"/><Relationship Id="rId8" Type="http://schemas.openxmlformats.org/officeDocument/2006/relationships/oleObject" Target="../embeddings/oleObject11.bin"/><Relationship Id="rId1" Type="http://schemas.openxmlformats.org/officeDocument/2006/relationships/vmlDrawing" Target="../drawings/vmlDrawing6.vml"/><Relationship Id="rId2"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4" Type="http://schemas.openxmlformats.org/officeDocument/2006/relationships/image" Target="../media/image3.emf"/><Relationship Id="rId5" Type="http://schemas.openxmlformats.org/officeDocument/2006/relationships/image" Target="../media/image4.emf"/><Relationship Id="rId6" Type="http://schemas.openxmlformats.org/officeDocument/2006/relationships/image" Target="../media/image5.emf"/><Relationship Id="rId7" Type="http://schemas.openxmlformats.org/officeDocument/2006/relationships/image" Target="../media/image6.wmf"/><Relationship Id="rId8" Type="http://schemas.openxmlformats.org/officeDocument/2006/relationships/image" Target="../media/image7.wmf"/><Relationship Id="rId9" Type="http://schemas.openxmlformats.org/officeDocument/2006/relationships/image" Target="../media/image8.wmf"/><Relationship Id="rId10" Type="http://schemas.openxmlformats.org/officeDocument/2006/relationships/image" Target="../media/image9.png"/><Relationship Id="rId11" Type="http://schemas.openxmlformats.org/officeDocument/2006/relationships/image" Target="../media/image10.wmf"/><Relationship Id="rId1" Type="http://schemas.openxmlformats.org/officeDocument/2006/relationships/slideLayout" Target="../slideLayouts/slideLayout2.xml"/><Relationship Id="rId2" Type="http://schemas.openxmlformats.org/officeDocument/2006/relationships/image" Target="../media/image1.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2.wmf"/><Relationship Id="rId4" Type="http://schemas.openxmlformats.org/officeDocument/2006/relationships/oleObject" Target="../embeddings/oleObject1.bin"/><Relationship Id="rId5" Type="http://schemas.openxmlformats.org/officeDocument/2006/relationships/image" Target="../media/image11.wmf"/><Relationship Id="rId6" Type="http://schemas.openxmlformats.org/officeDocument/2006/relationships/oleObject" Target="../embeddings/oleObject2.bin"/><Relationship Id="rId7" Type="http://schemas.openxmlformats.org/officeDocument/2006/relationships/image" Target="../media/image13.png"/><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985743221"/>
              </p:ext>
            </p:extLst>
          </p:nvPr>
        </p:nvGraphicFramePr>
        <p:xfrm>
          <a:off x="533400" y="483090"/>
          <a:ext cx="8077201" cy="3241529"/>
        </p:xfrm>
        <a:graphic>
          <a:graphicData uri="http://schemas.openxmlformats.org/drawingml/2006/table">
            <a:tbl>
              <a:tblPr firstRow="1" bandRow="1">
                <a:tableStyleId>{5940675A-B579-460E-94D1-54222C63F5DA}</a:tableStyleId>
              </a:tblPr>
              <a:tblGrid>
                <a:gridCol w="2056015"/>
                <a:gridCol w="1577540"/>
                <a:gridCol w="1845205"/>
                <a:gridCol w="2598441"/>
              </a:tblGrid>
              <a:tr h="399499">
                <a:tc gridSpan="4">
                  <a:txBody>
                    <a:bodyPr/>
                    <a:lstStyle/>
                    <a:p>
                      <a:pPr algn="ctr"/>
                      <a:r>
                        <a:rPr lang="en-US" sz="2000" baseline="0" dirty="0" smtClean="0">
                          <a:solidFill>
                            <a:schemeClr val="tx2"/>
                          </a:solidFill>
                          <a:latin typeface="+mj-lt"/>
                        </a:rPr>
                        <a:t>Wi-Fi Hotspot Roaming Use Case</a:t>
                      </a:r>
                      <a:endParaRPr lang="en-US" sz="2000" dirty="0">
                        <a:solidFill>
                          <a:schemeClr val="tx2"/>
                        </a:solidFill>
                        <a:latin typeface="+mj-lt"/>
                      </a:endParaRPr>
                    </a:p>
                  </a:txBody>
                  <a:tcPr marL="36000" marR="36000" marT="36000" marB="36000" anchor="ctr"/>
                </a:tc>
                <a:tc hMerge="1">
                  <a:txBody>
                    <a:bodyPr/>
                    <a:lstStyle/>
                    <a:p>
                      <a:endParaRPr lang="en-US" dirty="0"/>
                    </a:p>
                  </a:txBody>
                  <a:tcPr/>
                </a:tc>
                <a:tc hMerge="1">
                  <a:txBody>
                    <a:bodyPr/>
                    <a:lstStyle/>
                    <a:p>
                      <a:endParaRPr lang="en-US"/>
                    </a:p>
                  </a:txBody>
                  <a:tcPr/>
                </a:tc>
                <a:tc hMerge="1">
                  <a:txBody>
                    <a:bodyPr/>
                    <a:lstStyle/>
                    <a:p>
                      <a:endParaRPr lang="en-US" dirty="0"/>
                    </a:p>
                  </a:txBody>
                  <a:tcPr/>
                </a:tc>
              </a:tr>
              <a:tr h="270234">
                <a:tc gridSpan="4">
                  <a:txBody>
                    <a:bodyPr/>
                    <a:lstStyle/>
                    <a:p>
                      <a:pPr algn="ctr"/>
                      <a:r>
                        <a:rPr lang="en-US" sz="1200" dirty="0" smtClean="0"/>
                        <a:t>Date: 2013-05-15</a:t>
                      </a:r>
                      <a:endParaRPr lang="en-US" sz="1200" dirty="0"/>
                    </a:p>
                  </a:txBody>
                  <a:tcPr marL="36000" marR="36000" marT="36000" marB="36000" anchor="ctr">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93897">
                <a:tc gridSpan="4">
                  <a:txBody>
                    <a:bodyPr/>
                    <a:lstStyle/>
                    <a:p>
                      <a:r>
                        <a:rPr lang="en-US" sz="1200" b="1" i="1" dirty="0" smtClean="0"/>
                        <a:t>Authors:</a:t>
                      </a:r>
                      <a:endParaRPr lang="en-US" sz="1200" b="1" i="1" dirty="0"/>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77280">
                <a:tc>
                  <a:txBody>
                    <a:bodyPr/>
                    <a:lstStyle/>
                    <a:p>
                      <a:r>
                        <a:rPr lang="en-US" sz="1000" b="0" i="1" dirty="0" smtClean="0"/>
                        <a:t>Name</a:t>
                      </a:r>
                      <a:endParaRPr lang="en-US" sz="1000" b="0" i="1"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Affiliation</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Phone</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Email</a:t>
                      </a:r>
                      <a:endParaRPr lang="en-US" sz="1000" b="0" i="1"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r>
                        <a:rPr lang="en-US" sz="1400" dirty="0"/>
                        <a:t>Max Riegel</a:t>
                      </a:r>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a:t>NSN</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a:t>+49 173 293 8240</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a:t>maximilian.riegel@nsn.com</a:t>
                      </a:r>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6323">
                <a:tc gridSpan="4">
                  <a:txBody>
                    <a:bodyPr/>
                    <a:lstStyle/>
                    <a:p>
                      <a:r>
                        <a:rPr lang="en-US" sz="1000" b="1" i="1" dirty="0" smtClean="0"/>
                        <a:t>Notice:</a:t>
                      </a:r>
                    </a:p>
                    <a:p>
                      <a:r>
                        <a:rPr lang="en-US" sz="1000" i="0" kern="1200" dirty="0" smtClean="0">
                          <a:solidFill>
                            <a:schemeClr val="tx1"/>
                          </a:solidFill>
                          <a:latin typeface="+mn-lt"/>
                          <a:ea typeface="+mn-ea"/>
                          <a:cs typeface="+mn-cs"/>
                        </a:rPr>
                        <a:t>This document does not represent the agreed view</a:t>
                      </a:r>
                      <a:r>
                        <a:rPr lang="en-US" sz="1000" i="0" kern="1200" baseline="0" dirty="0" smtClean="0">
                          <a:solidFill>
                            <a:schemeClr val="tx1"/>
                          </a:solidFill>
                          <a:latin typeface="+mn-lt"/>
                          <a:ea typeface="+mn-ea"/>
                          <a:cs typeface="+mn-cs"/>
                        </a:rPr>
                        <a:t> of the OmniRAN EC SG</a:t>
                      </a:r>
                      <a:r>
                        <a:rPr lang="en-US" sz="1000" i="0" kern="1200" dirty="0" smtClean="0">
                          <a:solidFill>
                            <a:schemeClr val="tx1"/>
                          </a:solidFill>
                          <a:latin typeface="+mn-lt"/>
                          <a:ea typeface="+mn-ea"/>
                          <a:cs typeface="+mn-cs"/>
                        </a:rPr>
                        <a:t>. It represents only the views of the participants listed in the ‘Authors:’ field above. It is offered as a basis for discussion. It is not binding on the contributor, who reserve the right to add, amend or withdraw material contained herein.</a:t>
                      </a:r>
                      <a:endParaRPr lang="en-US" sz="1000" i="0" dirty="0"/>
                    </a:p>
                  </a:txBody>
                  <a:tcPr marL="36000" marR="36000" marT="0" marB="0" anchor="ctr">
                    <a:lnT w="12700" cap="flat" cmpd="sng" algn="ctr">
                      <a:solidFill>
                        <a:schemeClr val="tx1"/>
                      </a:solidFill>
                      <a:prstDash val="solid"/>
                      <a:round/>
                      <a:headEnd type="none" w="med" len="med"/>
                      <a:tailEnd type="none" w="med" len="med"/>
                    </a:lnT>
                  </a:tcP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383754">
                <a:tc gridSpan="4">
                  <a:txBody>
                    <a:bodyPr/>
                    <a:lstStyle/>
                    <a:p>
                      <a:r>
                        <a:rPr lang="en-US" sz="1000" b="1" i="1" dirty="0" smtClean="0"/>
                        <a:t>Copyright policy:</a:t>
                      </a:r>
                    </a:p>
                    <a:p>
                      <a:r>
                        <a:rPr lang="en-US" sz="1000" kern="1200" dirty="0" smtClean="0">
                          <a:solidFill>
                            <a:schemeClr val="tx1"/>
                          </a:solidFill>
                          <a:latin typeface="+mn-lt"/>
                          <a:ea typeface="+mn-ea"/>
                          <a:cs typeface="+mn-cs"/>
                        </a:rPr>
                        <a:t>The contributor is familiar with the IEEE-SA Copyright Policy &lt;</a:t>
                      </a:r>
                      <a:r>
                        <a:rPr lang="en-US" sz="1000" kern="1200" dirty="0" smtClean="0">
                          <a:solidFill>
                            <a:schemeClr val="tx1"/>
                          </a:solidFill>
                          <a:latin typeface="+mn-lt"/>
                          <a:ea typeface="+mn-ea"/>
                          <a:cs typeface="+mn-cs"/>
                          <a:hlinkClick r:id="rId2"/>
                        </a:rPr>
                        <a:t>http://standards.ieee.org/IPR/copyrightpolicy.html</a:t>
                      </a:r>
                      <a:r>
                        <a:rPr lang="en-US" sz="1000" kern="1200" dirty="0" smtClean="0">
                          <a:solidFill>
                            <a:schemeClr val="tx1"/>
                          </a:solidFill>
                          <a:latin typeface="+mn-lt"/>
                          <a:ea typeface="+mn-ea"/>
                          <a:cs typeface="+mn-cs"/>
                        </a:rPr>
                        <a:t>&gt;.</a:t>
                      </a:r>
                      <a:endParaRPr lang="en-US" sz="1000" dirty="0"/>
                    </a:p>
                  </a:txBody>
                  <a:tcPr marL="36000" marR="36000" marT="0" marB="0" anchor="ct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484742">
                <a:tc gridSpan="4">
                  <a:txBody>
                    <a:bodyPr/>
                    <a:lstStyle/>
                    <a:p>
                      <a:r>
                        <a:rPr lang="en-US" sz="1000" b="1" i="1" dirty="0" smtClean="0"/>
                        <a:t>Patent policy:</a:t>
                      </a:r>
                      <a:endParaRPr lang="en-US" sz="1000" b="1" i="1" dirty="0"/>
                    </a:p>
                    <a:p>
                      <a:r>
                        <a:rPr lang="en-US" sz="1000" kern="1200" dirty="0" smtClean="0">
                          <a:solidFill>
                            <a:schemeClr val="tx1"/>
                          </a:solidFill>
                          <a:latin typeface="+mn-lt"/>
                          <a:ea typeface="+mn-ea"/>
                          <a:cs typeface="+mn-cs"/>
                        </a:rPr>
                        <a:t>The contributor is familiar with the IEEE-SA Patent Policy and Procedures:</a:t>
                      </a:r>
                    </a:p>
                    <a:p>
                      <a:r>
                        <a:rPr lang="en-US" sz="1000" kern="1200" dirty="0" smtClean="0">
                          <a:solidFill>
                            <a:schemeClr val="tx1"/>
                          </a:solidFill>
                          <a:latin typeface="+mn-lt"/>
                          <a:ea typeface="+mn-ea"/>
                          <a:cs typeface="+mn-cs"/>
                        </a:rPr>
                        <a:t>&lt;</a:t>
                      </a:r>
                      <a:r>
                        <a:rPr lang="en-US" sz="1000" u="none" strike="noStrike" kern="1200" dirty="0" smtClean="0">
                          <a:solidFill>
                            <a:schemeClr val="tx1"/>
                          </a:solidFill>
                          <a:latin typeface="+mn-lt"/>
                          <a:ea typeface="+mn-ea"/>
                          <a:cs typeface="+mn-cs"/>
                          <a:hlinkClick r:id="rId3"/>
                        </a:rPr>
                        <a:t>http://standards.ieee.org/guides/bylaws/sect6-7.html#6</a:t>
                      </a:r>
                      <a:r>
                        <a:rPr lang="en-US" sz="1000" kern="1200" dirty="0" smtClean="0">
                          <a:solidFill>
                            <a:schemeClr val="tx1"/>
                          </a:solidFill>
                          <a:latin typeface="+mn-lt"/>
                          <a:ea typeface="+mn-ea"/>
                          <a:cs typeface="+mn-cs"/>
                        </a:rPr>
                        <a:t>&gt; and &lt;</a:t>
                      </a:r>
                      <a:r>
                        <a:rPr lang="en-US" sz="1000" u="none" strike="noStrike" kern="1200" dirty="0" smtClean="0">
                          <a:solidFill>
                            <a:schemeClr val="tx1"/>
                          </a:solidFill>
                          <a:latin typeface="+mn-lt"/>
                          <a:ea typeface="+mn-ea"/>
                          <a:cs typeface="+mn-cs"/>
                          <a:hlinkClick r:id="rId4"/>
                        </a:rPr>
                        <a:t>http://standards.ieee.org/guides/opman/sect6.html#6.3</a:t>
                      </a:r>
                      <a:r>
                        <a:rPr lang="en-US" sz="1000" kern="1200" dirty="0" smtClean="0">
                          <a:solidFill>
                            <a:schemeClr val="tx1"/>
                          </a:solidFill>
                          <a:latin typeface="+mn-lt"/>
                          <a:ea typeface="+mn-ea"/>
                          <a:cs typeface="+mn-cs"/>
                        </a:rPr>
                        <a:t>&gt;.</a:t>
                      </a:r>
                    </a:p>
                  </a:txBody>
                  <a:tcPr marL="36000" marR="36000" marT="0" marB="0" anchor="ctr"/>
                </a:tc>
                <a:tc hMerge="1">
                  <a:txBody>
                    <a:bodyPr/>
                    <a:lstStyle/>
                    <a:p>
                      <a:endParaRPr lang="en-US" sz="1200" kern="1200" dirty="0" smtClean="0">
                        <a:solidFill>
                          <a:schemeClr val="tx1"/>
                        </a:solidFill>
                        <a:latin typeface="+mn-lt"/>
                        <a:ea typeface="+mn-ea"/>
                        <a:cs typeface="+mn-cs"/>
                      </a:endParaRPr>
                    </a:p>
                  </a:txBody>
                  <a:tcPr marL="36000" marR="36000" marT="0" marB="0" anchor="ctr"/>
                </a:tc>
                <a:tc hMerge="1">
                  <a:txBody>
                    <a:bodyPr/>
                    <a:lstStyle/>
                    <a:p>
                      <a:endParaRPr lang="en-US" dirty="0"/>
                    </a:p>
                  </a:txBody>
                  <a:tcPr/>
                </a:tc>
                <a:tc hMerge="1">
                  <a:txBody>
                    <a:bodyPr/>
                    <a:lstStyle/>
                    <a:p>
                      <a:endParaRPr lang="en-US" dirty="0"/>
                    </a:p>
                  </a:txBody>
                  <a:tcPr/>
                </a:tc>
              </a:tr>
            </a:tbl>
          </a:graphicData>
        </a:graphic>
      </p:graphicFrame>
      <p:sp>
        <p:nvSpPr>
          <p:cNvPr id="8" name="TextBox 7"/>
          <p:cNvSpPr txBox="1"/>
          <p:nvPr/>
        </p:nvSpPr>
        <p:spPr>
          <a:xfrm>
            <a:off x="533400" y="3886200"/>
            <a:ext cx="8077200" cy="2362200"/>
          </a:xfrm>
          <a:prstGeom prst="rect">
            <a:avLst/>
          </a:prstGeom>
          <a:noFill/>
        </p:spPr>
        <p:txBody>
          <a:bodyPr wrap="square" lIns="36000" tIns="36000" rIns="36000" bIns="36000" rtlCol="0">
            <a:normAutofit/>
          </a:bodyPr>
          <a:lstStyle/>
          <a:p>
            <a:pPr algn="ctr"/>
            <a:r>
              <a:rPr lang="en-US" sz="2000" dirty="0" smtClean="0">
                <a:latin typeface="+mn-lt"/>
              </a:rPr>
              <a:t>Abstract</a:t>
            </a:r>
          </a:p>
          <a:p>
            <a:pPr>
              <a:spcBef>
                <a:spcPts val="600"/>
              </a:spcBef>
            </a:pPr>
            <a:endParaRPr lang="en-US" sz="1600" dirty="0" smtClean="0">
              <a:latin typeface="+mn-lt"/>
            </a:endParaRPr>
          </a:p>
          <a:p>
            <a:pPr>
              <a:spcBef>
                <a:spcPts val="600"/>
              </a:spcBef>
            </a:pPr>
            <a:r>
              <a:rPr lang="en-US" sz="1600" dirty="0">
                <a:latin typeface="+mn-lt"/>
              </a:rPr>
              <a:t>The presentation addresses the deployment of the OmniRAN architecture for the specification of open interfaces for roaming between Wi-Fi hotspot operators.</a:t>
            </a:r>
          </a:p>
          <a:p>
            <a:pPr>
              <a:spcBef>
                <a:spcPts val="600"/>
              </a:spcBef>
            </a:pPr>
            <a:r>
              <a:rPr lang="en-US" sz="1600" dirty="0">
                <a:latin typeface="+mn-lt"/>
              </a:rPr>
              <a:t>The possibility to get access to communication services in other service providers’ networks has been one of the main reasons for the overwhelming success of cellular communication and is considered as necessary function also for public Wi-Fi access networks.</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82000" cy="1143000"/>
          </a:xfrm>
        </p:spPr>
        <p:txBody>
          <a:bodyPr/>
          <a:lstStyle/>
          <a:p>
            <a:r>
              <a:rPr lang="en-US" dirty="0" smtClean="0"/>
              <a:t>OmniRAN Architecture Mapping</a:t>
            </a:r>
            <a:endParaRPr lang="en-US" dirty="0"/>
          </a:p>
        </p:txBody>
      </p:sp>
      <p:grpSp>
        <p:nvGrpSpPr>
          <p:cNvPr id="123" name="Group 122"/>
          <p:cNvGrpSpPr/>
          <p:nvPr/>
        </p:nvGrpSpPr>
        <p:grpSpPr>
          <a:xfrm>
            <a:off x="4741294" y="2093590"/>
            <a:ext cx="990600" cy="990600"/>
            <a:chOff x="7315200" y="2819400"/>
            <a:chExt cx="990600" cy="990600"/>
          </a:xfrm>
        </p:grpSpPr>
        <p:sp>
          <p:nvSpPr>
            <p:cNvPr id="6"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dirty="0">
                <a:latin typeface="Arial" pitchFamily="34" charset="0"/>
                <a:cs typeface="Arial" pitchFamily="34" charset="0"/>
              </a:endParaRPr>
            </a:p>
          </p:txBody>
        </p:sp>
        <p:pic>
          <p:nvPicPr>
            <p:cNvPr id="10" name="Picture 157"/>
            <p:cNvPicPr>
              <a:picLocks noChangeArrowheads="1"/>
            </p:cNvPicPr>
            <p:nvPr/>
          </p:nvPicPr>
          <p:blipFill>
            <a:blip r:embed="rId3"/>
            <a:srcRect/>
            <a:stretch>
              <a:fillRect/>
            </a:stretch>
          </p:blipFill>
          <p:spPr bwMode="auto">
            <a:xfrm>
              <a:off x="7648575" y="3509962"/>
              <a:ext cx="352425" cy="223838"/>
            </a:xfrm>
            <a:prstGeom prst="rect">
              <a:avLst/>
            </a:prstGeom>
            <a:noFill/>
            <a:ln w="12700">
              <a:noFill/>
              <a:miter lim="800000"/>
              <a:headEnd/>
              <a:tailEnd/>
            </a:ln>
            <a:effectLst/>
          </p:spPr>
        </p:pic>
        <p:sp>
          <p:nvSpPr>
            <p:cNvPr id="40"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Core</a:t>
              </a:r>
              <a:endParaRPr lang="en-US" sz="1600" b="1" dirty="0">
                <a:latin typeface="Arial" pitchFamily="34" charset="0"/>
                <a:cs typeface="Arial" pitchFamily="34" charset="0"/>
              </a:endParaRPr>
            </a:p>
          </p:txBody>
        </p:sp>
        <p:grpSp>
          <p:nvGrpSpPr>
            <p:cNvPr id="108" name="Group 107"/>
            <p:cNvGrpSpPr/>
            <p:nvPr/>
          </p:nvGrpSpPr>
          <p:grpSpPr>
            <a:xfrm>
              <a:off x="7520910" y="3095706"/>
              <a:ext cx="532437" cy="381000"/>
              <a:chOff x="7481888" y="3079208"/>
              <a:chExt cx="595312" cy="425992"/>
            </a:xfrm>
          </p:grpSpPr>
          <p:sp>
            <p:nvSpPr>
              <p:cNvPr id="109"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dirty="0"/>
              </a:p>
            </p:txBody>
          </p:sp>
          <p:sp>
            <p:nvSpPr>
              <p:cNvPr id="110"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grpSp>
            <p:nvGrpSpPr>
              <p:cNvPr id="111" name="Group 122"/>
              <p:cNvGrpSpPr>
                <a:grpSpLocks/>
              </p:cNvGrpSpPr>
              <p:nvPr/>
            </p:nvGrpSpPr>
            <p:grpSpPr bwMode="auto">
              <a:xfrm>
                <a:off x="7848751" y="3079208"/>
                <a:ext cx="228449" cy="389708"/>
                <a:chOff x="4120" y="2308"/>
                <a:chExt cx="305" cy="415"/>
              </a:xfrm>
            </p:grpSpPr>
            <p:sp>
              <p:nvSpPr>
                <p:cNvPr id="112"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113"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114"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115" name="Group 126"/>
                <p:cNvGrpSpPr>
                  <a:grpSpLocks/>
                </p:cNvGrpSpPr>
                <p:nvPr/>
              </p:nvGrpSpPr>
              <p:grpSpPr bwMode="auto">
                <a:xfrm flipH="1">
                  <a:off x="4164" y="2500"/>
                  <a:ext cx="152" cy="109"/>
                  <a:chOff x="3216" y="2784"/>
                  <a:chExt cx="192" cy="144"/>
                </a:xfrm>
              </p:grpSpPr>
              <p:sp>
                <p:nvSpPr>
                  <p:cNvPr id="119"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120"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121"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122"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116"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117"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118"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grpSp>
      </p:grpSp>
      <p:grpSp>
        <p:nvGrpSpPr>
          <p:cNvPr id="583" name="Group 582"/>
          <p:cNvGrpSpPr/>
          <p:nvPr/>
        </p:nvGrpSpPr>
        <p:grpSpPr>
          <a:xfrm>
            <a:off x="6112894" y="2093590"/>
            <a:ext cx="990600" cy="990600"/>
            <a:chOff x="5257800" y="1733550"/>
            <a:chExt cx="990600" cy="990600"/>
          </a:xfrm>
        </p:grpSpPr>
        <p:sp>
          <p:nvSpPr>
            <p:cNvPr id="43" name="Rounded Rectangle 42"/>
            <p:cNvSpPr/>
            <p:nvPr/>
          </p:nvSpPr>
          <p:spPr bwMode="auto">
            <a:xfrm>
              <a:off x="5257800" y="1733550"/>
              <a:ext cx="990600" cy="990600"/>
            </a:xfrm>
            <a:prstGeom prst="roundRect">
              <a:avLst/>
            </a:prstGeom>
            <a:solidFill>
              <a:schemeClr val="accent4">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a:ln>
                  <a:noFill/>
                </a:ln>
                <a:solidFill>
                  <a:schemeClr val="tx1"/>
                </a:solidFill>
                <a:effectLst/>
                <a:latin typeface="Times New Roman" charset="0"/>
              </a:endParaRPr>
            </a:p>
          </p:txBody>
        </p:sp>
        <p:grpSp>
          <p:nvGrpSpPr>
            <p:cNvPr id="44" name="Group 61"/>
            <p:cNvGrpSpPr/>
            <p:nvPr/>
          </p:nvGrpSpPr>
          <p:grpSpPr>
            <a:xfrm>
              <a:off x="5410201" y="1816606"/>
              <a:ext cx="609600" cy="450344"/>
              <a:chOff x="6324600" y="1828800"/>
              <a:chExt cx="917575" cy="677862"/>
            </a:xfrm>
          </p:grpSpPr>
          <p:grpSp>
            <p:nvGrpSpPr>
              <p:cNvPr id="45" name="Group 10"/>
              <p:cNvGrpSpPr>
                <a:grpSpLocks/>
              </p:cNvGrpSpPr>
              <p:nvPr/>
            </p:nvGrpSpPr>
            <p:grpSpPr bwMode="auto">
              <a:xfrm>
                <a:off x="6972300" y="1828800"/>
                <a:ext cx="269875" cy="460375"/>
                <a:chOff x="4120" y="2308"/>
                <a:chExt cx="305" cy="415"/>
              </a:xfrm>
            </p:grpSpPr>
            <p:sp>
              <p:nvSpPr>
                <p:cNvPr id="82" name="Freeform 11"/>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dirty="0"/>
                </a:p>
              </p:txBody>
            </p:sp>
            <p:sp>
              <p:nvSpPr>
                <p:cNvPr id="83" name="Rectangle 12"/>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dirty="0"/>
                </a:p>
              </p:txBody>
            </p:sp>
            <p:sp>
              <p:nvSpPr>
                <p:cNvPr id="84" name="Oval 13"/>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dirty="0"/>
                </a:p>
              </p:txBody>
            </p:sp>
            <p:grpSp>
              <p:nvGrpSpPr>
                <p:cNvPr id="85" name="Group 14"/>
                <p:cNvGrpSpPr>
                  <a:grpSpLocks/>
                </p:cNvGrpSpPr>
                <p:nvPr/>
              </p:nvGrpSpPr>
              <p:grpSpPr bwMode="auto">
                <a:xfrm flipH="1">
                  <a:off x="4164" y="2500"/>
                  <a:ext cx="152" cy="109"/>
                  <a:chOff x="3216" y="2784"/>
                  <a:chExt cx="192" cy="144"/>
                </a:xfrm>
              </p:grpSpPr>
              <p:sp>
                <p:nvSpPr>
                  <p:cNvPr id="89" name="Line 15"/>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90" name="Line 16"/>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91" name="Line 17"/>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92" name="Line 18"/>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dirty="0"/>
                  </a:p>
                </p:txBody>
              </p:sp>
            </p:grpSp>
            <p:sp>
              <p:nvSpPr>
                <p:cNvPr id="86" name="Freeform 19"/>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dirty="0"/>
                </a:p>
              </p:txBody>
            </p:sp>
            <p:sp>
              <p:nvSpPr>
                <p:cNvPr id="87" name="Oval 20"/>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dirty="0"/>
                </a:p>
              </p:txBody>
            </p:sp>
            <p:sp>
              <p:nvSpPr>
                <p:cNvPr id="88" name="Oval 21"/>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dirty="0"/>
                </a:p>
              </p:txBody>
            </p:sp>
          </p:grpSp>
          <p:grpSp>
            <p:nvGrpSpPr>
              <p:cNvPr id="46" name="Group 22"/>
              <p:cNvGrpSpPr>
                <a:grpSpLocks/>
              </p:cNvGrpSpPr>
              <p:nvPr/>
            </p:nvGrpSpPr>
            <p:grpSpPr bwMode="auto">
              <a:xfrm>
                <a:off x="6756400" y="1901825"/>
                <a:ext cx="269875" cy="460375"/>
                <a:chOff x="4120" y="2308"/>
                <a:chExt cx="305" cy="415"/>
              </a:xfrm>
            </p:grpSpPr>
            <p:sp>
              <p:nvSpPr>
                <p:cNvPr id="71" name="Freeform 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dirty="0"/>
                </a:p>
              </p:txBody>
            </p:sp>
            <p:sp>
              <p:nvSpPr>
                <p:cNvPr id="72" name="Rectangle 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dirty="0"/>
                </a:p>
              </p:txBody>
            </p:sp>
            <p:sp>
              <p:nvSpPr>
                <p:cNvPr id="73" name="Oval 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dirty="0"/>
                </a:p>
              </p:txBody>
            </p:sp>
            <p:grpSp>
              <p:nvGrpSpPr>
                <p:cNvPr id="74" name="Group 26"/>
                <p:cNvGrpSpPr>
                  <a:grpSpLocks/>
                </p:cNvGrpSpPr>
                <p:nvPr/>
              </p:nvGrpSpPr>
              <p:grpSpPr bwMode="auto">
                <a:xfrm flipH="1">
                  <a:off x="4164" y="2500"/>
                  <a:ext cx="152" cy="109"/>
                  <a:chOff x="3216" y="2784"/>
                  <a:chExt cx="192" cy="144"/>
                </a:xfrm>
              </p:grpSpPr>
              <p:sp>
                <p:nvSpPr>
                  <p:cNvPr id="78" name="Line 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79" name="Line 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80" name="Line 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81" name="Line 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dirty="0"/>
                  </a:p>
                </p:txBody>
              </p:sp>
            </p:grpSp>
            <p:sp>
              <p:nvSpPr>
                <p:cNvPr id="75" name="Freeform 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dirty="0"/>
                </a:p>
              </p:txBody>
            </p:sp>
            <p:sp>
              <p:nvSpPr>
                <p:cNvPr id="76" name="Oval 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dirty="0"/>
                </a:p>
              </p:txBody>
            </p:sp>
            <p:sp>
              <p:nvSpPr>
                <p:cNvPr id="77" name="Oval 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dirty="0"/>
                </a:p>
              </p:txBody>
            </p:sp>
          </p:grpSp>
          <p:grpSp>
            <p:nvGrpSpPr>
              <p:cNvPr id="47" name="Group 34"/>
              <p:cNvGrpSpPr>
                <a:grpSpLocks/>
              </p:cNvGrpSpPr>
              <p:nvPr/>
            </p:nvGrpSpPr>
            <p:grpSpPr bwMode="auto">
              <a:xfrm>
                <a:off x="6540500" y="1973262"/>
                <a:ext cx="269875" cy="460375"/>
                <a:chOff x="4120" y="2308"/>
                <a:chExt cx="305" cy="415"/>
              </a:xfrm>
            </p:grpSpPr>
            <p:sp>
              <p:nvSpPr>
                <p:cNvPr id="60" name="Freeform 35"/>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dirty="0"/>
                </a:p>
              </p:txBody>
            </p:sp>
            <p:sp>
              <p:nvSpPr>
                <p:cNvPr id="61" name="Rectangle 36"/>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dirty="0"/>
                </a:p>
              </p:txBody>
            </p:sp>
            <p:sp>
              <p:nvSpPr>
                <p:cNvPr id="62" name="Oval 37"/>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dirty="0"/>
                </a:p>
              </p:txBody>
            </p:sp>
            <p:grpSp>
              <p:nvGrpSpPr>
                <p:cNvPr id="63" name="Group 38"/>
                <p:cNvGrpSpPr>
                  <a:grpSpLocks/>
                </p:cNvGrpSpPr>
                <p:nvPr/>
              </p:nvGrpSpPr>
              <p:grpSpPr bwMode="auto">
                <a:xfrm flipH="1">
                  <a:off x="4164" y="2500"/>
                  <a:ext cx="152" cy="109"/>
                  <a:chOff x="3216" y="2784"/>
                  <a:chExt cx="192" cy="144"/>
                </a:xfrm>
              </p:grpSpPr>
              <p:sp>
                <p:nvSpPr>
                  <p:cNvPr id="67" name="Line 39"/>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68" name="Line 40"/>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69" name="Line 41"/>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70" name="Line 42"/>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dirty="0"/>
                  </a:p>
                </p:txBody>
              </p:sp>
            </p:grpSp>
            <p:sp>
              <p:nvSpPr>
                <p:cNvPr id="64" name="Freeform 43"/>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dirty="0"/>
                </a:p>
              </p:txBody>
            </p:sp>
            <p:sp>
              <p:nvSpPr>
                <p:cNvPr id="65" name="Oval 44"/>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dirty="0"/>
                </a:p>
              </p:txBody>
            </p:sp>
            <p:sp>
              <p:nvSpPr>
                <p:cNvPr id="66" name="Oval 45"/>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dirty="0"/>
                </a:p>
              </p:txBody>
            </p:sp>
          </p:grpSp>
          <p:grpSp>
            <p:nvGrpSpPr>
              <p:cNvPr id="48" name="Group 618"/>
              <p:cNvGrpSpPr>
                <a:grpSpLocks/>
              </p:cNvGrpSpPr>
              <p:nvPr/>
            </p:nvGrpSpPr>
            <p:grpSpPr bwMode="auto">
              <a:xfrm>
                <a:off x="6324600" y="2046287"/>
                <a:ext cx="269875" cy="460375"/>
                <a:chOff x="4120" y="2308"/>
                <a:chExt cx="305" cy="415"/>
              </a:xfrm>
            </p:grpSpPr>
            <p:sp>
              <p:nvSpPr>
                <p:cNvPr id="49" name="Freeform 619"/>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dirty="0"/>
                </a:p>
              </p:txBody>
            </p:sp>
            <p:sp>
              <p:nvSpPr>
                <p:cNvPr id="50" name="Rectangle 620"/>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dirty="0"/>
                </a:p>
              </p:txBody>
            </p:sp>
            <p:sp>
              <p:nvSpPr>
                <p:cNvPr id="51" name="Oval 621"/>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dirty="0"/>
                </a:p>
              </p:txBody>
            </p:sp>
            <p:grpSp>
              <p:nvGrpSpPr>
                <p:cNvPr id="52" name="Group 622"/>
                <p:cNvGrpSpPr>
                  <a:grpSpLocks/>
                </p:cNvGrpSpPr>
                <p:nvPr/>
              </p:nvGrpSpPr>
              <p:grpSpPr bwMode="auto">
                <a:xfrm flipH="1">
                  <a:off x="4164" y="2500"/>
                  <a:ext cx="152" cy="109"/>
                  <a:chOff x="3216" y="2784"/>
                  <a:chExt cx="192" cy="144"/>
                </a:xfrm>
              </p:grpSpPr>
              <p:sp>
                <p:nvSpPr>
                  <p:cNvPr id="56" name="Line 623"/>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57" name="Line 624"/>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58" name="Line 625"/>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59" name="Line 626"/>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dirty="0"/>
                  </a:p>
                </p:txBody>
              </p:sp>
            </p:grpSp>
            <p:sp>
              <p:nvSpPr>
                <p:cNvPr id="53" name="Freeform 627"/>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dirty="0"/>
                </a:p>
              </p:txBody>
            </p:sp>
            <p:sp>
              <p:nvSpPr>
                <p:cNvPr id="54" name="Oval 628"/>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dirty="0"/>
                </a:p>
              </p:txBody>
            </p:sp>
            <p:sp>
              <p:nvSpPr>
                <p:cNvPr id="55" name="Oval 629"/>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dirty="0"/>
                </a:p>
              </p:txBody>
            </p:sp>
          </p:grpSp>
        </p:grpSp>
        <p:graphicFrame>
          <p:nvGraphicFramePr>
            <p:cNvPr id="126" name="Object 15">
              <a:hlinkClick r:id="" action="ppaction://ole?verb=0"/>
            </p:cNvPr>
            <p:cNvGraphicFramePr>
              <a:graphicFrameLocks/>
            </p:cNvGraphicFramePr>
            <p:nvPr/>
          </p:nvGraphicFramePr>
          <p:xfrm>
            <a:off x="5341951" y="2253186"/>
            <a:ext cx="798445" cy="429931"/>
          </p:xfrm>
          <a:graphic>
            <a:graphicData uri="http://schemas.openxmlformats.org/presentationml/2006/ole">
              <mc:AlternateContent xmlns:mc="http://schemas.openxmlformats.org/markup-compatibility/2006">
                <mc:Choice xmlns:v="urn:schemas-microsoft-com:vml" Requires="v">
                  <p:oleObj spid="_x0000_s3106" name="Clip" r:id="rId4" imgW="5759280" imgH="3222360" progId="">
                    <p:embed/>
                  </p:oleObj>
                </mc:Choice>
                <mc:Fallback>
                  <p:oleObj name="Clip" r:id="rId4" imgW="5759280" imgH="3222360" progId="">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41951" y="2253186"/>
                          <a:ext cx="798445" cy="4299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127" name="Text Box 16"/>
            <p:cNvSpPr txBox="1">
              <a:spLocks noChangeArrowheads="1"/>
            </p:cNvSpPr>
            <p:nvPr/>
          </p:nvSpPr>
          <p:spPr bwMode="auto">
            <a:xfrm>
              <a:off x="5428250" y="2315396"/>
              <a:ext cx="637242" cy="253916"/>
            </a:xfrm>
            <a:prstGeom prst="rect">
              <a:avLst/>
            </a:prstGeom>
            <a:noFill/>
            <a:ln w="9525">
              <a:noFill/>
              <a:miter lim="800000"/>
              <a:headEnd/>
              <a:tailEnd/>
            </a:ln>
            <a:effectLst/>
          </p:spPr>
          <p:txBody>
            <a:bodyPr wrap="square">
              <a:spAutoFit/>
            </a:bodyPr>
            <a:lstStyle/>
            <a:p>
              <a:pPr eaLnBrk="0" hangingPunct="0">
                <a:lnSpc>
                  <a:spcPct val="100000"/>
                </a:lnSpc>
                <a:spcBef>
                  <a:spcPct val="0"/>
                </a:spcBef>
                <a:buFontTx/>
                <a:buNone/>
              </a:pPr>
              <a:r>
                <a:rPr lang="en-US" sz="1050" dirty="0" smtClean="0">
                  <a:latin typeface="Arial" pitchFamily="34" charset="0"/>
                  <a:ea typeface="ＭＳ Ｐゴシック" pitchFamily="34" charset="-128"/>
                  <a:cs typeface="Arial" pitchFamily="34" charset="0"/>
                </a:rPr>
                <a:t>Internet</a:t>
              </a:r>
              <a:endParaRPr lang="en-US" sz="1050" dirty="0">
                <a:latin typeface="Arial" pitchFamily="34" charset="0"/>
                <a:ea typeface="ＭＳ Ｐゴシック" pitchFamily="34" charset="-128"/>
                <a:cs typeface="Arial" pitchFamily="34" charset="0"/>
              </a:endParaRPr>
            </a:p>
          </p:txBody>
        </p:sp>
      </p:grpSp>
      <p:cxnSp>
        <p:nvCxnSpPr>
          <p:cNvPr id="130" name="Straight Connector 129"/>
          <p:cNvCxnSpPr>
            <a:stCxn id="7" idx="3"/>
          </p:cNvCxnSpPr>
          <p:nvPr/>
        </p:nvCxnSpPr>
        <p:spPr bwMode="auto">
          <a:xfrm>
            <a:off x="2226694" y="2644771"/>
            <a:ext cx="752475"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96" name="Group 95"/>
          <p:cNvGrpSpPr/>
          <p:nvPr/>
        </p:nvGrpSpPr>
        <p:grpSpPr>
          <a:xfrm>
            <a:off x="2379094" y="2569840"/>
            <a:ext cx="479618" cy="457200"/>
            <a:chOff x="1524000" y="2209800"/>
            <a:chExt cx="479618" cy="457200"/>
          </a:xfrm>
        </p:grpSpPr>
        <p:sp>
          <p:nvSpPr>
            <p:cNvPr id="131" name="Oval 130"/>
            <p:cNvSpPr/>
            <p:nvPr/>
          </p:nvSpPr>
          <p:spPr bwMode="auto">
            <a:xfrm>
              <a:off x="1676400" y="22098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133" name="TextBox 132"/>
            <p:cNvSpPr txBox="1"/>
            <p:nvPr/>
          </p:nvSpPr>
          <p:spPr>
            <a:xfrm>
              <a:off x="1524000" y="2297668"/>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R1</a:t>
              </a:r>
              <a:endParaRPr lang="en-US" sz="1800" b="1" dirty="0">
                <a:latin typeface="Arial" pitchFamily="34" charset="0"/>
                <a:cs typeface="Arial" pitchFamily="34" charset="0"/>
              </a:endParaRPr>
            </a:p>
          </p:txBody>
        </p:sp>
      </p:grpSp>
      <p:cxnSp>
        <p:nvCxnSpPr>
          <p:cNvPr id="136" name="Straight Connector 135"/>
          <p:cNvCxnSpPr>
            <a:endCxn id="6" idx="1"/>
          </p:cNvCxnSpPr>
          <p:nvPr/>
        </p:nvCxnSpPr>
        <p:spPr bwMode="auto">
          <a:xfrm>
            <a:off x="3979294" y="2588890"/>
            <a:ext cx="762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41" name="Group 40"/>
          <p:cNvGrpSpPr/>
          <p:nvPr/>
        </p:nvGrpSpPr>
        <p:grpSpPr>
          <a:xfrm>
            <a:off x="4131694" y="2516711"/>
            <a:ext cx="479618" cy="461425"/>
            <a:chOff x="3276600" y="2156671"/>
            <a:chExt cx="479618" cy="461425"/>
          </a:xfrm>
        </p:grpSpPr>
        <p:sp>
          <p:nvSpPr>
            <p:cNvPr id="137" name="Oval 136"/>
            <p:cNvSpPr/>
            <p:nvPr/>
          </p:nvSpPr>
          <p:spPr bwMode="auto">
            <a:xfrm>
              <a:off x="3429000" y="2156671"/>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138" name="TextBox 137"/>
            <p:cNvSpPr txBox="1"/>
            <p:nvPr/>
          </p:nvSpPr>
          <p:spPr>
            <a:xfrm>
              <a:off x="3276600" y="2248764"/>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grpSp>
      <p:cxnSp>
        <p:nvCxnSpPr>
          <p:cNvPr id="134" name="Straight Connector 133"/>
          <p:cNvCxnSpPr>
            <a:stCxn id="6" idx="3"/>
            <a:endCxn id="43" idx="1"/>
          </p:cNvCxnSpPr>
          <p:nvPr/>
        </p:nvCxnSpPr>
        <p:spPr bwMode="auto">
          <a:xfrm>
            <a:off x="5731894" y="2588890"/>
            <a:ext cx="381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295" name="Group 294"/>
          <p:cNvGrpSpPr/>
          <p:nvPr/>
        </p:nvGrpSpPr>
        <p:grpSpPr>
          <a:xfrm>
            <a:off x="1236094" y="2093590"/>
            <a:ext cx="990600" cy="990600"/>
            <a:chOff x="381000" y="1962150"/>
            <a:chExt cx="990600" cy="990600"/>
          </a:xfrm>
        </p:grpSpPr>
        <p:sp>
          <p:nvSpPr>
            <p:cNvPr id="7" name="AutoShape 153"/>
            <p:cNvSpPr>
              <a:spLocks noChangeArrowheads="1"/>
            </p:cNvSpPr>
            <p:nvPr/>
          </p:nvSpPr>
          <p:spPr bwMode="auto">
            <a:xfrm>
              <a:off x="381000" y="1962150"/>
              <a:ext cx="990600" cy="990600"/>
            </a:xfrm>
            <a:prstGeom prst="flowChartAlternateProcess">
              <a:avLst/>
            </a:prstGeom>
            <a:solidFill>
              <a:srgbClr val="6DC0FF"/>
            </a:solidFill>
            <a:ln w="9525">
              <a:noFill/>
              <a:miter lim="800000"/>
              <a:headEnd/>
              <a:tailEnd/>
            </a:ln>
            <a:effectLst/>
          </p:spPr>
          <p:txBody>
            <a:bodyPr wrap="none" lIns="0" tIns="0" rIns="0" bIns="0" anchor="t" anchorCtr="1"/>
            <a:lstStyle/>
            <a:p>
              <a:r>
                <a:rPr lang="en-US" sz="1600" b="1" dirty="0" smtClean="0">
                  <a:latin typeface="Arial" pitchFamily="34" charset="0"/>
                  <a:cs typeface="Arial" pitchFamily="34" charset="0"/>
                </a:rPr>
                <a:t>Terminal</a:t>
              </a:r>
              <a:endParaRPr lang="en-US" sz="1600" b="1" dirty="0">
                <a:latin typeface="Arial" pitchFamily="34" charset="0"/>
                <a:cs typeface="Arial" pitchFamily="34" charset="0"/>
              </a:endParaRPr>
            </a:p>
          </p:txBody>
        </p:sp>
        <p:pic>
          <p:nvPicPr>
            <p:cNvPr id="294" name="Picture 293" descr="MC900439836.PNG"/>
            <p:cNvPicPr>
              <a:picLocks noChangeAspect="1"/>
            </p:cNvPicPr>
            <p:nvPr/>
          </p:nvPicPr>
          <p:blipFill>
            <a:blip r:embed="rId6"/>
            <a:stretch>
              <a:fillRect/>
            </a:stretch>
          </p:blipFill>
          <p:spPr>
            <a:xfrm>
              <a:off x="609600" y="2286000"/>
              <a:ext cx="533400" cy="533400"/>
            </a:xfrm>
            <a:prstGeom prst="rect">
              <a:avLst/>
            </a:prstGeom>
          </p:spPr>
        </p:pic>
      </p:grpSp>
      <p:grpSp>
        <p:nvGrpSpPr>
          <p:cNvPr id="5" name="Group 4"/>
          <p:cNvGrpSpPr/>
          <p:nvPr/>
        </p:nvGrpSpPr>
        <p:grpSpPr>
          <a:xfrm>
            <a:off x="2226694" y="2036440"/>
            <a:ext cx="2514600" cy="457200"/>
            <a:chOff x="1371600" y="1676400"/>
            <a:chExt cx="2514600" cy="457200"/>
          </a:xfrm>
        </p:grpSpPr>
        <p:sp>
          <p:nvSpPr>
            <p:cNvPr id="143" name="Oval 142"/>
            <p:cNvSpPr/>
            <p:nvPr/>
          </p:nvSpPr>
          <p:spPr bwMode="auto">
            <a:xfrm>
              <a:off x="1666875" y="19812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144" name="TextBox 143"/>
            <p:cNvSpPr txBox="1"/>
            <p:nvPr/>
          </p:nvSpPr>
          <p:spPr>
            <a:xfrm>
              <a:off x="1514475" y="1676400"/>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R2</a:t>
              </a:r>
              <a:endParaRPr lang="en-US" sz="1800" b="1" dirty="0">
                <a:latin typeface="Arial" pitchFamily="34" charset="0"/>
                <a:cs typeface="Arial" pitchFamily="34" charset="0"/>
              </a:endParaRPr>
            </a:p>
          </p:txBody>
        </p:sp>
        <p:cxnSp>
          <p:nvCxnSpPr>
            <p:cNvPr id="4" name="Straight Connector 3"/>
            <p:cNvCxnSpPr/>
            <p:nvPr/>
          </p:nvCxnSpPr>
          <p:spPr bwMode="auto">
            <a:xfrm>
              <a:off x="1371600" y="2043694"/>
              <a:ext cx="2514600" cy="0"/>
            </a:xfrm>
            <a:prstGeom prst="line">
              <a:avLst/>
            </a:prstGeom>
            <a:solidFill>
              <a:schemeClr val="accent1"/>
            </a:solidFill>
            <a:ln w="12700" cap="flat" cmpd="sng" algn="ctr">
              <a:solidFill>
                <a:schemeClr val="tx1"/>
              </a:solidFill>
              <a:prstDash val="sysDash"/>
              <a:round/>
              <a:headEnd type="none" w="sm" len="sm"/>
              <a:tailEnd type="none" w="sm" len="sm"/>
            </a:ln>
            <a:effectLst/>
          </p:spPr>
        </p:cxnSp>
      </p:grpSp>
      <p:grpSp>
        <p:nvGrpSpPr>
          <p:cNvPr id="311" name="Group 310"/>
          <p:cNvGrpSpPr/>
          <p:nvPr/>
        </p:nvGrpSpPr>
        <p:grpSpPr>
          <a:xfrm>
            <a:off x="2996824" y="2078850"/>
            <a:ext cx="1000125" cy="990600"/>
            <a:chOff x="2124075" y="4419600"/>
            <a:chExt cx="1000125" cy="990600"/>
          </a:xfrm>
        </p:grpSpPr>
        <p:sp>
          <p:nvSpPr>
            <p:cNvPr id="312" name="AutoShape 154"/>
            <p:cNvSpPr>
              <a:spLocks noChangeArrowheads="1"/>
            </p:cNvSpPr>
            <p:nvPr/>
          </p:nvSpPr>
          <p:spPr bwMode="auto">
            <a:xfrm>
              <a:off x="2124075" y="44196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dirty="0">
                <a:latin typeface="Arial" pitchFamily="34" charset="0"/>
                <a:cs typeface="Arial" pitchFamily="34" charset="0"/>
              </a:endParaRPr>
            </a:p>
          </p:txBody>
        </p:sp>
        <p:sp>
          <p:nvSpPr>
            <p:cNvPr id="313" name="Rectangle 187"/>
            <p:cNvSpPr>
              <a:spLocks noChangeArrowheads="1"/>
            </p:cNvSpPr>
            <p:nvPr/>
          </p:nvSpPr>
          <p:spPr bwMode="auto">
            <a:xfrm>
              <a:off x="2182812" y="44958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pic>
          <p:nvPicPr>
            <p:cNvPr id="314" name="Picture 313" descr="Wireless Gateway.png"/>
            <p:cNvPicPr>
              <a:picLocks noChangeAspect="1"/>
            </p:cNvPicPr>
            <p:nvPr/>
          </p:nvPicPr>
          <p:blipFill>
            <a:blip r:embed="rId7" cstate="print"/>
            <a:stretch>
              <a:fillRect/>
            </a:stretch>
          </p:blipFill>
          <p:spPr>
            <a:xfrm>
              <a:off x="2411760" y="4710893"/>
              <a:ext cx="180020" cy="158267"/>
            </a:xfrm>
            <a:prstGeom prst="rect">
              <a:avLst/>
            </a:prstGeom>
          </p:spPr>
        </p:pic>
        <p:pic>
          <p:nvPicPr>
            <p:cNvPr id="315" name="Picture 314" descr="Wireless Gateway.png"/>
            <p:cNvPicPr>
              <a:picLocks noChangeAspect="1"/>
            </p:cNvPicPr>
            <p:nvPr/>
          </p:nvPicPr>
          <p:blipFill>
            <a:blip r:embed="rId7" cstate="print"/>
            <a:stretch>
              <a:fillRect/>
            </a:stretch>
          </p:blipFill>
          <p:spPr>
            <a:xfrm>
              <a:off x="2726795" y="4824155"/>
              <a:ext cx="270030" cy="237401"/>
            </a:xfrm>
            <a:prstGeom prst="rect">
              <a:avLst/>
            </a:prstGeom>
          </p:spPr>
        </p:pic>
        <p:pic>
          <p:nvPicPr>
            <p:cNvPr id="316" name="Picture 315" descr="Wireless Gateway.png"/>
            <p:cNvPicPr>
              <a:picLocks noChangeAspect="1"/>
            </p:cNvPicPr>
            <p:nvPr/>
          </p:nvPicPr>
          <p:blipFill>
            <a:blip r:embed="rId7" cstate="print"/>
            <a:stretch>
              <a:fillRect/>
            </a:stretch>
          </p:blipFill>
          <p:spPr>
            <a:xfrm>
              <a:off x="2186735" y="4869160"/>
              <a:ext cx="512022" cy="450153"/>
            </a:xfrm>
            <a:prstGeom prst="rect">
              <a:avLst/>
            </a:prstGeom>
          </p:spPr>
        </p:pic>
      </p:grpSp>
      <p:sp>
        <p:nvSpPr>
          <p:cNvPr id="9" name="Rounded Rectangle 8"/>
          <p:cNvSpPr/>
          <p:nvPr/>
        </p:nvSpPr>
        <p:spPr bwMode="auto">
          <a:xfrm>
            <a:off x="1151620" y="1988840"/>
            <a:ext cx="6030670" cy="1215135"/>
          </a:xfrm>
          <a:prstGeom prst="roundRect">
            <a:avLst/>
          </a:prstGeom>
          <a:noFill/>
          <a:ln w="1905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332" name="TextBox 331"/>
          <p:cNvSpPr txBox="1"/>
          <p:nvPr/>
        </p:nvSpPr>
        <p:spPr>
          <a:xfrm>
            <a:off x="1221870" y="1673805"/>
            <a:ext cx="1864964" cy="369332"/>
          </a:xfrm>
          <a:prstGeom prst="rect">
            <a:avLst/>
          </a:prstGeom>
          <a:noFill/>
        </p:spPr>
        <p:txBody>
          <a:bodyPr wrap="none" rtlCol="0">
            <a:spAutoFit/>
          </a:bodyPr>
          <a:lstStyle/>
          <a:p>
            <a:r>
              <a:rPr lang="en-US" sz="1800" b="1" dirty="0">
                <a:latin typeface="Arial" pitchFamily="34" charset="0"/>
                <a:cs typeface="Arial" pitchFamily="34" charset="0"/>
              </a:rPr>
              <a:t>Home Operator</a:t>
            </a:r>
          </a:p>
        </p:txBody>
      </p:sp>
      <p:grpSp>
        <p:nvGrpSpPr>
          <p:cNvPr id="94" name="Group 93"/>
          <p:cNvGrpSpPr/>
          <p:nvPr/>
        </p:nvGrpSpPr>
        <p:grpSpPr>
          <a:xfrm>
            <a:off x="1151619" y="3129195"/>
            <a:ext cx="6030670" cy="3315140"/>
            <a:chOff x="296525" y="2769155"/>
            <a:chExt cx="6030670" cy="3315140"/>
          </a:xfrm>
        </p:grpSpPr>
        <p:grpSp>
          <p:nvGrpSpPr>
            <p:cNvPr id="213" name="Group 212"/>
            <p:cNvGrpSpPr/>
            <p:nvPr/>
          </p:nvGrpSpPr>
          <p:grpSpPr>
            <a:xfrm>
              <a:off x="3886200" y="5003685"/>
              <a:ext cx="990600" cy="990600"/>
              <a:chOff x="7315200" y="2819400"/>
              <a:chExt cx="990600" cy="990600"/>
            </a:xfrm>
          </p:grpSpPr>
          <p:sp>
            <p:nvSpPr>
              <p:cNvPr id="214"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dirty="0">
                  <a:latin typeface="Arial" pitchFamily="34" charset="0"/>
                  <a:cs typeface="Arial" pitchFamily="34" charset="0"/>
                </a:endParaRPr>
              </a:p>
            </p:txBody>
          </p:sp>
          <p:pic>
            <p:nvPicPr>
              <p:cNvPr id="215" name="Picture 157"/>
              <p:cNvPicPr>
                <a:picLocks noChangeArrowheads="1"/>
              </p:cNvPicPr>
              <p:nvPr/>
            </p:nvPicPr>
            <p:blipFill>
              <a:blip r:embed="rId3"/>
              <a:srcRect/>
              <a:stretch>
                <a:fillRect/>
              </a:stretch>
            </p:blipFill>
            <p:spPr bwMode="auto">
              <a:xfrm>
                <a:off x="7648575" y="3509962"/>
                <a:ext cx="352425" cy="223838"/>
              </a:xfrm>
              <a:prstGeom prst="rect">
                <a:avLst/>
              </a:prstGeom>
              <a:noFill/>
              <a:ln w="12700">
                <a:noFill/>
                <a:miter lim="800000"/>
                <a:headEnd/>
                <a:tailEnd/>
              </a:ln>
              <a:effectLst/>
            </p:spPr>
          </p:pic>
          <p:sp>
            <p:nvSpPr>
              <p:cNvPr id="216"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Core</a:t>
                </a:r>
                <a:endParaRPr lang="en-US" sz="1600" b="1" dirty="0">
                  <a:latin typeface="Arial" pitchFamily="34" charset="0"/>
                  <a:cs typeface="Arial" pitchFamily="34" charset="0"/>
                </a:endParaRPr>
              </a:p>
            </p:txBody>
          </p:sp>
          <p:grpSp>
            <p:nvGrpSpPr>
              <p:cNvPr id="217" name="Group 216"/>
              <p:cNvGrpSpPr/>
              <p:nvPr/>
            </p:nvGrpSpPr>
            <p:grpSpPr>
              <a:xfrm>
                <a:off x="7520910" y="3095706"/>
                <a:ext cx="532437" cy="381000"/>
                <a:chOff x="7481888" y="3079208"/>
                <a:chExt cx="595312" cy="425992"/>
              </a:xfrm>
            </p:grpSpPr>
            <p:sp>
              <p:nvSpPr>
                <p:cNvPr id="218"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dirty="0"/>
                </a:p>
              </p:txBody>
            </p:sp>
            <p:sp>
              <p:nvSpPr>
                <p:cNvPr id="219"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grpSp>
              <p:nvGrpSpPr>
                <p:cNvPr id="220" name="Group 122"/>
                <p:cNvGrpSpPr>
                  <a:grpSpLocks/>
                </p:cNvGrpSpPr>
                <p:nvPr/>
              </p:nvGrpSpPr>
              <p:grpSpPr bwMode="auto">
                <a:xfrm>
                  <a:off x="7848751" y="3079208"/>
                  <a:ext cx="228449" cy="389708"/>
                  <a:chOff x="4120" y="2308"/>
                  <a:chExt cx="305" cy="415"/>
                </a:xfrm>
              </p:grpSpPr>
              <p:sp>
                <p:nvSpPr>
                  <p:cNvPr id="221"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222"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223"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224" name="Group 126"/>
                  <p:cNvGrpSpPr>
                    <a:grpSpLocks/>
                  </p:cNvGrpSpPr>
                  <p:nvPr/>
                </p:nvGrpSpPr>
                <p:grpSpPr bwMode="auto">
                  <a:xfrm flipH="1">
                    <a:off x="4164" y="2500"/>
                    <a:ext cx="152" cy="109"/>
                    <a:chOff x="3216" y="2784"/>
                    <a:chExt cx="192" cy="144"/>
                  </a:xfrm>
                </p:grpSpPr>
                <p:sp>
                  <p:nvSpPr>
                    <p:cNvPr id="228"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229"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230"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231"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225"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226"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227"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grpSp>
        </p:grpSp>
        <p:grpSp>
          <p:nvGrpSpPr>
            <p:cNvPr id="580" name="Group 579"/>
            <p:cNvGrpSpPr/>
            <p:nvPr/>
          </p:nvGrpSpPr>
          <p:grpSpPr>
            <a:xfrm>
              <a:off x="5257800" y="5003685"/>
              <a:ext cx="990600" cy="990600"/>
              <a:chOff x="5257800" y="4419600"/>
              <a:chExt cx="990600" cy="990600"/>
            </a:xfrm>
          </p:grpSpPr>
          <p:sp>
            <p:nvSpPr>
              <p:cNvPr id="233" name="Rounded Rectangle 232"/>
              <p:cNvSpPr/>
              <p:nvPr/>
            </p:nvSpPr>
            <p:spPr bwMode="auto">
              <a:xfrm>
                <a:off x="5257800" y="4419600"/>
                <a:ext cx="990600" cy="990600"/>
              </a:xfrm>
              <a:prstGeom prst="roundRect">
                <a:avLst/>
              </a:prstGeom>
              <a:solidFill>
                <a:schemeClr val="accent4">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a:ln>
                    <a:noFill/>
                  </a:ln>
                  <a:solidFill>
                    <a:schemeClr val="tx1"/>
                  </a:solidFill>
                  <a:effectLst/>
                  <a:latin typeface="Times New Roman" charset="0"/>
                </a:endParaRPr>
              </a:p>
            </p:txBody>
          </p:sp>
          <p:grpSp>
            <p:nvGrpSpPr>
              <p:cNvPr id="234" name="Group 61"/>
              <p:cNvGrpSpPr/>
              <p:nvPr/>
            </p:nvGrpSpPr>
            <p:grpSpPr>
              <a:xfrm>
                <a:off x="5410201" y="4502656"/>
                <a:ext cx="609600" cy="450344"/>
                <a:chOff x="6324600" y="1828800"/>
                <a:chExt cx="917575" cy="677862"/>
              </a:xfrm>
            </p:grpSpPr>
            <p:grpSp>
              <p:nvGrpSpPr>
                <p:cNvPr id="237" name="Group 10"/>
                <p:cNvGrpSpPr>
                  <a:grpSpLocks/>
                </p:cNvGrpSpPr>
                <p:nvPr/>
              </p:nvGrpSpPr>
              <p:grpSpPr bwMode="auto">
                <a:xfrm>
                  <a:off x="6972300" y="1828800"/>
                  <a:ext cx="269875" cy="460375"/>
                  <a:chOff x="4120" y="2308"/>
                  <a:chExt cx="305" cy="415"/>
                </a:xfrm>
              </p:grpSpPr>
              <p:sp>
                <p:nvSpPr>
                  <p:cNvPr id="274" name="Freeform 11"/>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dirty="0"/>
                  </a:p>
                </p:txBody>
              </p:sp>
              <p:sp>
                <p:nvSpPr>
                  <p:cNvPr id="275" name="Rectangle 12"/>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dirty="0"/>
                  </a:p>
                </p:txBody>
              </p:sp>
              <p:sp>
                <p:nvSpPr>
                  <p:cNvPr id="276" name="Oval 13"/>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dirty="0"/>
                  </a:p>
                </p:txBody>
              </p:sp>
              <p:grpSp>
                <p:nvGrpSpPr>
                  <p:cNvPr id="277" name="Group 14"/>
                  <p:cNvGrpSpPr>
                    <a:grpSpLocks/>
                  </p:cNvGrpSpPr>
                  <p:nvPr/>
                </p:nvGrpSpPr>
                <p:grpSpPr bwMode="auto">
                  <a:xfrm flipH="1">
                    <a:off x="4164" y="2500"/>
                    <a:ext cx="152" cy="109"/>
                    <a:chOff x="3216" y="2784"/>
                    <a:chExt cx="192" cy="144"/>
                  </a:xfrm>
                </p:grpSpPr>
                <p:sp>
                  <p:nvSpPr>
                    <p:cNvPr id="281" name="Line 15"/>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282" name="Line 16"/>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283" name="Line 17"/>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284" name="Line 18"/>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dirty="0"/>
                    </a:p>
                  </p:txBody>
                </p:sp>
              </p:grpSp>
              <p:sp>
                <p:nvSpPr>
                  <p:cNvPr id="278" name="Freeform 19"/>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dirty="0"/>
                  </a:p>
                </p:txBody>
              </p:sp>
              <p:sp>
                <p:nvSpPr>
                  <p:cNvPr id="279" name="Oval 20"/>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dirty="0"/>
                  </a:p>
                </p:txBody>
              </p:sp>
              <p:sp>
                <p:nvSpPr>
                  <p:cNvPr id="280" name="Oval 21"/>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dirty="0"/>
                  </a:p>
                </p:txBody>
              </p:sp>
            </p:grpSp>
            <p:grpSp>
              <p:nvGrpSpPr>
                <p:cNvPr id="238" name="Group 22"/>
                <p:cNvGrpSpPr>
                  <a:grpSpLocks/>
                </p:cNvGrpSpPr>
                <p:nvPr/>
              </p:nvGrpSpPr>
              <p:grpSpPr bwMode="auto">
                <a:xfrm>
                  <a:off x="6756400" y="1901825"/>
                  <a:ext cx="269875" cy="460375"/>
                  <a:chOff x="4120" y="2308"/>
                  <a:chExt cx="305" cy="415"/>
                </a:xfrm>
              </p:grpSpPr>
              <p:sp>
                <p:nvSpPr>
                  <p:cNvPr id="263" name="Freeform 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dirty="0"/>
                  </a:p>
                </p:txBody>
              </p:sp>
              <p:sp>
                <p:nvSpPr>
                  <p:cNvPr id="264" name="Rectangle 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dirty="0"/>
                  </a:p>
                </p:txBody>
              </p:sp>
              <p:sp>
                <p:nvSpPr>
                  <p:cNvPr id="265" name="Oval 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dirty="0"/>
                  </a:p>
                </p:txBody>
              </p:sp>
              <p:grpSp>
                <p:nvGrpSpPr>
                  <p:cNvPr id="266" name="Group 26"/>
                  <p:cNvGrpSpPr>
                    <a:grpSpLocks/>
                  </p:cNvGrpSpPr>
                  <p:nvPr/>
                </p:nvGrpSpPr>
                <p:grpSpPr bwMode="auto">
                  <a:xfrm flipH="1">
                    <a:off x="4164" y="2500"/>
                    <a:ext cx="152" cy="109"/>
                    <a:chOff x="3216" y="2784"/>
                    <a:chExt cx="192" cy="144"/>
                  </a:xfrm>
                </p:grpSpPr>
                <p:sp>
                  <p:nvSpPr>
                    <p:cNvPr id="270" name="Line 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271" name="Line 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272" name="Line 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273" name="Line 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dirty="0"/>
                    </a:p>
                  </p:txBody>
                </p:sp>
              </p:grpSp>
              <p:sp>
                <p:nvSpPr>
                  <p:cNvPr id="267" name="Freeform 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dirty="0"/>
                  </a:p>
                </p:txBody>
              </p:sp>
              <p:sp>
                <p:nvSpPr>
                  <p:cNvPr id="268" name="Oval 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dirty="0"/>
                  </a:p>
                </p:txBody>
              </p:sp>
              <p:sp>
                <p:nvSpPr>
                  <p:cNvPr id="269" name="Oval 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dirty="0"/>
                  </a:p>
                </p:txBody>
              </p:sp>
            </p:grpSp>
            <p:grpSp>
              <p:nvGrpSpPr>
                <p:cNvPr id="239" name="Group 34"/>
                <p:cNvGrpSpPr>
                  <a:grpSpLocks/>
                </p:cNvGrpSpPr>
                <p:nvPr/>
              </p:nvGrpSpPr>
              <p:grpSpPr bwMode="auto">
                <a:xfrm>
                  <a:off x="6540500" y="1973262"/>
                  <a:ext cx="269875" cy="460375"/>
                  <a:chOff x="4120" y="2308"/>
                  <a:chExt cx="305" cy="415"/>
                </a:xfrm>
              </p:grpSpPr>
              <p:sp>
                <p:nvSpPr>
                  <p:cNvPr id="252" name="Freeform 35"/>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dirty="0"/>
                  </a:p>
                </p:txBody>
              </p:sp>
              <p:sp>
                <p:nvSpPr>
                  <p:cNvPr id="253" name="Rectangle 36"/>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dirty="0"/>
                  </a:p>
                </p:txBody>
              </p:sp>
              <p:sp>
                <p:nvSpPr>
                  <p:cNvPr id="254" name="Oval 37"/>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dirty="0"/>
                  </a:p>
                </p:txBody>
              </p:sp>
              <p:grpSp>
                <p:nvGrpSpPr>
                  <p:cNvPr id="255" name="Group 38"/>
                  <p:cNvGrpSpPr>
                    <a:grpSpLocks/>
                  </p:cNvGrpSpPr>
                  <p:nvPr/>
                </p:nvGrpSpPr>
                <p:grpSpPr bwMode="auto">
                  <a:xfrm flipH="1">
                    <a:off x="4164" y="2500"/>
                    <a:ext cx="152" cy="109"/>
                    <a:chOff x="3216" y="2784"/>
                    <a:chExt cx="192" cy="144"/>
                  </a:xfrm>
                </p:grpSpPr>
                <p:sp>
                  <p:nvSpPr>
                    <p:cNvPr id="259" name="Line 39"/>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260" name="Line 40"/>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261" name="Line 41"/>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262" name="Line 42"/>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dirty="0"/>
                    </a:p>
                  </p:txBody>
                </p:sp>
              </p:grpSp>
              <p:sp>
                <p:nvSpPr>
                  <p:cNvPr id="256" name="Freeform 43"/>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dirty="0"/>
                  </a:p>
                </p:txBody>
              </p:sp>
              <p:sp>
                <p:nvSpPr>
                  <p:cNvPr id="257" name="Oval 44"/>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dirty="0"/>
                  </a:p>
                </p:txBody>
              </p:sp>
              <p:sp>
                <p:nvSpPr>
                  <p:cNvPr id="258" name="Oval 45"/>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dirty="0"/>
                  </a:p>
                </p:txBody>
              </p:sp>
            </p:grpSp>
            <p:grpSp>
              <p:nvGrpSpPr>
                <p:cNvPr id="240" name="Group 618"/>
                <p:cNvGrpSpPr>
                  <a:grpSpLocks/>
                </p:cNvGrpSpPr>
                <p:nvPr/>
              </p:nvGrpSpPr>
              <p:grpSpPr bwMode="auto">
                <a:xfrm>
                  <a:off x="6324600" y="2046287"/>
                  <a:ext cx="269875" cy="460375"/>
                  <a:chOff x="4120" y="2308"/>
                  <a:chExt cx="305" cy="415"/>
                </a:xfrm>
              </p:grpSpPr>
              <p:sp>
                <p:nvSpPr>
                  <p:cNvPr id="241" name="Freeform 619"/>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dirty="0"/>
                  </a:p>
                </p:txBody>
              </p:sp>
              <p:sp>
                <p:nvSpPr>
                  <p:cNvPr id="242" name="Rectangle 620"/>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dirty="0"/>
                  </a:p>
                </p:txBody>
              </p:sp>
              <p:sp>
                <p:nvSpPr>
                  <p:cNvPr id="243" name="Oval 621"/>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dirty="0"/>
                  </a:p>
                </p:txBody>
              </p:sp>
              <p:grpSp>
                <p:nvGrpSpPr>
                  <p:cNvPr id="244" name="Group 622"/>
                  <p:cNvGrpSpPr>
                    <a:grpSpLocks/>
                  </p:cNvGrpSpPr>
                  <p:nvPr/>
                </p:nvGrpSpPr>
                <p:grpSpPr bwMode="auto">
                  <a:xfrm flipH="1">
                    <a:off x="4164" y="2500"/>
                    <a:ext cx="152" cy="109"/>
                    <a:chOff x="3216" y="2784"/>
                    <a:chExt cx="192" cy="144"/>
                  </a:xfrm>
                </p:grpSpPr>
                <p:sp>
                  <p:nvSpPr>
                    <p:cNvPr id="248" name="Line 623"/>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249" name="Line 624"/>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250" name="Line 625"/>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251" name="Line 626"/>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dirty="0"/>
                    </a:p>
                  </p:txBody>
                </p:sp>
              </p:grpSp>
              <p:sp>
                <p:nvSpPr>
                  <p:cNvPr id="245" name="Freeform 627"/>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dirty="0"/>
                  </a:p>
                </p:txBody>
              </p:sp>
              <p:sp>
                <p:nvSpPr>
                  <p:cNvPr id="246" name="Oval 628"/>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dirty="0"/>
                  </a:p>
                </p:txBody>
              </p:sp>
              <p:sp>
                <p:nvSpPr>
                  <p:cNvPr id="247" name="Oval 629"/>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dirty="0"/>
                  </a:p>
                </p:txBody>
              </p:sp>
            </p:grpSp>
          </p:grpSp>
          <p:graphicFrame>
            <p:nvGraphicFramePr>
              <p:cNvPr id="235" name="Object 15">
                <a:hlinkClick r:id="" action="ppaction://ole?verb=0"/>
              </p:cNvPr>
              <p:cNvGraphicFramePr>
                <a:graphicFrameLocks/>
              </p:cNvGraphicFramePr>
              <p:nvPr/>
            </p:nvGraphicFramePr>
            <p:xfrm>
              <a:off x="5341951" y="4939236"/>
              <a:ext cx="798445" cy="429931"/>
            </p:xfrm>
            <a:graphic>
              <a:graphicData uri="http://schemas.openxmlformats.org/presentationml/2006/ole">
                <mc:AlternateContent xmlns:mc="http://schemas.openxmlformats.org/markup-compatibility/2006">
                  <mc:Choice xmlns:v="urn:schemas-microsoft-com:vml" Requires="v">
                    <p:oleObj spid="_x0000_s3107" name="Clip" r:id="rId8" imgW="5759280" imgH="3222360" progId="">
                      <p:embed/>
                    </p:oleObj>
                  </mc:Choice>
                  <mc:Fallback>
                    <p:oleObj name="Clip" r:id="rId8" imgW="5759280" imgH="3222360" progId="">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41951" y="4939236"/>
                            <a:ext cx="798445" cy="4299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236" name="Text Box 16"/>
              <p:cNvSpPr txBox="1">
                <a:spLocks noChangeArrowheads="1"/>
              </p:cNvSpPr>
              <p:nvPr/>
            </p:nvSpPr>
            <p:spPr bwMode="auto">
              <a:xfrm>
                <a:off x="5428250" y="5001446"/>
                <a:ext cx="637242" cy="253916"/>
              </a:xfrm>
              <a:prstGeom prst="rect">
                <a:avLst/>
              </a:prstGeom>
              <a:noFill/>
              <a:ln w="9525">
                <a:noFill/>
                <a:miter lim="800000"/>
                <a:headEnd/>
                <a:tailEnd/>
              </a:ln>
              <a:effectLst/>
            </p:spPr>
            <p:txBody>
              <a:bodyPr wrap="square">
                <a:spAutoFit/>
              </a:bodyPr>
              <a:lstStyle/>
              <a:p>
                <a:pPr eaLnBrk="0" hangingPunct="0">
                  <a:lnSpc>
                    <a:spcPct val="100000"/>
                  </a:lnSpc>
                  <a:spcBef>
                    <a:spcPct val="0"/>
                  </a:spcBef>
                  <a:buFontTx/>
                  <a:buNone/>
                </a:pPr>
                <a:r>
                  <a:rPr lang="en-US" sz="1050" dirty="0" smtClean="0">
                    <a:latin typeface="Arial" pitchFamily="34" charset="0"/>
                    <a:ea typeface="ＭＳ Ｐゴシック" pitchFamily="34" charset="-128"/>
                    <a:cs typeface="Arial" pitchFamily="34" charset="0"/>
                  </a:rPr>
                  <a:t>Internet</a:t>
                </a:r>
                <a:endParaRPr lang="en-US" sz="1050" dirty="0">
                  <a:latin typeface="Arial" pitchFamily="34" charset="0"/>
                  <a:ea typeface="ＭＳ Ｐゴシック" pitchFamily="34" charset="-128"/>
                  <a:cs typeface="Arial" pitchFamily="34" charset="0"/>
                </a:endParaRPr>
              </a:p>
            </p:txBody>
          </p:sp>
        </p:grpSp>
        <p:cxnSp>
          <p:nvCxnSpPr>
            <p:cNvPr id="285" name="Straight Connector 284"/>
            <p:cNvCxnSpPr>
              <a:endCxn id="214" idx="1"/>
            </p:cNvCxnSpPr>
            <p:nvPr/>
          </p:nvCxnSpPr>
          <p:spPr bwMode="auto">
            <a:xfrm>
              <a:off x="3124200" y="5498985"/>
              <a:ext cx="762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286" name="Oval 285"/>
            <p:cNvSpPr/>
            <p:nvPr/>
          </p:nvSpPr>
          <p:spPr bwMode="auto">
            <a:xfrm>
              <a:off x="3429000" y="5433579"/>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287" name="TextBox 286"/>
            <p:cNvSpPr txBox="1"/>
            <p:nvPr/>
          </p:nvSpPr>
          <p:spPr>
            <a:xfrm>
              <a:off x="3276600" y="5128779"/>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cxnSp>
          <p:nvCxnSpPr>
            <p:cNvPr id="288" name="Straight Connector 287"/>
            <p:cNvCxnSpPr>
              <a:stCxn id="214" idx="3"/>
              <a:endCxn id="233" idx="1"/>
            </p:cNvCxnSpPr>
            <p:nvPr/>
          </p:nvCxnSpPr>
          <p:spPr bwMode="auto">
            <a:xfrm>
              <a:off x="4876800" y="5498985"/>
              <a:ext cx="381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289" name="Straight Connector 288"/>
            <p:cNvCxnSpPr>
              <a:stCxn id="6" idx="2"/>
              <a:endCxn id="214" idx="0"/>
            </p:cNvCxnSpPr>
            <p:nvPr/>
          </p:nvCxnSpPr>
          <p:spPr bwMode="auto">
            <a:xfrm>
              <a:off x="4381500" y="2769155"/>
              <a:ext cx="0" cy="223453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292" name="Oval 291"/>
            <p:cNvSpPr/>
            <p:nvPr/>
          </p:nvSpPr>
          <p:spPr bwMode="auto">
            <a:xfrm>
              <a:off x="4314611" y="406399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293" name="TextBox 292"/>
            <p:cNvSpPr txBox="1"/>
            <p:nvPr/>
          </p:nvSpPr>
          <p:spPr>
            <a:xfrm>
              <a:off x="3886200" y="3958825"/>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R5</a:t>
              </a:r>
              <a:endParaRPr lang="en-US" sz="1800" b="1" dirty="0">
                <a:latin typeface="Arial" pitchFamily="34" charset="0"/>
                <a:cs typeface="Arial" pitchFamily="34" charset="0"/>
              </a:endParaRPr>
            </a:p>
          </p:txBody>
        </p:sp>
        <p:grpSp>
          <p:nvGrpSpPr>
            <p:cNvPr id="323" name="Group 322"/>
            <p:cNvGrpSpPr/>
            <p:nvPr/>
          </p:nvGrpSpPr>
          <p:grpSpPr>
            <a:xfrm>
              <a:off x="2141730" y="5003195"/>
              <a:ext cx="1000125" cy="990600"/>
              <a:chOff x="2124075" y="4419600"/>
              <a:chExt cx="1000125" cy="990600"/>
            </a:xfrm>
          </p:grpSpPr>
          <p:sp>
            <p:nvSpPr>
              <p:cNvPr id="324" name="AutoShape 154"/>
              <p:cNvSpPr>
                <a:spLocks noChangeArrowheads="1"/>
              </p:cNvSpPr>
              <p:nvPr/>
            </p:nvSpPr>
            <p:spPr bwMode="auto">
              <a:xfrm>
                <a:off x="2124075" y="44196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dirty="0">
                  <a:latin typeface="Arial" pitchFamily="34" charset="0"/>
                  <a:cs typeface="Arial" pitchFamily="34" charset="0"/>
                </a:endParaRPr>
              </a:p>
            </p:txBody>
          </p:sp>
          <p:sp>
            <p:nvSpPr>
              <p:cNvPr id="325" name="Rectangle 187"/>
              <p:cNvSpPr>
                <a:spLocks noChangeArrowheads="1"/>
              </p:cNvSpPr>
              <p:nvPr/>
            </p:nvSpPr>
            <p:spPr bwMode="auto">
              <a:xfrm>
                <a:off x="2182812" y="44958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pic>
            <p:nvPicPr>
              <p:cNvPr id="326" name="Picture 325" descr="Wireless Gateway.png"/>
              <p:cNvPicPr>
                <a:picLocks noChangeAspect="1"/>
              </p:cNvPicPr>
              <p:nvPr/>
            </p:nvPicPr>
            <p:blipFill>
              <a:blip r:embed="rId7" cstate="print"/>
              <a:stretch>
                <a:fillRect/>
              </a:stretch>
            </p:blipFill>
            <p:spPr>
              <a:xfrm>
                <a:off x="2411760" y="4710893"/>
                <a:ext cx="180020" cy="158267"/>
              </a:xfrm>
              <a:prstGeom prst="rect">
                <a:avLst/>
              </a:prstGeom>
            </p:spPr>
          </p:pic>
          <p:pic>
            <p:nvPicPr>
              <p:cNvPr id="327" name="Picture 326" descr="Wireless Gateway.png"/>
              <p:cNvPicPr>
                <a:picLocks noChangeAspect="1"/>
              </p:cNvPicPr>
              <p:nvPr/>
            </p:nvPicPr>
            <p:blipFill>
              <a:blip r:embed="rId7" cstate="print"/>
              <a:stretch>
                <a:fillRect/>
              </a:stretch>
            </p:blipFill>
            <p:spPr>
              <a:xfrm>
                <a:off x="2726795" y="4824155"/>
                <a:ext cx="270030" cy="237401"/>
              </a:xfrm>
              <a:prstGeom prst="rect">
                <a:avLst/>
              </a:prstGeom>
            </p:spPr>
          </p:pic>
          <p:pic>
            <p:nvPicPr>
              <p:cNvPr id="328" name="Picture 327" descr="Wireless Gateway.png"/>
              <p:cNvPicPr>
                <a:picLocks noChangeAspect="1"/>
              </p:cNvPicPr>
              <p:nvPr/>
            </p:nvPicPr>
            <p:blipFill>
              <a:blip r:embed="rId7" cstate="print"/>
              <a:stretch>
                <a:fillRect/>
              </a:stretch>
            </p:blipFill>
            <p:spPr>
              <a:xfrm>
                <a:off x="2186735" y="4869160"/>
                <a:ext cx="512022" cy="450153"/>
              </a:xfrm>
              <a:prstGeom prst="rect">
                <a:avLst/>
              </a:prstGeom>
            </p:spPr>
          </p:pic>
        </p:grpSp>
        <p:sp>
          <p:nvSpPr>
            <p:cNvPr id="334" name="Rounded Rectangle 333"/>
            <p:cNvSpPr/>
            <p:nvPr/>
          </p:nvSpPr>
          <p:spPr bwMode="auto">
            <a:xfrm>
              <a:off x="296525" y="4869160"/>
              <a:ext cx="6030670" cy="1215135"/>
            </a:xfrm>
            <a:prstGeom prst="roundRect">
              <a:avLst/>
            </a:prstGeom>
            <a:noFill/>
            <a:ln w="1905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336" name="TextBox 335"/>
            <p:cNvSpPr txBox="1"/>
            <p:nvPr/>
          </p:nvSpPr>
          <p:spPr>
            <a:xfrm>
              <a:off x="296525" y="4554125"/>
              <a:ext cx="3224486" cy="369332"/>
            </a:xfrm>
            <a:prstGeom prst="rect">
              <a:avLst/>
            </a:prstGeom>
            <a:noFill/>
          </p:spPr>
          <p:txBody>
            <a:bodyPr wrap="none" rtlCol="0">
              <a:spAutoFit/>
            </a:bodyPr>
            <a:lstStyle/>
            <a:p>
              <a:r>
                <a:rPr lang="en-US" sz="1800" b="1" dirty="0">
                  <a:latin typeface="Arial" pitchFamily="34" charset="0"/>
                  <a:cs typeface="Arial" pitchFamily="34" charset="0"/>
                </a:rPr>
                <a:t>Other Operator w/ own core</a:t>
              </a:r>
            </a:p>
          </p:txBody>
        </p:sp>
      </p:grpSp>
      <p:grpSp>
        <p:nvGrpSpPr>
          <p:cNvPr id="93" name="Group 92"/>
          <p:cNvGrpSpPr/>
          <p:nvPr/>
        </p:nvGrpSpPr>
        <p:grpSpPr>
          <a:xfrm>
            <a:off x="1151619" y="2980009"/>
            <a:ext cx="3599200" cy="1799141"/>
            <a:chOff x="296525" y="2619969"/>
            <a:chExt cx="3599200" cy="1799141"/>
          </a:xfrm>
        </p:grpSpPr>
        <p:cxnSp>
          <p:nvCxnSpPr>
            <p:cNvPr id="306" name="Straight Connector 305"/>
            <p:cNvCxnSpPr>
              <a:stCxn id="318" idx="3"/>
            </p:cNvCxnSpPr>
            <p:nvPr/>
          </p:nvCxnSpPr>
          <p:spPr bwMode="auto">
            <a:xfrm flipV="1">
              <a:off x="3141855" y="2619969"/>
              <a:ext cx="753870" cy="1214321"/>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317" name="Group 316"/>
            <p:cNvGrpSpPr/>
            <p:nvPr/>
          </p:nvGrpSpPr>
          <p:grpSpPr>
            <a:xfrm>
              <a:off x="2141730" y="3338990"/>
              <a:ext cx="1000125" cy="990600"/>
              <a:chOff x="2124075" y="4419600"/>
              <a:chExt cx="1000125" cy="990600"/>
            </a:xfrm>
          </p:grpSpPr>
          <p:sp>
            <p:nvSpPr>
              <p:cNvPr id="318" name="AutoShape 154"/>
              <p:cNvSpPr>
                <a:spLocks noChangeArrowheads="1"/>
              </p:cNvSpPr>
              <p:nvPr/>
            </p:nvSpPr>
            <p:spPr bwMode="auto">
              <a:xfrm>
                <a:off x="2124075" y="44196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dirty="0">
                  <a:latin typeface="Arial" pitchFamily="34" charset="0"/>
                  <a:cs typeface="Arial" pitchFamily="34" charset="0"/>
                </a:endParaRPr>
              </a:p>
            </p:txBody>
          </p:sp>
          <p:sp>
            <p:nvSpPr>
              <p:cNvPr id="319" name="Rectangle 187"/>
              <p:cNvSpPr>
                <a:spLocks noChangeArrowheads="1"/>
              </p:cNvSpPr>
              <p:nvPr/>
            </p:nvSpPr>
            <p:spPr bwMode="auto">
              <a:xfrm>
                <a:off x="2182812" y="44958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pic>
            <p:nvPicPr>
              <p:cNvPr id="320" name="Picture 319" descr="Wireless Gateway.png"/>
              <p:cNvPicPr>
                <a:picLocks noChangeAspect="1"/>
              </p:cNvPicPr>
              <p:nvPr/>
            </p:nvPicPr>
            <p:blipFill>
              <a:blip r:embed="rId7" cstate="print"/>
              <a:stretch>
                <a:fillRect/>
              </a:stretch>
            </p:blipFill>
            <p:spPr>
              <a:xfrm>
                <a:off x="2411760" y="4710893"/>
                <a:ext cx="180020" cy="158267"/>
              </a:xfrm>
              <a:prstGeom prst="rect">
                <a:avLst/>
              </a:prstGeom>
            </p:spPr>
          </p:pic>
          <p:pic>
            <p:nvPicPr>
              <p:cNvPr id="321" name="Picture 320" descr="Wireless Gateway.png"/>
              <p:cNvPicPr>
                <a:picLocks noChangeAspect="1"/>
              </p:cNvPicPr>
              <p:nvPr/>
            </p:nvPicPr>
            <p:blipFill>
              <a:blip r:embed="rId7" cstate="print"/>
              <a:stretch>
                <a:fillRect/>
              </a:stretch>
            </p:blipFill>
            <p:spPr>
              <a:xfrm>
                <a:off x="2726795" y="4824155"/>
                <a:ext cx="270030" cy="237401"/>
              </a:xfrm>
              <a:prstGeom prst="rect">
                <a:avLst/>
              </a:prstGeom>
            </p:spPr>
          </p:pic>
          <p:pic>
            <p:nvPicPr>
              <p:cNvPr id="322" name="Picture 321" descr="Wireless Gateway.png"/>
              <p:cNvPicPr>
                <a:picLocks noChangeAspect="1"/>
              </p:cNvPicPr>
              <p:nvPr/>
            </p:nvPicPr>
            <p:blipFill>
              <a:blip r:embed="rId7" cstate="print"/>
              <a:stretch>
                <a:fillRect/>
              </a:stretch>
            </p:blipFill>
            <p:spPr>
              <a:xfrm>
                <a:off x="2186735" y="4869160"/>
                <a:ext cx="512022" cy="450153"/>
              </a:xfrm>
              <a:prstGeom prst="rect">
                <a:avLst/>
              </a:prstGeom>
            </p:spPr>
          </p:pic>
        </p:grpSp>
        <p:sp>
          <p:nvSpPr>
            <p:cNvPr id="333" name="Rounded Rectangle 332"/>
            <p:cNvSpPr/>
            <p:nvPr/>
          </p:nvSpPr>
          <p:spPr bwMode="auto">
            <a:xfrm>
              <a:off x="296525" y="3203975"/>
              <a:ext cx="2970330" cy="1215135"/>
            </a:xfrm>
            <a:prstGeom prst="roundRect">
              <a:avLst/>
            </a:prstGeom>
            <a:noFill/>
            <a:ln w="1905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335" name="TextBox 334"/>
            <p:cNvSpPr txBox="1"/>
            <p:nvPr/>
          </p:nvSpPr>
          <p:spPr>
            <a:xfrm>
              <a:off x="296525" y="2888940"/>
              <a:ext cx="2032227" cy="369332"/>
            </a:xfrm>
            <a:prstGeom prst="rect">
              <a:avLst/>
            </a:prstGeom>
            <a:noFill/>
          </p:spPr>
          <p:txBody>
            <a:bodyPr wrap="none" rtlCol="0">
              <a:spAutoFit/>
            </a:bodyPr>
            <a:lstStyle/>
            <a:p>
              <a:r>
                <a:rPr lang="en-US" sz="1800" b="1" dirty="0">
                  <a:latin typeface="Arial" pitchFamily="34" charset="0"/>
                  <a:cs typeface="Arial" pitchFamily="34" charset="0"/>
                </a:rPr>
                <a:t>Access Operator</a:t>
              </a:r>
            </a:p>
          </p:txBody>
        </p:sp>
        <p:sp>
          <p:nvSpPr>
            <p:cNvPr id="337" name="Oval 336"/>
            <p:cNvSpPr/>
            <p:nvPr/>
          </p:nvSpPr>
          <p:spPr bwMode="auto">
            <a:xfrm>
              <a:off x="3564505" y="2989638"/>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338" name="TextBox 337"/>
            <p:cNvSpPr txBox="1"/>
            <p:nvPr/>
          </p:nvSpPr>
          <p:spPr>
            <a:xfrm>
              <a:off x="3162545" y="2888940"/>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gr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82000" cy="1143000"/>
          </a:xfrm>
        </p:spPr>
        <p:txBody>
          <a:bodyPr>
            <a:normAutofit fontScale="90000"/>
          </a:bodyPr>
          <a:lstStyle/>
          <a:p>
            <a:pPr marL="514350" indent="-514350" algn="l"/>
            <a:r>
              <a:rPr lang="en-US" dirty="0"/>
              <a:t>1.	Home operator has roaming agreement with other operator. Traffic is routed via other operator’s core into the Internet</a:t>
            </a:r>
          </a:p>
        </p:txBody>
      </p:sp>
      <p:grpSp>
        <p:nvGrpSpPr>
          <p:cNvPr id="123" name="Group 122"/>
          <p:cNvGrpSpPr/>
          <p:nvPr/>
        </p:nvGrpSpPr>
        <p:grpSpPr>
          <a:xfrm>
            <a:off x="4741294" y="2093590"/>
            <a:ext cx="990600" cy="990600"/>
            <a:chOff x="7315200" y="2819400"/>
            <a:chExt cx="990600" cy="990600"/>
          </a:xfrm>
        </p:grpSpPr>
        <p:sp>
          <p:nvSpPr>
            <p:cNvPr id="6"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dirty="0">
                <a:latin typeface="Arial" pitchFamily="34" charset="0"/>
                <a:cs typeface="Arial" pitchFamily="34" charset="0"/>
              </a:endParaRPr>
            </a:p>
          </p:txBody>
        </p:sp>
        <p:pic>
          <p:nvPicPr>
            <p:cNvPr id="10" name="Picture 157"/>
            <p:cNvPicPr>
              <a:picLocks noChangeArrowheads="1"/>
            </p:cNvPicPr>
            <p:nvPr/>
          </p:nvPicPr>
          <p:blipFill>
            <a:blip r:embed="rId3"/>
            <a:srcRect/>
            <a:stretch>
              <a:fillRect/>
            </a:stretch>
          </p:blipFill>
          <p:spPr bwMode="auto">
            <a:xfrm>
              <a:off x="7648575" y="3509962"/>
              <a:ext cx="352425" cy="223838"/>
            </a:xfrm>
            <a:prstGeom prst="rect">
              <a:avLst/>
            </a:prstGeom>
            <a:noFill/>
            <a:ln w="12700">
              <a:noFill/>
              <a:miter lim="800000"/>
              <a:headEnd/>
              <a:tailEnd/>
            </a:ln>
            <a:effectLst/>
          </p:spPr>
        </p:pic>
        <p:sp>
          <p:nvSpPr>
            <p:cNvPr id="40"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Core</a:t>
              </a:r>
              <a:endParaRPr lang="en-US" sz="1600" b="1" dirty="0">
                <a:latin typeface="Arial" pitchFamily="34" charset="0"/>
                <a:cs typeface="Arial" pitchFamily="34" charset="0"/>
              </a:endParaRPr>
            </a:p>
          </p:txBody>
        </p:sp>
        <p:grpSp>
          <p:nvGrpSpPr>
            <p:cNvPr id="108" name="Group 107"/>
            <p:cNvGrpSpPr/>
            <p:nvPr/>
          </p:nvGrpSpPr>
          <p:grpSpPr>
            <a:xfrm>
              <a:off x="7520910" y="3095706"/>
              <a:ext cx="532437" cy="381000"/>
              <a:chOff x="7481888" y="3079208"/>
              <a:chExt cx="595312" cy="425992"/>
            </a:xfrm>
          </p:grpSpPr>
          <p:sp>
            <p:nvSpPr>
              <p:cNvPr id="109"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dirty="0"/>
              </a:p>
            </p:txBody>
          </p:sp>
          <p:sp>
            <p:nvSpPr>
              <p:cNvPr id="110"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grpSp>
            <p:nvGrpSpPr>
              <p:cNvPr id="111" name="Group 122"/>
              <p:cNvGrpSpPr>
                <a:grpSpLocks/>
              </p:cNvGrpSpPr>
              <p:nvPr/>
            </p:nvGrpSpPr>
            <p:grpSpPr bwMode="auto">
              <a:xfrm>
                <a:off x="7848751" y="3079208"/>
                <a:ext cx="228449" cy="389708"/>
                <a:chOff x="4120" y="2308"/>
                <a:chExt cx="305" cy="415"/>
              </a:xfrm>
            </p:grpSpPr>
            <p:sp>
              <p:nvSpPr>
                <p:cNvPr id="112"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113"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114"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115" name="Group 126"/>
                <p:cNvGrpSpPr>
                  <a:grpSpLocks/>
                </p:cNvGrpSpPr>
                <p:nvPr/>
              </p:nvGrpSpPr>
              <p:grpSpPr bwMode="auto">
                <a:xfrm flipH="1">
                  <a:off x="4164" y="2500"/>
                  <a:ext cx="152" cy="109"/>
                  <a:chOff x="3216" y="2784"/>
                  <a:chExt cx="192" cy="144"/>
                </a:xfrm>
              </p:grpSpPr>
              <p:sp>
                <p:nvSpPr>
                  <p:cNvPr id="119"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120"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121"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122"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116"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117"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118"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grpSp>
      </p:grpSp>
      <p:grpSp>
        <p:nvGrpSpPr>
          <p:cNvPr id="583" name="Group 582"/>
          <p:cNvGrpSpPr/>
          <p:nvPr/>
        </p:nvGrpSpPr>
        <p:grpSpPr>
          <a:xfrm>
            <a:off x="6112894" y="2093590"/>
            <a:ext cx="990600" cy="990600"/>
            <a:chOff x="5257800" y="1733550"/>
            <a:chExt cx="990600" cy="990600"/>
          </a:xfrm>
        </p:grpSpPr>
        <p:sp>
          <p:nvSpPr>
            <p:cNvPr id="43" name="Rounded Rectangle 42"/>
            <p:cNvSpPr/>
            <p:nvPr/>
          </p:nvSpPr>
          <p:spPr bwMode="auto">
            <a:xfrm>
              <a:off x="5257800" y="1733550"/>
              <a:ext cx="990600" cy="990600"/>
            </a:xfrm>
            <a:prstGeom prst="roundRect">
              <a:avLst/>
            </a:prstGeom>
            <a:solidFill>
              <a:schemeClr val="accent4">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a:ln>
                  <a:noFill/>
                </a:ln>
                <a:solidFill>
                  <a:schemeClr val="tx1"/>
                </a:solidFill>
                <a:effectLst/>
                <a:latin typeface="Times New Roman" charset="0"/>
              </a:endParaRPr>
            </a:p>
          </p:txBody>
        </p:sp>
        <p:grpSp>
          <p:nvGrpSpPr>
            <p:cNvPr id="44" name="Group 61"/>
            <p:cNvGrpSpPr/>
            <p:nvPr/>
          </p:nvGrpSpPr>
          <p:grpSpPr>
            <a:xfrm>
              <a:off x="5410201" y="1816606"/>
              <a:ext cx="609600" cy="450344"/>
              <a:chOff x="6324600" y="1828800"/>
              <a:chExt cx="917575" cy="677862"/>
            </a:xfrm>
          </p:grpSpPr>
          <p:grpSp>
            <p:nvGrpSpPr>
              <p:cNvPr id="45" name="Group 10"/>
              <p:cNvGrpSpPr>
                <a:grpSpLocks/>
              </p:cNvGrpSpPr>
              <p:nvPr/>
            </p:nvGrpSpPr>
            <p:grpSpPr bwMode="auto">
              <a:xfrm>
                <a:off x="6972300" y="1828800"/>
                <a:ext cx="269875" cy="460375"/>
                <a:chOff x="4120" y="2308"/>
                <a:chExt cx="305" cy="415"/>
              </a:xfrm>
            </p:grpSpPr>
            <p:sp>
              <p:nvSpPr>
                <p:cNvPr id="82" name="Freeform 11"/>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dirty="0"/>
                </a:p>
              </p:txBody>
            </p:sp>
            <p:sp>
              <p:nvSpPr>
                <p:cNvPr id="83" name="Rectangle 12"/>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dirty="0"/>
                </a:p>
              </p:txBody>
            </p:sp>
            <p:sp>
              <p:nvSpPr>
                <p:cNvPr id="84" name="Oval 13"/>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dirty="0"/>
                </a:p>
              </p:txBody>
            </p:sp>
            <p:grpSp>
              <p:nvGrpSpPr>
                <p:cNvPr id="85" name="Group 14"/>
                <p:cNvGrpSpPr>
                  <a:grpSpLocks/>
                </p:cNvGrpSpPr>
                <p:nvPr/>
              </p:nvGrpSpPr>
              <p:grpSpPr bwMode="auto">
                <a:xfrm flipH="1">
                  <a:off x="4164" y="2500"/>
                  <a:ext cx="152" cy="109"/>
                  <a:chOff x="3216" y="2784"/>
                  <a:chExt cx="192" cy="144"/>
                </a:xfrm>
              </p:grpSpPr>
              <p:sp>
                <p:nvSpPr>
                  <p:cNvPr id="89" name="Line 15"/>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90" name="Line 16"/>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91" name="Line 17"/>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92" name="Line 18"/>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dirty="0"/>
                  </a:p>
                </p:txBody>
              </p:sp>
            </p:grpSp>
            <p:sp>
              <p:nvSpPr>
                <p:cNvPr id="86" name="Freeform 19"/>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dirty="0"/>
                </a:p>
              </p:txBody>
            </p:sp>
            <p:sp>
              <p:nvSpPr>
                <p:cNvPr id="87" name="Oval 20"/>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dirty="0"/>
                </a:p>
              </p:txBody>
            </p:sp>
            <p:sp>
              <p:nvSpPr>
                <p:cNvPr id="88" name="Oval 21"/>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dirty="0"/>
                </a:p>
              </p:txBody>
            </p:sp>
          </p:grpSp>
          <p:grpSp>
            <p:nvGrpSpPr>
              <p:cNvPr id="46" name="Group 22"/>
              <p:cNvGrpSpPr>
                <a:grpSpLocks/>
              </p:cNvGrpSpPr>
              <p:nvPr/>
            </p:nvGrpSpPr>
            <p:grpSpPr bwMode="auto">
              <a:xfrm>
                <a:off x="6756400" y="1901825"/>
                <a:ext cx="269875" cy="460375"/>
                <a:chOff x="4120" y="2308"/>
                <a:chExt cx="305" cy="415"/>
              </a:xfrm>
            </p:grpSpPr>
            <p:sp>
              <p:nvSpPr>
                <p:cNvPr id="71" name="Freeform 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dirty="0"/>
                </a:p>
              </p:txBody>
            </p:sp>
            <p:sp>
              <p:nvSpPr>
                <p:cNvPr id="72" name="Rectangle 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dirty="0"/>
                </a:p>
              </p:txBody>
            </p:sp>
            <p:sp>
              <p:nvSpPr>
                <p:cNvPr id="73" name="Oval 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dirty="0"/>
                </a:p>
              </p:txBody>
            </p:sp>
            <p:grpSp>
              <p:nvGrpSpPr>
                <p:cNvPr id="74" name="Group 26"/>
                <p:cNvGrpSpPr>
                  <a:grpSpLocks/>
                </p:cNvGrpSpPr>
                <p:nvPr/>
              </p:nvGrpSpPr>
              <p:grpSpPr bwMode="auto">
                <a:xfrm flipH="1">
                  <a:off x="4164" y="2500"/>
                  <a:ext cx="152" cy="109"/>
                  <a:chOff x="3216" y="2784"/>
                  <a:chExt cx="192" cy="144"/>
                </a:xfrm>
              </p:grpSpPr>
              <p:sp>
                <p:nvSpPr>
                  <p:cNvPr id="78" name="Line 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79" name="Line 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80" name="Line 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81" name="Line 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dirty="0"/>
                  </a:p>
                </p:txBody>
              </p:sp>
            </p:grpSp>
            <p:sp>
              <p:nvSpPr>
                <p:cNvPr id="75" name="Freeform 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dirty="0"/>
                </a:p>
              </p:txBody>
            </p:sp>
            <p:sp>
              <p:nvSpPr>
                <p:cNvPr id="76" name="Oval 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dirty="0"/>
                </a:p>
              </p:txBody>
            </p:sp>
            <p:sp>
              <p:nvSpPr>
                <p:cNvPr id="77" name="Oval 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dirty="0"/>
                </a:p>
              </p:txBody>
            </p:sp>
          </p:grpSp>
          <p:grpSp>
            <p:nvGrpSpPr>
              <p:cNvPr id="47" name="Group 34"/>
              <p:cNvGrpSpPr>
                <a:grpSpLocks/>
              </p:cNvGrpSpPr>
              <p:nvPr/>
            </p:nvGrpSpPr>
            <p:grpSpPr bwMode="auto">
              <a:xfrm>
                <a:off x="6540500" y="1973262"/>
                <a:ext cx="269875" cy="460375"/>
                <a:chOff x="4120" y="2308"/>
                <a:chExt cx="305" cy="415"/>
              </a:xfrm>
            </p:grpSpPr>
            <p:sp>
              <p:nvSpPr>
                <p:cNvPr id="60" name="Freeform 35"/>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dirty="0"/>
                </a:p>
              </p:txBody>
            </p:sp>
            <p:sp>
              <p:nvSpPr>
                <p:cNvPr id="61" name="Rectangle 36"/>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dirty="0"/>
                </a:p>
              </p:txBody>
            </p:sp>
            <p:sp>
              <p:nvSpPr>
                <p:cNvPr id="62" name="Oval 37"/>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dirty="0"/>
                </a:p>
              </p:txBody>
            </p:sp>
            <p:grpSp>
              <p:nvGrpSpPr>
                <p:cNvPr id="63" name="Group 38"/>
                <p:cNvGrpSpPr>
                  <a:grpSpLocks/>
                </p:cNvGrpSpPr>
                <p:nvPr/>
              </p:nvGrpSpPr>
              <p:grpSpPr bwMode="auto">
                <a:xfrm flipH="1">
                  <a:off x="4164" y="2500"/>
                  <a:ext cx="152" cy="109"/>
                  <a:chOff x="3216" y="2784"/>
                  <a:chExt cx="192" cy="144"/>
                </a:xfrm>
              </p:grpSpPr>
              <p:sp>
                <p:nvSpPr>
                  <p:cNvPr id="67" name="Line 39"/>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68" name="Line 40"/>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69" name="Line 41"/>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70" name="Line 42"/>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dirty="0"/>
                  </a:p>
                </p:txBody>
              </p:sp>
            </p:grpSp>
            <p:sp>
              <p:nvSpPr>
                <p:cNvPr id="64" name="Freeform 43"/>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dirty="0"/>
                </a:p>
              </p:txBody>
            </p:sp>
            <p:sp>
              <p:nvSpPr>
                <p:cNvPr id="65" name="Oval 44"/>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dirty="0"/>
                </a:p>
              </p:txBody>
            </p:sp>
            <p:sp>
              <p:nvSpPr>
                <p:cNvPr id="66" name="Oval 45"/>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dirty="0"/>
                </a:p>
              </p:txBody>
            </p:sp>
          </p:grpSp>
          <p:grpSp>
            <p:nvGrpSpPr>
              <p:cNvPr id="48" name="Group 618"/>
              <p:cNvGrpSpPr>
                <a:grpSpLocks/>
              </p:cNvGrpSpPr>
              <p:nvPr/>
            </p:nvGrpSpPr>
            <p:grpSpPr bwMode="auto">
              <a:xfrm>
                <a:off x="6324600" y="2046287"/>
                <a:ext cx="269875" cy="460375"/>
                <a:chOff x="4120" y="2308"/>
                <a:chExt cx="305" cy="415"/>
              </a:xfrm>
            </p:grpSpPr>
            <p:sp>
              <p:nvSpPr>
                <p:cNvPr id="49" name="Freeform 619"/>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dirty="0"/>
                </a:p>
              </p:txBody>
            </p:sp>
            <p:sp>
              <p:nvSpPr>
                <p:cNvPr id="50" name="Rectangle 620"/>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dirty="0"/>
                </a:p>
              </p:txBody>
            </p:sp>
            <p:sp>
              <p:nvSpPr>
                <p:cNvPr id="51" name="Oval 621"/>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dirty="0"/>
                </a:p>
              </p:txBody>
            </p:sp>
            <p:grpSp>
              <p:nvGrpSpPr>
                <p:cNvPr id="52" name="Group 622"/>
                <p:cNvGrpSpPr>
                  <a:grpSpLocks/>
                </p:cNvGrpSpPr>
                <p:nvPr/>
              </p:nvGrpSpPr>
              <p:grpSpPr bwMode="auto">
                <a:xfrm flipH="1">
                  <a:off x="4164" y="2500"/>
                  <a:ext cx="152" cy="109"/>
                  <a:chOff x="3216" y="2784"/>
                  <a:chExt cx="192" cy="144"/>
                </a:xfrm>
              </p:grpSpPr>
              <p:sp>
                <p:nvSpPr>
                  <p:cNvPr id="56" name="Line 623"/>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57" name="Line 624"/>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58" name="Line 625"/>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59" name="Line 626"/>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dirty="0"/>
                  </a:p>
                </p:txBody>
              </p:sp>
            </p:grpSp>
            <p:sp>
              <p:nvSpPr>
                <p:cNvPr id="53" name="Freeform 627"/>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dirty="0"/>
                </a:p>
              </p:txBody>
            </p:sp>
            <p:sp>
              <p:nvSpPr>
                <p:cNvPr id="54" name="Oval 628"/>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dirty="0"/>
                </a:p>
              </p:txBody>
            </p:sp>
            <p:sp>
              <p:nvSpPr>
                <p:cNvPr id="55" name="Oval 629"/>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dirty="0"/>
                </a:p>
              </p:txBody>
            </p:sp>
          </p:grpSp>
        </p:grpSp>
        <p:graphicFrame>
          <p:nvGraphicFramePr>
            <p:cNvPr id="126" name="Object 15">
              <a:hlinkClick r:id="" action="ppaction://ole?verb=0"/>
            </p:cNvPr>
            <p:cNvGraphicFramePr>
              <a:graphicFrameLocks/>
            </p:cNvGraphicFramePr>
            <p:nvPr/>
          </p:nvGraphicFramePr>
          <p:xfrm>
            <a:off x="5341951" y="2253186"/>
            <a:ext cx="798445" cy="429931"/>
          </p:xfrm>
          <a:graphic>
            <a:graphicData uri="http://schemas.openxmlformats.org/presentationml/2006/ole">
              <mc:AlternateContent xmlns:mc="http://schemas.openxmlformats.org/markup-compatibility/2006">
                <mc:Choice xmlns:v="urn:schemas-microsoft-com:vml" Requires="v">
                  <p:oleObj spid="_x0000_s6174" name="Clip" r:id="rId4" imgW="5759280" imgH="3222360" progId="">
                    <p:embed/>
                  </p:oleObj>
                </mc:Choice>
                <mc:Fallback>
                  <p:oleObj name="Clip" r:id="rId4" imgW="5759280" imgH="3222360" progId="">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41951" y="2253186"/>
                          <a:ext cx="798445" cy="4299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127" name="Text Box 16"/>
            <p:cNvSpPr txBox="1">
              <a:spLocks noChangeArrowheads="1"/>
            </p:cNvSpPr>
            <p:nvPr/>
          </p:nvSpPr>
          <p:spPr bwMode="auto">
            <a:xfrm>
              <a:off x="5428250" y="2315396"/>
              <a:ext cx="637242" cy="253916"/>
            </a:xfrm>
            <a:prstGeom prst="rect">
              <a:avLst/>
            </a:prstGeom>
            <a:noFill/>
            <a:ln w="9525">
              <a:noFill/>
              <a:miter lim="800000"/>
              <a:headEnd/>
              <a:tailEnd/>
            </a:ln>
            <a:effectLst/>
          </p:spPr>
          <p:txBody>
            <a:bodyPr wrap="square">
              <a:spAutoFit/>
            </a:bodyPr>
            <a:lstStyle/>
            <a:p>
              <a:pPr eaLnBrk="0" hangingPunct="0">
                <a:lnSpc>
                  <a:spcPct val="100000"/>
                </a:lnSpc>
                <a:spcBef>
                  <a:spcPct val="0"/>
                </a:spcBef>
                <a:buFontTx/>
                <a:buNone/>
              </a:pPr>
              <a:r>
                <a:rPr lang="en-US" sz="1050" dirty="0" smtClean="0">
                  <a:latin typeface="Arial" pitchFamily="34" charset="0"/>
                  <a:ea typeface="ＭＳ Ｐゴシック" pitchFamily="34" charset="-128"/>
                  <a:cs typeface="Arial" pitchFamily="34" charset="0"/>
                </a:rPr>
                <a:t>Internet</a:t>
              </a:r>
              <a:endParaRPr lang="en-US" sz="1050" dirty="0">
                <a:latin typeface="Arial" pitchFamily="34" charset="0"/>
                <a:ea typeface="ＭＳ Ｐゴシック" pitchFamily="34" charset="-128"/>
                <a:cs typeface="Arial" pitchFamily="34" charset="0"/>
              </a:endParaRPr>
            </a:p>
          </p:txBody>
        </p:sp>
      </p:grpSp>
      <p:cxnSp>
        <p:nvCxnSpPr>
          <p:cNvPr id="130" name="Straight Connector 129"/>
          <p:cNvCxnSpPr>
            <a:stCxn id="7" idx="3"/>
          </p:cNvCxnSpPr>
          <p:nvPr/>
        </p:nvCxnSpPr>
        <p:spPr bwMode="auto">
          <a:xfrm>
            <a:off x="2226694" y="5914906"/>
            <a:ext cx="752475"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96" name="Group 95"/>
          <p:cNvGrpSpPr/>
          <p:nvPr/>
        </p:nvGrpSpPr>
        <p:grpSpPr>
          <a:xfrm>
            <a:off x="2379094" y="5839975"/>
            <a:ext cx="479618" cy="457200"/>
            <a:chOff x="1524000" y="2209800"/>
            <a:chExt cx="479618" cy="457200"/>
          </a:xfrm>
        </p:grpSpPr>
        <p:sp>
          <p:nvSpPr>
            <p:cNvPr id="131" name="Oval 130"/>
            <p:cNvSpPr/>
            <p:nvPr/>
          </p:nvSpPr>
          <p:spPr bwMode="auto">
            <a:xfrm>
              <a:off x="1676400" y="22098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133" name="TextBox 132"/>
            <p:cNvSpPr txBox="1"/>
            <p:nvPr/>
          </p:nvSpPr>
          <p:spPr>
            <a:xfrm>
              <a:off x="1524000" y="2297668"/>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R1</a:t>
              </a:r>
              <a:endParaRPr lang="en-US" sz="1800" b="1" dirty="0">
                <a:latin typeface="Arial" pitchFamily="34" charset="0"/>
                <a:cs typeface="Arial" pitchFamily="34" charset="0"/>
              </a:endParaRPr>
            </a:p>
          </p:txBody>
        </p:sp>
      </p:grpSp>
      <p:cxnSp>
        <p:nvCxnSpPr>
          <p:cNvPr id="136" name="Straight Connector 135"/>
          <p:cNvCxnSpPr>
            <a:endCxn id="6" idx="1"/>
          </p:cNvCxnSpPr>
          <p:nvPr/>
        </p:nvCxnSpPr>
        <p:spPr bwMode="auto">
          <a:xfrm>
            <a:off x="3979294" y="2588890"/>
            <a:ext cx="762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41" name="Group 40"/>
          <p:cNvGrpSpPr/>
          <p:nvPr/>
        </p:nvGrpSpPr>
        <p:grpSpPr>
          <a:xfrm>
            <a:off x="4131694" y="2516711"/>
            <a:ext cx="479618" cy="461425"/>
            <a:chOff x="3276600" y="2156671"/>
            <a:chExt cx="479618" cy="461425"/>
          </a:xfrm>
        </p:grpSpPr>
        <p:sp>
          <p:nvSpPr>
            <p:cNvPr id="137" name="Oval 136"/>
            <p:cNvSpPr/>
            <p:nvPr/>
          </p:nvSpPr>
          <p:spPr bwMode="auto">
            <a:xfrm>
              <a:off x="3429000" y="2156671"/>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138" name="TextBox 137"/>
            <p:cNvSpPr txBox="1"/>
            <p:nvPr/>
          </p:nvSpPr>
          <p:spPr>
            <a:xfrm>
              <a:off x="3276600" y="2248764"/>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grpSp>
      <p:cxnSp>
        <p:nvCxnSpPr>
          <p:cNvPr id="134" name="Straight Connector 133"/>
          <p:cNvCxnSpPr>
            <a:stCxn id="6" idx="3"/>
            <a:endCxn id="43" idx="1"/>
          </p:cNvCxnSpPr>
          <p:nvPr/>
        </p:nvCxnSpPr>
        <p:spPr bwMode="auto">
          <a:xfrm>
            <a:off x="5731894" y="2588890"/>
            <a:ext cx="381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295" name="Group 294"/>
          <p:cNvGrpSpPr/>
          <p:nvPr/>
        </p:nvGrpSpPr>
        <p:grpSpPr>
          <a:xfrm>
            <a:off x="1236094" y="5363725"/>
            <a:ext cx="990600" cy="990600"/>
            <a:chOff x="381000" y="1962150"/>
            <a:chExt cx="990600" cy="990600"/>
          </a:xfrm>
        </p:grpSpPr>
        <p:sp>
          <p:nvSpPr>
            <p:cNvPr id="7" name="AutoShape 153"/>
            <p:cNvSpPr>
              <a:spLocks noChangeArrowheads="1"/>
            </p:cNvSpPr>
            <p:nvPr/>
          </p:nvSpPr>
          <p:spPr bwMode="auto">
            <a:xfrm>
              <a:off x="381000" y="1962150"/>
              <a:ext cx="990600" cy="990600"/>
            </a:xfrm>
            <a:prstGeom prst="flowChartAlternateProcess">
              <a:avLst/>
            </a:prstGeom>
            <a:solidFill>
              <a:srgbClr val="6DC0FF"/>
            </a:solidFill>
            <a:ln w="9525">
              <a:noFill/>
              <a:miter lim="800000"/>
              <a:headEnd/>
              <a:tailEnd/>
            </a:ln>
            <a:effectLst/>
          </p:spPr>
          <p:txBody>
            <a:bodyPr wrap="none" lIns="0" tIns="0" rIns="0" bIns="0" anchor="t" anchorCtr="1"/>
            <a:lstStyle/>
            <a:p>
              <a:r>
                <a:rPr lang="en-US" sz="1600" b="1" dirty="0" smtClean="0">
                  <a:latin typeface="Arial" pitchFamily="34" charset="0"/>
                  <a:cs typeface="Arial" pitchFamily="34" charset="0"/>
                </a:rPr>
                <a:t>Terminal</a:t>
              </a:r>
              <a:endParaRPr lang="en-US" sz="1600" b="1" dirty="0">
                <a:latin typeface="Arial" pitchFamily="34" charset="0"/>
                <a:cs typeface="Arial" pitchFamily="34" charset="0"/>
              </a:endParaRPr>
            </a:p>
          </p:txBody>
        </p:sp>
        <p:pic>
          <p:nvPicPr>
            <p:cNvPr id="294" name="Picture 293" descr="MC900439836.PNG"/>
            <p:cNvPicPr>
              <a:picLocks noChangeAspect="1"/>
            </p:cNvPicPr>
            <p:nvPr/>
          </p:nvPicPr>
          <p:blipFill>
            <a:blip r:embed="rId6"/>
            <a:stretch>
              <a:fillRect/>
            </a:stretch>
          </p:blipFill>
          <p:spPr>
            <a:xfrm>
              <a:off x="609600" y="2286000"/>
              <a:ext cx="533400" cy="533400"/>
            </a:xfrm>
            <a:prstGeom prst="rect">
              <a:avLst/>
            </a:prstGeom>
          </p:spPr>
        </p:pic>
      </p:grpSp>
      <p:sp>
        <p:nvSpPr>
          <p:cNvPr id="143" name="Oval 142"/>
          <p:cNvSpPr/>
          <p:nvPr/>
        </p:nvSpPr>
        <p:spPr bwMode="auto">
          <a:xfrm>
            <a:off x="2521969" y="56113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144" name="TextBox 143"/>
          <p:cNvSpPr txBox="1"/>
          <p:nvPr/>
        </p:nvSpPr>
        <p:spPr>
          <a:xfrm>
            <a:off x="2369569" y="5306575"/>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R2</a:t>
            </a:r>
            <a:endParaRPr lang="en-US" sz="1800" b="1" dirty="0">
              <a:latin typeface="Arial" pitchFamily="34" charset="0"/>
              <a:cs typeface="Arial" pitchFamily="34" charset="0"/>
            </a:endParaRPr>
          </a:p>
        </p:txBody>
      </p:sp>
      <p:cxnSp>
        <p:nvCxnSpPr>
          <p:cNvPr id="4" name="Straight Connector 3"/>
          <p:cNvCxnSpPr/>
          <p:nvPr/>
        </p:nvCxnSpPr>
        <p:spPr bwMode="auto">
          <a:xfrm>
            <a:off x="2212135" y="5686155"/>
            <a:ext cx="2514600" cy="0"/>
          </a:xfrm>
          <a:prstGeom prst="line">
            <a:avLst/>
          </a:prstGeom>
          <a:solidFill>
            <a:schemeClr val="accent1"/>
          </a:solidFill>
          <a:ln w="12700" cap="flat" cmpd="sng" algn="ctr">
            <a:solidFill>
              <a:schemeClr val="tx1"/>
            </a:solidFill>
            <a:prstDash val="sysDash"/>
            <a:round/>
            <a:headEnd type="none" w="sm" len="sm"/>
            <a:tailEnd type="none" w="sm" len="sm"/>
          </a:ln>
          <a:effectLst/>
        </p:spPr>
      </p:cxnSp>
      <p:grpSp>
        <p:nvGrpSpPr>
          <p:cNvPr id="311" name="Group 310"/>
          <p:cNvGrpSpPr/>
          <p:nvPr/>
        </p:nvGrpSpPr>
        <p:grpSpPr>
          <a:xfrm>
            <a:off x="2996824" y="2078850"/>
            <a:ext cx="1000125" cy="990600"/>
            <a:chOff x="2124075" y="4419600"/>
            <a:chExt cx="1000125" cy="990600"/>
          </a:xfrm>
        </p:grpSpPr>
        <p:sp>
          <p:nvSpPr>
            <p:cNvPr id="312" name="AutoShape 154"/>
            <p:cNvSpPr>
              <a:spLocks noChangeArrowheads="1"/>
            </p:cNvSpPr>
            <p:nvPr/>
          </p:nvSpPr>
          <p:spPr bwMode="auto">
            <a:xfrm>
              <a:off x="2124075" y="44196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dirty="0">
                <a:latin typeface="Arial" pitchFamily="34" charset="0"/>
                <a:cs typeface="Arial" pitchFamily="34" charset="0"/>
              </a:endParaRPr>
            </a:p>
          </p:txBody>
        </p:sp>
        <p:sp>
          <p:nvSpPr>
            <p:cNvPr id="313" name="Rectangle 187"/>
            <p:cNvSpPr>
              <a:spLocks noChangeArrowheads="1"/>
            </p:cNvSpPr>
            <p:nvPr/>
          </p:nvSpPr>
          <p:spPr bwMode="auto">
            <a:xfrm>
              <a:off x="2182812" y="44958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pic>
          <p:nvPicPr>
            <p:cNvPr id="314" name="Picture 313" descr="Wireless Gateway.png"/>
            <p:cNvPicPr>
              <a:picLocks noChangeAspect="1"/>
            </p:cNvPicPr>
            <p:nvPr/>
          </p:nvPicPr>
          <p:blipFill>
            <a:blip r:embed="rId7" cstate="print"/>
            <a:stretch>
              <a:fillRect/>
            </a:stretch>
          </p:blipFill>
          <p:spPr>
            <a:xfrm>
              <a:off x="2411760" y="4710893"/>
              <a:ext cx="180020" cy="158267"/>
            </a:xfrm>
            <a:prstGeom prst="rect">
              <a:avLst/>
            </a:prstGeom>
          </p:spPr>
        </p:pic>
        <p:pic>
          <p:nvPicPr>
            <p:cNvPr id="315" name="Picture 314" descr="Wireless Gateway.png"/>
            <p:cNvPicPr>
              <a:picLocks noChangeAspect="1"/>
            </p:cNvPicPr>
            <p:nvPr/>
          </p:nvPicPr>
          <p:blipFill>
            <a:blip r:embed="rId7" cstate="print"/>
            <a:stretch>
              <a:fillRect/>
            </a:stretch>
          </p:blipFill>
          <p:spPr>
            <a:xfrm>
              <a:off x="2726795" y="4824155"/>
              <a:ext cx="270030" cy="237401"/>
            </a:xfrm>
            <a:prstGeom prst="rect">
              <a:avLst/>
            </a:prstGeom>
          </p:spPr>
        </p:pic>
        <p:pic>
          <p:nvPicPr>
            <p:cNvPr id="316" name="Picture 315" descr="Wireless Gateway.png"/>
            <p:cNvPicPr>
              <a:picLocks noChangeAspect="1"/>
            </p:cNvPicPr>
            <p:nvPr/>
          </p:nvPicPr>
          <p:blipFill>
            <a:blip r:embed="rId7" cstate="print"/>
            <a:stretch>
              <a:fillRect/>
            </a:stretch>
          </p:blipFill>
          <p:spPr>
            <a:xfrm>
              <a:off x="2186735" y="4869160"/>
              <a:ext cx="512022" cy="450153"/>
            </a:xfrm>
            <a:prstGeom prst="rect">
              <a:avLst/>
            </a:prstGeom>
          </p:spPr>
        </p:pic>
      </p:grpSp>
      <p:sp>
        <p:nvSpPr>
          <p:cNvPr id="9" name="Rounded Rectangle 8"/>
          <p:cNvSpPr/>
          <p:nvPr/>
        </p:nvSpPr>
        <p:spPr bwMode="auto">
          <a:xfrm>
            <a:off x="1151620" y="1988840"/>
            <a:ext cx="6030670" cy="1215135"/>
          </a:xfrm>
          <a:prstGeom prst="roundRect">
            <a:avLst/>
          </a:prstGeom>
          <a:noFill/>
          <a:ln w="1905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332" name="TextBox 331"/>
          <p:cNvSpPr txBox="1"/>
          <p:nvPr/>
        </p:nvSpPr>
        <p:spPr>
          <a:xfrm>
            <a:off x="1221870" y="1673805"/>
            <a:ext cx="1864964" cy="369332"/>
          </a:xfrm>
          <a:prstGeom prst="rect">
            <a:avLst/>
          </a:prstGeom>
          <a:noFill/>
        </p:spPr>
        <p:txBody>
          <a:bodyPr wrap="none" rtlCol="0">
            <a:spAutoFit/>
          </a:bodyPr>
          <a:lstStyle/>
          <a:p>
            <a:r>
              <a:rPr lang="en-US" sz="1800" b="1" dirty="0">
                <a:latin typeface="Arial" pitchFamily="34" charset="0"/>
                <a:cs typeface="Arial" pitchFamily="34" charset="0"/>
              </a:rPr>
              <a:t>Home Operator</a:t>
            </a:r>
          </a:p>
        </p:txBody>
      </p:sp>
      <p:grpSp>
        <p:nvGrpSpPr>
          <p:cNvPr id="213" name="Group 212"/>
          <p:cNvGrpSpPr/>
          <p:nvPr/>
        </p:nvGrpSpPr>
        <p:grpSpPr>
          <a:xfrm>
            <a:off x="4741294" y="5363725"/>
            <a:ext cx="990600" cy="990600"/>
            <a:chOff x="7315200" y="2819400"/>
            <a:chExt cx="990600" cy="990600"/>
          </a:xfrm>
        </p:grpSpPr>
        <p:sp>
          <p:nvSpPr>
            <p:cNvPr id="214"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dirty="0">
                <a:latin typeface="Arial" pitchFamily="34" charset="0"/>
                <a:cs typeface="Arial" pitchFamily="34" charset="0"/>
              </a:endParaRPr>
            </a:p>
          </p:txBody>
        </p:sp>
        <p:pic>
          <p:nvPicPr>
            <p:cNvPr id="215" name="Picture 157"/>
            <p:cNvPicPr>
              <a:picLocks noChangeArrowheads="1"/>
            </p:cNvPicPr>
            <p:nvPr/>
          </p:nvPicPr>
          <p:blipFill>
            <a:blip r:embed="rId3"/>
            <a:srcRect/>
            <a:stretch>
              <a:fillRect/>
            </a:stretch>
          </p:blipFill>
          <p:spPr bwMode="auto">
            <a:xfrm>
              <a:off x="7648575" y="3509962"/>
              <a:ext cx="352425" cy="223838"/>
            </a:xfrm>
            <a:prstGeom prst="rect">
              <a:avLst/>
            </a:prstGeom>
            <a:noFill/>
            <a:ln w="12700">
              <a:noFill/>
              <a:miter lim="800000"/>
              <a:headEnd/>
              <a:tailEnd/>
            </a:ln>
            <a:effectLst/>
          </p:spPr>
        </p:pic>
        <p:sp>
          <p:nvSpPr>
            <p:cNvPr id="216"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Core</a:t>
              </a:r>
              <a:endParaRPr lang="en-US" sz="1600" b="1" dirty="0">
                <a:latin typeface="Arial" pitchFamily="34" charset="0"/>
                <a:cs typeface="Arial" pitchFamily="34" charset="0"/>
              </a:endParaRPr>
            </a:p>
          </p:txBody>
        </p:sp>
        <p:grpSp>
          <p:nvGrpSpPr>
            <p:cNvPr id="217" name="Group 216"/>
            <p:cNvGrpSpPr/>
            <p:nvPr/>
          </p:nvGrpSpPr>
          <p:grpSpPr>
            <a:xfrm>
              <a:off x="7520910" y="3095706"/>
              <a:ext cx="532437" cy="381000"/>
              <a:chOff x="7481888" y="3079208"/>
              <a:chExt cx="595312" cy="425992"/>
            </a:xfrm>
          </p:grpSpPr>
          <p:sp>
            <p:nvSpPr>
              <p:cNvPr id="218"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dirty="0"/>
              </a:p>
            </p:txBody>
          </p:sp>
          <p:sp>
            <p:nvSpPr>
              <p:cNvPr id="219"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grpSp>
            <p:nvGrpSpPr>
              <p:cNvPr id="220" name="Group 122"/>
              <p:cNvGrpSpPr>
                <a:grpSpLocks/>
              </p:cNvGrpSpPr>
              <p:nvPr/>
            </p:nvGrpSpPr>
            <p:grpSpPr bwMode="auto">
              <a:xfrm>
                <a:off x="7848751" y="3079208"/>
                <a:ext cx="228449" cy="389708"/>
                <a:chOff x="4120" y="2308"/>
                <a:chExt cx="305" cy="415"/>
              </a:xfrm>
            </p:grpSpPr>
            <p:sp>
              <p:nvSpPr>
                <p:cNvPr id="221"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222"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223"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224" name="Group 126"/>
                <p:cNvGrpSpPr>
                  <a:grpSpLocks/>
                </p:cNvGrpSpPr>
                <p:nvPr/>
              </p:nvGrpSpPr>
              <p:grpSpPr bwMode="auto">
                <a:xfrm flipH="1">
                  <a:off x="4164" y="2500"/>
                  <a:ext cx="152" cy="109"/>
                  <a:chOff x="3216" y="2784"/>
                  <a:chExt cx="192" cy="144"/>
                </a:xfrm>
              </p:grpSpPr>
              <p:sp>
                <p:nvSpPr>
                  <p:cNvPr id="228"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229"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230"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231"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225"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226"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227"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grpSp>
      </p:grpSp>
      <p:grpSp>
        <p:nvGrpSpPr>
          <p:cNvPr id="580" name="Group 579"/>
          <p:cNvGrpSpPr/>
          <p:nvPr/>
        </p:nvGrpSpPr>
        <p:grpSpPr>
          <a:xfrm>
            <a:off x="6112894" y="5363725"/>
            <a:ext cx="990600" cy="990600"/>
            <a:chOff x="5257800" y="4419600"/>
            <a:chExt cx="990600" cy="990600"/>
          </a:xfrm>
        </p:grpSpPr>
        <p:sp>
          <p:nvSpPr>
            <p:cNvPr id="233" name="Rounded Rectangle 232"/>
            <p:cNvSpPr/>
            <p:nvPr/>
          </p:nvSpPr>
          <p:spPr bwMode="auto">
            <a:xfrm>
              <a:off x="5257800" y="4419600"/>
              <a:ext cx="990600" cy="990600"/>
            </a:xfrm>
            <a:prstGeom prst="roundRect">
              <a:avLst/>
            </a:prstGeom>
            <a:solidFill>
              <a:schemeClr val="accent4">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a:ln>
                  <a:noFill/>
                </a:ln>
                <a:solidFill>
                  <a:schemeClr val="tx1"/>
                </a:solidFill>
                <a:effectLst/>
                <a:latin typeface="Times New Roman" charset="0"/>
              </a:endParaRPr>
            </a:p>
          </p:txBody>
        </p:sp>
        <p:grpSp>
          <p:nvGrpSpPr>
            <p:cNvPr id="234" name="Group 61"/>
            <p:cNvGrpSpPr/>
            <p:nvPr/>
          </p:nvGrpSpPr>
          <p:grpSpPr>
            <a:xfrm>
              <a:off x="5410201" y="4502656"/>
              <a:ext cx="609600" cy="450344"/>
              <a:chOff x="6324600" y="1828800"/>
              <a:chExt cx="917575" cy="677862"/>
            </a:xfrm>
          </p:grpSpPr>
          <p:grpSp>
            <p:nvGrpSpPr>
              <p:cNvPr id="237" name="Group 10"/>
              <p:cNvGrpSpPr>
                <a:grpSpLocks/>
              </p:cNvGrpSpPr>
              <p:nvPr/>
            </p:nvGrpSpPr>
            <p:grpSpPr bwMode="auto">
              <a:xfrm>
                <a:off x="6972300" y="1828800"/>
                <a:ext cx="269875" cy="460375"/>
                <a:chOff x="4120" y="2308"/>
                <a:chExt cx="305" cy="415"/>
              </a:xfrm>
            </p:grpSpPr>
            <p:sp>
              <p:nvSpPr>
                <p:cNvPr id="274" name="Freeform 11"/>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dirty="0"/>
                </a:p>
              </p:txBody>
            </p:sp>
            <p:sp>
              <p:nvSpPr>
                <p:cNvPr id="275" name="Rectangle 12"/>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dirty="0"/>
                </a:p>
              </p:txBody>
            </p:sp>
            <p:sp>
              <p:nvSpPr>
                <p:cNvPr id="276" name="Oval 13"/>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dirty="0"/>
                </a:p>
              </p:txBody>
            </p:sp>
            <p:grpSp>
              <p:nvGrpSpPr>
                <p:cNvPr id="277" name="Group 14"/>
                <p:cNvGrpSpPr>
                  <a:grpSpLocks/>
                </p:cNvGrpSpPr>
                <p:nvPr/>
              </p:nvGrpSpPr>
              <p:grpSpPr bwMode="auto">
                <a:xfrm flipH="1">
                  <a:off x="4164" y="2500"/>
                  <a:ext cx="152" cy="109"/>
                  <a:chOff x="3216" y="2784"/>
                  <a:chExt cx="192" cy="144"/>
                </a:xfrm>
              </p:grpSpPr>
              <p:sp>
                <p:nvSpPr>
                  <p:cNvPr id="281" name="Line 15"/>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282" name="Line 16"/>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283" name="Line 17"/>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284" name="Line 18"/>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dirty="0"/>
                  </a:p>
                </p:txBody>
              </p:sp>
            </p:grpSp>
            <p:sp>
              <p:nvSpPr>
                <p:cNvPr id="278" name="Freeform 19"/>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dirty="0"/>
                </a:p>
              </p:txBody>
            </p:sp>
            <p:sp>
              <p:nvSpPr>
                <p:cNvPr id="279" name="Oval 20"/>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dirty="0"/>
                </a:p>
              </p:txBody>
            </p:sp>
            <p:sp>
              <p:nvSpPr>
                <p:cNvPr id="280" name="Oval 21"/>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dirty="0"/>
                </a:p>
              </p:txBody>
            </p:sp>
          </p:grpSp>
          <p:grpSp>
            <p:nvGrpSpPr>
              <p:cNvPr id="238" name="Group 22"/>
              <p:cNvGrpSpPr>
                <a:grpSpLocks/>
              </p:cNvGrpSpPr>
              <p:nvPr/>
            </p:nvGrpSpPr>
            <p:grpSpPr bwMode="auto">
              <a:xfrm>
                <a:off x="6756400" y="1901825"/>
                <a:ext cx="269875" cy="460375"/>
                <a:chOff x="4120" y="2308"/>
                <a:chExt cx="305" cy="415"/>
              </a:xfrm>
            </p:grpSpPr>
            <p:sp>
              <p:nvSpPr>
                <p:cNvPr id="263" name="Freeform 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dirty="0"/>
                </a:p>
              </p:txBody>
            </p:sp>
            <p:sp>
              <p:nvSpPr>
                <p:cNvPr id="264" name="Rectangle 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dirty="0"/>
                </a:p>
              </p:txBody>
            </p:sp>
            <p:sp>
              <p:nvSpPr>
                <p:cNvPr id="265" name="Oval 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dirty="0"/>
                </a:p>
              </p:txBody>
            </p:sp>
            <p:grpSp>
              <p:nvGrpSpPr>
                <p:cNvPr id="266" name="Group 26"/>
                <p:cNvGrpSpPr>
                  <a:grpSpLocks/>
                </p:cNvGrpSpPr>
                <p:nvPr/>
              </p:nvGrpSpPr>
              <p:grpSpPr bwMode="auto">
                <a:xfrm flipH="1">
                  <a:off x="4164" y="2500"/>
                  <a:ext cx="152" cy="109"/>
                  <a:chOff x="3216" y="2784"/>
                  <a:chExt cx="192" cy="144"/>
                </a:xfrm>
              </p:grpSpPr>
              <p:sp>
                <p:nvSpPr>
                  <p:cNvPr id="270" name="Line 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271" name="Line 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272" name="Line 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273" name="Line 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dirty="0"/>
                  </a:p>
                </p:txBody>
              </p:sp>
            </p:grpSp>
            <p:sp>
              <p:nvSpPr>
                <p:cNvPr id="267" name="Freeform 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dirty="0"/>
                </a:p>
              </p:txBody>
            </p:sp>
            <p:sp>
              <p:nvSpPr>
                <p:cNvPr id="268" name="Oval 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dirty="0"/>
                </a:p>
              </p:txBody>
            </p:sp>
            <p:sp>
              <p:nvSpPr>
                <p:cNvPr id="269" name="Oval 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dirty="0"/>
                </a:p>
              </p:txBody>
            </p:sp>
          </p:grpSp>
          <p:grpSp>
            <p:nvGrpSpPr>
              <p:cNvPr id="239" name="Group 34"/>
              <p:cNvGrpSpPr>
                <a:grpSpLocks/>
              </p:cNvGrpSpPr>
              <p:nvPr/>
            </p:nvGrpSpPr>
            <p:grpSpPr bwMode="auto">
              <a:xfrm>
                <a:off x="6540500" y="1973262"/>
                <a:ext cx="269875" cy="460375"/>
                <a:chOff x="4120" y="2308"/>
                <a:chExt cx="305" cy="415"/>
              </a:xfrm>
            </p:grpSpPr>
            <p:sp>
              <p:nvSpPr>
                <p:cNvPr id="252" name="Freeform 35"/>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dirty="0"/>
                </a:p>
              </p:txBody>
            </p:sp>
            <p:sp>
              <p:nvSpPr>
                <p:cNvPr id="253" name="Rectangle 36"/>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dirty="0"/>
                </a:p>
              </p:txBody>
            </p:sp>
            <p:sp>
              <p:nvSpPr>
                <p:cNvPr id="254" name="Oval 37"/>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dirty="0"/>
                </a:p>
              </p:txBody>
            </p:sp>
            <p:grpSp>
              <p:nvGrpSpPr>
                <p:cNvPr id="255" name="Group 38"/>
                <p:cNvGrpSpPr>
                  <a:grpSpLocks/>
                </p:cNvGrpSpPr>
                <p:nvPr/>
              </p:nvGrpSpPr>
              <p:grpSpPr bwMode="auto">
                <a:xfrm flipH="1">
                  <a:off x="4164" y="2500"/>
                  <a:ext cx="152" cy="109"/>
                  <a:chOff x="3216" y="2784"/>
                  <a:chExt cx="192" cy="144"/>
                </a:xfrm>
              </p:grpSpPr>
              <p:sp>
                <p:nvSpPr>
                  <p:cNvPr id="259" name="Line 39"/>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260" name="Line 40"/>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261" name="Line 41"/>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262" name="Line 42"/>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dirty="0"/>
                  </a:p>
                </p:txBody>
              </p:sp>
            </p:grpSp>
            <p:sp>
              <p:nvSpPr>
                <p:cNvPr id="256" name="Freeform 43"/>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dirty="0"/>
                </a:p>
              </p:txBody>
            </p:sp>
            <p:sp>
              <p:nvSpPr>
                <p:cNvPr id="257" name="Oval 44"/>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dirty="0"/>
                </a:p>
              </p:txBody>
            </p:sp>
            <p:sp>
              <p:nvSpPr>
                <p:cNvPr id="258" name="Oval 45"/>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dirty="0"/>
                </a:p>
              </p:txBody>
            </p:sp>
          </p:grpSp>
          <p:grpSp>
            <p:nvGrpSpPr>
              <p:cNvPr id="240" name="Group 618"/>
              <p:cNvGrpSpPr>
                <a:grpSpLocks/>
              </p:cNvGrpSpPr>
              <p:nvPr/>
            </p:nvGrpSpPr>
            <p:grpSpPr bwMode="auto">
              <a:xfrm>
                <a:off x="6324600" y="2046287"/>
                <a:ext cx="269875" cy="460375"/>
                <a:chOff x="4120" y="2308"/>
                <a:chExt cx="305" cy="415"/>
              </a:xfrm>
            </p:grpSpPr>
            <p:sp>
              <p:nvSpPr>
                <p:cNvPr id="241" name="Freeform 619"/>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dirty="0"/>
                </a:p>
              </p:txBody>
            </p:sp>
            <p:sp>
              <p:nvSpPr>
                <p:cNvPr id="242" name="Rectangle 620"/>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dirty="0"/>
                </a:p>
              </p:txBody>
            </p:sp>
            <p:sp>
              <p:nvSpPr>
                <p:cNvPr id="243" name="Oval 621"/>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dirty="0"/>
                </a:p>
              </p:txBody>
            </p:sp>
            <p:grpSp>
              <p:nvGrpSpPr>
                <p:cNvPr id="244" name="Group 622"/>
                <p:cNvGrpSpPr>
                  <a:grpSpLocks/>
                </p:cNvGrpSpPr>
                <p:nvPr/>
              </p:nvGrpSpPr>
              <p:grpSpPr bwMode="auto">
                <a:xfrm flipH="1">
                  <a:off x="4164" y="2500"/>
                  <a:ext cx="152" cy="109"/>
                  <a:chOff x="3216" y="2784"/>
                  <a:chExt cx="192" cy="144"/>
                </a:xfrm>
              </p:grpSpPr>
              <p:sp>
                <p:nvSpPr>
                  <p:cNvPr id="248" name="Line 623"/>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249" name="Line 624"/>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250" name="Line 625"/>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251" name="Line 626"/>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dirty="0"/>
                  </a:p>
                </p:txBody>
              </p:sp>
            </p:grpSp>
            <p:sp>
              <p:nvSpPr>
                <p:cNvPr id="245" name="Freeform 627"/>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dirty="0"/>
                </a:p>
              </p:txBody>
            </p:sp>
            <p:sp>
              <p:nvSpPr>
                <p:cNvPr id="246" name="Oval 628"/>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dirty="0"/>
                </a:p>
              </p:txBody>
            </p:sp>
            <p:sp>
              <p:nvSpPr>
                <p:cNvPr id="247" name="Oval 629"/>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dirty="0"/>
                </a:p>
              </p:txBody>
            </p:sp>
          </p:grpSp>
        </p:grpSp>
        <p:graphicFrame>
          <p:nvGraphicFramePr>
            <p:cNvPr id="235" name="Object 15">
              <a:hlinkClick r:id="" action="ppaction://ole?verb=0"/>
            </p:cNvPr>
            <p:cNvGraphicFramePr>
              <a:graphicFrameLocks/>
            </p:cNvGraphicFramePr>
            <p:nvPr/>
          </p:nvGraphicFramePr>
          <p:xfrm>
            <a:off x="5341951" y="4939236"/>
            <a:ext cx="798445" cy="429931"/>
          </p:xfrm>
          <a:graphic>
            <a:graphicData uri="http://schemas.openxmlformats.org/presentationml/2006/ole">
              <mc:AlternateContent xmlns:mc="http://schemas.openxmlformats.org/markup-compatibility/2006">
                <mc:Choice xmlns:v="urn:schemas-microsoft-com:vml" Requires="v">
                  <p:oleObj spid="_x0000_s6175" name="Clip" r:id="rId8" imgW="5759280" imgH="3222360" progId="">
                    <p:embed/>
                  </p:oleObj>
                </mc:Choice>
                <mc:Fallback>
                  <p:oleObj name="Clip" r:id="rId8" imgW="5759280" imgH="3222360" progId="">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41951" y="4939236"/>
                          <a:ext cx="798445" cy="4299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236" name="Text Box 16"/>
            <p:cNvSpPr txBox="1">
              <a:spLocks noChangeArrowheads="1"/>
            </p:cNvSpPr>
            <p:nvPr/>
          </p:nvSpPr>
          <p:spPr bwMode="auto">
            <a:xfrm>
              <a:off x="5428250" y="5001446"/>
              <a:ext cx="637242" cy="253916"/>
            </a:xfrm>
            <a:prstGeom prst="rect">
              <a:avLst/>
            </a:prstGeom>
            <a:noFill/>
            <a:ln w="9525">
              <a:noFill/>
              <a:miter lim="800000"/>
              <a:headEnd/>
              <a:tailEnd/>
            </a:ln>
            <a:effectLst/>
          </p:spPr>
          <p:txBody>
            <a:bodyPr wrap="square">
              <a:spAutoFit/>
            </a:bodyPr>
            <a:lstStyle/>
            <a:p>
              <a:pPr eaLnBrk="0" hangingPunct="0">
                <a:lnSpc>
                  <a:spcPct val="100000"/>
                </a:lnSpc>
                <a:spcBef>
                  <a:spcPct val="0"/>
                </a:spcBef>
                <a:buFontTx/>
                <a:buNone/>
              </a:pPr>
              <a:r>
                <a:rPr lang="en-US" sz="1050" dirty="0" smtClean="0">
                  <a:latin typeface="Arial" pitchFamily="34" charset="0"/>
                  <a:ea typeface="ＭＳ Ｐゴシック" pitchFamily="34" charset="-128"/>
                  <a:cs typeface="Arial" pitchFamily="34" charset="0"/>
                </a:rPr>
                <a:t>Internet</a:t>
              </a:r>
              <a:endParaRPr lang="en-US" sz="1050" dirty="0">
                <a:latin typeface="Arial" pitchFamily="34" charset="0"/>
                <a:ea typeface="ＭＳ Ｐゴシック" pitchFamily="34" charset="-128"/>
                <a:cs typeface="Arial" pitchFamily="34" charset="0"/>
              </a:endParaRPr>
            </a:p>
          </p:txBody>
        </p:sp>
      </p:grpSp>
      <p:cxnSp>
        <p:nvCxnSpPr>
          <p:cNvPr id="285" name="Straight Connector 284"/>
          <p:cNvCxnSpPr>
            <a:endCxn id="214" idx="1"/>
          </p:cNvCxnSpPr>
          <p:nvPr/>
        </p:nvCxnSpPr>
        <p:spPr bwMode="auto">
          <a:xfrm>
            <a:off x="3979294" y="5859025"/>
            <a:ext cx="762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286" name="Oval 285"/>
          <p:cNvSpPr/>
          <p:nvPr/>
        </p:nvSpPr>
        <p:spPr bwMode="auto">
          <a:xfrm>
            <a:off x="4284094" y="5793619"/>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287" name="TextBox 286"/>
          <p:cNvSpPr txBox="1"/>
          <p:nvPr/>
        </p:nvSpPr>
        <p:spPr>
          <a:xfrm>
            <a:off x="4131694" y="5488819"/>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cxnSp>
        <p:nvCxnSpPr>
          <p:cNvPr id="288" name="Straight Connector 287"/>
          <p:cNvCxnSpPr>
            <a:stCxn id="214" idx="3"/>
            <a:endCxn id="233" idx="1"/>
          </p:cNvCxnSpPr>
          <p:nvPr/>
        </p:nvCxnSpPr>
        <p:spPr bwMode="auto">
          <a:xfrm>
            <a:off x="5731894" y="5859025"/>
            <a:ext cx="381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289" name="Straight Connector 288"/>
          <p:cNvCxnSpPr/>
          <p:nvPr/>
        </p:nvCxnSpPr>
        <p:spPr bwMode="auto">
          <a:xfrm>
            <a:off x="5067300" y="3084190"/>
            <a:ext cx="0" cy="2279535"/>
          </a:xfrm>
          <a:prstGeom prst="line">
            <a:avLst/>
          </a:prstGeom>
          <a:solidFill>
            <a:schemeClr val="accent1"/>
          </a:solidFill>
          <a:ln w="19050" cap="flat" cmpd="sng" algn="ctr">
            <a:solidFill>
              <a:schemeClr val="tx1"/>
            </a:solidFill>
            <a:prstDash val="sysDash"/>
            <a:round/>
            <a:headEnd type="none" w="sm" len="sm"/>
            <a:tailEnd type="none" w="sm" len="sm"/>
          </a:ln>
          <a:effectLst/>
        </p:spPr>
      </p:cxnSp>
      <p:sp>
        <p:nvSpPr>
          <p:cNvPr id="292" name="Oval 291"/>
          <p:cNvSpPr/>
          <p:nvPr/>
        </p:nvSpPr>
        <p:spPr bwMode="auto">
          <a:xfrm>
            <a:off x="5000411" y="442403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293" name="TextBox 292"/>
          <p:cNvSpPr txBox="1"/>
          <p:nvPr/>
        </p:nvSpPr>
        <p:spPr>
          <a:xfrm>
            <a:off x="4572000" y="4318865"/>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R5</a:t>
            </a:r>
            <a:endParaRPr lang="en-US" sz="1800" b="1" dirty="0">
              <a:latin typeface="Arial" pitchFamily="34" charset="0"/>
              <a:cs typeface="Arial" pitchFamily="34" charset="0"/>
            </a:endParaRPr>
          </a:p>
        </p:txBody>
      </p:sp>
      <p:grpSp>
        <p:nvGrpSpPr>
          <p:cNvPr id="323" name="Group 322"/>
          <p:cNvGrpSpPr/>
          <p:nvPr/>
        </p:nvGrpSpPr>
        <p:grpSpPr>
          <a:xfrm>
            <a:off x="2996824" y="5363235"/>
            <a:ext cx="1000125" cy="990600"/>
            <a:chOff x="2124075" y="4419600"/>
            <a:chExt cx="1000125" cy="990600"/>
          </a:xfrm>
        </p:grpSpPr>
        <p:sp>
          <p:nvSpPr>
            <p:cNvPr id="324" name="AutoShape 154"/>
            <p:cNvSpPr>
              <a:spLocks noChangeArrowheads="1"/>
            </p:cNvSpPr>
            <p:nvPr/>
          </p:nvSpPr>
          <p:spPr bwMode="auto">
            <a:xfrm>
              <a:off x="2124075" y="44196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dirty="0">
                <a:latin typeface="Arial" pitchFamily="34" charset="0"/>
                <a:cs typeface="Arial" pitchFamily="34" charset="0"/>
              </a:endParaRPr>
            </a:p>
          </p:txBody>
        </p:sp>
        <p:sp>
          <p:nvSpPr>
            <p:cNvPr id="325" name="Rectangle 187"/>
            <p:cNvSpPr>
              <a:spLocks noChangeArrowheads="1"/>
            </p:cNvSpPr>
            <p:nvPr/>
          </p:nvSpPr>
          <p:spPr bwMode="auto">
            <a:xfrm>
              <a:off x="2182812" y="44958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pic>
          <p:nvPicPr>
            <p:cNvPr id="326" name="Picture 325" descr="Wireless Gateway.png"/>
            <p:cNvPicPr>
              <a:picLocks noChangeAspect="1"/>
            </p:cNvPicPr>
            <p:nvPr/>
          </p:nvPicPr>
          <p:blipFill>
            <a:blip r:embed="rId7" cstate="print"/>
            <a:stretch>
              <a:fillRect/>
            </a:stretch>
          </p:blipFill>
          <p:spPr>
            <a:xfrm>
              <a:off x="2411760" y="4710893"/>
              <a:ext cx="180020" cy="158267"/>
            </a:xfrm>
            <a:prstGeom prst="rect">
              <a:avLst/>
            </a:prstGeom>
          </p:spPr>
        </p:pic>
        <p:pic>
          <p:nvPicPr>
            <p:cNvPr id="327" name="Picture 326" descr="Wireless Gateway.png"/>
            <p:cNvPicPr>
              <a:picLocks noChangeAspect="1"/>
            </p:cNvPicPr>
            <p:nvPr/>
          </p:nvPicPr>
          <p:blipFill>
            <a:blip r:embed="rId7" cstate="print"/>
            <a:stretch>
              <a:fillRect/>
            </a:stretch>
          </p:blipFill>
          <p:spPr>
            <a:xfrm>
              <a:off x="2726795" y="4824155"/>
              <a:ext cx="270030" cy="237401"/>
            </a:xfrm>
            <a:prstGeom prst="rect">
              <a:avLst/>
            </a:prstGeom>
          </p:spPr>
        </p:pic>
        <p:pic>
          <p:nvPicPr>
            <p:cNvPr id="328" name="Picture 327" descr="Wireless Gateway.png"/>
            <p:cNvPicPr>
              <a:picLocks noChangeAspect="1"/>
            </p:cNvPicPr>
            <p:nvPr/>
          </p:nvPicPr>
          <p:blipFill>
            <a:blip r:embed="rId7" cstate="print"/>
            <a:stretch>
              <a:fillRect/>
            </a:stretch>
          </p:blipFill>
          <p:spPr>
            <a:xfrm>
              <a:off x="2186735" y="4869160"/>
              <a:ext cx="512022" cy="450153"/>
            </a:xfrm>
            <a:prstGeom prst="rect">
              <a:avLst/>
            </a:prstGeom>
          </p:spPr>
        </p:pic>
      </p:grpSp>
      <p:sp>
        <p:nvSpPr>
          <p:cNvPr id="334" name="Rounded Rectangle 333"/>
          <p:cNvSpPr/>
          <p:nvPr/>
        </p:nvSpPr>
        <p:spPr bwMode="auto">
          <a:xfrm>
            <a:off x="1151619" y="5229200"/>
            <a:ext cx="6030670" cy="1215135"/>
          </a:xfrm>
          <a:prstGeom prst="roundRect">
            <a:avLst/>
          </a:prstGeom>
          <a:noFill/>
          <a:ln w="1905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336" name="TextBox 335"/>
          <p:cNvSpPr txBox="1"/>
          <p:nvPr/>
        </p:nvSpPr>
        <p:spPr>
          <a:xfrm>
            <a:off x="1151619" y="4914165"/>
            <a:ext cx="3224486" cy="369332"/>
          </a:xfrm>
          <a:prstGeom prst="rect">
            <a:avLst/>
          </a:prstGeom>
          <a:noFill/>
        </p:spPr>
        <p:txBody>
          <a:bodyPr wrap="none" rtlCol="0">
            <a:spAutoFit/>
          </a:bodyPr>
          <a:lstStyle/>
          <a:p>
            <a:r>
              <a:rPr lang="en-US" sz="1800" b="1" dirty="0">
                <a:latin typeface="Arial" pitchFamily="34" charset="0"/>
                <a:cs typeface="Arial" pitchFamily="34" charset="0"/>
              </a:rPr>
              <a:t>Other Operator w/ own core</a:t>
            </a:r>
          </a:p>
        </p:txBody>
      </p:sp>
      <p:cxnSp>
        <p:nvCxnSpPr>
          <p:cNvPr id="202" name="Straight Connector 201"/>
          <p:cNvCxnSpPr/>
          <p:nvPr/>
        </p:nvCxnSpPr>
        <p:spPr bwMode="auto">
          <a:xfrm>
            <a:off x="5337085" y="3068960"/>
            <a:ext cx="0" cy="2295255"/>
          </a:xfrm>
          <a:prstGeom prst="line">
            <a:avLst/>
          </a:prstGeom>
          <a:solidFill>
            <a:schemeClr val="accent1"/>
          </a:solidFill>
          <a:ln w="12700" cap="flat" cmpd="sng" algn="ctr">
            <a:solidFill>
              <a:schemeClr val="tx1"/>
            </a:solidFill>
            <a:prstDash val="sysDash"/>
            <a:round/>
            <a:headEnd type="none" w="sm" len="sm"/>
            <a:tailEnd type="none" w="sm" len="sm"/>
          </a:ln>
          <a:effectLst/>
        </p:spPr>
      </p:cxnSp>
      <p:sp>
        <p:nvSpPr>
          <p:cNvPr id="205" name="Oval 204"/>
          <p:cNvSpPr/>
          <p:nvPr/>
        </p:nvSpPr>
        <p:spPr bwMode="auto">
          <a:xfrm>
            <a:off x="5264460" y="400383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206" name="TextBox 205"/>
          <p:cNvSpPr txBox="1"/>
          <p:nvPr/>
        </p:nvSpPr>
        <p:spPr>
          <a:xfrm>
            <a:off x="5382090" y="3869758"/>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R2</a:t>
            </a:r>
            <a:endParaRPr lang="en-US" sz="1800" b="1" dirty="0">
              <a:latin typeface="Arial" pitchFamily="34" charset="0"/>
              <a:cs typeface="Arial" pitchFamily="34" charset="0"/>
            </a:endParaRPr>
          </a:p>
        </p:txBody>
      </p:sp>
      <p:cxnSp>
        <p:nvCxnSpPr>
          <p:cNvPr id="15" name="Straight Arrow Connector 14"/>
          <p:cNvCxnSpPr/>
          <p:nvPr/>
        </p:nvCxnSpPr>
        <p:spPr bwMode="auto">
          <a:xfrm>
            <a:off x="4797025" y="3699030"/>
            <a:ext cx="27003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09" name="TextBox 208"/>
          <p:cNvSpPr txBox="1"/>
          <p:nvPr/>
        </p:nvSpPr>
        <p:spPr>
          <a:xfrm>
            <a:off x="3381507" y="3474005"/>
            <a:ext cx="1505528" cy="369332"/>
          </a:xfrm>
          <a:prstGeom prst="rect">
            <a:avLst/>
          </a:prstGeom>
          <a:noFill/>
        </p:spPr>
        <p:txBody>
          <a:bodyPr wrap="none" rtlCol="0">
            <a:spAutoFit/>
          </a:bodyPr>
          <a:lstStyle/>
          <a:p>
            <a:r>
              <a:rPr lang="en-US" sz="1800" b="1" dirty="0">
                <a:latin typeface="Arial" pitchFamily="34" charset="0"/>
                <a:cs typeface="Arial" pitchFamily="34" charset="0"/>
              </a:rPr>
              <a:t>only control</a:t>
            </a:r>
          </a:p>
        </p:txBody>
      </p:sp>
    </p:spTree>
    <p:extLst>
      <p:ext uri="{BB962C8B-B14F-4D97-AF65-F5344CB8AC3E}">
        <p14:creationId xmlns:p14="http://schemas.microsoft.com/office/powerpoint/2010/main" val="295780075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82000" cy="1143000"/>
          </a:xfrm>
        </p:spPr>
        <p:txBody>
          <a:bodyPr>
            <a:normAutofit fontScale="90000"/>
          </a:bodyPr>
          <a:lstStyle/>
          <a:p>
            <a:pPr marL="514350" indent="-514350" algn="l"/>
            <a:r>
              <a:rPr lang="en-US" dirty="0"/>
              <a:t>2.	Home operator has roaming agreement with other operator. Traffic is routed back to the home operator’s core network.</a:t>
            </a:r>
          </a:p>
        </p:txBody>
      </p:sp>
      <p:grpSp>
        <p:nvGrpSpPr>
          <p:cNvPr id="123" name="Group 122"/>
          <p:cNvGrpSpPr/>
          <p:nvPr/>
        </p:nvGrpSpPr>
        <p:grpSpPr>
          <a:xfrm>
            <a:off x="4741294" y="2093590"/>
            <a:ext cx="990600" cy="990600"/>
            <a:chOff x="7315200" y="2819400"/>
            <a:chExt cx="990600" cy="990600"/>
          </a:xfrm>
        </p:grpSpPr>
        <p:sp>
          <p:nvSpPr>
            <p:cNvPr id="6"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dirty="0">
                <a:latin typeface="Arial" pitchFamily="34" charset="0"/>
                <a:cs typeface="Arial" pitchFamily="34" charset="0"/>
              </a:endParaRPr>
            </a:p>
          </p:txBody>
        </p:sp>
        <p:pic>
          <p:nvPicPr>
            <p:cNvPr id="10" name="Picture 157"/>
            <p:cNvPicPr>
              <a:picLocks noChangeArrowheads="1"/>
            </p:cNvPicPr>
            <p:nvPr/>
          </p:nvPicPr>
          <p:blipFill>
            <a:blip r:embed="rId3"/>
            <a:srcRect/>
            <a:stretch>
              <a:fillRect/>
            </a:stretch>
          </p:blipFill>
          <p:spPr bwMode="auto">
            <a:xfrm>
              <a:off x="7648575" y="3509962"/>
              <a:ext cx="352425" cy="223838"/>
            </a:xfrm>
            <a:prstGeom prst="rect">
              <a:avLst/>
            </a:prstGeom>
            <a:noFill/>
            <a:ln w="12700">
              <a:noFill/>
              <a:miter lim="800000"/>
              <a:headEnd/>
              <a:tailEnd/>
            </a:ln>
            <a:effectLst/>
          </p:spPr>
        </p:pic>
        <p:sp>
          <p:nvSpPr>
            <p:cNvPr id="40"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Core</a:t>
              </a:r>
              <a:endParaRPr lang="en-US" sz="1600" b="1" dirty="0">
                <a:latin typeface="Arial" pitchFamily="34" charset="0"/>
                <a:cs typeface="Arial" pitchFamily="34" charset="0"/>
              </a:endParaRPr>
            </a:p>
          </p:txBody>
        </p:sp>
        <p:grpSp>
          <p:nvGrpSpPr>
            <p:cNvPr id="108" name="Group 107"/>
            <p:cNvGrpSpPr/>
            <p:nvPr/>
          </p:nvGrpSpPr>
          <p:grpSpPr>
            <a:xfrm>
              <a:off x="7520910" y="3095706"/>
              <a:ext cx="532437" cy="381000"/>
              <a:chOff x="7481888" y="3079208"/>
              <a:chExt cx="595312" cy="425992"/>
            </a:xfrm>
          </p:grpSpPr>
          <p:sp>
            <p:nvSpPr>
              <p:cNvPr id="109"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dirty="0"/>
              </a:p>
            </p:txBody>
          </p:sp>
          <p:sp>
            <p:nvSpPr>
              <p:cNvPr id="110"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grpSp>
            <p:nvGrpSpPr>
              <p:cNvPr id="111" name="Group 122"/>
              <p:cNvGrpSpPr>
                <a:grpSpLocks/>
              </p:cNvGrpSpPr>
              <p:nvPr/>
            </p:nvGrpSpPr>
            <p:grpSpPr bwMode="auto">
              <a:xfrm>
                <a:off x="7848751" y="3079208"/>
                <a:ext cx="228449" cy="389708"/>
                <a:chOff x="4120" y="2308"/>
                <a:chExt cx="305" cy="415"/>
              </a:xfrm>
            </p:grpSpPr>
            <p:sp>
              <p:nvSpPr>
                <p:cNvPr id="112"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113"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114"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115" name="Group 126"/>
                <p:cNvGrpSpPr>
                  <a:grpSpLocks/>
                </p:cNvGrpSpPr>
                <p:nvPr/>
              </p:nvGrpSpPr>
              <p:grpSpPr bwMode="auto">
                <a:xfrm flipH="1">
                  <a:off x="4164" y="2500"/>
                  <a:ext cx="152" cy="109"/>
                  <a:chOff x="3216" y="2784"/>
                  <a:chExt cx="192" cy="144"/>
                </a:xfrm>
              </p:grpSpPr>
              <p:sp>
                <p:nvSpPr>
                  <p:cNvPr id="119"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120"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121"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122"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116"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117"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118"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grpSp>
      </p:grpSp>
      <p:grpSp>
        <p:nvGrpSpPr>
          <p:cNvPr id="583" name="Group 582"/>
          <p:cNvGrpSpPr/>
          <p:nvPr/>
        </p:nvGrpSpPr>
        <p:grpSpPr>
          <a:xfrm>
            <a:off x="6112894" y="2093590"/>
            <a:ext cx="990600" cy="990600"/>
            <a:chOff x="5257800" y="1733550"/>
            <a:chExt cx="990600" cy="990600"/>
          </a:xfrm>
        </p:grpSpPr>
        <p:sp>
          <p:nvSpPr>
            <p:cNvPr id="43" name="Rounded Rectangle 42"/>
            <p:cNvSpPr/>
            <p:nvPr/>
          </p:nvSpPr>
          <p:spPr bwMode="auto">
            <a:xfrm>
              <a:off x="5257800" y="1733550"/>
              <a:ext cx="990600" cy="990600"/>
            </a:xfrm>
            <a:prstGeom prst="roundRect">
              <a:avLst/>
            </a:prstGeom>
            <a:solidFill>
              <a:schemeClr val="accent4">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a:ln>
                  <a:noFill/>
                </a:ln>
                <a:solidFill>
                  <a:schemeClr val="tx1"/>
                </a:solidFill>
                <a:effectLst/>
                <a:latin typeface="Times New Roman" charset="0"/>
              </a:endParaRPr>
            </a:p>
          </p:txBody>
        </p:sp>
        <p:grpSp>
          <p:nvGrpSpPr>
            <p:cNvPr id="44" name="Group 61"/>
            <p:cNvGrpSpPr/>
            <p:nvPr/>
          </p:nvGrpSpPr>
          <p:grpSpPr>
            <a:xfrm>
              <a:off x="5410201" y="1816606"/>
              <a:ext cx="609600" cy="450344"/>
              <a:chOff x="6324600" y="1828800"/>
              <a:chExt cx="917575" cy="677862"/>
            </a:xfrm>
          </p:grpSpPr>
          <p:grpSp>
            <p:nvGrpSpPr>
              <p:cNvPr id="45" name="Group 10"/>
              <p:cNvGrpSpPr>
                <a:grpSpLocks/>
              </p:cNvGrpSpPr>
              <p:nvPr/>
            </p:nvGrpSpPr>
            <p:grpSpPr bwMode="auto">
              <a:xfrm>
                <a:off x="6972300" y="1828800"/>
                <a:ext cx="269875" cy="460375"/>
                <a:chOff x="4120" y="2308"/>
                <a:chExt cx="305" cy="415"/>
              </a:xfrm>
            </p:grpSpPr>
            <p:sp>
              <p:nvSpPr>
                <p:cNvPr id="82" name="Freeform 11"/>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dirty="0"/>
                </a:p>
              </p:txBody>
            </p:sp>
            <p:sp>
              <p:nvSpPr>
                <p:cNvPr id="83" name="Rectangle 12"/>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dirty="0"/>
                </a:p>
              </p:txBody>
            </p:sp>
            <p:sp>
              <p:nvSpPr>
                <p:cNvPr id="84" name="Oval 13"/>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dirty="0"/>
                </a:p>
              </p:txBody>
            </p:sp>
            <p:grpSp>
              <p:nvGrpSpPr>
                <p:cNvPr id="85" name="Group 14"/>
                <p:cNvGrpSpPr>
                  <a:grpSpLocks/>
                </p:cNvGrpSpPr>
                <p:nvPr/>
              </p:nvGrpSpPr>
              <p:grpSpPr bwMode="auto">
                <a:xfrm flipH="1">
                  <a:off x="4164" y="2500"/>
                  <a:ext cx="152" cy="109"/>
                  <a:chOff x="3216" y="2784"/>
                  <a:chExt cx="192" cy="144"/>
                </a:xfrm>
              </p:grpSpPr>
              <p:sp>
                <p:nvSpPr>
                  <p:cNvPr id="89" name="Line 15"/>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90" name="Line 16"/>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91" name="Line 17"/>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92" name="Line 18"/>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dirty="0"/>
                  </a:p>
                </p:txBody>
              </p:sp>
            </p:grpSp>
            <p:sp>
              <p:nvSpPr>
                <p:cNvPr id="86" name="Freeform 19"/>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dirty="0"/>
                </a:p>
              </p:txBody>
            </p:sp>
            <p:sp>
              <p:nvSpPr>
                <p:cNvPr id="87" name="Oval 20"/>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dirty="0"/>
                </a:p>
              </p:txBody>
            </p:sp>
            <p:sp>
              <p:nvSpPr>
                <p:cNvPr id="88" name="Oval 21"/>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dirty="0"/>
                </a:p>
              </p:txBody>
            </p:sp>
          </p:grpSp>
          <p:grpSp>
            <p:nvGrpSpPr>
              <p:cNvPr id="46" name="Group 22"/>
              <p:cNvGrpSpPr>
                <a:grpSpLocks/>
              </p:cNvGrpSpPr>
              <p:nvPr/>
            </p:nvGrpSpPr>
            <p:grpSpPr bwMode="auto">
              <a:xfrm>
                <a:off x="6756400" y="1901825"/>
                <a:ext cx="269875" cy="460375"/>
                <a:chOff x="4120" y="2308"/>
                <a:chExt cx="305" cy="415"/>
              </a:xfrm>
            </p:grpSpPr>
            <p:sp>
              <p:nvSpPr>
                <p:cNvPr id="71" name="Freeform 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dirty="0"/>
                </a:p>
              </p:txBody>
            </p:sp>
            <p:sp>
              <p:nvSpPr>
                <p:cNvPr id="72" name="Rectangle 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dirty="0"/>
                </a:p>
              </p:txBody>
            </p:sp>
            <p:sp>
              <p:nvSpPr>
                <p:cNvPr id="73" name="Oval 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dirty="0"/>
                </a:p>
              </p:txBody>
            </p:sp>
            <p:grpSp>
              <p:nvGrpSpPr>
                <p:cNvPr id="74" name="Group 26"/>
                <p:cNvGrpSpPr>
                  <a:grpSpLocks/>
                </p:cNvGrpSpPr>
                <p:nvPr/>
              </p:nvGrpSpPr>
              <p:grpSpPr bwMode="auto">
                <a:xfrm flipH="1">
                  <a:off x="4164" y="2500"/>
                  <a:ext cx="152" cy="109"/>
                  <a:chOff x="3216" y="2784"/>
                  <a:chExt cx="192" cy="144"/>
                </a:xfrm>
              </p:grpSpPr>
              <p:sp>
                <p:nvSpPr>
                  <p:cNvPr id="78" name="Line 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79" name="Line 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80" name="Line 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81" name="Line 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dirty="0"/>
                  </a:p>
                </p:txBody>
              </p:sp>
            </p:grpSp>
            <p:sp>
              <p:nvSpPr>
                <p:cNvPr id="75" name="Freeform 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dirty="0"/>
                </a:p>
              </p:txBody>
            </p:sp>
            <p:sp>
              <p:nvSpPr>
                <p:cNvPr id="76" name="Oval 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dirty="0"/>
                </a:p>
              </p:txBody>
            </p:sp>
            <p:sp>
              <p:nvSpPr>
                <p:cNvPr id="77" name="Oval 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dirty="0"/>
                </a:p>
              </p:txBody>
            </p:sp>
          </p:grpSp>
          <p:grpSp>
            <p:nvGrpSpPr>
              <p:cNvPr id="47" name="Group 34"/>
              <p:cNvGrpSpPr>
                <a:grpSpLocks/>
              </p:cNvGrpSpPr>
              <p:nvPr/>
            </p:nvGrpSpPr>
            <p:grpSpPr bwMode="auto">
              <a:xfrm>
                <a:off x="6540500" y="1973262"/>
                <a:ext cx="269875" cy="460375"/>
                <a:chOff x="4120" y="2308"/>
                <a:chExt cx="305" cy="415"/>
              </a:xfrm>
            </p:grpSpPr>
            <p:sp>
              <p:nvSpPr>
                <p:cNvPr id="60" name="Freeform 35"/>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dirty="0"/>
                </a:p>
              </p:txBody>
            </p:sp>
            <p:sp>
              <p:nvSpPr>
                <p:cNvPr id="61" name="Rectangle 36"/>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dirty="0"/>
                </a:p>
              </p:txBody>
            </p:sp>
            <p:sp>
              <p:nvSpPr>
                <p:cNvPr id="62" name="Oval 37"/>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dirty="0"/>
                </a:p>
              </p:txBody>
            </p:sp>
            <p:grpSp>
              <p:nvGrpSpPr>
                <p:cNvPr id="63" name="Group 38"/>
                <p:cNvGrpSpPr>
                  <a:grpSpLocks/>
                </p:cNvGrpSpPr>
                <p:nvPr/>
              </p:nvGrpSpPr>
              <p:grpSpPr bwMode="auto">
                <a:xfrm flipH="1">
                  <a:off x="4164" y="2500"/>
                  <a:ext cx="152" cy="109"/>
                  <a:chOff x="3216" y="2784"/>
                  <a:chExt cx="192" cy="144"/>
                </a:xfrm>
              </p:grpSpPr>
              <p:sp>
                <p:nvSpPr>
                  <p:cNvPr id="67" name="Line 39"/>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68" name="Line 40"/>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69" name="Line 41"/>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70" name="Line 42"/>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dirty="0"/>
                  </a:p>
                </p:txBody>
              </p:sp>
            </p:grpSp>
            <p:sp>
              <p:nvSpPr>
                <p:cNvPr id="64" name="Freeform 43"/>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dirty="0"/>
                </a:p>
              </p:txBody>
            </p:sp>
            <p:sp>
              <p:nvSpPr>
                <p:cNvPr id="65" name="Oval 44"/>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dirty="0"/>
                </a:p>
              </p:txBody>
            </p:sp>
            <p:sp>
              <p:nvSpPr>
                <p:cNvPr id="66" name="Oval 45"/>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dirty="0"/>
                </a:p>
              </p:txBody>
            </p:sp>
          </p:grpSp>
          <p:grpSp>
            <p:nvGrpSpPr>
              <p:cNvPr id="48" name="Group 618"/>
              <p:cNvGrpSpPr>
                <a:grpSpLocks/>
              </p:cNvGrpSpPr>
              <p:nvPr/>
            </p:nvGrpSpPr>
            <p:grpSpPr bwMode="auto">
              <a:xfrm>
                <a:off x="6324600" y="2046287"/>
                <a:ext cx="269875" cy="460375"/>
                <a:chOff x="4120" y="2308"/>
                <a:chExt cx="305" cy="415"/>
              </a:xfrm>
            </p:grpSpPr>
            <p:sp>
              <p:nvSpPr>
                <p:cNvPr id="49" name="Freeform 619"/>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dirty="0"/>
                </a:p>
              </p:txBody>
            </p:sp>
            <p:sp>
              <p:nvSpPr>
                <p:cNvPr id="50" name="Rectangle 620"/>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dirty="0"/>
                </a:p>
              </p:txBody>
            </p:sp>
            <p:sp>
              <p:nvSpPr>
                <p:cNvPr id="51" name="Oval 621"/>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dirty="0"/>
                </a:p>
              </p:txBody>
            </p:sp>
            <p:grpSp>
              <p:nvGrpSpPr>
                <p:cNvPr id="52" name="Group 622"/>
                <p:cNvGrpSpPr>
                  <a:grpSpLocks/>
                </p:cNvGrpSpPr>
                <p:nvPr/>
              </p:nvGrpSpPr>
              <p:grpSpPr bwMode="auto">
                <a:xfrm flipH="1">
                  <a:off x="4164" y="2500"/>
                  <a:ext cx="152" cy="109"/>
                  <a:chOff x="3216" y="2784"/>
                  <a:chExt cx="192" cy="144"/>
                </a:xfrm>
              </p:grpSpPr>
              <p:sp>
                <p:nvSpPr>
                  <p:cNvPr id="56" name="Line 623"/>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57" name="Line 624"/>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58" name="Line 625"/>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59" name="Line 626"/>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dirty="0"/>
                  </a:p>
                </p:txBody>
              </p:sp>
            </p:grpSp>
            <p:sp>
              <p:nvSpPr>
                <p:cNvPr id="53" name="Freeform 627"/>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dirty="0"/>
                </a:p>
              </p:txBody>
            </p:sp>
            <p:sp>
              <p:nvSpPr>
                <p:cNvPr id="54" name="Oval 628"/>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dirty="0"/>
                </a:p>
              </p:txBody>
            </p:sp>
            <p:sp>
              <p:nvSpPr>
                <p:cNvPr id="55" name="Oval 629"/>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dirty="0"/>
                </a:p>
              </p:txBody>
            </p:sp>
          </p:grpSp>
        </p:grpSp>
        <p:graphicFrame>
          <p:nvGraphicFramePr>
            <p:cNvPr id="126" name="Object 15">
              <a:hlinkClick r:id="" action="ppaction://ole?verb=0"/>
            </p:cNvPr>
            <p:cNvGraphicFramePr>
              <a:graphicFrameLocks/>
            </p:cNvGraphicFramePr>
            <p:nvPr/>
          </p:nvGraphicFramePr>
          <p:xfrm>
            <a:off x="5341951" y="2253186"/>
            <a:ext cx="798445" cy="429931"/>
          </p:xfrm>
          <a:graphic>
            <a:graphicData uri="http://schemas.openxmlformats.org/presentationml/2006/ole">
              <mc:AlternateContent xmlns:mc="http://schemas.openxmlformats.org/markup-compatibility/2006">
                <mc:Choice xmlns:v="urn:schemas-microsoft-com:vml" Requires="v">
                  <p:oleObj spid="_x0000_s1052" name="Clip" r:id="rId4" imgW="5759280" imgH="3222360" progId="">
                    <p:embed/>
                  </p:oleObj>
                </mc:Choice>
                <mc:Fallback>
                  <p:oleObj name="Clip" r:id="rId4" imgW="5759280" imgH="3222360" progId="">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41951" y="2253186"/>
                          <a:ext cx="798445" cy="4299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127" name="Text Box 16"/>
            <p:cNvSpPr txBox="1">
              <a:spLocks noChangeArrowheads="1"/>
            </p:cNvSpPr>
            <p:nvPr/>
          </p:nvSpPr>
          <p:spPr bwMode="auto">
            <a:xfrm>
              <a:off x="5428250" y="2315396"/>
              <a:ext cx="637242" cy="253916"/>
            </a:xfrm>
            <a:prstGeom prst="rect">
              <a:avLst/>
            </a:prstGeom>
            <a:noFill/>
            <a:ln w="9525">
              <a:noFill/>
              <a:miter lim="800000"/>
              <a:headEnd/>
              <a:tailEnd/>
            </a:ln>
            <a:effectLst/>
          </p:spPr>
          <p:txBody>
            <a:bodyPr wrap="square">
              <a:spAutoFit/>
            </a:bodyPr>
            <a:lstStyle/>
            <a:p>
              <a:pPr eaLnBrk="0" hangingPunct="0">
                <a:lnSpc>
                  <a:spcPct val="100000"/>
                </a:lnSpc>
                <a:spcBef>
                  <a:spcPct val="0"/>
                </a:spcBef>
                <a:buFontTx/>
                <a:buNone/>
              </a:pPr>
              <a:r>
                <a:rPr lang="en-US" sz="1050" dirty="0" smtClean="0">
                  <a:latin typeface="Arial" pitchFamily="34" charset="0"/>
                  <a:ea typeface="ＭＳ Ｐゴシック" pitchFamily="34" charset="-128"/>
                  <a:cs typeface="Arial" pitchFamily="34" charset="0"/>
                </a:rPr>
                <a:t>Internet</a:t>
              </a:r>
              <a:endParaRPr lang="en-US" sz="1050" dirty="0">
                <a:latin typeface="Arial" pitchFamily="34" charset="0"/>
                <a:ea typeface="ＭＳ Ｐゴシック" pitchFamily="34" charset="-128"/>
                <a:cs typeface="Arial" pitchFamily="34" charset="0"/>
              </a:endParaRPr>
            </a:p>
          </p:txBody>
        </p:sp>
      </p:grpSp>
      <p:cxnSp>
        <p:nvCxnSpPr>
          <p:cNvPr id="130" name="Straight Connector 129"/>
          <p:cNvCxnSpPr>
            <a:stCxn id="7" idx="3"/>
          </p:cNvCxnSpPr>
          <p:nvPr/>
        </p:nvCxnSpPr>
        <p:spPr bwMode="auto">
          <a:xfrm>
            <a:off x="2226694" y="5914906"/>
            <a:ext cx="752475"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96" name="Group 95"/>
          <p:cNvGrpSpPr/>
          <p:nvPr/>
        </p:nvGrpSpPr>
        <p:grpSpPr>
          <a:xfrm>
            <a:off x="2379094" y="5839975"/>
            <a:ext cx="479618" cy="457200"/>
            <a:chOff x="1524000" y="2209800"/>
            <a:chExt cx="479618" cy="457200"/>
          </a:xfrm>
        </p:grpSpPr>
        <p:sp>
          <p:nvSpPr>
            <p:cNvPr id="131" name="Oval 130"/>
            <p:cNvSpPr/>
            <p:nvPr/>
          </p:nvSpPr>
          <p:spPr bwMode="auto">
            <a:xfrm>
              <a:off x="1676400" y="22098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133" name="TextBox 132"/>
            <p:cNvSpPr txBox="1"/>
            <p:nvPr/>
          </p:nvSpPr>
          <p:spPr>
            <a:xfrm>
              <a:off x="1524000" y="2297668"/>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R1</a:t>
              </a:r>
              <a:endParaRPr lang="en-US" sz="1800" b="1" dirty="0">
                <a:latin typeface="Arial" pitchFamily="34" charset="0"/>
                <a:cs typeface="Arial" pitchFamily="34" charset="0"/>
              </a:endParaRPr>
            </a:p>
          </p:txBody>
        </p:sp>
      </p:grpSp>
      <p:cxnSp>
        <p:nvCxnSpPr>
          <p:cNvPr id="136" name="Straight Connector 135"/>
          <p:cNvCxnSpPr>
            <a:endCxn id="6" idx="1"/>
          </p:cNvCxnSpPr>
          <p:nvPr/>
        </p:nvCxnSpPr>
        <p:spPr bwMode="auto">
          <a:xfrm>
            <a:off x="3979294" y="2588890"/>
            <a:ext cx="762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41" name="Group 40"/>
          <p:cNvGrpSpPr/>
          <p:nvPr/>
        </p:nvGrpSpPr>
        <p:grpSpPr>
          <a:xfrm>
            <a:off x="4131694" y="2516711"/>
            <a:ext cx="479618" cy="461425"/>
            <a:chOff x="3276600" y="2156671"/>
            <a:chExt cx="479618" cy="461425"/>
          </a:xfrm>
        </p:grpSpPr>
        <p:sp>
          <p:nvSpPr>
            <p:cNvPr id="137" name="Oval 136"/>
            <p:cNvSpPr/>
            <p:nvPr/>
          </p:nvSpPr>
          <p:spPr bwMode="auto">
            <a:xfrm>
              <a:off x="3429000" y="2156671"/>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138" name="TextBox 137"/>
            <p:cNvSpPr txBox="1"/>
            <p:nvPr/>
          </p:nvSpPr>
          <p:spPr>
            <a:xfrm>
              <a:off x="3276600" y="2248764"/>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grpSp>
      <p:cxnSp>
        <p:nvCxnSpPr>
          <p:cNvPr id="134" name="Straight Connector 133"/>
          <p:cNvCxnSpPr>
            <a:stCxn id="6" idx="3"/>
            <a:endCxn id="43" idx="1"/>
          </p:cNvCxnSpPr>
          <p:nvPr/>
        </p:nvCxnSpPr>
        <p:spPr bwMode="auto">
          <a:xfrm>
            <a:off x="5731894" y="2588890"/>
            <a:ext cx="381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295" name="Group 294"/>
          <p:cNvGrpSpPr/>
          <p:nvPr/>
        </p:nvGrpSpPr>
        <p:grpSpPr>
          <a:xfrm>
            <a:off x="1236094" y="5363725"/>
            <a:ext cx="990600" cy="990600"/>
            <a:chOff x="381000" y="1962150"/>
            <a:chExt cx="990600" cy="990600"/>
          </a:xfrm>
        </p:grpSpPr>
        <p:sp>
          <p:nvSpPr>
            <p:cNvPr id="7" name="AutoShape 153"/>
            <p:cNvSpPr>
              <a:spLocks noChangeArrowheads="1"/>
            </p:cNvSpPr>
            <p:nvPr/>
          </p:nvSpPr>
          <p:spPr bwMode="auto">
            <a:xfrm>
              <a:off x="381000" y="1962150"/>
              <a:ext cx="990600" cy="990600"/>
            </a:xfrm>
            <a:prstGeom prst="flowChartAlternateProcess">
              <a:avLst/>
            </a:prstGeom>
            <a:solidFill>
              <a:srgbClr val="6DC0FF"/>
            </a:solidFill>
            <a:ln w="9525">
              <a:noFill/>
              <a:miter lim="800000"/>
              <a:headEnd/>
              <a:tailEnd/>
            </a:ln>
            <a:effectLst/>
          </p:spPr>
          <p:txBody>
            <a:bodyPr wrap="none" lIns="0" tIns="0" rIns="0" bIns="0" anchor="t" anchorCtr="1"/>
            <a:lstStyle/>
            <a:p>
              <a:r>
                <a:rPr lang="en-US" sz="1600" b="1" dirty="0" smtClean="0">
                  <a:latin typeface="Arial" pitchFamily="34" charset="0"/>
                  <a:cs typeface="Arial" pitchFamily="34" charset="0"/>
                </a:rPr>
                <a:t>Terminal</a:t>
              </a:r>
              <a:endParaRPr lang="en-US" sz="1600" b="1" dirty="0">
                <a:latin typeface="Arial" pitchFamily="34" charset="0"/>
                <a:cs typeface="Arial" pitchFamily="34" charset="0"/>
              </a:endParaRPr>
            </a:p>
          </p:txBody>
        </p:sp>
        <p:pic>
          <p:nvPicPr>
            <p:cNvPr id="294" name="Picture 293" descr="MC900439836.PNG"/>
            <p:cNvPicPr>
              <a:picLocks noChangeAspect="1"/>
            </p:cNvPicPr>
            <p:nvPr/>
          </p:nvPicPr>
          <p:blipFill>
            <a:blip r:embed="rId6"/>
            <a:stretch>
              <a:fillRect/>
            </a:stretch>
          </p:blipFill>
          <p:spPr>
            <a:xfrm>
              <a:off x="609600" y="2286000"/>
              <a:ext cx="533400" cy="533400"/>
            </a:xfrm>
            <a:prstGeom prst="rect">
              <a:avLst/>
            </a:prstGeom>
          </p:spPr>
        </p:pic>
      </p:grpSp>
      <p:sp>
        <p:nvSpPr>
          <p:cNvPr id="143" name="Oval 142"/>
          <p:cNvSpPr/>
          <p:nvPr/>
        </p:nvSpPr>
        <p:spPr bwMode="auto">
          <a:xfrm>
            <a:off x="2521969" y="56113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144" name="TextBox 143"/>
          <p:cNvSpPr txBox="1"/>
          <p:nvPr/>
        </p:nvSpPr>
        <p:spPr>
          <a:xfrm>
            <a:off x="2369569" y="5306575"/>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R2</a:t>
            </a:r>
            <a:endParaRPr lang="en-US" sz="1800" b="1" dirty="0">
              <a:latin typeface="Arial" pitchFamily="34" charset="0"/>
              <a:cs typeface="Arial" pitchFamily="34" charset="0"/>
            </a:endParaRPr>
          </a:p>
        </p:txBody>
      </p:sp>
      <p:cxnSp>
        <p:nvCxnSpPr>
          <p:cNvPr id="4" name="Straight Connector 3"/>
          <p:cNvCxnSpPr/>
          <p:nvPr/>
        </p:nvCxnSpPr>
        <p:spPr bwMode="auto">
          <a:xfrm>
            <a:off x="2212135" y="5686155"/>
            <a:ext cx="2514600" cy="0"/>
          </a:xfrm>
          <a:prstGeom prst="line">
            <a:avLst/>
          </a:prstGeom>
          <a:solidFill>
            <a:schemeClr val="accent1"/>
          </a:solidFill>
          <a:ln w="12700" cap="flat" cmpd="sng" algn="ctr">
            <a:solidFill>
              <a:schemeClr val="tx1"/>
            </a:solidFill>
            <a:prstDash val="sysDash"/>
            <a:round/>
            <a:headEnd type="none" w="sm" len="sm"/>
            <a:tailEnd type="none" w="sm" len="sm"/>
          </a:ln>
          <a:effectLst/>
        </p:spPr>
      </p:cxnSp>
      <p:grpSp>
        <p:nvGrpSpPr>
          <p:cNvPr id="311" name="Group 310"/>
          <p:cNvGrpSpPr/>
          <p:nvPr/>
        </p:nvGrpSpPr>
        <p:grpSpPr>
          <a:xfrm>
            <a:off x="2996824" y="2078850"/>
            <a:ext cx="1000125" cy="990600"/>
            <a:chOff x="2124075" y="4419600"/>
            <a:chExt cx="1000125" cy="990600"/>
          </a:xfrm>
        </p:grpSpPr>
        <p:sp>
          <p:nvSpPr>
            <p:cNvPr id="312" name="AutoShape 154"/>
            <p:cNvSpPr>
              <a:spLocks noChangeArrowheads="1"/>
            </p:cNvSpPr>
            <p:nvPr/>
          </p:nvSpPr>
          <p:spPr bwMode="auto">
            <a:xfrm>
              <a:off x="2124075" y="44196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dirty="0">
                <a:latin typeface="Arial" pitchFamily="34" charset="0"/>
                <a:cs typeface="Arial" pitchFamily="34" charset="0"/>
              </a:endParaRPr>
            </a:p>
          </p:txBody>
        </p:sp>
        <p:sp>
          <p:nvSpPr>
            <p:cNvPr id="313" name="Rectangle 187"/>
            <p:cNvSpPr>
              <a:spLocks noChangeArrowheads="1"/>
            </p:cNvSpPr>
            <p:nvPr/>
          </p:nvSpPr>
          <p:spPr bwMode="auto">
            <a:xfrm>
              <a:off x="2182812" y="44958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pic>
          <p:nvPicPr>
            <p:cNvPr id="314" name="Picture 313" descr="Wireless Gateway.png"/>
            <p:cNvPicPr>
              <a:picLocks noChangeAspect="1"/>
            </p:cNvPicPr>
            <p:nvPr/>
          </p:nvPicPr>
          <p:blipFill>
            <a:blip r:embed="rId7" cstate="print"/>
            <a:stretch>
              <a:fillRect/>
            </a:stretch>
          </p:blipFill>
          <p:spPr>
            <a:xfrm>
              <a:off x="2411760" y="4710893"/>
              <a:ext cx="180020" cy="158267"/>
            </a:xfrm>
            <a:prstGeom prst="rect">
              <a:avLst/>
            </a:prstGeom>
          </p:spPr>
        </p:pic>
        <p:pic>
          <p:nvPicPr>
            <p:cNvPr id="315" name="Picture 314" descr="Wireless Gateway.png"/>
            <p:cNvPicPr>
              <a:picLocks noChangeAspect="1"/>
            </p:cNvPicPr>
            <p:nvPr/>
          </p:nvPicPr>
          <p:blipFill>
            <a:blip r:embed="rId7" cstate="print"/>
            <a:stretch>
              <a:fillRect/>
            </a:stretch>
          </p:blipFill>
          <p:spPr>
            <a:xfrm>
              <a:off x="2726795" y="4824155"/>
              <a:ext cx="270030" cy="237401"/>
            </a:xfrm>
            <a:prstGeom prst="rect">
              <a:avLst/>
            </a:prstGeom>
          </p:spPr>
        </p:pic>
        <p:pic>
          <p:nvPicPr>
            <p:cNvPr id="316" name="Picture 315" descr="Wireless Gateway.png"/>
            <p:cNvPicPr>
              <a:picLocks noChangeAspect="1"/>
            </p:cNvPicPr>
            <p:nvPr/>
          </p:nvPicPr>
          <p:blipFill>
            <a:blip r:embed="rId7" cstate="print"/>
            <a:stretch>
              <a:fillRect/>
            </a:stretch>
          </p:blipFill>
          <p:spPr>
            <a:xfrm>
              <a:off x="2186735" y="4869160"/>
              <a:ext cx="512022" cy="450153"/>
            </a:xfrm>
            <a:prstGeom prst="rect">
              <a:avLst/>
            </a:prstGeom>
          </p:spPr>
        </p:pic>
      </p:grpSp>
      <p:sp>
        <p:nvSpPr>
          <p:cNvPr id="9" name="Rounded Rectangle 8"/>
          <p:cNvSpPr/>
          <p:nvPr/>
        </p:nvSpPr>
        <p:spPr bwMode="auto">
          <a:xfrm>
            <a:off x="1151620" y="1988840"/>
            <a:ext cx="6030670" cy="1215135"/>
          </a:xfrm>
          <a:prstGeom prst="roundRect">
            <a:avLst/>
          </a:prstGeom>
          <a:noFill/>
          <a:ln w="1905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332" name="TextBox 331"/>
          <p:cNvSpPr txBox="1"/>
          <p:nvPr/>
        </p:nvSpPr>
        <p:spPr>
          <a:xfrm>
            <a:off x="1221870" y="1673805"/>
            <a:ext cx="1864964" cy="369332"/>
          </a:xfrm>
          <a:prstGeom prst="rect">
            <a:avLst/>
          </a:prstGeom>
          <a:noFill/>
        </p:spPr>
        <p:txBody>
          <a:bodyPr wrap="none" rtlCol="0">
            <a:spAutoFit/>
          </a:bodyPr>
          <a:lstStyle/>
          <a:p>
            <a:r>
              <a:rPr lang="en-US" sz="1800" b="1" dirty="0">
                <a:latin typeface="Arial" pitchFamily="34" charset="0"/>
                <a:cs typeface="Arial" pitchFamily="34" charset="0"/>
              </a:rPr>
              <a:t>Home Operator</a:t>
            </a:r>
          </a:p>
        </p:txBody>
      </p:sp>
      <p:grpSp>
        <p:nvGrpSpPr>
          <p:cNvPr id="213" name="Group 212"/>
          <p:cNvGrpSpPr/>
          <p:nvPr/>
        </p:nvGrpSpPr>
        <p:grpSpPr>
          <a:xfrm>
            <a:off x="4741294" y="5363725"/>
            <a:ext cx="990600" cy="990600"/>
            <a:chOff x="7315200" y="2819400"/>
            <a:chExt cx="990600" cy="990600"/>
          </a:xfrm>
        </p:grpSpPr>
        <p:sp>
          <p:nvSpPr>
            <p:cNvPr id="214"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dirty="0">
                <a:latin typeface="Arial" pitchFamily="34" charset="0"/>
                <a:cs typeface="Arial" pitchFamily="34" charset="0"/>
              </a:endParaRPr>
            </a:p>
          </p:txBody>
        </p:sp>
        <p:pic>
          <p:nvPicPr>
            <p:cNvPr id="215" name="Picture 157"/>
            <p:cNvPicPr>
              <a:picLocks noChangeArrowheads="1"/>
            </p:cNvPicPr>
            <p:nvPr/>
          </p:nvPicPr>
          <p:blipFill>
            <a:blip r:embed="rId3"/>
            <a:srcRect/>
            <a:stretch>
              <a:fillRect/>
            </a:stretch>
          </p:blipFill>
          <p:spPr bwMode="auto">
            <a:xfrm>
              <a:off x="7648575" y="3509962"/>
              <a:ext cx="352425" cy="223838"/>
            </a:xfrm>
            <a:prstGeom prst="rect">
              <a:avLst/>
            </a:prstGeom>
            <a:noFill/>
            <a:ln w="12700">
              <a:noFill/>
              <a:miter lim="800000"/>
              <a:headEnd/>
              <a:tailEnd/>
            </a:ln>
            <a:effectLst/>
          </p:spPr>
        </p:pic>
        <p:sp>
          <p:nvSpPr>
            <p:cNvPr id="216"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Core</a:t>
              </a:r>
              <a:endParaRPr lang="en-US" sz="1600" b="1" dirty="0">
                <a:latin typeface="Arial" pitchFamily="34" charset="0"/>
                <a:cs typeface="Arial" pitchFamily="34" charset="0"/>
              </a:endParaRPr>
            </a:p>
          </p:txBody>
        </p:sp>
        <p:grpSp>
          <p:nvGrpSpPr>
            <p:cNvPr id="217" name="Group 216"/>
            <p:cNvGrpSpPr/>
            <p:nvPr/>
          </p:nvGrpSpPr>
          <p:grpSpPr>
            <a:xfrm>
              <a:off x="7520910" y="3095706"/>
              <a:ext cx="532437" cy="381000"/>
              <a:chOff x="7481888" y="3079208"/>
              <a:chExt cx="595312" cy="425992"/>
            </a:xfrm>
          </p:grpSpPr>
          <p:sp>
            <p:nvSpPr>
              <p:cNvPr id="218"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dirty="0"/>
              </a:p>
            </p:txBody>
          </p:sp>
          <p:sp>
            <p:nvSpPr>
              <p:cNvPr id="219"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grpSp>
            <p:nvGrpSpPr>
              <p:cNvPr id="220" name="Group 122"/>
              <p:cNvGrpSpPr>
                <a:grpSpLocks/>
              </p:cNvGrpSpPr>
              <p:nvPr/>
            </p:nvGrpSpPr>
            <p:grpSpPr bwMode="auto">
              <a:xfrm>
                <a:off x="7848751" y="3079208"/>
                <a:ext cx="228449" cy="389708"/>
                <a:chOff x="4120" y="2308"/>
                <a:chExt cx="305" cy="415"/>
              </a:xfrm>
            </p:grpSpPr>
            <p:sp>
              <p:nvSpPr>
                <p:cNvPr id="221"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222"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223"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224" name="Group 126"/>
                <p:cNvGrpSpPr>
                  <a:grpSpLocks/>
                </p:cNvGrpSpPr>
                <p:nvPr/>
              </p:nvGrpSpPr>
              <p:grpSpPr bwMode="auto">
                <a:xfrm flipH="1">
                  <a:off x="4164" y="2500"/>
                  <a:ext cx="152" cy="109"/>
                  <a:chOff x="3216" y="2784"/>
                  <a:chExt cx="192" cy="144"/>
                </a:xfrm>
              </p:grpSpPr>
              <p:sp>
                <p:nvSpPr>
                  <p:cNvPr id="228"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229"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230"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231"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225"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226"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227"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grpSp>
      </p:grpSp>
      <p:grpSp>
        <p:nvGrpSpPr>
          <p:cNvPr id="580" name="Group 579"/>
          <p:cNvGrpSpPr/>
          <p:nvPr/>
        </p:nvGrpSpPr>
        <p:grpSpPr>
          <a:xfrm>
            <a:off x="6112894" y="5363725"/>
            <a:ext cx="990600" cy="990600"/>
            <a:chOff x="5257800" y="4419600"/>
            <a:chExt cx="990600" cy="990600"/>
          </a:xfrm>
        </p:grpSpPr>
        <p:sp>
          <p:nvSpPr>
            <p:cNvPr id="233" name="Rounded Rectangle 232"/>
            <p:cNvSpPr/>
            <p:nvPr/>
          </p:nvSpPr>
          <p:spPr bwMode="auto">
            <a:xfrm>
              <a:off x="5257800" y="4419600"/>
              <a:ext cx="990600" cy="990600"/>
            </a:xfrm>
            <a:prstGeom prst="roundRect">
              <a:avLst/>
            </a:prstGeom>
            <a:solidFill>
              <a:schemeClr val="accent4">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a:ln>
                  <a:noFill/>
                </a:ln>
                <a:solidFill>
                  <a:schemeClr val="tx1"/>
                </a:solidFill>
                <a:effectLst/>
                <a:latin typeface="Times New Roman" charset="0"/>
              </a:endParaRPr>
            </a:p>
          </p:txBody>
        </p:sp>
        <p:grpSp>
          <p:nvGrpSpPr>
            <p:cNvPr id="234" name="Group 61"/>
            <p:cNvGrpSpPr/>
            <p:nvPr/>
          </p:nvGrpSpPr>
          <p:grpSpPr>
            <a:xfrm>
              <a:off x="5410201" y="4502656"/>
              <a:ext cx="609600" cy="450344"/>
              <a:chOff x="6324600" y="1828800"/>
              <a:chExt cx="917575" cy="677862"/>
            </a:xfrm>
          </p:grpSpPr>
          <p:grpSp>
            <p:nvGrpSpPr>
              <p:cNvPr id="237" name="Group 10"/>
              <p:cNvGrpSpPr>
                <a:grpSpLocks/>
              </p:cNvGrpSpPr>
              <p:nvPr/>
            </p:nvGrpSpPr>
            <p:grpSpPr bwMode="auto">
              <a:xfrm>
                <a:off x="6972300" y="1828800"/>
                <a:ext cx="269875" cy="460375"/>
                <a:chOff x="4120" y="2308"/>
                <a:chExt cx="305" cy="415"/>
              </a:xfrm>
            </p:grpSpPr>
            <p:sp>
              <p:nvSpPr>
                <p:cNvPr id="274" name="Freeform 11"/>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dirty="0"/>
                </a:p>
              </p:txBody>
            </p:sp>
            <p:sp>
              <p:nvSpPr>
                <p:cNvPr id="275" name="Rectangle 12"/>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dirty="0"/>
                </a:p>
              </p:txBody>
            </p:sp>
            <p:sp>
              <p:nvSpPr>
                <p:cNvPr id="276" name="Oval 13"/>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dirty="0"/>
                </a:p>
              </p:txBody>
            </p:sp>
            <p:grpSp>
              <p:nvGrpSpPr>
                <p:cNvPr id="277" name="Group 14"/>
                <p:cNvGrpSpPr>
                  <a:grpSpLocks/>
                </p:cNvGrpSpPr>
                <p:nvPr/>
              </p:nvGrpSpPr>
              <p:grpSpPr bwMode="auto">
                <a:xfrm flipH="1">
                  <a:off x="4164" y="2500"/>
                  <a:ext cx="152" cy="109"/>
                  <a:chOff x="3216" y="2784"/>
                  <a:chExt cx="192" cy="144"/>
                </a:xfrm>
              </p:grpSpPr>
              <p:sp>
                <p:nvSpPr>
                  <p:cNvPr id="281" name="Line 15"/>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282" name="Line 16"/>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283" name="Line 17"/>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284" name="Line 18"/>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dirty="0"/>
                  </a:p>
                </p:txBody>
              </p:sp>
            </p:grpSp>
            <p:sp>
              <p:nvSpPr>
                <p:cNvPr id="278" name="Freeform 19"/>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dirty="0"/>
                </a:p>
              </p:txBody>
            </p:sp>
            <p:sp>
              <p:nvSpPr>
                <p:cNvPr id="279" name="Oval 20"/>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dirty="0"/>
                </a:p>
              </p:txBody>
            </p:sp>
            <p:sp>
              <p:nvSpPr>
                <p:cNvPr id="280" name="Oval 21"/>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dirty="0"/>
                </a:p>
              </p:txBody>
            </p:sp>
          </p:grpSp>
          <p:grpSp>
            <p:nvGrpSpPr>
              <p:cNvPr id="238" name="Group 22"/>
              <p:cNvGrpSpPr>
                <a:grpSpLocks/>
              </p:cNvGrpSpPr>
              <p:nvPr/>
            </p:nvGrpSpPr>
            <p:grpSpPr bwMode="auto">
              <a:xfrm>
                <a:off x="6756400" y="1901825"/>
                <a:ext cx="269875" cy="460375"/>
                <a:chOff x="4120" y="2308"/>
                <a:chExt cx="305" cy="415"/>
              </a:xfrm>
            </p:grpSpPr>
            <p:sp>
              <p:nvSpPr>
                <p:cNvPr id="263" name="Freeform 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dirty="0"/>
                </a:p>
              </p:txBody>
            </p:sp>
            <p:sp>
              <p:nvSpPr>
                <p:cNvPr id="264" name="Rectangle 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dirty="0"/>
                </a:p>
              </p:txBody>
            </p:sp>
            <p:sp>
              <p:nvSpPr>
                <p:cNvPr id="265" name="Oval 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dirty="0"/>
                </a:p>
              </p:txBody>
            </p:sp>
            <p:grpSp>
              <p:nvGrpSpPr>
                <p:cNvPr id="266" name="Group 26"/>
                <p:cNvGrpSpPr>
                  <a:grpSpLocks/>
                </p:cNvGrpSpPr>
                <p:nvPr/>
              </p:nvGrpSpPr>
              <p:grpSpPr bwMode="auto">
                <a:xfrm flipH="1">
                  <a:off x="4164" y="2500"/>
                  <a:ext cx="152" cy="109"/>
                  <a:chOff x="3216" y="2784"/>
                  <a:chExt cx="192" cy="144"/>
                </a:xfrm>
              </p:grpSpPr>
              <p:sp>
                <p:nvSpPr>
                  <p:cNvPr id="270" name="Line 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271" name="Line 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272" name="Line 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273" name="Line 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dirty="0"/>
                  </a:p>
                </p:txBody>
              </p:sp>
            </p:grpSp>
            <p:sp>
              <p:nvSpPr>
                <p:cNvPr id="267" name="Freeform 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dirty="0"/>
                </a:p>
              </p:txBody>
            </p:sp>
            <p:sp>
              <p:nvSpPr>
                <p:cNvPr id="268" name="Oval 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dirty="0"/>
                </a:p>
              </p:txBody>
            </p:sp>
            <p:sp>
              <p:nvSpPr>
                <p:cNvPr id="269" name="Oval 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dirty="0"/>
                </a:p>
              </p:txBody>
            </p:sp>
          </p:grpSp>
          <p:grpSp>
            <p:nvGrpSpPr>
              <p:cNvPr id="239" name="Group 34"/>
              <p:cNvGrpSpPr>
                <a:grpSpLocks/>
              </p:cNvGrpSpPr>
              <p:nvPr/>
            </p:nvGrpSpPr>
            <p:grpSpPr bwMode="auto">
              <a:xfrm>
                <a:off x="6540500" y="1973262"/>
                <a:ext cx="269875" cy="460375"/>
                <a:chOff x="4120" y="2308"/>
                <a:chExt cx="305" cy="415"/>
              </a:xfrm>
            </p:grpSpPr>
            <p:sp>
              <p:nvSpPr>
                <p:cNvPr id="252" name="Freeform 35"/>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dirty="0"/>
                </a:p>
              </p:txBody>
            </p:sp>
            <p:sp>
              <p:nvSpPr>
                <p:cNvPr id="253" name="Rectangle 36"/>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dirty="0"/>
                </a:p>
              </p:txBody>
            </p:sp>
            <p:sp>
              <p:nvSpPr>
                <p:cNvPr id="254" name="Oval 37"/>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dirty="0"/>
                </a:p>
              </p:txBody>
            </p:sp>
            <p:grpSp>
              <p:nvGrpSpPr>
                <p:cNvPr id="255" name="Group 38"/>
                <p:cNvGrpSpPr>
                  <a:grpSpLocks/>
                </p:cNvGrpSpPr>
                <p:nvPr/>
              </p:nvGrpSpPr>
              <p:grpSpPr bwMode="auto">
                <a:xfrm flipH="1">
                  <a:off x="4164" y="2500"/>
                  <a:ext cx="152" cy="109"/>
                  <a:chOff x="3216" y="2784"/>
                  <a:chExt cx="192" cy="144"/>
                </a:xfrm>
              </p:grpSpPr>
              <p:sp>
                <p:nvSpPr>
                  <p:cNvPr id="259" name="Line 39"/>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260" name="Line 40"/>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261" name="Line 41"/>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262" name="Line 42"/>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dirty="0"/>
                  </a:p>
                </p:txBody>
              </p:sp>
            </p:grpSp>
            <p:sp>
              <p:nvSpPr>
                <p:cNvPr id="256" name="Freeform 43"/>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dirty="0"/>
                </a:p>
              </p:txBody>
            </p:sp>
            <p:sp>
              <p:nvSpPr>
                <p:cNvPr id="257" name="Oval 44"/>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dirty="0"/>
                </a:p>
              </p:txBody>
            </p:sp>
            <p:sp>
              <p:nvSpPr>
                <p:cNvPr id="258" name="Oval 45"/>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dirty="0"/>
                </a:p>
              </p:txBody>
            </p:sp>
          </p:grpSp>
          <p:grpSp>
            <p:nvGrpSpPr>
              <p:cNvPr id="240" name="Group 618"/>
              <p:cNvGrpSpPr>
                <a:grpSpLocks/>
              </p:cNvGrpSpPr>
              <p:nvPr/>
            </p:nvGrpSpPr>
            <p:grpSpPr bwMode="auto">
              <a:xfrm>
                <a:off x="6324600" y="2046287"/>
                <a:ext cx="269875" cy="460375"/>
                <a:chOff x="4120" y="2308"/>
                <a:chExt cx="305" cy="415"/>
              </a:xfrm>
            </p:grpSpPr>
            <p:sp>
              <p:nvSpPr>
                <p:cNvPr id="241" name="Freeform 619"/>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dirty="0"/>
                </a:p>
              </p:txBody>
            </p:sp>
            <p:sp>
              <p:nvSpPr>
                <p:cNvPr id="242" name="Rectangle 620"/>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dirty="0"/>
                </a:p>
              </p:txBody>
            </p:sp>
            <p:sp>
              <p:nvSpPr>
                <p:cNvPr id="243" name="Oval 621"/>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dirty="0"/>
                </a:p>
              </p:txBody>
            </p:sp>
            <p:grpSp>
              <p:nvGrpSpPr>
                <p:cNvPr id="244" name="Group 622"/>
                <p:cNvGrpSpPr>
                  <a:grpSpLocks/>
                </p:cNvGrpSpPr>
                <p:nvPr/>
              </p:nvGrpSpPr>
              <p:grpSpPr bwMode="auto">
                <a:xfrm flipH="1">
                  <a:off x="4164" y="2500"/>
                  <a:ext cx="152" cy="109"/>
                  <a:chOff x="3216" y="2784"/>
                  <a:chExt cx="192" cy="144"/>
                </a:xfrm>
              </p:grpSpPr>
              <p:sp>
                <p:nvSpPr>
                  <p:cNvPr id="248" name="Line 623"/>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249" name="Line 624"/>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250" name="Line 625"/>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251" name="Line 626"/>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dirty="0"/>
                  </a:p>
                </p:txBody>
              </p:sp>
            </p:grpSp>
            <p:sp>
              <p:nvSpPr>
                <p:cNvPr id="245" name="Freeform 627"/>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dirty="0"/>
                </a:p>
              </p:txBody>
            </p:sp>
            <p:sp>
              <p:nvSpPr>
                <p:cNvPr id="246" name="Oval 628"/>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dirty="0"/>
                </a:p>
              </p:txBody>
            </p:sp>
            <p:sp>
              <p:nvSpPr>
                <p:cNvPr id="247" name="Oval 629"/>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dirty="0"/>
                </a:p>
              </p:txBody>
            </p:sp>
          </p:grpSp>
        </p:grpSp>
        <p:graphicFrame>
          <p:nvGraphicFramePr>
            <p:cNvPr id="235" name="Object 15">
              <a:hlinkClick r:id="" action="ppaction://ole?verb=0"/>
            </p:cNvPr>
            <p:cNvGraphicFramePr>
              <a:graphicFrameLocks/>
            </p:cNvGraphicFramePr>
            <p:nvPr/>
          </p:nvGraphicFramePr>
          <p:xfrm>
            <a:off x="5341951" y="4939236"/>
            <a:ext cx="798445" cy="429931"/>
          </p:xfrm>
          <a:graphic>
            <a:graphicData uri="http://schemas.openxmlformats.org/presentationml/2006/ole">
              <mc:AlternateContent xmlns:mc="http://schemas.openxmlformats.org/markup-compatibility/2006">
                <mc:Choice xmlns:v="urn:schemas-microsoft-com:vml" Requires="v">
                  <p:oleObj spid="_x0000_s1053" name="Clip" r:id="rId8" imgW="5759280" imgH="3222360" progId="">
                    <p:embed/>
                  </p:oleObj>
                </mc:Choice>
                <mc:Fallback>
                  <p:oleObj name="Clip" r:id="rId8" imgW="5759280" imgH="3222360" progId="">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41951" y="4939236"/>
                          <a:ext cx="798445" cy="4299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236" name="Text Box 16"/>
            <p:cNvSpPr txBox="1">
              <a:spLocks noChangeArrowheads="1"/>
            </p:cNvSpPr>
            <p:nvPr/>
          </p:nvSpPr>
          <p:spPr bwMode="auto">
            <a:xfrm>
              <a:off x="5428250" y="5001446"/>
              <a:ext cx="637242" cy="253916"/>
            </a:xfrm>
            <a:prstGeom prst="rect">
              <a:avLst/>
            </a:prstGeom>
            <a:noFill/>
            <a:ln w="9525">
              <a:noFill/>
              <a:miter lim="800000"/>
              <a:headEnd/>
              <a:tailEnd/>
            </a:ln>
            <a:effectLst/>
          </p:spPr>
          <p:txBody>
            <a:bodyPr wrap="square">
              <a:spAutoFit/>
            </a:bodyPr>
            <a:lstStyle/>
            <a:p>
              <a:pPr eaLnBrk="0" hangingPunct="0">
                <a:lnSpc>
                  <a:spcPct val="100000"/>
                </a:lnSpc>
                <a:spcBef>
                  <a:spcPct val="0"/>
                </a:spcBef>
                <a:buFontTx/>
                <a:buNone/>
              </a:pPr>
              <a:r>
                <a:rPr lang="en-US" sz="1050" dirty="0" smtClean="0">
                  <a:latin typeface="Arial" pitchFamily="34" charset="0"/>
                  <a:ea typeface="ＭＳ Ｐゴシック" pitchFamily="34" charset="-128"/>
                  <a:cs typeface="Arial" pitchFamily="34" charset="0"/>
                </a:rPr>
                <a:t>Internet</a:t>
              </a:r>
              <a:endParaRPr lang="en-US" sz="1050" dirty="0">
                <a:latin typeface="Arial" pitchFamily="34" charset="0"/>
                <a:ea typeface="ＭＳ Ｐゴシック" pitchFamily="34" charset="-128"/>
                <a:cs typeface="Arial" pitchFamily="34" charset="0"/>
              </a:endParaRPr>
            </a:p>
          </p:txBody>
        </p:sp>
      </p:grpSp>
      <p:cxnSp>
        <p:nvCxnSpPr>
          <p:cNvPr id="285" name="Straight Connector 284"/>
          <p:cNvCxnSpPr>
            <a:endCxn id="214" idx="1"/>
          </p:cNvCxnSpPr>
          <p:nvPr/>
        </p:nvCxnSpPr>
        <p:spPr bwMode="auto">
          <a:xfrm>
            <a:off x="3979294" y="5859025"/>
            <a:ext cx="762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286" name="Oval 285"/>
          <p:cNvSpPr/>
          <p:nvPr/>
        </p:nvSpPr>
        <p:spPr bwMode="auto">
          <a:xfrm>
            <a:off x="4284094" y="5793619"/>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287" name="TextBox 286"/>
          <p:cNvSpPr txBox="1"/>
          <p:nvPr/>
        </p:nvSpPr>
        <p:spPr>
          <a:xfrm>
            <a:off x="4131694" y="5488819"/>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cxnSp>
        <p:nvCxnSpPr>
          <p:cNvPr id="288" name="Straight Connector 287"/>
          <p:cNvCxnSpPr>
            <a:stCxn id="214" idx="3"/>
            <a:endCxn id="233" idx="1"/>
          </p:cNvCxnSpPr>
          <p:nvPr/>
        </p:nvCxnSpPr>
        <p:spPr bwMode="auto">
          <a:xfrm>
            <a:off x="5731894" y="5859025"/>
            <a:ext cx="381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289" name="Straight Connector 288"/>
          <p:cNvCxnSpPr/>
          <p:nvPr/>
        </p:nvCxnSpPr>
        <p:spPr bwMode="auto">
          <a:xfrm>
            <a:off x="5067300" y="3084190"/>
            <a:ext cx="0" cy="2279535"/>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292" name="Oval 291"/>
          <p:cNvSpPr/>
          <p:nvPr/>
        </p:nvSpPr>
        <p:spPr bwMode="auto">
          <a:xfrm>
            <a:off x="5000411" y="442403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293" name="TextBox 292"/>
          <p:cNvSpPr txBox="1"/>
          <p:nvPr/>
        </p:nvSpPr>
        <p:spPr>
          <a:xfrm>
            <a:off x="4572000" y="4318865"/>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R5</a:t>
            </a:r>
            <a:endParaRPr lang="en-US" sz="1800" b="1" dirty="0">
              <a:latin typeface="Arial" pitchFamily="34" charset="0"/>
              <a:cs typeface="Arial" pitchFamily="34" charset="0"/>
            </a:endParaRPr>
          </a:p>
        </p:txBody>
      </p:sp>
      <p:grpSp>
        <p:nvGrpSpPr>
          <p:cNvPr id="323" name="Group 322"/>
          <p:cNvGrpSpPr/>
          <p:nvPr/>
        </p:nvGrpSpPr>
        <p:grpSpPr>
          <a:xfrm>
            <a:off x="2996824" y="5363235"/>
            <a:ext cx="1000125" cy="990600"/>
            <a:chOff x="2124075" y="4419600"/>
            <a:chExt cx="1000125" cy="990600"/>
          </a:xfrm>
        </p:grpSpPr>
        <p:sp>
          <p:nvSpPr>
            <p:cNvPr id="324" name="AutoShape 154"/>
            <p:cNvSpPr>
              <a:spLocks noChangeArrowheads="1"/>
            </p:cNvSpPr>
            <p:nvPr/>
          </p:nvSpPr>
          <p:spPr bwMode="auto">
            <a:xfrm>
              <a:off x="2124075" y="44196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dirty="0">
                <a:latin typeface="Arial" pitchFamily="34" charset="0"/>
                <a:cs typeface="Arial" pitchFamily="34" charset="0"/>
              </a:endParaRPr>
            </a:p>
          </p:txBody>
        </p:sp>
        <p:sp>
          <p:nvSpPr>
            <p:cNvPr id="325" name="Rectangle 187"/>
            <p:cNvSpPr>
              <a:spLocks noChangeArrowheads="1"/>
            </p:cNvSpPr>
            <p:nvPr/>
          </p:nvSpPr>
          <p:spPr bwMode="auto">
            <a:xfrm>
              <a:off x="2182812" y="44958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pic>
          <p:nvPicPr>
            <p:cNvPr id="326" name="Picture 325" descr="Wireless Gateway.png"/>
            <p:cNvPicPr>
              <a:picLocks noChangeAspect="1"/>
            </p:cNvPicPr>
            <p:nvPr/>
          </p:nvPicPr>
          <p:blipFill>
            <a:blip r:embed="rId7" cstate="print"/>
            <a:stretch>
              <a:fillRect/>
            </a:stretch>
          </p:blipFill>
          <p:spPr>
            <a:xfrm>
              <a:off x="2411760" y="4710893"/>
              <a:ext cx="180020" cy="158267"/>
            </a:xfrm>
            <a:prstGeom prst="rect">
              <a:avLst/>
            </a:prstGeom>
          </p:spPr>
        </p:pic>
        <p:pic>
          <p:nvPicPr>
            <p:cNvPr id="327" name="Picture 326" descr="Wireless Gateway.png"/>
            <p:cNvPicPr>
              <a:picLocks noChangeAspect="1"/>
            </p:cNvPicPr>
            <p:nvPr/>
          </p:nvPicPr>
          <p:blipFill>
            <a:blip r:embed="rId7" cstate="print"/>
            <a:stretch>
              <a:fillRect/>
            </a:stretch>
          </p:blipFill>
          <p:spPr>
            <a:xfrm>
              <a:off x="2726795" y="4824155"/>
              <a:ext cx="270030" cy="237401"/>
            </a:xfrm>
            <a:prstGeom prst="rect">
              <a:avLst/>
            </a:prstGeom>
          </p:spPr>
        </p:pic>
        <p:pic>
          <p:nvPicPr>
            <p:cNvPr id="328" name="Picture 327" descr="Wireless Gateway.png"/>
            <p:cNvPicPr>
              <a:picLocks noChangeAspect="1"/>
            </p:cNvPicPr>
            <p:nvPr/>
          </p:nvPicPr>
          <p:blipFill>
            <a:blip r:embed="rId7" cstate="print"/>
            <a:stretch>
              <a:fillRect/>
            </a:stretch>
          </p:blipFill>
          <p:spPr>
            <a:xfrm>
              <a:off x="2186735" y="4869160"/>
              <a:ext cx="512022" cy="450153"/>
            </a:xfrm>
            <a:prstGeom prst="rect">
              <a:avLst/>
            </a:prstGeom>
          </p:spPr>
        </p:pic>
      </p:grpSp>
      <p:sp>
        <p:nvSpPr>
          <p:cNvPr id="334" name="Rounded Rectangle 333"/>
          <p:cNvSpPr/>
          <p:nvPr/>
        </p:nvSpPr>
        <p:spPr bwMode="auto">
          <a:xfrm>
            <a:off x="1151619" y="5229200"/>
            <a:ext cx="6030670" cy="1215135"/>
          </a:xfrm>
          <a:prstGeom prst="roundRect">
            <a:avLst/>
          </a:prstGeom>
          <a:noFill/>
          <a:ln w="1905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336" name="TextBox 335"/>
          <p:cNvSpPr txBox="1"/>
          <p:nvPr/>
        </p:nvSpPr>
        <p:spPr>
          <a:xfrm>
            <a:off x="1151619" y="4914165"/>
            <a:ext cx="3224486" cy="369332"/>
          </a:xfrm>
          <a:prstGeom prst="rect">
            <a:avLst/>
          </a:prstGeom>
          <a:noFill/>
        </p:spPr>
        <p:txBody>
          <a:bodyPr wrap="none" rtlCol="0">
            <a:spAutoFit/>
          </a:bodyPr>
          <a:lstStyle/>
          <a:p>
            <a:r>
              <a:rPr lang="en-US" sz="1800" b="1" dirty="0">
                <a:latin typeface="Arial" pitchFamily="34" charset="0"/>
                <a:cs typeface="Arial" pitchFamily="34" charset="0"/>
              </a:rPr>
              <a:t>Other Operator w/ own core</a:t>
            </a:r>
          </a:p>
        </p:txBody>
      </p:sp>
      <p:cxnSp>
        <p:nvCxnSpPr>
          <p:cNvPr id="202" name="Straight Connector 201"/>
          <p:cNvCxnSpPr/>
          <p:nvPr/>
        </p:nvCxnSpPr>
        <p:spPr bwMode="auto">
          <a:xfrm>
            <a:off x="5337085" y="3068960"/>
            <a:ext cx="0" cy="2295255"/>
          </a:xfrm>
          <a:prstGeom prst="line">
            <a:avLst/>
          </a:prstGeom>
          <a:solidFill>
            <a:schemeClr val="accent1"/>
          </a:solidFill>
          <a:ln w="12700" cap="flat" cmpd="sng" algn="ctr">
            <a:solidFill>
              <a:schemeClr val="tx1"/>
            </a:solidFill>
            <a:prstDash val="sysDash"/>
            <a:round/>
            <a:headEnd type="none" w="sm" len="sm"/>
            <a:tailEnd type="none" w="sm" len="sm"/>
          </a:ln>
          <a:effectLst/>
        </p:spPr>
      </p:cxnSp>
      <p:sp>
        <p:nvSpPr>
          <p:cNvPr id="205" name="Oval 204"/>
          <p:cNvSpPr/>
          <p:nvPr/>
        </p:nvSpPr>
        <p:spPr bwMode="auto">
          <a:xfrm>
            <a:off x="5264460" y="400383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206" name="TextBox 205"/>
          <p:cNvSpPr txBox="1"/>
          <p:nvPr/>
        </p:nvSpPr>
        <p:spPr>
          <a:xfrm>
            <a:off x="5382090" y="3869758"/>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R2</a:t>
            </a:r>
            <a:endParaRPr lang="en-US" sz="1800" b="1" dirty="0">
              <a:latin typeface="Arial" pitchFamily="34" charset="0"/>
              <a:cs typeface="Arial" pitchFamily="34" charset="0"/>
            </a:endParaRPr>
          </a:p>
        </p:txBody>
      </p:sp>
    </p:spTree>
    <p:extLst>
      <p:ext uri="{BB962C8B-B14F-4D97-AF65-F5344CB8AC3E}">
        <p14:creationId xmlns:p14="http://schemas.microsoft.com/office/powerpoint/2010/main" val="295546146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763000" cy="1143000"/>
          </a:xfrm>
        </p:spPr>
        <p:txBody>
          <a:bodyPr>
            <a:normAutofit fontScale="90000"/>
          </a:bodyPr>
          <a:lstStyle/>
          <a:p>
            <a:pPr marL="514350" indent="-514350" algn="l"/>
            <a:r>
              <a:rPr lang="en-US" dirty="0"/>
              <a:t>3. 	Home operator has Wi-Fi access sharing agreement with other operator allowing to serve customers like by the own access infrastructure</a:t>
            </a:r>
          </a:p>
        </p:txBody>
      </p:sp>
      <p:grpSp>
        <p:nvGrpSpPr>
          <p:cNvPr id="123" name="Group 122"/>
          <p:cNvGrpSpPr/>
          <p:nvPr/>
        </p:nvGrpSpPr>
        <p:grpSpPr>
          <a:xfrm>
            <a:off x="4741294" y="2093590"/>
            <a:ext cx="990600" cy="990600"/>
            <a:chOff x="7315200" y="2819400"/>
            <a:chExt cx="990600" cy="990600"/>
          </a:xfrm>
        </p:grpSpPr>
        <p:sp>
          <p:nvSpPr>
            <p:cNvPr id="6"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dirty="0">
                <a:latin typeface="Arial" pitchFamily="34" charset="0"/>
                <a:cs typeface="Arial" pitchFamily="34" charset="0"/>
              </a:endParaRPr>
            </a:p>
          </p:txBody>
        </p:sp>
        <p:pic>
          <p:nvPicPr>
            <p:cNvPr id="10" name="Picture 157"/>
            <p:cNvPicPr>
              <a:picLocks noChangeArrowheads="1"/>
            </p:cNvPicPr>
            <p:nvPr/>
          </p:nvPicPr>
          <p:blipFill>
            <a:blip r:embed="rId3"/>
            <a:srcRect/>
            <a:stretch>
              <a:fillRect/>
            </a:stretch>
          </p:blipFill>
          <p:spPr bwMode="auto">
            <a:xfrm>
              <a:off x="7648575" y="3509962"/>
              <a:ext cx="352425" cy="223838"/>
            </a:xfrm>
            <a:prstGeom prst="rect">
              <a:avLst/>
            </a:prstGeom>
            <a:noFill/>
            <a:ln w="12700">
              <a:noFill/>
              <a:miter lim="800000"/>
              <a:headEnd/>
              <a:tailEnd/>
            </a:ln>
            <a:effectLst/>
          </p:spPr>
        </p:pic>
        <p:sp>
          <p:nvSpPr>
            <p:cNvPr id="40"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Core</a:t>
              </a:r>
              <a:endParaRPr lang="en-US" sz="1600" b="1" dirty="0">
                <a:latin typeface="Arial" pitchFamily="34" charset="0"/>
                <a:cs typeface="Arial" pitchFamily="34" charset="0"/>
              </a:endParaRPr>
            </a:p>
          </p:txBody>
        </p:sp>
        <p:grpSp>
          <p:nvGrpSpPr>
            <p:cNvPr id="108" name="Group 107"/>
            <p:cNvGrpSpPr/>
            <p:nvPr/>
          </p:nvGrpSpPr>
          <p:grpSpPr>
            <a:xfrm>
              <a:off x="7520910" y="3095706"/>
              <a:ext cx="532437" cy="381000"/>
              <a:chOff x="7481888" y="3079208"/>
              <a:chExt cx="595312" cy="425992"/>
            </a:xfrm>
          </p:grpSpPr>
          <p:sp>
            <p:nvSpPr>
              <p:cNvPr id="109"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dirty="0"/>
              </a:p>
            </p:txBody>
          </p:sp>
          <p:sp>
            <p:nvSpPr>
              <p:cNvPr id="110"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grpSp>
            <p:nvGrpSpPr>
              <p:cNvPr id="111" name="Group 122"/>
              <p:cNvGrpSpPr>
                <a:grpSpLocks/>
              </p:cNvGrpSpPr>
              <p:nvPr/>
            </p:nvGrpSpPr>
            <p:grpSpPr bwMode="auto">
              <a:xfrm>
                <a:off x="7848751" y="3079208"/>
                <a:ext cx="228449" cy="389708"/>
                <a:chOff x="4120" y="2308"/>
                <a:chExt cx="305" cy="415"/>
              </a:xfrm>
            </p:grpSpPr>
            <p:sp>
              <p:nvSpPr>
                <p:cNvPr id="112"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113"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114"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115" name="Group 126"/>
                <p:cNvGrpSpPr>
                  <a:grpSpLocks/>
                </p:cNvGrpSpPr>
                <p:nvPr/>
              </p:nvGrpSpPr>
              <p:grpSpPr bwMode="auto">
                <a:xfrm flipH="1">
                  <a:off x="4164" y="2500"/>
                  <a:ext cx="152" cy="109"/>
                  <a:chOff x="3216" y="2784"/>
                  <a:chExt cx="192" cy="144"/>
                </a:xfrm>
              </p:grpSpPr>
              <p:sp>
                <p:nvSpPr>
                  <p:cNvPr id="119"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120"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121"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122"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116"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117"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118"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grpSp>
      </p:grpSp>
      <p:grpSp>
        <p:nvGrpSpPr>
          <p:cNvPr id="583" name="Group 582"/>
          <p:cNvGrpSpPr/>
          <p:nvPr/>
        </p:nvGrpSpPr>
        <p:grpSpPr>
          <a:xfrm>
            <a:off x="6112894" y="2093590"/>
            <a:ext cx="990600" cy="990600"/>
            <a:chOff x="5257800" y="1733550"/>
            <a:chExt cx="990600" cy="990600"/>
          </a:xfrm>
        </p:grpSpPr>
        <p:sp>
          <p:nvSpPr>
            <p:cNvPr id="43" name="Rounded Rectangle 42"/>
            <p:cNvSpPr/>
            <p:nvPr/>
          </p:nvSpPr>
          <p:spPr bwMode="auto">
            <a:xfrm>
              <a:off x="5257800" y="1733550"/>
              <a:ext cx="990600" cy="990600"/>
            </a:xfrm>
            <a:prstGeom prst="roundRect">
              <a:avLst/>
            </a:prstGeom>
            <a:solidFill>
              <a:schemeClr val="accent4">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a:ln>
                  <a:noFill/>
                </a:ln>
                <a:solidFill>
                  <a:schemeClr val="tx1"/>
                </a:solidFill>
                <a:effectLst/>
                <a:latin typeface="Times New Roman" charset="0"/>
              </a:endParaRPr>
            </a:p>
          </p:txBody>
        </p:sp>
        <p:grpSp>
          <p:nvGrpSpPr>
            <p:cNvPr id="44" name="Group 61"/>
            <p:cNvGrpSpPr/>
            <p:nvPr/>
          </p:nvGrpSpPr>
          <p:grpSpPr>
            <a:xfrm>
              <a:off x="5410201" y="1816606"/>
              <a:ext cx="609600" cy="450344"/>
              <a:chOff x="6324600" y="1828800"/>
              <a:chExt cx="917575" cy="677862"/>
            </a:xfrm>
          </p:grpSpPr>
          <p:grpSp>
            <p:nvGrpSpPr>
              <p:cNvPr id="45" name="Group 10"/>
              <p:cNvGrpSpPr>
                <a:grpSpLocks/>
              </p:cNvGrpSpPr>
              <p:nvPr/>
            </p:nvGrpSpPr>
            <p:grpSpPr bwMode="auto">
              <a:xfrm>
                <a:off x="6972300" y="1828800"/>
                <a:ext cx="269875" cy="460375"/>
                <a:chOff x="4120" y="2308"/>
                <a:chExt cx="305" cy="415"/>
              </a:xfrm>
            </p:grpSpPr>
            <p:sp>
              <p:nvSpPr>
                <p:cNvPr id="82" name="Freeform 11"/>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dirty="0"/>
                </a:p>
              </p:txBody>
            </p:sp>
            <p:sp>
              <p:nvSpPr>
                <p:cNvPr id="83" name="Rectangle 12"/>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dirty="0"/>
                </a:p>
              </p:txBody>
            </p:sp>
            <p:sp>
              <p:nvSpPr>
                <p:cNvPr id="84" name="Oval 13"/>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dirty="0"/>
                </a:p>
              </p:txBody>
            </p:sp>
            <p:grpSp>
              <p:nvGrpSpPr>
                <p:cNvPr id="85" name="Group 14"/>
                <p:cNvGrpSpPr>
                  <a:grpSpLocks/>
                </p:cNvGrpSpPr>
                <p:nvPr/>
              </p:nvGrpSpPr>
              <p:grpSpPr bwMode="auto">
                <a:xfrm flipH="1">
                  <a:off x="4164" y="2500"/>
                  <a:ext cx="152" cy="109"/>
                  <a:chOff x="3216" y="2784"/>
                  <a:chExt cx="192" cy="144"/>
                </a:xfrm>
              </p:grpSpPr>
              <p:sp>
                <p:nvSpPr>
                  <p:cNvPr id="89" name="Line 15"/>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90" name="Line 16"/>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91" name="Line 17"/>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92" name="Line 18"/>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dirty="0"/>
                  </a:p>
                </p:txBody>
              </p:sp>
            </p:grpSp>
            <p:sp>
              <p:nvSpPr>
                <p:cNvPr id="86" name="Freeform 19"/>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dirty="0"/>
                </a:p>
              </p:txBody>
            </p:sp>
            <p:sp>
              <p:nvSpPr>
                <p:cNvPr id="87" name="Oval 20"/>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dirty="0"/>
                </a:p>
              </p:txBody>
            </p:sp>
            <p:sp>
              <p:nvSpPr>
                <p:cNvPr id="88" name="Oval 21"/>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dirty="0"/>
                </a:p>
              </p:txBody>
            </p:sp>
          </p:grpSp>
          <p:grpSp>
            <p:nvGrpSpPr>
              <p:cNvPr id="46" name="Group 22"/>
              <p:cNvGrpSpPr>
                <a:grpSpLocks/>
              </p:cNvGrpSpPr>
              <p:nvPr/>
            </p:nvGrpSpPr>
            <p:grpSpPr bwMode="auto">
              <a:xfrm>
                <a:off x="6756400" y="1901825"/>
                <a:ext cx="269875" cy="460375"/>
                <a:chOff x="4120" y="2308"/>
                <a:chExt cx="305" cy="415"/>
              </a:xfrm>
            </p:grpSpPr>
            <p:sp>
              <p:nvSpPr>
                <p:cNvPr id="71" name="Freeform 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dirty="0"/>
                </a:p>
              </p:txBody>
            </p:sp>
            <p:sp>
              <p:nvSpPr>
                <p:cNvPr id="72" name="Rectangle 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dirty="0"/>
                </a:p>
              </p:txBody>
            </p:sp>
            <p:sp>
              <p:nvSpPr>
                <p:cNvPr id="73" name="Oval 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dirty="0"/>
                </a:p>
              </p:txBody>
            </p:sp>
            <p:grpSp>
              <p:nvGrpSpPr>
                <p:cNvPr id="74" name="Group 26"/>
                <p:cNvGrpSpPr>
                  <a:grpSpLocks/>
                </p:cNvGrpSpPr>
                <p:nvPr/>
              </p:nvGrpSpPr>
              <p:grpSpPr bwMode="auto">
                <a:xfrm flipH="1">
                  <a:off x="4164" y="2500"/>
                  <a:ext cx="152" cy="109"/>
                  <a:chOff x="3216" y="2784"/>
                  <a:chExt cx="192" cy="144"/>
                </a:xfrm>
              </p:grpSpPr>
              <p:sp>
                <p:nvSpPr>
                  <p:cNvPr id="78" name="Line 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79" name="Line 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80" name="Line 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81" name="Line 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dirty="0"/>
                  </a:p>
                </p:txBody>
              </p:sp>
            </p:grpSp>
            <p:sp>
              <p:nvSpPr>
                <p:cNvPr id="75" name="Freeform 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dirty="0"/>
                </a:p>
              </p:txBody>
            </p:sp>
            <p:sp>
              <p:nvSpPr>
                <p:cNvPr id="76" name="Oval 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dirty="0"/>
                </a:p>
              </p:txBody>
            </p:sp>
            <p:sp>
              <p:nvSpPr>
                <p:cNvPr id="77" name="Oval 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dirty="0"/>
                </a:p>
              </p:txBody>
            </p:sp>
          </p:grpSp>
          <p:grpSp>
            <p:nvGrpSpPr>
              <p:cNvPr id="47" name="Group 34"/>
              <p:cNvGrpSpPr>
                <a:grpSpLocks/>
              </p:cNvGrpSpPr>
              <p:nvPr/>
            </p:nvGrpSpPr>
            <p:grpSpPr bwMode="auto">
              <a:xfrm>
                <a:off x="6540500" y="1973262"/>
                <a:ext cx="269875" cy="460375"/>
                <a:chOff x="4120" y="2308"/>
                <a:chExt cx="305" cy="415"/>
              </a:xfrm>
            </p:grpSpPr>
            <p:sp>
              <p:nvSpPr>
                <p:cNvPr id="60" name="Freeform 35"/>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dirty="0"/>
                </a:p>
              </p:txBody>
            </p:sp>
            <p:sp>
              <p:nvSpPr>
                <p:cNvPr id="61" name="Rectangle 36"/>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dirty="0"/>
                </a:p>
              </p:txBody>
            </p:sp>
            <p:sp>
              <p:nvSpPr>
                <p:cNvPr id="62" name="Oval 37"/>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dirty="0"/>
                </a:p>
              </p:txBody>
            </p:sp>
            <p:grpSp>
              <p:nvGrpSpPr>
                <p:cNvPr id="63" name="Group 38"/>
                <p:cNvGrpSpPr>
                  <a:grpSpLocks/>
                </p:cNvGrpSpPr>
                <p:nvPr/>
              </p:nvGrpSpPr>
              <p:grpSpPr bwMode="auto">
                <a:xfrm flipH="1">
                  <a:off x="4164" y="2500"/>
                  <a:ext cx="152" cy="109"/>
                  <a:chOff x="3216" y="2784"/>
                  <a:chExt cx="192" cy="144"/>
                </a:xfrm>
              </p:grpSpPr>
              <p:sp>
                <p:nvSpPr>
                  <p:cNvPr id="67" name="Line 39"/>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68" name="Line 40"/>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69" name="Line 41"/>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70" name="Line 42"/>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dirty="0"/>
                  </a:p>
                </p:txBody>
              </p:sp>
            </p:grpSp>
            <p:sp>
              <p:nvSpPr>
                <p:cNvPr id="64" name="Freeform 43"/>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dirty="0"/>
                </a:p>
              </p:txBody>
            </p:sp>
            <p:sp>
              <p:nvSpPr>
                <p:cNvPr id="65" name="Oval 44"/>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dirty="0"/>
                </a:p>
              </p:txBody>
            </p:sp>
            <p:sp>
              <p:nvSpPr>
                <p:cNvPr id="66" name="Oval 45"/>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dirty="0"/>
                </a:p>
              </p:txBody>
            </p:sp>
          </p:grpSp>
          <p:grpSp>
            <p:nvGrpSpPr>
              <p:cNvPr id="48" name="Group 618"/>
              <p:cNvGrpSpPr>
                <a:grpSpLocks/>
              </p:cNvGrpSpPr>
              <p:nvPr/>
            </p:nvGrpSpPr>
            <p:grpSpPr bwMode="auto">
              <a:xfrm>
                <a:off x="6324600" y="2046287"/>
                <a:ext cx="269875" cy="460375"/>
                <a:chOff x="4120" y="2308"/>
                <a:chExt cx="305" cy="415"/>
              </a:xfrm>
            </p:grpSpPr>
            <p:sp>
              <p:nvSpPr>
                <p:cNvPr id="49" name="Freeform 619"/>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dirty="0"/>
                </a:p>
              </p:txBody>
            </p:sp>
            <p:sp>
              <p:nvSpPr>
                <p:cNvPr id="50" name="Rectangle 620"/>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dirty="0"/>
                </a:p>
              </p:txBody>
            </p:sp>
            <p:sp>
              <p:nvSpPr>
                <p:cNvPr id="51" name="Oval 621"/>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dirty="0"/>
                </a:p>
              </p:txBody>
            </p:sp>
            <p:grpSp>
              <p:nvGrpSpPr>
                <p:cNvPr id="52" name="Group 622"/>
                <p:cNvGrpSpPr>
                  <a:grpSpLocks/>
                </p:cNvGrpSpPr>
                <p:nvPr/>
              </p:nvGrpSpPr>
              <p:grpSpPr bwMode="auto">
                <a:xfrm flipH="1">
                  <a:off x="4164" y="2500"/>
                  <a:ext cx="152" cy="109"/>
                  <a:chOff x="3216" y="2784"/>
                  <a:chExt cx="192" cy="144"/>
                </a:xfrm>
              </p:grpSpPr>
              <p:sp>
                <p:nvSpPr>
                  <p:cNvPr id="56" name="Line 623"/>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57" name="Line 624"/>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58" name="Line 625"/>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59" name="Line 626"/>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dirty="0"/>
                  </a:p>
                </p:txBody>
              </p:sp>
            </p:grpSp>
            <p:sp>
              <p:nvSpPr>
                <p:cNvPr id="53" name="Freeform 627"/>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dirty="0"/>
                </a:p>
              </p:txBody>
            </p:sp>
            <p:sp>
              <p:nvSpPr>
                <p:cNvPr id="54" name="Oval 628"/>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dirty="0"/>
                </a:p>
              </p:txBody>
            </p:sp>
            <p:sp>
              <p:nvSpPr>
                <p:cNvPr id="55" name="Oval 629"/>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dirty="0"/>
                </a:p>
              </p:txBody>
            </p:sp>
          </p:grpSp>
        </p:grpSp>
        <p:graphicFrame>
          <p:nvGraphicFramePr>
            <p:cNvPr id="126" name="Object 15">
              <a:hlinkClick r:id="" action="ppaction://ole?verb=0"/>
            </p:cNvPr>
            <p:cNvGraphicFramePr>
              <a:graphicFrameLocks/>
            </p:cNvGraphicFramePr>
            <p:nvPr/>
          </p:nvGraphicFramePr>
          <p:xfrm>
            <a:off x="5341951" y="2253186"/>
            <a:ext cx="798445" cy="429931"/>
          </p:xfrm>
          <a:graphic>
            <a:graphicData uri="http://schemas.openxmlformats.org/presentationml/2006/ole">
              <mc:AlternateContent xmlns:mc="http://schemas.openxmlformats.org/markup-compatibility/2006">
                <mc:Choice xmlns:v="urn:schemas-microsoft-com:vml" Requires="v">
                  <p:oleObj spid="_x0000_s7188" name="Clip" r:id="rId4" imgW="5759280" imgH="3222360" progId="">
                    <p:embed/>
                  </p:oleObj>
                </mc:Choice>
                <mc:Fallback>
                  <p:oleObj name="Clip" r:id="rId4" imgW="5759280" imgH="3222360" progId="">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41951" y="2253186"/>
                          <a:ext cx="798445" cy="4299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127" name="Text Box 16"/>
            <p:cNvSpPr txBox="1">
              <a:spLocks noChangeArrowheads="1"/>
            </p:cNvSpPr>
            <p:nvPr/>
          </p:nvSpPr>
          <p:spPr bwMode="auto">
            <a:xfrm>
              <a:off x="5428250" y="2315396"/>
              <a:ext cx="637242" cy="253916"/>
            </a:xfrm>
            <a:prstGeom prst="rect">
              <a:avLst/>
            </a:prstGeom>
            <a:noFill/>
            <a:ln w="9525">
              <a:noFill/>
              <a:miter lim="800000"/>
              <a:headEnd/>
              <a:tailEnd/>
            </a:ln>
            <a:effectLst/>
          </p:spPr>
          <p:txBody>
            <a:bodyPr wrap="square">
              <a:spAutoFit/>
            </a:bodyPr>
            <a:lstStyle/>
            <a:p>
              <a:pPr eaLnBrk="0" hangingPunct="0">
                <a:lnSpc>
                  <a:spcPct val="100000"/>
                </a:lnSpc>
                <a:spcBef>
                  <a:spcPct val="0"/>
                </a:spcBef>
                <a:buFontTx/>
                <a:buNone/>
              </a:pPr>
              <a:r>
                <a:rPr lang="en-US" sz="1050" dirty="0" smtClean="0">
                  <a:latin typeface="Arial" pitchFamily="34" charset="0"/>
                  <a:ea typeface="ＭＳ Ｐゴシック" pitchFamily="34" charset="-128"/>
                  <a:cs typeface="Arial" pitchFamily="34" charset="0"/>
                </a:rPr>
                <a:t>Internet</a:t>
              </a:r>
              <a:endParaRPr lang="en-US" sz="1050" dirty="0">
                <a:latin typeface="Arial" pitchFamily="34" charset="0"/>
                <a:ea typeface="ＭＳ Ｐゴシック" pitchFamily="34" charset="-128"/>
                <a:cs typeface="Arial" pitchFamily="34" charset="0"/>
              </a:endParaRPr>
            </a:p>
          </p:txBody>
        </p:sp>
      </p:grpSp>
      <p:cxnSp>
        <p:nvCxnSpPr>
          <p:cNvPr id="130" name="Straight Connector 129"/>
          <p:cNvCxnSpPr>
            <a:stCxn id="7" idx="3"/>
          </p:cNvCxnSpPr>
          <p:nvPr/>
        </p:nvCxnSpPr>
        <p:spPr bwMode="auto">
          <a:xfrm>
            <a:off x="2226694" y="4249721"/>
            <a:ext cx="752475"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96" name="Group 95"/>
          <p:cNvGrpSpPr/>
          <p:nvPr/>
        </p:nvGrpSpPr>
        <p:grpSpPr>
          <a:xfrm>
            <a:off x="2379094" y="4174790"/>
            <a:ext cx="479618" cy="457200"/>
            <a:chOff x="1524000" y="2209800"/>
            <a:chExt cx="479618" cy="457200"/>
          </a:xfrm>
        </p:grpSpPr>
        <p:sp>
          <p:nvSpPr>
            <p:cNvPr id="131" name="Oval 130"/>
            <p:cNvSpPr/>
            <p:nvPr/>
          </p:nvSpPr>
          <p:spPr bwMode="auto">
            <a:xfrm>
              <a:off x="1676400" y="22098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133" name="TextBox 132"/>
            <p:cNvSpPr txBox="1"/>
            <p:nvPr/>
          </p:nvSpPr>
          <p:spPr>
            <a:xfrm>
              <a:off x="1524000" y="2297668"/>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R1</a:t>
              </a:r>
              <a:endParaRPr lang="en-US" sz="1800" b="1" dirty="0">
                <a:latin typeface="Arial" pitchFamily="34" charset="0"/>
                <a:cs typeface="Arial" pitchFamily="34" charset="0"/>
              </a:endParaRPr>
            </a:p>
          </p:txBody>
        </p:sp>
      </p:grpSp>
      <p:cxnSp>
        <p:nvCxnSpPr>
          <p:cNvPr id="136" name="Straight Connector 135"/>
          <p:cNvCxnSpPr>
            <a:endCxn id="6" idx="1"/>
          </p:cNvCxnSpPr>
          <p:nvPr/>
        </p:nvCxnSpPr>
        <p:spPr bwMode="auto">
          <a:xfrm>
            <a:off x="3979294" y="2588890"/>
            <a:ext cx="762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41" name="Group 40"/>
          <p:cNvGrpSpPr/>
          <p:nvPr/>
        </p:nvGrpSpPr>
        <p:grpSpPr>
          <a:xfrm>
            <a:off x="4131694" y="2516711"/>
            <a:ext cx="479618" cy="461425"/>
            <a:chOff x="3276600" y="2156671"/>
            <a:chExt cx="479618" cy="461425"/>
          </a:xfrm>
        </p:grpSpPr>
        <p:sp>
          <p:nvSpPr>
            <p:cNvPr id="137" name="Oval 136"/>
            <p:cNvSpPr/>
            <p:nvPr/>
          </p:nvSpPr>
          <p:spPr bwMode="auto">
            <a:xfrm>
              <a:off x="3429000" y="2156671"/>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138" name="TextBox 137"/>
            <p:cNvSpPr txBox="1"/>
            <p:nvPr/>
          </p:nvSpPr>
          <p:spPr>
            <a:xfrm>
              <a:off x="3276600" y="2248764"/>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grpSp>
      <p:cxnSp>
        <p:nvCxnSpPr>
          <p:cNvPr id="134" name="Straight Connector 133"/>
          <p:cNvCxnSpPr>
            <a:stCxn id="6" idx="3"/>
            <a:endCxn id="43" idx="1"/>
          </p:cNvCxnSpPr>
          <p:nvPr/>
        </p:nvCxnSpPr>
        <p:spPr bwMode="auto">
          <a:xfrm>
            <a:off x="5731894" y="2588890"/>
            <a:ext cx="381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295" name="Group 294"/>
          <p:cNvGrpSpPr/>
          <p:nvPr/>
        </p:nvGrpSpPr>
        <p:grpSpPr>
          <a:xfrm>
            <a:off x="1236094" y="3698540"/>
            <a:ext cx="990600" cy="990600"/>
            <a:chOff x="381000" y="1962150"/>
            <a:chExt cx="990600" cy="990600"/>
          </a:xfrm>
        </p:grpSpPr>
        <p:sp>
          <p:nvSpPr>
            <p:cNvPr id="7" name="AutoShape 153"/>
            <p:cNvSpPr>
              <a:spLocks noChangeArrowheads="1"/>
            </p:cNvSpPr>
            <p:nvPr/>
          </p:nvSpPr>
          <p:spPr bwMode="auto">
            <a:xfrm>
              <a:off x="381000" y="1962150"/>
              <a:ext cx="990600" cy="990600"/>
            </a:xfrm>
            <a:prstGeom prst="flowChartAlternateProcess">
              <a:avLst/>
            </a:prstGeom>
            <a:solidFill>
              <a:srgbClr val="6DC0FF"/>
            </a:solidFill>
            <a:ln w="9525">
              <a:noFill/>
              <a:miter lim="800000"/>
              <a:headEnd/>
              <a:tailEnd/>
            </a:ln>
            <a:effectLst/>
          </p:spPr>
          <p:txBody>
            <a:bodyPr wrap="none" lIns="0" tIns="0" rIns="0" bIns="0" anchor="t" anchorCtr="1"/>
            <a:lstStyle/>
            <a:p>
              <a:r>
                <a:rPr lang="en-US" sz="1600" b="1" dirty="0" smtClean="0">
                  <a:latin typeface="Arial" pitchFamily="34" charset="0"/>
                  <a:cs typeface="Arial" pitchFamily="34" charset="0"/>
                </a:rPr>
                <a:t>Terminal</a:t>
              </a:r>
              <a:endParaRPr lang="en-US" sz="1600" b="1" dirty="0">
                <a:latin typeface="Arial" pitchFamily="34" charset="0"/>
                <a:cs typeface="Arial" pitchFamily="34" charset="0"/>
              </a:endParaRPr>
            </a:p>
          </p:txBody>
        </p:sp>
        <p:pic>
          <p:nvPicPr>
            <p:cNvPr id="294" name="Picture 293" descr="MC900439836.PNG"/>
            <p:cNvPicPr>
              <a:picLocks noChangeAspect="1"/>
            </p:cNvPicPr>
            <p:nvPr/>
          </p:nvPicPr>
          <p:blipFill>
            <a:blip r:embed="rId6"/>
            <a:stretch>
              <a:fillRect/>
            </a:stretch>
          </p:blipFill>
          <p:spPr>
            <a:xfrm>
              <a:off x="609600" y="2286000"/>
              <a:ext cx="533400" cy="533400"/>
            </a:xfrm>
            <a:prstGeom prst="rect">
              <a:avLst/>
            </a:prstGeom>
          </p:spPr>
        </p:pic>
      </p:grpSp>
      <p:sp>
        <p:nvSpPr>
          <p:cNvPr id="143" name="Oval 142"/>
          <p:cNvSpPr/>
          <p:nvPr/>
        </p:nvSpPr>
        <p:spPr bwMode="auto">
          <a:xfrm>
            <a:off x="2521969" y="394619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144" name="TextBox 143"/>
          <p:cNvSpPr txBox="1"/>
          <p:nvPr/>
        </p:nvSpPr>
        <p:spPr>
          <a:xfrm>
            <a:off x="2369569" y="3641390"/>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R2</a:t>
            </a:r>
            <a:endParaRPr lang="en-US" sz="1800" b="1" dirty="0">
              <a:latin typeface="Arial" pitchFamily="34" charset="0"/>
              <a:cs typeface="Arial" pitchFamily="34" charset="0"/>
            </a:endParaRPr>
          </a:p>
        </p:txBody>
      </p:sp>
      <p:cxnSp>
        <p:nvCxnSpPr>
          <p:cNvPr id="4" name="Straight Connector 3"/>
          <p:cNvCxnSpPr/>
          <p:nvPr/>
        </p:nvCxnSpPr>
        <p:spPr bwMode="auto">
          <a:xfrm flipV="1">
            <a:off x="3986935" y="2708920"/>
            <a:ext cx="765085" cy="1305145"/>
          </a:xfrm>
          <a:prstGeom prst="line">
            <a:avLst/>
          </a:prstGeom>
          <a:solidFill>
            <a:schemeClr val="accent1"/>
          </a:solidFill>
          <a:ln w="12700" cap="flat" cmpd="sng" algn="ctr">
            <a:solidFill>
              <a:schemeClr val="tx1"/>
            </a:solidFill>
            <a:prstDash val="sysDash"/>
            <a:round/>
            <a:headEnd type="none" w="sm" len="sm"/>
            <a:tailEnd type="none" w="sm" len="sm"/>
          </a:ln>
          <a:effectLst/>
        </p:spPr>
      </p:cxnSp>
      <p:grpSp>
        <p:nvGrpSpPr>
          <p:cNvPr id="311" name="Group 310"/>
          <p:cNvGrpSpPr/>
          <p:nvPr/>
        </p:nvGrpSpPr>
        <p:grpSpPr>
          <a:xfrm>
            <a:off x="2996824" y="2078850"/>
            <a:ext cx="1000125" cy="990600"/>
            <a:chOff x="2124075" y="4419600"/>
            <a:chExt cx="1000125" cy="990600"/>
          </a:xfrm>
        </p:grpSpPr>
        <p:sp>
          <p:nvSpPr>
            <p:cNvPr id="312" name="AutoShape 154"/>
            <p:cNvSpPr>
              <a:spLocks noChangeArrowheads="1"/>
            </p:cNvSpPr>
            <p:nvPr/>
          </p:nvSpPr>
          <p:spPr bwMode="auto">
            <a:xfrm>
              <a:off x="2124075" y="44196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dirty="0">
                <a:latin typeface="Arial" pitchFamily="34" charset="0"/>
                <a:cs typeface="Arial" pitchFamily="34" charset="0"/>
              </a:endParaRPr>
            </a:p>
          </p:txBody>
        </p:sp>
        <p:sp>
          <p:nvSpPr>
            <p:cNvPr id="313" name="Rectangle 187"/>
            <p:cNvSpPr>
              <a:spLocks noChangeArrowheads="1"/>
            </p:cNvSpPr>
            <p:nvPr/>
          </p:nvSpPr>
          <p:spPr bwMode="auto">
            <a:xfrm>
              <a:off x="2182812" y="44958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pic>
          <p:nvPicPr>
            <p:cNvPr id="314" name="Picture 313" descr="Wireless Gateway.png"/>
            <p:cNvPicPr>
              <a:picLocks noChangeAspect="1"/>
            </p:cNvPicPr>
            <p:nvPr/>
          </p:nvPicPr>
          <p:blipFill>
            <a:blip r:embed="rId7" cstate="print"/>
            <a:stretch>
              <a:fillRect/>
            </a:stretch>
          </p:blipFill>
          <p:spPr>
            <a:xfrm>
              <a:off x="2411760" y="4710893"/>
              <a:ext cx="180020" cy="158267"/>
            </a:xfrm>
            <a:prstGeom prst="rect">
              <a:avLst/>
            </a:prstGeom>
          </p:spPr>
        </p:pic>
        <p:pic>
          <p:nvPicPr>
            <p:cNvPr id="315" name="Picture 314" descr="Wireless Gateway.png"/>
            <p:cNvPicPr>
              <a:picLocks noChangeAspect="1"/>
            </p:cNvPicPr>
            <p:nvPr/>
          </p:nvPicPr>
          <p:blipFill>
            <a:blip r:embed="rId7" cstate="print"/>
            <a:stretch>
              <a:fillRect/>
            </a:stretch>
          </p:blipFill>
          <p:spPr>
            <a:xfrm>
              <a:off x="2726795" y="4824155"/>
              <a:ext cx="270030" cy="237401"/>
            </a:xfrm>
            <a:prstGeom prst="rect">
              <a:avLst/>
            </a:prstGeom>
          </p:spPr>
        </p:pic>
        <p:pic>
          <p:nvPicPr>
            <p:cNvPr id="316" name="Picture 315" descr="Wireless Gateway.png"/>
            <p:cNvPicPr>
              <a:picLocks noChangeAspect="1"/>
            </p:cNvPicPr>
            <p:nvPr/>
          </p:nvPicPr>
          <p:blipFill>
            <a:blip r:embed="rId7" cstate="print"/>
            <a:stretch>
              <a:fillRect/>
            </a:stretch>
          </p:blipFill>
          <p:spPr>
            <a:xfrm>
              <a:off x="2186735" y="4869160"/>
              <a:ext cx="512022" cy="450153"/>
            </a:xfrm>
            <a:prstGeom prst="rect">
              <a:avLst/>
            </a:prstGeom>
          </p:spPr>
        </p:pic>
      </p:grpSp>
      <p:sp>
        <p:nvSpPr>
          <p:cNvPr id="9" name="Rounded Rectangle 8"/>
          <p:cNvSpPr/>
          <p:nvPr/>
        </p:nvSpPr>
        <p:spPr bwMode="auto">
          <a:xfrm>
            <a:off x="1151620" y="1988840"/>
            <a:ext cx="6030670" cy="1215135"/>
          </a:xfrm>
          <a:prstGeom prst="roundRect">
            <a:avLst/>
          </a:prstGeom>
          <a:noFill/>
          <a:ln w="1905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332" name="TextBox 331"/>
          <p:cNvSpPr txBox="1"/>
          <p:nvPr/>
        </p:nvSpPr>
        <p:spPr>
          <a:xfrm>
            <a:off x="1221870" y="1673805"/>
            <a:ext cx="1864964" cy="369332"/>
          </a:xfrm>
          <a:prstGeom prst="rect">
            <a:avLst/>
          </a:prstGeom>
          <a:noFill/>
        </p:spPr>
        <p:txBody>
          <a:bodyPr wrap="none" rtlCol="0">
            <a:spAutoFit/>
          </a:bodyPr>
          <a:lstStyle/>
          <a:p>
            <a:r>
              <a:rPr lang="en-US" sz="1800" b="1" dirty="0">
                <a:latin typeface="Arial" pitchFamily="34" charset="0"/>
                <a:cs typeface="Arial" pitchFamily="34" charset="0"/>
              </a:rPr>
              <a:t>Home Operator</a:t>
            </a:r>
          </a:p>
        </p:txBody>
      </p:sp>
      <p:grpSp>
        <p:nvGrpSpPr>
          <p:cNvPr id="93" name="Group 92"/>
          <p:cNvGrpSpPr/>
          <p:nvPr/>
        </p:nvGrpSpPr>
        <p:grpSpPr>
          <a:xfrm>
            <a:off x="1151619" y="2980009"/>
            <a:ext cx="3854994" cy="1799141"/>
            <a:chOff x="296525" y="2619969"/>
            <a:chExt cx="3854994" cy="1799141"/>
          </a:xfrm>
        </p:grpSpPr>
        <p:cxnSp>
          <p:nvCxnSpPr>
            <p:cNvPr id="306" name="Straight Connector 305"/>
            <p:cNvCxnSpPr>
              <a:stCxn id="318" idx="3"/>
            </p:cNvCxnSpPr>
            <p:nvPr/>
          </p:nvCxnSpPr>
          <p:spPr bwMode="auto">
            <a:xfrm flipV="1">
              <a:off x="3141855" y="2619969"/>
              <a:ext cx="753870" cy="1214321"/>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317" name="Group 316"/>
            <p:cNvGrpSpPr/>
            <p:nvPr/>
          </p:nvGrpSpPr>
          <p:grpSpPr>
            <a:xfrm>
              <a:off x="2141730" y="3338990"/>
              <a:ext cx="1000125" cy="990600"/>
              <a:chOff x="2124075" y="4419600"/>
              <a:chExt cx="1000125" cy="990600"/>
            </a:xfrm>
          </p:grpSpPr>
          <p:sp>
            <p:nvSpPr>
              <p:cNvPr id="318" name="AutoShape 154"/>
              <p:cNvSpPr>
                <a:spLocks noChangeArrowheads="1"/>
              </p:cNvSpPr>
              <p:nvPr/>
            </p:nvSpPr>
            <p:spPr bwMode="auto">
              <a:xfrm>
                <a:off x="2124075" y="44196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dirty="0">
                  <a:latin typeface="Arial" pitchFamily="34" charset="0"/>
                  <a:cs typeface="Arial" pitchFamily="34" charset="0"/>
                </a:endParaRPr>
              </a:p>
            </p:txBody>
          </p:sp>
          <p:sp>
            <p:nvSpPr>
              <p:cNvPr id="319" name="Rectangle 187"/>
              <p:cNvSpPr>
                <a:spLocks noChangeArrowheads="1"/>
              </p:cNvSpPr>
              <p:nvPr/>
            </p:nvSpPr>
            <p:spPr bwMode="auto">
              <a:xfrm>
                <a:off x="2182812" y="44958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pic>
            <p:nvPicPr>
              <p:cNvPr id="320" name="Picture 319" descr="Wireless Gateway.png"/>
              <p:cNvPicPr>
                <a:picLocks noChangeAspect="1"/>
              </p:cNvPicPr>
              <p:nvPr/>
            </p:nvPicPr>
            <p:blipFill>
              <a:blip r:embed="rId7" cstate="print"/>
              <a:stretch>
                <a:fillRect/>
              </a:stretch>
            </p:blipFill>
            <p:spPr>
              <a:xfrm>
                <a:off x="2411760" y="4710893"/>
                <a:ext cx="180020" cy="158267"/>
              </a:xfrm>
              <a:prstGeom prst="rect">
                <a:avLst/>
              </a:prstGeom>
            </p:spPr>
          </p:pic>
          <p:pic>
            <p:nvPicPr>
              <p:cNvPr id="321" name="Picture 320" descr="Wireless Gateway.png"/>
              <p:cNvPicPr>
                <a:picLocks noChangeAspect="1"/>
              </p:cNvPicPr>
              <p:nvPr/>
            </p:nvPicPr>
            <p:blipFill>
              <a:blip r:embed="rId7" cstate="print"/>
              <a:stretch>
                <a:fillRect/>
              </a:stretch>
            </p:blipFill>
            <p:spPr>
              <a:xfrm>
                <a:off x="2726795" y="4824155"/>
                <a:ext cx="270030" cy="237401"/>
              </a:xfrm>
              <a:prstGeom prst="rect">
                <a:avLst/>
              </a:prstGeom>
            </p:spPr>
          </p:pic>
          <p:pic>
            <p:nvPicPr>
              <p:cNvPr id="322" name="Picture 321" descr="Wireless Gateway.png"/>
              <p:cNvPicPr>
                <a:picLocks noChangeAspect="1"/>
              </p:cNvPicPr>
              <p:nvPr/>
            </p:nvPicPr>
            <p:blipFill>
              <a:blip r:embed="rId7" cstate="print"/>
              <a:stretch>
                <a:fillRect/>
              </a:stretch>
            </p:blipFill>
            <p:spPr>
              <a:xfrm>
                <a:off x="2186735" y="4869160"/>
                <a:ext cx="512022" cy="450153"/>
              </a:xfrm>
              <a:prstGeom prst="rect">
                <a:avLst/>
              </a:prstGeom>
            </p:spPr>
          </p:pic>
        </p:grpSp>
        <p:sp>
          <p:nvSpPr>
            <p:cNvPr id="333" name="Rounded Rectangle 332"/>
            <p:cNvSpPr/>
            <p:nvPr/>
          </p:nvSpPr>
          <p:spPr bwMode="auto">
            <a:xfrm>
              <a:off x="296525" y="3203975"/>
              <a:ext cx="2970330" cy="1215135"/>
            </a:xfrm>
            <a:prstGeom prst="roundRect">
              <a:avLst/>
            </a:prstGeom>
            <a:noFill/>
            <a:ln w="1905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335" name="TextBox 334"/>
            <p:cNvSpPr txBox="1"/>
            <p:nvPr/>
          </p:nvSpPr>
          <p:spPr>
            <a:xfrm>
              <a:off x="296525" y="2888940"/>
              <a:ext cx="2032227" cy="369332"/>
            </a:xfrm>
            <a:prstGeom prst="rect">
              <a:avLst/>
            </a:prstGeom>
            <a:noFill/>
          </p:spPr>
          <p:txBody>
            <a:bodyPr wrap="none" rtlCol="0">
              <a:spAutoFit/>
            </a:bodyPr>
            <a:lstStyle/>
            <a:p>
              <a:r>
                <a:rPr lang="en-US" sz="1800" b="1" dirty="0">
                  <a:latin typeface="Arial" pitchFamily="34" charset="0"/>
                  <a:cs typeface="Arial" pitchFamily="34" charset="0"/>
                </a:rPr>
                <a:t>Access Operator</a:t>
              </a:r>
            </a:p>
          </p:txBody>
        </p:sp>
        <p:sp>
          <p:nvSpPr>
            <p:cNvPr id="337" name="Oval 336"/>
            <p:cNvSpPr/>
            <p:nvPr/>
          </p:nvSpPr>
          <p:spPr bwMode="auto">
            <a:xfrm>
              <a:off x="3564505" y="2989638"/>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338" name="TextBox 337"/>
            <p:cNvSpPr txBox="1"/>
            <p:nvPr/>
          </p:nvSpPr>
          <p:spPr>
            <a:xfrm>
              <a:off x="3671901" y="2879648"/>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grpSp>
      <p:cxnSp>
        <p:nvCxnSpPr>
          <p:cNvPr id="203" name="Straight Connector 202"/>
          <p:cNvCxnSpPr/>
          <p:nvPr/>
        </p:nvCxnSpPr>
        <p:spPr bwMode="auto">
          <a:xfrm>
            <a:off x="2231740" y="4014065"/>
            <a:ext cx="1755195" cy="0"/>
          </a:xfrm>
          <a:prstGeom prst="line">
            <a:avLst/>
          </a:prstGeom>
          <a:solidFill>
            <a:schemeClr val="accent1"/>
          </a:solidFill>
          <a:ln w="12700" cap="flat" cmpd="sng" algn="ctr">
            <a:solidFill>
              <a:schemeClr val="tx1"/>
            </a:solidFill>
            <a:prstDash val="sysDash"/>
            <a:round/>
            <a:headEnd type="none" w="sm" len="sm"/>
            <a:tailEnd type="none" w="sm" len="sm"/>
          </a:ln>
          <a:effectLst/>
        </p:spPr>
      </p:cxnSp>
    </p:spTree>
    <p:extLst>
      <p:ext uri="{BB962C8B-B14F-4D97-AF65-F5344CB8AC3E}">
        <p14:creationId xmlns:p14="http://schemas.microsoft.com/office/powerpoint/2010/main" val="295780075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82000" cy="1143000"/>
          </a:xfrm>
        </p:spPr>
        <p:txBody>
          <a:bodyPr>
            <a:normAutofit fontScale="90000"/>
          </a:bodyPr>
          <a:lstStyle/>
          <a:p>
            <a:pPr marL="514350" indent="-514350" algn="l"/>
            <a:r>
              <a:rPr lang="en-US" dirty="0"/>
              <a:t>4.	</a:t>
            </a:r>
            <a:r>
              <a:rPr lang="en-US" sz="2700" dirty="0"/>
              <a:t>Home operator has agreement with roaming consortia which enables to use credentials for access to all other operators’ networks belong to the roaming consortia.</a:t>
            </a:r>
          </a:p>
        </p:txBody>
      </p:sp>
      <p:grpSp>
        <p:nvGrpSpPr>
          <p:cNvPr id="123" name="Group 122"/>
          <p:cNvGrpSpPr/>
          <p:nvPr/>
        </p:nvGrpSpPr>
        <p:grpSpPr>
          <a:xfrm>
            <a:off x="4741294" y="2093590"/>
            <a:ext cx="990600" cy="990600"/>
            <a:chOff x="7315200" y="2819400"/>
            <a:chExt cx="990600" cy="990600"/>
          </a:xfrm>
        </p:grpSpPr>
        <p:sp>
          <p:nvSpPr>
            <p:cNvPr id="6"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dirty="0">
                <a:latin typeface="Arial" pitchFamily="34" charset="0"/>
                <a:cs typeface="Arial" pitchFamily="34" charset="0"/>
              </a:endParaRPr>
            </a:p>
          </p:txBody>
        </p:sp>
        <p:pic>
          <p:nvPicPr>
            <p:cNvPr id="10" name="Picture 157"/>
            <p:cNvPicPr>
              <a:picLocks noChangeArrowheads="1"/>
            </p:cNvPicPr>
            <p:nvPr/>
          </p:nvPicPr>
          <p:blipFill>
            <a:blip r:embed="rId3"/>
            <a:srcRect/>
            <a:stretch>
              <a:fillRect/>
            </a:stretch>
          </p:blipFill>
          <p:spPr bwMode="auto">
            <a:xfrm>
              <a:off x="7648575" y="3509962"/>
              <a:ext cx="352425" cy="223838"/>
            </a:xfrm>
            <a:prstGeom prst="rect">
              <a:avLst/>
            </a:prstGeom>
            <a:noFill/>
            <a:ln w="12700">
              <a:noFill/>
              <a:miter lim="800000"/>
              <a:headEnd/>
              <a:tailEnd/>
            </a:ln>
            <a:effectLst/>
          </p:spPr>
        </p:pic>
        <p:sp>
          <p:nvSpPr>
            <p:cNvPr id="40"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Core</a:t>
              </a:r>
              <a:endParaRPr lang="en-US" sz="1600" b="1" dirty="0">
                <a:latin typeface="Arial" pitchFamily="34" charset="0"/>
                <a:cs typeface="Arial" pitchFamily="34" charset="0"/>
              </a:endParaRPr>
            </a:p>
          </p:txBody>
        </p:sp>
        <p:grpSp>
          <p:nvGrpSpPr>
            <p:cNvPr id="108" name="Group 107"/>
            <p:cNvGrpSpPr/>
            <p:nvPr/>
          </p:nvGrpSpPr>
          <p:grpSpPr>
            <a:xfrm>
              <a:off x="7520910" y="3095706"/>
              <a:ext cx="532437" cy="381000"/>
              <a:chOff x="7481888" y="3079208"/>
              <a:chExt cx="595312" cy="425992"/>
            </a:xfrm>
          </p:grpSpPr>
          <p:sp>
            <p:nvSpPr>
              <p:cNvPr id="109"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dirty="0"/>
              </a:p>
            </p:txBody>
          </p:sp>
          <p:sp>
            <p:nvSpPr>
              <p:cNvPr id="110"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grpSp>
            <p:nvGrpSpPr>
              <p:cNvPr id="111" name="Group 122"/>
              <p:cNvGrpSpPr>
                <a:grpSpLocks/>
              </p:cNvGrpSpPr>
              <p:nvPr/>
            </p:nvGrpSpPr>
            <p:grpSpPr bwMode="auto">
              <a:xfrm>
                <a:off x="7848751" y="3079208"/>
                <a:ext cx="228449" cy="389708"/>
                <a:chOff x="4120" y="2308"/>
                <a:chExt cx="305" cy="415"/>
              </a:xfrm>
            </p:grpSpPr>
            <p:sp>
              <p:nvSpPr>
                <p:cNvPr id="112"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113"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114"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115" name="Group 126"/>
                <p:cNvGrpSpPr>
                  <a:grpSpLocks/>
                </p:cNvGrpSpPr>
                <p:nvPr/>
              </p:nvGrpSpPr>
              <p:grpSpPr bwMode="auto">
                <a:xfrm flipH="1">
                  <a:off x="4164" y="2500"/>
                  <a:ext cx="152" cy="109"/>
                  <a:chOff x="3216" y="2784"/>
                  <a:chExt cx="192" cy="144"/>
                </a:xfrm>
              </p:grpSpPr>
              <p:sp>
                <p:nvSpPr>
                  <p:cNvPr id="119"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120"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121"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122"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116"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117"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118"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grpSp>
      </p:grpSp>
      <p:grpSp>
        <p:nvGrpSpPr>
          <p:cNvPr id="583" name="Group 582"/>
          <p:cNvGrpSpPr/>
          <p:nvPr/>
        </p:nvGrpSpPr>
        <p:grpSpPr>
          <a:xfrm>
            <a:off x="6112894" y="2093590"/>
            <a:ext cx="990600" cy="990600"/>
            <a:chOff x="5257800" y="1733550"/>
            <a:chExt cx="990600" cy="990600"/>
          </a:xfrm>
        </p:grpSpPr>
        <p:sp>
          <p:nvSpPr>
            <p:cNvPr id="43" name="Rounded Rectangle 42"/>
            <p:cNvSpPr/>
            <p:nvPr/>
          </p:nvSpPr>
          <p:spPr bwMode="auto">
            <a:xfrm>
              <a:off x="5257800" y="1733550"/>
              <a:ext cx="990600" cy="990600"/>
            </a:xfrm>
            <a:prstGeom prst="roundRect">
              <a:avLst/>
            </a:prstGeom>
            <a:solidFill>
              <a:schemeClr val="accent4">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a:ln>
                  <a:noFill/>
                </a:ln>
                <a:solidFill>
                  <a:schemeClr val="tx1"/>
                </a:solidFill>
                <a:effectLst/>
                <a:latin typeface="Times New Roman" charset="0"/>
              </a:endParaRPr>
            </a:p>
          </p:txBody>
        </p:sp>
        <p:grpSp>
          <p:nvGrpSpPr>
            <p:cNvPr id="44" name="Group 61"/>
            <p:cNvGrpSpPr/>
            <p:nvPr/>
          </p:nvGrpSpPr>
          <p:grpSpPr>
            <a:xfrm>
              <a:off x="5410201" y="1816606"/>
              <a:ext cx="609600" cy="450344"/>
              <a:chOff x="6324600" y="1828800"/>
              <a:chExt cx="917575" cy="677862"/>
            </a:xfrm>
          </p:grpSpPr>
          <p:grpSp>
            <p:nvGrpSpPr>
              <p:cNvPr id="45" name="Group 10"/>
              <p:cNvGrpSpPr>
                <a:grpSpLocks/>
              </p:cNvGrpSpPr>
              <p:nvPr/>
            </p:nvGrpSpPr>
            <p:grpSpPr bwMode="auto">
              <a:xfrm>
                <a:off x="6972300" y="1828800"/>
                <a:ext cx="269875" cy="460375"/>
                <a:chOff x="4120" y="2308"/>
                <a:chExt cx="305" cy="415"/>
              </a:xfrm>
            </p:grpSpPr>
            <p:sp>
              <p:nvSpPr>
                <p:cNvPr id="82" name="Freeform 11"/>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dirty="0"/>
                </a:p>
              </p:txBody>
            </p:sp>
            <p:sp>
              <p:nvSpPr>
                <p:cNvPr id="83" name="Rectangle 12"/>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dirty="0"/>
                </a:p>
              </p:txBody>
            </p:sp>
            <p:sp>
              <p:nvSpPr>
                <p:cNvPr id="84" name="Oval 13"/>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dirty="0"/>
                </a:p>
              </p:txBody>
            </p:sp>
            <p:grpSp>
              <p:nvGrpSpPr>
                <p:cNvPr id="85" name="Group 14"/>
                <p:cNvGrpSpPr>
                  <a:grpSpLocks/>
                </p:cNvGrpSpPr>
                <p:nvPr/>
              </p:nvGrpSpPr>
              <p:grpSpPr bwMode="auto">
                <a:xfrm flipH="1">
                  <a:off x="4164" y="2500"/>
                  <a:ext cx="152" cy="109"/>
                  <a:chOff x="3216" y="2784"/>
                  <a:chExt cx="192" cy="144"/>
                </a:xfrm>
              </p:grpSpPr>
              <p:sp>
                <p:nvSpPr>
                  <p:cNvPr id="89" name="Line 15"/>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90" name="Line 16"/>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91" name="Line 17"/>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92" name="Line 18"/>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dirty="0"/>
                  </a:p>
                </p:txBody>
              </p:sp>
            </p:grpSp>
            <p:sp>
              <p:nvSpPr>
                <p:cNvPr id="86" name="Freeform 19"/>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dirty="0"/>
                </a:p>
              </p:txBody>
            </p:sp>
            <p:sp>
              <p:nvSpPr>
                <p:cNvPr id="87" name="Oval 20"/>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dirty="0"/>
                </a:p>
              </p:txBody>
            </p:sp>
            <p:sp>
              <p:nvSpPr>
                <p:cNvPr id="88" name="Oval 21"/>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dirty="0"/>
                </a:p>
              </p:txBody>
            </p:sp>
          </p:grpSp>
          <p:grpSp>
            <p:nvGrpSpPr>
              <p:cNvPr id="46" name="Group 22"/>
              <p:cNvGrpSpPr>
                <a:grpSpLocks/>
              </p:cNvGrpSpPr>
              <p:nvPr/>
            </p:nvGrpSpPr>
            <p:grpSpPr bwMode="auto">
              <a:xfrm>
                <a:off x="6756400" y="1901825"/>
                <a:ext cx="269875" cy="460375"/>
                <a:chOff x="4120" y="2308"/>
                <a:chExt cx="305" cy="415"/>
              </a:xfrm>
            </p:grpSpPr>
            <p:sp>
              <p:nvSpPr>
                <p:cNvPr id="71" name="Freeform 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dirty="0"/>
                </a:p>
              </p:txBody>
            </p:sp>
            <p:sp>
              <p:nvSpPr>
                <p:cNvPr id="72" name="Rectangle 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dirty="0"/>
                </a:p>
              </p:txBody>
            </p:sp>
            <p:sp>
              <p:nvSpPr>
                <p:cNvPr id="73" name="Oval 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dirty="0"/>
                </a:p>
              </p:txBody>
            </p:sp>
            <p:grpSp>
              <p:nvGrpSpPr>
                <p:cNvPr id="74" name="Group 26"/>
                <p:cNvGrpSpPr>
                  <a:grpSpLocks/>
                </p:cNvGrpSpPr>
                <p:nvPr/>
              </p:nvGrpSpPr>
              <p:grpSpPr bwMode="auto">
                <a:xfrm flipH="1">
                  <a:off x="4164" y="2500"/>
                  <a:ext cx="152" cy="109"/>
                  <a:chOff x="3216" y="2784"/>
                  <a:chExt cx="192" cy="144"/>
                </a:xfrm>
              </p:grpSpPr>
              <p:sp>
                <p:nvSpPr>
                  <p:cNvPr id="78" name="Line 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79" name="Line 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80" name="Line 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81" name="Line 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dirty="0"/>
                  </a:p>
                </p:txBody>
              </p:sp>
            </p:grpSp>
            <p:sp>
              <p:nvSpPr>
                <p:cNvPr id="75" name="Freeform 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dirty="0"/>
                </a:p>
              </p:txBody>
            </p:sp>
            <p:sp>
              <p:nvSpPr>
                <p:cNvPr id="76" name="Oval 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dirty="0"/>
                </a:p>
              </p:txBody>
            </p:sp>
            <p:sp>
              <p:nvSpPr>
                <p:cNvPr id="77" name="Oval 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dirty="0"/>
                </a:p>
              </p:txBody>
            </p:sp>
          </p:grpSp>
          <p:grpSp>
            <p:nvGrpSpPr>
              <p:cNvPr id="47" name="Group 34"/>
              <p:cNvGrpSpPr>
                <a:grpSpLocks/>
              </p:cNvGrpSpPr>
              <p:nvPr/>
            </p:nvGrpSpPr>
            <p:grpSpPr bwMode="auto">
              <a:xfrm>
                <a:off x="6540500" y="1973262"/>
                <a:ext cx="269875" cy="460375"/>
                <a:chOff x="4120" y="2308"/>
                <a:chExt cx="305" cy="415"/>
              </a:xfrm>
            </p:grpSpPr>
            <p:sp>
              <p:nvSpPr>
                <p:cNvPr id="60" name="Freeform 35"/>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dirty="0"/>
                </a:p>
              </p:txBody>
            </p:sp>
            <p:sp>
              <p:nvSpPr>
                <p:cNvPr id="61" name="Rectangle 36"/>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dirty="0"/>
                </a:p>
              </p:txBody>
            </p:sp>
            <p:sp>
              <p:nvSpPr>
                <p:cNvPr id="62" name="Oval 37"/>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dirty="0"/>
                </a:p>
              </p:txBody>
            </p:sp>
            <p:grpSp>
              <p:nvGrpSpPr>
                <p:cNvPr id="63" name="Group 38"/>
                <p:cNvGrpSpPr>
                  <a:grpSpLocks/>
                </p:cNvGrpSpPr>
                <p:nvPr/>
              </p:nvGrpSpPr>
              <p:grpSpPr bwMode="auto">
                <a:xfrm flipH="1">
                  <a:off x="4164" y="2500"/>
                  <a:ext cx="152" cy="109"/>
                  <a:chOff x="3216" y="2784"/>
                  <a:chExt cx="192" cy="144"/>
                </a:xfrm>
              </p:grpSpPr>
              <p:sp>
                <p:nvSpPr>
                  <p:cNvPr id="67" name="Line 39"/>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68" name="Line 40"/>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69" name="Line 41"/>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70" name="Line 42"/>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dirty="0"/>
                  </a:p>
                </p:txBody>
              </p:sp>
            </p:grpSp>
            <p:sp>
              <p:nvSpPr>
                <p:cNvPr id="64" name="Freeform 43"/>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dirty="0"/>
                </a:p>
              </p:txBody>
            </p:sp>
            <p:sp>
              <p:nvSpPr>
                <p:cNvPr id="65" name="Oval 44"/>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dirty="0"/>
                </a:p>
              </p:txBody>
            </p:sp>
            <p:sp>
              <p:nvSpPr>
                <p:cNvPr id="66" name="Oval 45"/>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dirty="0"/>
                </a:p>
              </p:txBody>
            </p:sp>
          </p:grpSp>
          <p:grpSp>
            <p:nvGrpSpPr>
              <p:cNvPr id="48" name="Group 618"/>
              <p:cNvGrpSpPr>
                <a:grpSpLocks/>
              </p:cNvGrpSpPr>
              <p:nvPr/>
            </p:nvGrpSpPr>
            <p:grpSpPr bwMode="auto">
              <a:xfrm>
                <a:off x="6324600" y="2046287"/>
                <a:ext cx="269875" cy="460375"/>
                <a:chOff x="4120" y="2308"/>
                <a:chExt cx="305" cy="415"/>
              </a:xfrm>
            </p:grpSpPr>
            <p:sp>
              <p:nvSpPr>
                <p:cNvPr id="49" name="Freeform 619"/>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dirty="0"/>
                </a:p>
              </p:txBody>
            </p:sp>
            <p:sp>
              <p:nvSpPr>
                <p:cNvPr id="50" name="Rectangle 620"/>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dirty="0"/>
                </a:p>
              </p:txBody>
            </p:sp>
            <p:sp>
              <p:nvSpPr>
                <p:cNvPr id="51" name="Oval 621"/>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dirty="0"/>
                </a:p>
              </p:txBody>
            </p:sp>
            <p:grpSp>
              <p:nvGrpSpPr>
                <p:cNvPr id="52" name="Group 622"/>
                <p:cNvGrpSpPr>
                  <a:grpSpLocks/>
                </p:cNvGrpSpPr>
                <p:nvPr/>
              </p:nvGrpSpPr>
              <p:grpSpPr bwMode="auto">
                <a:xfrm flipH="1">
                  <a:off x="4164" y="2500"/>
                  <a:ext cx="152" cy="109"/>
                  <a:chOff x="3216" y="2784"/>
                  <a:chExt cx="192" cy="144"/>
                </a:xfrm>
              </p:grpSpPr>
              <p:sp>
                <p:nvSpPr>
                  <p:cNvPr id="56" name="Line 623"/>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57" name="Line 624"/>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58" name="Line 625"/>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59" name="Line 626"/>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dirty="0"/>
                  </a:p>
                </p:txBody>
              </p:sp>
            </p:grpSp>
            <p:sp>
              <p:nvSpPr>
                <p:cNvPr id="53" name="Freeform 627"/>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dirty="0"/>
                </a:p>
              </p:txBody>
            </p:sp>
            <p:sp>
              <p:nvSpPr>
                <p:cNvPr id="54" name="Oval 628"/>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dirty="0"/>
                </a:p>
              </p:txBody>
            </p:sp>
            <p:sp>
              <p:nvSpPr>
                <p:cNvPr id="55" name="Oval 629"/>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dirty="0"/>
                </a:p>
              </p:txBody>
            </p:sp>
          </p:grpSp>
        </p:grpSp>
        <p:graphicFrame>
          <p:nvGraphicFramePr>
            <p:cNvPr id="126" name="Object 15">
              <a:hlinkClick r:id="" action="ppaction://ole?verb=0"/>
            </p:cNvPr>
            <p:cNvGraphicFramePr>
              <a:graphicFrameLocks/>
            </p:cNvGraphicFramePr>
            <p:nvPr/>
          </p:nvGraphicFramePr>
          <p:xfrm>
            <a:off x="5341951" y="2253186"/>
            <a:ext cx="798445" cy="429931"/>
          </p:xfrm>
          <a:graphic>
            <a:graphicData uri="http://schemas.openxmlformats.org/presentationml/2006/ole">
              <mc:AlternateContent xmlns:mc="http://schemas.openxmlformats.org/markup-compatibility/2006">
                <mc:Choice xmlns:v="urn:schemas-microsoft-com:vml" Requires="v">
                  <p:oleObj spid="_x0000_s8222" name="Clip" r:id="rId4" imgW="5759280" imgH="3222360" progId="">
                    <p:embed/>
                  </p:oleObj>
                </mc:Choice>
                <mc:Fallback>
                  <p:oleObj name="Clip" r:id="rId4" imgW="5759280" imgH="3222360" progId="">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41951" y="2253186"/>
                          <a:ext cx="798445" cy="4299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127" name="Text Box 16"/>
            <p:cNvSpPr txBox="1">
              <a:spLocks noChangeArrowheads="1"/>
            </p:cNvSpPr>
            <p:nvPr/>
          </p:nvSpPr>
          <p:spPr bwMode="auto">
            <a:xfrm>
              <a:off x="5428250" y="2315396"/>
              <a:ext cx="637242" cy="253916"/>
            </a:xfrm>
            <a:prstGeom prst="rect">
              <a:avLst/>
            </a:prstGeom>
            <a:noFill/>
            <a:ln w="9525">
              <a:noFill/>
              <a:miter lim="800000"/>
              <a:headEnd/>
              <a:tailEnd/>
            </a:ln>
            <a:effectLst/>
          </p:spPr>
          <p:txBody>
            <a:bodyPr wrap="square">
              <a:spAutoFit/>
            </a:bodyPr>
            <a:lstStyle/>
            <a:p>
              <a:pPr eaLnBrk="0" hangingPunct="0">
                <a:lnSpc>
                  <a:spcPct val="100000"/>
                </a:lnSpc>
                <a:spcBef>
                  <a:spcPct val="0"/>
                </a:spcBef>
                <a:buFontTx/>
                <a:buNone/>
              </a:pPr>
              <a:r>
                <a:rPr lang="en-US" sz="1050" dirty="0" smtClean="0">
                  <a:latin typeface="Arial" pitchFamily="34" charset="0"/>
                  <a:ea typeface="ＭＳ Ｐゴシック" pitchFamily="34" charset="-128"/>
                  <a:cs typeface="Arial" pitchFamily="34" charset="0"/>
                </a:rPr>
                <a:t>Internet</a:t>
              </a:r>
              <a:endParaRPr lang="en-US" sz="1050" dirty="0">
                <a:latin typeface="Arial" pitchFamily="34" charset="0"/>
                <a:ea typeface="ＭＳ Ｐゴシック" pitchFamily="34" charset="-128"/>
                <a:cs typeface="Arial" pitchFamily="34" charset="0"/>
              </a:endParaRPr>
            </a:p>
          </p:txBody>
        </p:sp>
      </p:grpSp>
      <p:cxnSp>
        <p:nvCxnSpPr>
          <p:cNvPr id="130" name="Straight Connector 129"/>
          <p:cNvCxnSpPr>
            <a:stCxn id="7" idx="3"/>
          </p:cNvCxnSpPr>
          <p:nvPr/>
        </p:nvCxnSpPr>
        <p:spPr bwMode="auto">
          <a:xfrm>
            <a:off x="2226694" y="2644771"/>
            <a:ext cx="752475"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96" name="Group 95"/>
          <p:cNvGrpSpPr/>
          <p:nvPr/>
        </p:nvGrpSpPr>
        <p:grpSpPr>
          <a:xfrm>
            <a:off x="2379094" y="2569840"/>
            <a:ext cx="479618" cy="457200"/>
            <a:chOff x="1524000" y="2209800"/>
            <a:chExt cx="479618" cy="457200"/>
          </a:xfrm>
        </p:grpSpPr>
        <p:sp>
          <p:nvSpPr>
            <p:cNvPr id="131" name="Oval 130"/>
            <p:cNvSpPr/>
            <p:nvPr/>
          </p:nvSpPr>
          <p:spPr bwMode="auto">
            <a:xfrm>
              <a:off x="1676400" y="22098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133" name="TextBox 132"/>
            <p:cNvSpPr txBox="1"/>
            <p:nvPr/>
          </p:nvSpPr>
          <p:spPr>
            <a:xfrm>
              <a:off x="1524000" y="2297668"/>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R1</a:t>
              </a:r>
              <a:endParaRPr lang="en-US" sz="1800" b="1" dirty="0">
                <a:latin typeface="Arial" pitchFamily="34" charset="0"/>
                <a:cs typeface="Arial" pitchFamily="34" charset="0"/>
              </a:endParaRPr>
            </a:p>
          </p:txBody>
        </p:sp>
      </p:grpSp>
      <p:cxnSp>
        <p:nvCxnSpPr>
          <p:cNvPr id="136" name="Straight Connector 135"/>
          <p:cNvCxnSpPr>
            <a:endCxn id="6" idx="1"/>
          </p:cNvCxnSpPr>
          <p:nvPr/>
        </p:nvCxnSpPr>
        <p:spPr bwMode="auto">
          <a:xfrm>
            <a:off x="3979294" y="2588890"/>
            <a:ext cx="762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41" name="Group 40"/>
          <p:cNvGrpSpPr/>
          <p:nvPr/>
        </p:nvGrpSpPr>
        <p:grpSpPr>
          <a:xfrm>
            <a:off x="4131694" y="2516711"/>
            <a:ext cx="479618" cy="461425"/>
            <a:chOff x="3276600" y="2156671"/>
            <a:chExt cx="479618" cy="461425"/>
          </a:xfrm>
        </p:grpSpPr>
        <p:sp>
          <p:nvSpPr>
            <p:cNvPr id="137" name="Oval 136"/>
            <p:cNvSpPr/>
            <p:nvPr/>
          </p:nvSpPr>
          <p:spPr bwMode="auto">
            <a:xfrm>
              <a:off x="3429000" y="2156671"/>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138" name="TextBox 137"/>
            <p:cNvSpPr txBox="1"/>
            <p:nvPr/>
          </p:nvSpPr>
          <p:spPr>
            <a:xfrm>
              <a:off x="3276600" y="2248764"/>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grpSp>
      <p:cxnSp>
        <p:nvCxnSpPr>
          <p:cNvPr id="134" name="Straight Connector 133"/>
          <p:cNvCxnSpPr>
            <a:stCxn id="6" idx="3"/>
            <a:endCxn id="43" idx="1"/>
          </p:cNvCxnSpPr>
          <p:nvPr/>
        </p:nvCxnSpPr>
        <p:spPr bwMode="auto">
          <a:xfrm>
            <a:off x="5731894" y="2588890"/>
            <a:ext cx="381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295" name="Group 294"/>
          <p:cNvGrpSpPr/>
          <p:nvPr/>
        </p:nvGrpSpPr>
        <p:grpSpPr>
          <a:xfrm>
            <a:off x="1236094" y="2093590"/>
            <a:ext cx="990600" cy="990600"/>
            <a:chOff x="381000" y="1962150"/>
            <a:chExt cx="990600" cy="990600"/>
          </a:xfrm>
        </p:grpSpPr>
        <p:sp>
          <p:nvSpPr>
            <p:cNvPr id="7" name="AutoShape 153"/>
            <p:cNvSpPr>
              <a:spLocks noChangeArrowheads="1"/>
            </p:cNvSpPr>
            <p:nvPr/>
          </p:nvSpPr>
          <p:spPr bwMode="auto">
            <a:xfrm>
              <a:off x="381000" y="1962150"/>
              <a:ext cx="990600" cy="990600"/>
            </a:xfrm>
            <a:prstGeom prst="flowChartAlternateProcess">
              <a:avLst/>
            </a:prstGeom>
            <a:solidFill>
              <a:srgbClr val="6DC0FF"/>
            </a:solidFill>
            <a:ln w="9525">
              <a:noFill/>
              <a:miter lim="800000"/>
              <a:headEnd/>
              <a:tailEnd/>
            </a:ln>
            <a:effectLst/>
          </p:spPr>
          <p:txBody>
            <a:bodyPr wrap="none" lIns="0" tIns="0" rIns="0" bIns="0" anchor="t" anchorCtr="1"/>
            <a:lstStyle/>
            <a:p>
              <a:r>
                <a:rPr lang="en-US" sz="1600" b="1" dirty="0" smtClean="0">
                  <a:latin typeface="Arial" pitchFamily="34" charset="0"/>
                  <a:cs typeface="Arial" pitchFamily="34" charset="0"/>
                </a:rPr>
                <a:t>Terminal</a:t>
              </a:r>
              <a:endParaRPr lang="en-US" sz="1600" b="1" dirty="0">
                <a:latin typeface="Arial" pitchFamily="34" charset="0"/>
                <a:cs typeface="Arial" pitchFamily="34" charset="0"/>
              </a:endParaRPr>
            </a:p>
          </p:txBody>
        </p:sp>
        <p:pic>
          <p:nvPicPr>
            <p:cNvPr id="294" name="Picture 293" descr="MC900439836.PNG"/>
            <p:cNvPicPr>
              <a:picLocks noChangeAspect="1"/>
            </p:cNvPicPr>
            <p:nvPr/>
          </p:nvPicPr>
          <p:blipFill>
            <a:blip r:embed="rId6"/>
            <a:stretch>
              <a:fillRect/>
            </a:stretch>
          </p:blipFill>
          <p:spPr>
            <a:xfrm>
              <a:off x="609600" y="2286000"/>
              <a:ext cx="533400" cy="533400"/>
            </a:xfrm>
            <a:prstGeom prst="rect">
              <a:avLst/>
            </a:prstGeom>
          </p:spPr>
        </p:pic>
      </p:grpSp>
      <p:grpSp>
        <p:nvGrpSpPr>
          <p:cNvPr id="5" name="Group 4"/>
          <p:cNvGrpSpPr/>
          <p:nvPr/>
        </p:nvGrpSpPr>
        <p:grpSpPr>
          <a:xfrm>
            <a:off x="2226694" y="2036440"/>
            <a:ext cx="2514600" cy="457200"/>
            <a:chOff x="1371600" y="1676400"/>
            <a:chExt cx="2514600" cy="457200"/>
          </a:xfrm>
        </p:grpSpPr>
        <p:sp>
          <p:nvSpPr>
            <p:cNvPr id="143" name="Oval 142"/>
            <p:cNvSpPr/>
            <p:nvPr/>
          </p:nvSpPr>
          <p:spPr bwMode="auto">
            <a:xfrm>
              <a:off x="1666875" y="19812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144" name="TextBox 143"/>
            <p:cNvSpPr txBox="1"/>
            <p:nvPr/>
          </p:nvSpPr>
          <p:spPr>
            <a:xfrm>
              <a:off x="1514475" y="1676400"/>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R2</a:t>
              </a:r>
              <a:endParaRPr lang="en-US" sz="1800" b="1" dirty="0">
                <a:latin typeface="Arial" pitchFamily="34" charset="0"/>
                <a:cs typeface="Arial" pitchFamily="34" charset="0"/>
              </a:endParaRPr>
            </a:p>
          </p:txBody>
        </p:sp>
        <p:cxnSp>
          <p:nvCxnSpPr>
            <p:cNvPr id="4" name="Straight Connector 3"/>
            <p:cNvCxnSpPr/>
            <p:nvPr/>
          </p:nvCxnSpPr>
          <p:spPr bwMode="auto">
            <a:xfrm>
              <a:off x="1371600" y="2043694"/>
              <a:ext cx="2514600" cy="0"/>
            </a:xfrm>
            <a:prstGeom prst="line">
              <a:avLst/>
            </a:prstGeom>
            <a:solidFill>
              <a:schemeClr val="accent1"/>
            </a:solidFill>
            <a:ln w="12700" cap="flat" cmpd="sng" algn="ctr">
              <a:solidFill>
                <a:schemeClr val="tx1"/>
              </a:solidFill>
              <a:prstDash val="sysDash"/>
              <a:round/>
              <a:headEnd type="none" w="sm" len="sm"/>
              <a:tailEnd type="none" w="sm" len="sm"/>
            </a:ln>
            <a:effectLst/>
          </p:spPr>
        </p:cxnSp>
      </p:grpSp>
      <p:grpSp>
        <p:nvGrpSpPr>
          <p:cNvPr id="311" name="Group 310"/>
          <p:cNvGrpSpPr/>
          <p:nvPr/>
        </p:nvGrpSpPr>
        <p:grpSpPr>
          <a:xfrm>
            <a:off x="2996824" y="2078850"/>
            <a:ext cx="1000125" cy="990600"/>
            <a:chOff x="2124075" y="4419600"/>
            <a:chExt cx="1000125" cy="990600"/>
          </a:xfrm>
        </p:grpSpPr>
        <p:sp>
          <p:nvSpPr>
            <p:cNvPr id="312" name="AutoShape 154"/>
            <p:cNvSpPr>
              <a:spLocks noChangeArrowheads="1"/>
            </p:cNvSpPr>
            <p:nvPr/>
          </p:nvSpPr>
          <p:spPr bwMode="auto">
            <a:xfrm>
              <a:off x="2124075" y="44196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dirty="0">
                <a:latin typeface="Arial" pitchFamily="34" charset="0"/>
                <a:cs typeface="Arial" pitchFamily="34" charset="0"/>
              </a:endParaRPr>
            </a:p>
          </p:txBody>
        </p:sp>
        <p:sp>
          <p:nvSpPr>
            <p:cNvPr id="313" name="Rectangle 187"/>
            <p:cNvSpPr>
              <a:spLocks noChangeArrowheads="1"/>
            </p:cNvSpPr>
            <p:nvPr/>
          </p:nvSpPr>
          <p:spPr bwMode="auto">
            <a:xfrm>
              <a:off x="2182812" y="44958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pic>
          <p:nvPicPr>
            <p:cNvPr id="314" name="Picture 313" descr="Wireless Gateway.png"/>
            <p:cNvPicPr>
              <a:picLocks noChangeAspect="1"/>
            </p:cNvPicPr>
            <p:nvPr/>
          </p:nvPicPr>
          <p:blipFill>
            <a:blip r:embed="rId7" cstate="print"/>
            <a:stretch>
              <a:fillRect/>
            </a:stretch>
          </p:blipFill>
          <p:spPr>
            <a:xfrm>
              <a:off x="2411760" y="4710893"/>
              <a:ext cx="180020" cy="158267"/>
            </a:xfrm>
            <a:prstGeom prst="rect">
              <a:avLst/>
            </a:prstGeom>
          </p:spPr>
        </p:pic>
        <p:pic>
          <p:nvPicPr>
            <p:cNvPr id="315" name="Picture 314" descr="Wireless Gateway.png"/>
            <p:cNvPicPr>
              <a:picLocks noChangeAspect="1"/>
            </p:cNvPicPr>
            <p:nvPr/>
          </p:nvPicPr>
          <p:blipFill>
            <a:blip r:embed="rId7" cstate="print"/>
            <a:stretch>
              <a:fillRect/>
            </a:stretch>
          </p:blipFill>
          <p:spPr>
            <a:xfrm>
              <a:off x="2726795" y="4824155"/>
              <a:ext cx="270030" cy="237401"/>
            </a:xfrm>
            <a:prstGeom prst="rect">
              <a:avLst/>
            </a:prstGeom>
          </p:spPr>
        </p:pic>
        <p:pic>
          <p:nvPicPr>
            <p:cNvPr id="316" name="Picture 315" descr="Wireless Gateway.png"/>
            <p:cNvPicPr>
              <a:picLocks noChangeAspect="1"/>
            </p:cNvPicPr>
            <p:nvPr/>
          </p:nvPicPr>
          <p:blipFill>
            <a:blip r:embed="rId7" cstate="print"/>
            <a:stretch>
              <a:fillRect/>
            </a:stretch>
          </p:blipFill>
          <p:spPr>
            <a:xfrm>
              <a:off x="2186735" y="4869160"/>
              <a:ext cx="512022" cy="450153"/>
            </a:xfrm>
            <a:prstGeom prst="rect">
              <a:avLst/>
            </a:prstGeom>
          </p:spPr>
        </p:pic>
      </p:grpSp>
      <p:sp>
        <p:nvSpPr>
          <p:cNvPr id="9" name="Rounded Rectangle 8"/>
          <p:cNvSpPr/>
          <p:nvPr/>
        </p:nvSpPr>
        <p:spPr bwMode="auto">
          <a:xfrm>
            <a:off x="1151620" y="1988840"/>
            <a:ext cx="6030670" cy="1215135"/>
          </a:xfrm>
          <a:prstGeom prst="roundRect">
            <a:avLst/>
          </a:prstGeom>
          <a:noFill/>
          <a:ln w="1905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332" name="TextBox 331"/>
          <p:cNvSpPr txBox="1"/>
          <p:nvPr/>
        </p:nvSpPr>
        <p:spPr>
          <a:xfrm>
            <a:off x="1221870" y="1673805"/>
            <a:ext cx="1864964" cy="369332"/>
          </a:xfrm>
          <a:prstGeom prst="rect">
            <a:avLst/>
          </a:prstGeom>
          <a:noFill/>
        </p:spPr>
        <p:txBody>
          <a:bodyPr wrap="none" rtlCol="0">
            <a:spAutoFit/>
          </a:bodyPr>
          <a:lstStyle/>
          <a:p>
            <a:r>
              <a:rPr lang="en-US" sz="1800" b="1" dirty="0">
                <a:latin typeface="Arial" pitchFamily="34" charset="0"/>
                <a:cs typeface="Arial" pitchFamily="34" charset="0"/>
              </a:rPr>
              <a:t>Home Operator</a:t>
            </a:r>
          </a:p>
        </p:txBody>
      </p:sp>
      <p:grpSp>
        <p:nvGrpSpPr>
          <p:cNvPr id="213" name="Group 212"/>
          <p:cNvGrpSpPr/>
          <p:nvPr/>
        </p:nvGrpSpPr>
        <p:grpSpPr>
          <a:xfrm>
            <a:off x="4741294" y="5363725"/>
            <a:ext cx="990600" cy="990600"/>
            <a:chOff x="7315200" y="2819400"/>
            <a:chExt cx="990600" cy="990600"/>
          </a:xfrm>
        </p:grpSpPr>
        <p:sp>
          <p:nvSpPr>
            <p:cNvPr id="214"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dirty="0">
                <a:latin typeface="Arial" pitchFamily="34" charset="0"/>
                <a:cs typeface="Arial" pitchFamily="34" charset="0"/>
              </a:endParaRPr>
            </a:p>
          </p:txBody>
        </p:sp>
        <p:pic>
          <p:nvPicPr>
            <p:cNvPr id="215" name="Picture 157"/>
            <p:cNvPicPr>
              <a:picLocks noChangeArrowheads="1"/>
            </p:cNvPicPr>
            <p:nvPr/>
          </p:nvPicPr>
          <p:blipFill>
            <a:blip r:embed="rId3"/>
            <a:srcRect/>
            <a:stretch>
              <a:fillRect/>
            </a:stretch>
          </p:blipFill>
          <p:spPr bwMode="auto">
            <a:xfrm>
              <a:off x="7648575" y="3509962"/>
              <a:ext cx="352425" cy="223838"/>
            </a:xfrm>
            <a:prstGeom prst="rect">
              <a:avLst/>
            </a:prstGeom>
            <a:noFill/>
            <a:ln w="12700">
              <a:noFill/>
              <a:miter lim="800000"/>
              <a:headEnd/>
              <a:tailEnd/>
            </a:ln>
            <a:effectLst/>
          </p:spPr>
        </p:pic>
        <p:sp>
          <p:nvSpPr>
            <p:cNvPr id="216"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Core</a:t>
              </a:r>
              <a:endParaRPr lang="en-US" sz="1600" b="1" dirty="0">
                <a:latin typeface="Arial" pitchFamily="34" charset="0"/>
                <a:cs typeface="Arial" pitchFamily="34" charset="0"/>
              </a:endParaRPr>
            </a:p>
          </p:txBody>
        </p:sp>
        <p:grpSp>
          <p:nvGrpSpPr>
            <p:cNvPr id="217" name="Group 216"/>
            <p:cNvGrpSpPr/>
            <p:nvPr/>
          </p:nvGrpSpPr>
          <p:grpSpPr>
            <a:xfrm>
              <a:off x="7520910" y="3095706"/>
              <a:ext cx="532437" cy="381000"/>
              <a:chOff x="7481888" y="3079208"/>
              <a:chExt cx="595312" cy="425992"/>
            </a:xfrm>
          </p:grpSpPr>
          <p:sp>
            <p:nvSpPr>
              <p:cNvPr id="218"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dirty="0"/>
              </a:p>
            </p:txBody>
          </p:sp>
          <p:sp>
            <p:nvSpPr>
              <p:cNvPr id="219"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grpSp>
            <p:nvGrpSpPr>
              <p:cNvPr id="220" name="Group 122"/>
              <p:cNvGrpSpPr>
                <a:grpSpLocks/>
              </p:cNvGrpSpPr>
              <p:nvPr/>
            </p:nvGrpSpPr>
            <p:grpSpPr bwMode="auto">
              <a:xfrm>
                <a:off x="7848751" y="3079208"/>
                <a:ext cx="228449" cy="389708"/>
                <a:chOff x="4120" y="2308"/>
                <a:chExt cx="305" cy="415"/>
              </a:xfrm>
            </p:grpSpPr>
            <p:sp>
              <p:nvSpPr>
                <p:cNvPr id="221"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222"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223"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224" name="Group 126"/>
                <p:cNvGrpSpPr>
                  <a:grpSpLocks/>
                </p:cNvGrpSpPr>
                <p:nvPr/>
              </p:nvGrpSpPr>
              <p:grpSpPr bwMode="auto">
                <a:xfrm flipH="1">
                  <a:off x="4164" y="2500"/>
                  <a:ext cx="152" cy="109"/>
                  <a:chOff x="3216" y="2784"/>
                  <a:chExt cx="192" cy="144"/>
                </a:xfrm>
              </p:grpSpPr>
              <p:sp>
                <p:nvSpPr>
                  <p:cNvPr id="228"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229"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230"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231"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225"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226"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227"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grpSp>
      </p:grpSp>
      <p:grpSp>
        <p:nvGrpSpPr>
          <p:cNvPr id="580" name="Group 579"/>
          <p:cNvGrpSpPr/>
          <p:nvPr/>
        </p:nvGrpSpPr>
        <p:grpSpPr>
          <a:xfrm>
            <a:off x="6112894" y="5363725"/>
            <a:ext cx="990600" cy="990600"/>
            <a:chOff x="5257800" y="4419600"/>
            <a:chExt cx="990600" cy="990600"/>
          </a:xfrm>
        </p:grpSpPr>
        <p:sp>
          <p:nvSpPr>
            <p:cNvPr id="233" name="Rounded Rectangle 232"/>
            <p:cNvSpPr/>
            <p:nvPr/>
          </p:nvSpPr>
          <p:spPr bwMode="auto">
            <a:xfrm>
              <a:off x="5257800" y="4419600"/>
              <a:ext cx="990600" cy="990600"/>
            </a:xfrm>
            <a:prstGeom prst="roundRect">
              <a:avLst/>
            </a:prstGeom>
            <a:solidFill>
              <a:schemeClr val="accent4">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a:ln>
                  <a:noFill/>
                </a:ln>
                <a:solidFill>
                  <a:schemeClr val="tx1"/>
                </a:solidFill>
                <a:effectLst/>
                <a:latin typeface="Times New Roman" charset="0"/>
              </a:endParaRPr>
            </a:p>
          </p:txBody>
        </p:sp>
        <p:grpSp>
          <p:nvGrpSpPr>
            <p:cNvPr id="234" name="Group 61"/>
            <p:cNvGrpSpPr/>
            <p:nvPr/>
          </p:nvGrpSpPr>
          <p:grpSpPr>
            <a:xfrm>
              <a:off x="5410201" y="4502656"/>
              <a:ext cx="609600" cy="450344"/>
              <a:chOff x="6324600" y="1828800"/>
              <a:chExt cx="917575" cy="677862"/>
            </a:xfrm>
          </p:grpSpPr>
          <p:grpSp>
            <p:nvGrpSpPr>
              <p:cNvPr id="237" name="Group 10"/>
              <p:cNvGrpSpPr>
                <a:grpSpLocks/>
              </p:cNvGrpSpPr>
              <p:nvPr/>
            </p:nvGrpSpPr>
            <p:grpSpPr bwMode="auto">
              <a:xfrm>
                <a:off x="6972300" y="1828800"/>
                <a:ext cx="269875" cy="460375"/>
                <a:chOff x="4120" y="2308"/>
                <a:chExt cx="305" cy="415"/>
              </a:xfrm>
            </p:grpSpPr>
            <p:sp>
              <p:nvSpPr>
                <p:cNvPr id="274" name="Freeform 11"/>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dirty="0"/>
                </a:p>
              </p:txBody>
            </p:sp>
            <p:sp>
              <p:nvSpPr>
                <p:cNvPr id="275" name="Rectangle 12"/>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dirty="0"/>
                </a:p>
              </p:txBody>
            </p:sp>
            <p:sp>
              <p:nvSpPr>
                <p:cNvPr id="276" name="Oval 13"/>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dirty="0"/>
                </a:p>
              </p:txBody>
            </p:sp>
            <p:grpSp>
              <p:nvGrpSpPr>
                <p:cNvPr id="277" name="Group 14"/>
                <p:cNvGrpSpPr>
                  <a:grpSpLocks/>
                </p:cNvGrpSpPr>
                <p:nvPr/>
              </p:nvGrpSpPr>
              <p:grpSpPr bwMode="auto">
                <a:xfrm flipH="1">
                  <a:off x="4164" y="2500"/>
                  <a:ext cx="152" cy="109"/>
                  <a:chOff x="3216" y="2784"/>
                  <a:chExt cx="192" cy="144"/>
                </a:xfrm>
              </p:grpSpPr>
              <p:sp>
                <p:nvSpPr>
                  <p:cNvPr id="281" name="Line 15"/>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282" name="Line 16"/>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283" name="Line 17"/>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284" name="Line 18"/>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dirty="0"/>
                  </a:p>
                </p:txBody>
              </p:sp>
            </p:grpSp>
            <p:sp>
              <p:nvSpPr>
                <p:cNvPr id="278" name="Freeform 19"/>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dirty="0"/>
                </a:p>
              </p:txBody>
            </p:sp>
            <p:sp>
              <p:nvSpPr>
                <p:cNvPr id="279" name="Oval 20"/>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dirty="0"/>
                </a:p>
              </p:txBody>
            </p:sp>
            <p:sp>
              <p:nvSpPr>
                <p:cNvPr id="280" name="Oval 21"/>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dirty="0"/>
                </a:p>
              </p:txBody>
            </p:sp>
          </p:grpSp>
          <p:grpSp>
            <p:nvGrpSpPr>
              <p:cNvPr id="238" name="Group 22"/>
              <p:cNvGrpSpPr>
                <a:grpSpLocks/>
              </p:cNvGrpSpPr>
              <p:nvPr/>
            </p:nvGrpSpPr>
            <p:grpSpPr bwMode="auto">
              <a:xfrm>
                <a:off x="6756400" y="1901825"/>
                <a:ext cx="269875" cy="460375"/>
                <a:chOff x="4120" y="2308"/>
                <a:chExt cx="305" cy="415"/>
              </a:xfrm>
            </p:grpSpPr>
            <p:sp>
              <p:nvSpPr>
                <p:cNvPr id="263" name="Freeform 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dirty="0"/>
                </a:p>
              </p:txBody>
            </p:sp>
            <p:sp>
              <p:nvSpPr>
                <p:cNvPr id="264" name="Rectangle 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dirty="0"/>
                </a:p>
              </p:txBody>
            </p:sp>
            <p:sp>
              <p:nvSpPr>
                <p:cNvPr id="265" name="Oval 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dirty="0"/>
                </a:p>
              </p:txBody>
            </p:sp>
            <p:grpSp>
              <p:nvGrpSpPr>
                <p:cNvPr id="266" name="Group 26"/>
                <p:cNvGrpSpPr>
                  <a:grpSpLocks/>
                </p:cNvGrpSpPr>
                <p:nvPr/>
              </p:nvGrpSpPr>
              <p:grpSpPr bwMode="auto">
                <a:xfrm flipH="1">
                  <a:off x="4164" y="2500"/>
                  <a:ext cx="152" cy="109"/>
                  <a:chOff x="3216" y="2784"/>
                  <a:chExt cx="192" cy="144"/>
                </a:xfrm>
              </p:grpSpPr>
              <p:sp>
                <p:nvSpPr>
                  <p:cNvPr id="270" name="Line 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271" name="Line 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272" name="Line 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273" name="Line 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dirty="0"/>
                  </a:p>
                </p:txBody>
              </p:sp>
            </p:grpSp>
            <p:sp>
              <p:nvSpPr>
                <p:cNvPr id="267" name="Freeform 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dirty="0"/>
                </a:p>
              </p:txBody>
            </p:sp>
            <p:sp>
              <p:nvSpPr>
                <p:cNvPr id="268" name="Oval 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dirty="0"/>
                </a:p>
              </p:txBody>
            </p:sp>
            <p:sp>
              <p:nvSpPr>
                <p:cNvPr id="269" name="Oval 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dirty="0"/>
                </a:p>
              </p:txBody>
            </p:sp>
          </p:grpSp>
          <p:grpSp>
            <p:nvGrpSpPr>
              <p:cNvPr id="239" name="Group 34"/>
              <p:cNvGrpSpPr>
                <a:grpSpLocks/>
              </p:cNvGrpSpPr>
              <p:nvPr/>
            </p:nvGrpSpPr>
            <p:grpSpPr bwMode="auto">
              <a:xfrm>
                <a:off x="6540500" y="1973262"/>
                <a:ext cx="269875" cy="460375"/>
                <a:chOff x="4120" y="2308"/>
                <a:chExt cx="305" cy="415"/>
              </a:xfrm>
            </p:grpSpPr>
            <p:sp>
              <p:nvSpPr>
                <p:cNvPr id="252" name="Freeform 35"/>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dirty="0"/>
                </a:p>
              </p:txBody>
            </p:sp>
            <p:sp>
              <p:nvSpPr>
                <p:cNvPr id="253" name="Rectangle 36"/>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dirty="0"/>
                </a:p>
              </p:txBody>
            </p:sp>
            <p:sp>
              <p:nvSpPr>
                <p:cNvPr id="254" name="Oval 37"/>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dirty="0"/>
                </a:p>
              </p:txBody>
            </p:sp>
            <p:grpSp>
              <p:nvGrpSpPr>
                <p:cNvPr id="255" name="Group 38"/>
                <p:cNvGrpSpPr>
                  <a:grpSpLocks/>
                </p:cNvGrpSpPr>
                <p:nvPr/>
              </p:nvGrpSpPr>
              <p:grpSpPr bwMode="auto">
                <a:xfrm flipH="1">
                  <a:off x="4164" y="2500"/>
                  <a:ext cx="152" cy="109"/>
                  <a:chOff x="3216" y="2784"/>
                  <a:chExt cx="192" cy="144"/>
                </a:xfrm>
              </p:grpSpPr>
              <p:sp>
                <p:nvSpPr>
                  <p:cNvPr id="259" name="Line 39"/>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260" name="Line 40"/>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261" name="Line 41"/>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262" name="Line 42"/>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dirty="0"/>
                  </a:p>
                </p:txBody>
              </p:sp>
            </p:grpSp>
            <p:sp>
              <p:nvSpPr>
                <p:cNvPr id="256" name="Freeform 43"/>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dirty="0"/>
                </a:p>
              </p:txBody>
            </p:sp>
            <p:sp>
              <p:nvSpPr>
                <p:cNvPr id="257" name="Oval 44"/>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dirty="0"/>
                </a:p>
              </p:txBody>
            </p:sp>
            <p:sp>
              <p:nvSpPr>
                <p:cNvPr id="258" name="Oval 45"/>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dirty="0"/>
                </a:p>
              </p:txBody>
            </p:sp>
          </p:grpSp>
          <p:grpSp>
            <p:nvGrpSpPr>
              <p:cNvPr id="240" name="Group 618"/>
              <p:cNvGrpSpPr>
                <a:grpSpLocks/>
              </p:cNvGrpSpPr>
              <p:nvPr/>
            </p:nvGrpSpPr>
            <p:grpSpPr bwMode="auto">
              <a:xfrm>
                <a:off x="6324600" y="2046287"/>
                <a:ext cx="269875" cy="460375"/>
                <a:chOff x="4120" y="2308"/>
                <a:chExt cx="305" cy="415"/>
              </a:xfrm>
            </p:grpSpPr>
            <p:sp>
              <p:nvSpPr>
                <p:cNvPr id="241" name="Freeform 619"/>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dirty="0"/>
                </a:p>
              </p:txBody>
            </p:sp>
            <p:sp>
              <p:nvSpPr>
                <p:cNvPr id="242" name="Rectangle 620"/>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dirty="0"/>
                </a:p>
              </p:txBody>
            </p:sp>
            <p:sp>
              <p:nvSpPr>
                <p:cNvPr id="243" name="Oval 621"/>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dirty="0"/>
                </a:p>
              </p:txBody>
            </p:sp>
            <p:grpSp>
              <p:nvGrpSpPr>
                <p:cNvPr id="244" name="Group 622"/>
                <p:cNvGrpSpPr>
                  <a:grpSpLocks/>
                </p:cNvGrpSpPr>
                <p:nvPr/>
              </p:nvGrpSpPr>
              <p:grpSpPr bwMode="auto">
                <a:xfrm flipH="1">
                  <a:off x="4164" y="2500"/>
                  <a:ext cx="152" cy="109"/>
                  <a:chOff x="3216" y="2784"/>
                  <a:chExt cx="192" cy="144"/>
                </a:xfrm>
              </p:grpSpPr>
              <p:sp>
                <p:nvSpPr>
                  <p:cNvPr id="248" name="Line 623"/>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249" name="Line 624"/>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250" name="Line 625"/>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251" name="Line 626"/>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dirty="0"/>
                  </a:p>
                </p:txBody>
              </p:sp>
            </p:grpSp>
            <p:sp>
              <p:nvSpPr>
                <p:cNvPr id="245" name="Freeform 627"/>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dirty="0"/>
                </a:p>
              </p:txBody>
            </p:sp>
            <p:sp>
              <p:nvSpPr>
                <p:cNvPr id="246" name="Oval 628"/>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dirty="0"/>
                </a:p>
              </p:txBody>
            </p:sp>
            <p:sp>
              <p:nvSpPr>
                <p:cNvPr id="247" name="Oval 629"/>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dirty="0"/>
                </a:p>
              </p:txBody>
            </p:sp>
          </p:grpSp>
        </p:grpSp>
        <p:graphicFrame>
          <p:nvGraphicFramePr>
            <p:cNvPr id="235" name="Object 15">
              <a:hlinkClick r:id="" action="ppaction://ole?verb=0"/>
            </p:cNvPr>
            <p:cNvGraphicFramePr>
              <a:graphicFrameLocks/>
            </p:cNvGraphicFramePr>
            <p:nvPr/>
          </p:nvGraphicFramePr>
          <p:xfrm>
            <a:off x="5341951" y="4939236"/>
            <a:ext cx="798445" cy="429931"/>
          </p:xfrm>
          <a:graphic>
            <a:graphicData uri="http://schemas.openxmlformats.org/presentationml/2006/ole">
              <mc:AlternateContent xmlns:mc="http://schemas.openxmlformats.org/markup-compatibility/2006">
                <mc:Choice xmlns:v="urn:schemas-microsoft-com:vml" Requires="v">
                  <p:oleObj spid="_x0000_s8223" name="Clip" r:id="rId8" imgW="5759280" imgH="3222360" progId="">
                    <p:embed/>
                  </p:oleObj>
                </mc:Choice>
                <mc:Fallback>
                  <p:oleObj name="Clip" r:id="rId8" imgW="5759280" imgH="3222360" progId="">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41951" y="4939236"/>
                          <a:ext cx="798445" cy="4299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236" name="Text Box 16"/>
            <p:cNvSpPr txBox="1">
              <a:spLocks noChangeArrowheads="1"/>
            </p:cNvSpPr>
            <p:nvPr/>
          </p:nvSpPr>
          <p:spPr bwMode="auto">
            <a:xfrm>
              <a:off x="5428250" y="5001446"/>
              <a:ext cx="637242" cy="253916"/>
            </a:xfrm>
            <a:prstGeom prst="rect">
              <a:avLst/>
            </a:prstGeom>
            <a:noFill/>
            <a:ln w="9525">
              <a:noFill/>
              <a:miter lim="800000"/>
              <a:headEnd/>
              <a:tailEnd/>
            </a:ln>
            <a:effectLst/>
          </p:spPr>
          <p:txBody>
            <a:bodyPr wrap="square">
              <a:spAutoFit/>
            </a:bodyPr>
            <a:lstStyle/>
            <a:p>
              <a:pPr eaLnBrk="0" hangingPunct="0">
                <a:lnSpc>
                  <a:spcPct val="100000"/>
                </a:lnSpc>
                <a:spcBef>
                  <a:spcPct val="0"/>
                </a:spcBef>
                <a:buFontTx/>
                <a:buNone/>
              </a:pPr>
              <a:r>
                <a:rPr lang="en-US" sz="1050" dirty="0" smtClean="0">
                  <a:latin typeface="Arial" pitchFamily="34" charset="0"/>
                  <a:ea typeface="ＭＳ Ｐゴシック" pitchFamily="34" charset="-128"/>
                  <a:cs typeface="Arial" pitchFamily="34" charset="0"/>
                </a:rPr>
                <a:t>Internet</a:t>
              </a:r>
              <a:endParaRPr lang="en-US" sz="1050" dirty="0">
                <a:latin typeface="Arial" pitchFamily="34" charset="0"/>
                <a:ea typeface="ＭＳ Ｐゴシック" pitchFamily="34" charset="-128"/>
                <a:cs typeface="Arial" pitchFamily="34" charset="0"/>
              </a:endParaRPr>
            </a:p>
          </p:txBody>
        </p:sp>
      </p:grpSp>
      <p:cxnSp>
        <p:nvCxnSpPr>
          <p:cNvPr id="285" name="Straight Connector 284"/>
          <p:cNvCxnSpPr>
            <a:endCxn id="214" idx="1"/>
          </p:cNvCxnSpPr>
          <p:nvPr/>
        </p:nvCxnSpPr>
        <p:spPr bwMode="auto">
          <a:xfrm>
            <a:off x="3979294" y="5859025"/>
            <a:ext cx="762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286" name="Oval 285"/>
          <p:cNvSpPr/>
          <p:nvPr/>
        </p:nvSpPr>
        <p:spPr bwMode="auto">
          <a:xfrm>
            <a:off x="4284094" y="5793619"/>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287" name="TextBox 286"/>
          <p:cNvSpPr txBox="1"/>
          <p:nvPr/>
        </p:nvSpPr>
        <p:spPr>
          <a:xfrm>
            <a:off x="4131694" y="5488819"/>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cxnSp>
        <p:nvCxnSpPr>
          <p:cNvPr id="288" name="Straight Connector 287"/>
          <p:cNvCxnSpPr>
            <a:stCxn id="214" idx="3"/>
            <a:endCxn id="233" idx="1"/>
          </p:cNvCxnSpPr>
          <p:nvPr/>
        </p:nvCxnSpPr>
        <p:spPr bwMode="auto">
          <a:xfrm>
            <a:off x="5731894" y="5859025"/>
            <a:ext cx="381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289" name="Straight Connector 288"/>
          <p:cNvCxnSpPr>
            <a:stCxn id="6" idx="2"/>
            <a:endCxn id="214" idx="0"/>
          </p:cNvCxnSpPr>
          <p:nvPr/>
        </p:nvCxnSpPr>
        <p:spPr bwMode="auto">
          <a:xfrm>
            <a:off x="5236594" y="3129195"/>
            <a:ext cx="0" cy="2234530"/>
          </a:xfrm>
          <a:prstGeom prst="line">
            <a:avLst/>
          </a:prstGeom>
          <a:solidFill>
            <a:schemeClr val="accent1"/>
          </a:solidFill>
          <a:ln w="19050" cap="flat" cmpd="sng" algn="ctr">
            <a:solidFill>
              <a:schemeClr val="tx1"/>
            </a:solidFill>
            <a:prstDash val="sysDash"/>
            <a:round/>
            <a:headEnd type="none" w="sm" len="sm"/>
            <a:tailEnd type="none" w="sm" len="sm"/>
          </a:ln>
          <a:effectLst/>
        </p:spPr>
      </p:cxnSp>
      <p:sp>
        <p:nvSpPr>
          <p:cNvPr id="292" name="Oval 291"/>
          <p:cNvSpPr/>
          <p:nvPr/>
        </p:nvSpPr>
        <p:spPr bwMode="auto">
          <a:xfrm>
            <a:off x="5157005" y="4920033"/>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293" name="TextBox 292"/>
          <p:cNvSpPr txBox="1"/>
          <p:nvPr/>
        </p:nvSpPr>
        <p:spPr>
          <a:xfrm>
            <a:off x="4728594" y="4814863"/>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R5</a:t>
            </a:r>
            <a:endParaRPr lang="en-US" sz="1800" b="1" dirty="0">
              <a:latin typeface="Arial" pitchFamily="34" charset="0"/>
              <a:cs typeface="Arial" pitchFamily="34" charset="0"/>
            </a:endParaRPr>
          </a:p>
        </p:txBody>
      </p:sp>
      <p:grpSp>
        <p:nvGrpSpPr>
          <p:cNvPr id="323" name="Group 322"/>
          <p:cNvGrpSpPr/>
          <p:nvPr/>
        </p:nvGrpSpPr>
        <p:grpSpPr>
          <a:xfrm>
            <a:off x="2996824" y="5363235"/>
            <a:ext cx="1000125" cy="990600"/>
            <a:chOff x="2124075" y="4419600"/>
            <a:chExt cx="1000125" cy="990600"/>
          </a:xfrm>
        </p:grpSpPr>
        <p:sp>
          <p:nvSpPr>
            <p:cNvPr id="324" name="AutoShape 154"/>
            <p:cNvSpPr>
              <a:spLocks noChangeArrowheads="1"/>
            </p:cNvSpPr>
            <p:nvPr/>
          </p:nvSpPr>
          <p:spPr bwMode="auto">
            <a:xfrm>
              <a:off x="2124075" y="44196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dirty="0">
                <a:latin typeface="Arial" pitchFamily="34" charset="0"/>
                <a:cs typeface="Arial" pitchFamily="34" charset="0"/>
              </a:endParaRPr>
            </a:p>
          </p:txBody>
        </p:sp>
        <p:sp>
          <p:nvSpPr>
            <p:cNvPr id="325" name="Rectangle 187"/>
            <p:cNvSpPr>
              <a:spLocks noChangeArrowheads="1"/>
            </p:cNvSpPr>
            <p:nvPr/>
          </p:nvSpPr>
          <p:spPr bwMode="auto">
            <a:xfrm>
              <a:off x="2182812" y="44958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pic>
          <p:nvPicPr>
            <p:cNvPr id="326" name="Picture 325" descr="Wireless Gateway.png"/>
            <p:cNvPicPr>
              <a:picLocks noChangeAspect="1"/>
            </p:cNvPicPr>
            <p:nvPr/>
          </p:nvPicPr>
          <p:blipFill>
            <a:blip r:embed="rId7" cstate="print"/>
            <a:stretch>
              <a:fillRect/>
            </a:stretch>
          </p:blipFill>
          <p:spPr>
            <a:xfrm>
              <a:off x="2411760" y="4710893"/>
              <a:ext cx="180020" cy="158267"/>
            </a:xfrm>
            <a:prstGeom prst="rect">
              <a:avLst/>
            </a:prstGeom>
          </p:spPr>
        </p:pic>
        <p:pic>
          <p:nvPicPr>
            <p:cNvPr id="327" name="Picture 326" descr="Wireless Gateway.png"/>
            <p:cNvPicPr>
              <a:picLocks noChangeAspect="1"/>
            </p:cNvPicPr>
            <p:nvPr/>
          </p:nvPicPr>
          <p:blipFill>
            <a:blip r:embed="rId7" cstate="print"/>
            <a:stretch>
              <a:fillRect/>
            </a:stretch>
          </p:blipFill>
          <p:spPr>
            <a:xfrm>
              <a:off x="2726795" y="4824155"/>
              <a:ext cx="270030" cy="237401"/>
            </a:xfrm>
            <a:prstGeom prst="rect">
              <a:avLst/>
            </a:prstGeom>
          </p:spPr>
        </p:pic>
        <p:pic>
          <p:nvPicPr>
            <p:cNvPr id="328" name="Picture 327" descr="Wireless Gateway.png"/>
            <p:cNvPicPr>
              <a:picLocks noChangeAspect="1"/>
            </p:cNvPicPr>
            <p:nvPr/>
          </p:nvPicPr>
          <p:blipFill>
            <a:blip r:embed="rId7" cstate="print"/>
            <a:stretch>
              <a:fillRect/>
            </a:stretch>
          </p:blipFill>
          <p:spPr>
            <a:xfrm>
              <a:off x="2186735" y="4869160"/>
              <a:ext cx="512022" cy="450153"/>
            </a:xfrm>
            <a:prstGeom prst="rect">
              <a:avLst/>
            </a:prstGeom>
          </p:spPr>
        </p:pic>
      </p:grpSp>
      <p:sp>
        <p:nvSpPr>
          <p:cNvPr id="334" name="Rounded Rectangle 333"/>
          <p:cNvSpPr/>
          <p:nvPr/>
        </p:nvSpPr>
        <p:spPr bwMode="auto">
          <a:xfrm>
            <a:off x="1151619" y="5229200"/>
            <a:ext cx="6030670" cy="1215135"/>
          </a:xfrm>
          <a:prstGeom prst="roundRect">
            <a:avLst/>
          </a:prstGeom>
          <a:noFill/>
          <a:ln w="1905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336" name="TextBox 335"/>
          <p:cNvSpPr txBox="1"/>
          <p:nvPr/>
        </p:nvSpPr>
        <p:spPr>
          <a:xfrm>
            <a:off x="1151619" y="4914165"/>
            <a:ext cx="3224486" cy="369332"/>
          </a:xfrm>
          <a:prstGeom prst="rect">
            <a:avLst/>
          </a:prstGeom>
          <a:noFill/>
        </p:spPr>
        <p:txBody>
          <a:bodyPr wrap="none" rtlCol="0">
            <a:spAutoFit/>
          </a:bodyPr>
          <a:lstStyle/>
          <a:p>
            <a:r>
              <a:rPr lang="en-US" sz="1800" b="1" dirty="0">
                <a:latin typeface="Arial" pitchFamily="34" charset="0"/>
                <a:cs typeface="Arial" pitchFamily="34" charset="0"/>
              </a:rPr>
              <a:t>Other Operator w/ own core</a:t>
            </a:r>
          </a:p>
        </p:txBody>
      </p:sp>
      <p:sp>
        <p:nvSpPr>
          <p:cNvPr id="200" name="AutoShape 154"/>
          <p:cNvSpPr>
            <a:spLocks noChangeArrowheads="1"/>
          </p:cNvSpPr>
          <p:nvPr/>
        </p:nvSpPr>
        <p:spPr bwMode="auto">
          <a:xfrm>
            <a:off x="4752020" y="3744035"/>
            <a:ext cx="990600" cy="990600"/>
          </a:xfrm>
          <a:prstGeom prst="flowChartAlternateProcess">
            <a:avLst/>
          </a:prstGeom>
          <a:solidFill>
            <a:schemeClr val="accent3"/>
          </a:solidFill>
          <a:ln w="9525">
            <a:noFill/>
            <a:miter lim="800000"/>
            <a:headEnd/>
            <a:tailEnd/>
          </a:ln>
          <a:effectLst/>
        </p:spPr>
        <p:txBody>
          <a:bodyPr wrap="none" lIns="0" tIns="0" anchor="ctr"/>
          <a:lstStyle/>
          <a:p>
            <a:endParaRPr lang="en-US" sz="1600" b="1" dirty="0">
              <a:latin typeface="Arial" pitchFamily="34" charset="0"/>
              <a:cs typeface="Arial" pitchFamily="34" charset="0"/>
            </a:endParaRPr>
          </a:p>
        </p:txBody>
      </p:sp>
      <p:sp>
        <p:nvSpPr>
          <p:cNvPr id="202" name="Rectangle 188"/>
          <p:cNvSpPr>
            <a:spLocks noChangeArrowheads="1"/>
          </p:cNvSpPr>
          <p:nvPr/>
        </p:nvSpPr>
        <p:spPr bwMode="auto">
          <a:xfrm>
            <a:off x="4810757" y="3791660"/>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Core</a:t>
            </a:r>
            <a:endParaRPr lang="en-US" sz="1600" b="1" dirty="0">
              <a:latin typeface="Arial" pitchFamily="34" charset="0"/>
              <a:cs typeface="Arial" pitchFamily="34" charset="0"/>
            </a:endParaRPr>
          </a:p>
        </p:txBody>
      </p:sp>
      <p:grpSp>
        <p:nvGrpSpPr>
          <p:cNvPr id="203" name="Group 202"/>
          <p:cNvGrpSpPr/>
          <p:nvPr/>
        </p:nvGrpSpPr>
        <p:grpSpPr>
          <a:xfrm>
            <a:off x="4957730" y="4020341"/>
            <a:ext cx="532437" cy="381000"/>
            <a:chOff x="7481888" y="3079208"/>
            <a:chExt cx="595312" cy="425992"/>
          </a:xfrm>
        </p:grpSpPr>
        <p:sp>
          <p:nvSpPr>
            <p:cNvPr id="204"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dirty="0"/>
            </a:p>
          </p:txBody>
        </p:sp>
        <p:sp>
          <p:nvSpPr>
            <p:cNvPr id="205"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grpSp>
          <p:nvGrpSpPr>
            <p:cNvPr id="206" name="Group 122"/>
            <p:cNvGrpSpPr>
              <a:grpSpLocks/>
            </p:cNvGrpSpPr>
            <p:nvPr/>
          </p:nvGrpSpPr>
          <p:grpSpPr bwMode="auto">
            <a:xfrm>
              <a:off x="7848751" y="3079208"/>
              <a:ext cx="228449" cy="389708"/>
              <a:chOff x="4120" y="2308"/>
              <a:chExt cx="305" cy="415"/>
            </a:xfrm>
          </p:grpSpPr>
          <p:sp>
            <p:nvSpPr>
              <p:cNvPr id="207"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208"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209"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210" name="Group 126"/>
              <p:cNvGrpSpPr>
                <a:grpSpLocks/>
              </p:cNvGrpSpPr>
              <p:nvPr/>
            </p:nvGrpSpPr>
            <p:grpSpPr bwMode="auto">
              <a:xfrm flipH="1">
                <a:off x="4164" y="2500"/>
                <a:ext cx="152" cy="109"/>
                <a:chOff x="3216" y="2784"/>
                <a:chExt cx="192" cy="144"/>
              </a:xfrm>
            </p:grpSpPr>
            <p:sp>
              <p:nvSpPr>
                <p:cNvPr id="290"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291"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296"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297"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211"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212"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232"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grpSp>
      <p:sp>
        <p:nvSpPr>
          <p:cNvPr id="298" name="Oval 297"/>
          <p:cNvSpPr/>
          <p:nvPr/>
        </p:nvSpPr>
        <p:spPr bwMode="auto">
          <a:xfrm>
            <a:off x="5171985" y="339915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299" name="TextBox 298"/>
          <p:cNvSpPr txBox="1"/>
          <p:nvPr/>
        </p:nvSpPr>
        <p:spPr>
          <a:xfrm>
            <a:off x="4743574" y="3293985"/>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R5</a:t>
            </a:r>
            <a:endParaRPr lang="en-US" sz="1800" b="1" dirty="0">
              <a:latin typeface="Arial" pitchFamily="34" charset="0"/>
              <a:cs typeface="Arial" pitchFamily="34" charset="0"/>
            </a:endParaRPr>
          </a:p>
        </p:txBody>
      </p:sp>
      <p:sp>
        <p:nvSpPr>
          <p:cNvPr id="300" name="TextBox 299"/>
          <p:cNvSpPr txBox="1"/>
          <p:nvPr/>
        </p:nvSpPr>
        <p:spPr>
          <a:xfrm>
            <a:off x="5742130" y="4014065"/>
            <a:ext cx="2313554" cy="369332"/>
          </a:xfrm>
          <a:prstGeom prst="rect">
            <a:avLst/>
          </a:prstGeom>
          <a:noFill/>
        </p:spPr>
        <p:txBody>
          <a:bodyPr wrap="none" rtlCol="0">
            <a:spAutoFit/>
          </a:bodyPr>
          <a:lstStyle/>
          <a:p>
            <a:r>
              <a:rPr lang="en-US" sz="1800" b="1" dirty="0">
                <a:latin typeface="Arial" pitchFamily="34" charset="0"/>
                <a:cs typeface="Arial" pitchFamily="34" charset="0"/>
              </a:rPr>
              <a:t>Roaming Consortia</a:t>
            </a:r>
          </a:p>
        </p:txBody>
      </p:sp>
    </p:spTree>
    <p:extLst>
      <p:ext uri="{BB962C8B-B14F-4D97-AF65-F5344CB8AC3E}">
        <p14:creationId xmlns:p14="http://schemas.microsoft.com/office/powerpoint/2010/main" val="295780075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Requirements for OmniRAN:</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en-US" dirty="0"/>
              <a:t>All different flavors of Wi-Fi roaming can be handled with just 2 Reference Points of the OmniRAN architecture:</a:t>
            </a:r>
          </a:p>
          <a:p>
            <a:pPr lvl="1"/>
            <a:r>
              <a:rPr lang="en-US" dirty="0"/>
              <a:t>R3, when terminal is anchored in the home network</a:t>
            </a:r>
          </a:p>
          <a:p>
            <a:pPr lvl="2"/>
            <a:r>
              <a:rPr lang="en-US" dirty="0"/>
              <a:t>Default router in the home network</a:t>
            </a:r>
          </a:p>
          <a:p>
            <a:pPr lvl="1"/>
            <a:r>
              <a:rPr lang="en-US" dirty="0"/>
              <a:t>R5, when terminal is anchored in the visited network</a:t>
            </a:r>
          </a:p>
          <a:p>
            <a:pPr lvl="2"/>
            <a:r>
              <a:rPr lang="en-US" dirty="0"/>
              <a:t>Default router in the visited network</a:t>
            </a:r>
          </a:p>
          <a:p>
            <a:r>
              <a:rPr lang="en-US" dirty="0"/>
              <a:t>A Roaming Consortium usually deploys R5 for inter-connection of all the involved operators only containing AAA attributes.</a:t>
            </a:r>
          </a:p>
          <a:p>
            <a:pPr lvl="1"/>
            <a:endParaRPr lang="en-US" dirty="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GAPS To EXISTING IEEE 802 Functionality</a:t>
            </a:r>
          </a:p>
        </p:txBody>
      </p:sp>
      <p:sp>
        <p:nvSpPr>
          <p:cNvPr id="3" name="Text Placeholder 2"/>
          <p:cNvSpPr>
            <a:spLocks noGrp="1"/>
          </p:cNvSpPr>
          <p:nvPr>
            <p:ph type="body" idx="1"/>
          </p:nvPr>
        </p:nvSpPr>
        <p:spPr/>
        <p:txBody>
          <a:bodyPr/>
          <a:lstStyle/>
          <a:p>
            <a:r>
              <a:rPr lang="en-US" dirty="0"/>
              <a:t>Wi-Fi Hotspot Roaming Use Case</a:t>
            </a:r>
            <a:endParaRPr lang="en-US"/>
          </a:p>
        </p:txBody>
      </p:sp>
    </p:spTree>
    <p:extLst>
      <p:ext uri="{BB962C8B-B14F-4D97-AF65-F5344CB8AC3E}">
        <p14:creationId xmlns:p14="http://schemas.microsoft.com/office/powerpoint/2010/main" val="38975643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p:txBody>
          <a:bodyPr>
            <a:normAutofit fontScale="85000" lnSpcReduction="10000"/>
          </a:bodyPr>
          <a:lstStyle/>
          <a:p>
            <a:r>
              <a:rPr lang="en-US" dirty="0"/>
              <a:t>R5 is mainly a AAA interface designed for inter-operator roaming.</a:t>
            </a:r>
          </a:p>
          <a:p>
            <a:r>
              <a:rPr lang="en-US" dirty="0"/>
              <a:t>R3 can be used when forced traffic forwarding into the home is required.</a:t>
            </a:r>
          </a:p>
          <a:p>
            <a:r>
              <a:rPr lang="en-US" dirty="0"/>
              <a:t>As only AAA attributes are in scope of IEEE 802 and link specific attributes on R5 are the same as on R3, there is hardly anything left for IEEE 802 to specify for R5.</a:t>
            </a:r>
          </a:p>
          <a:p>
            <a:endParaRPr lang="en-US" dirty="0"/>
          </a:p>
          <a:p>
            <a:r>
              <a:rPr lang="en-US" dirty="0"/>
              <a:t>The Wi-Fi Roaming use case seems not to add to the normative specification domain of OmniRAN.</a:t>
            </a:r>
          </a:p>
          <a:p>
            <a:endParaRPr lang="en-US" dirty="0"/>
          </a:p>
        </p:txBody>
      </p:sp>
    </p:spTree>
    <p:extLst>
      <p:ext uri="{BB962C8B-B14F-4D97-AF65-F5344CB8AC3E}">
        <p14:creationId xmlns:p14="http://schemas.microsoft.com/office/powerpoint/2010/main" val="169738931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Wi-Fi Hotspot Roaming Use Case</a:t>
            </a:r>
          </a:p>
        </p:txBody>
      </p:sp>
      <p:sp>
        <p:nvSpPr>
          <p:cNvPr id="3" name="Subtitle 2"/>
          <p:cNvSpPr>
            <a:spLocks noGrp="1"/>
          </p:cNvSpPr>
          <p:nvPr>
            <p:ph type="subTitle" idx="1"/>
          </p:nvPr>
        </p:nvSpPr>
        <p:spPr/>
        <p:txBody>
          <a:bodyPr/>
          <a:lstStyle/>
          <a:p>
            <a:r>
              <a:rPr lang="en-US" dirty="0" smtClean="0"/>
              <a:t>OmniRAN use case contribution</a:t>
            </a:r>
          </a:p>
          <a:p>
            <a:r>
              <a:rPr lang="en-US" dirty="0"/>
              <a:t>Max Riegel, NSN</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Deployment Domain</a:t>
            </a:r>
          </a:p>
        </p:txBody>
      </p:sp>
      <p:sp>
        <p:nvSpPr>
          <p:cNvPr id="3" name="Text Placeholder 2"/>
          <p:cNvSpPr>
            <a:spLocks noGrp="1"/>
          </p:cNvSpPr>
          <p:nvPr>
            <p:ph type="body" idx="1"/>
          </p:nvPr>
        </p:nvSpPr>
        <p:spPr/>
        <p:txBody>
          <a:bodyPr/>
          <a:lstStyle/>
          <a:p>
            <a:r>
              <a:rPr lang="en-US" dirty="0"/>
              <a:t>Wi-Fi Hotspot Roaming Use Case</a:t>
            </a:r>
            <a:endParaRPr lang="en-US"/>
          </a:p>
        </p:txBody>
      </p:sp>
    </p:spTree>
    <p:extLst>
      <p:ext uri="{BB962C8B-B14F-4D97-AF65-F5344CB8AC3E}">
        <p14:creationId xmlns:p14="http://schemas.microsoft.com/office/powerpoint/2010/main" val="1228329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 name="Content Placeholder 584"/>
          <p:cNvSpPr>
            <a:spLocks noGrp="1"/>
          </p:cNvSpPr>
          <p:nvPr>
            <p:ph idx="1"/>
          </p:nvPr>
        </p:nvSpPr>
        <p:spPr/>
        <p:txBody>
          <a:bodyPr>
            <a:normAutofit fontScale="62500" lnSpcReduction="20000"/>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Roaming is a well know functionality in cellular networks allowing us to use our cellular phones worldwide without hassle.</a:t>
            </a:r>
          </a:p>
          <a:p>
            <a:r>
              <a:rPr lang="en-US" dirty="0"/>
              <a:t>Roaming among Wi-Fi hotspots belonging to different operators is seen a prerequisite to further develop Wi-Fi access service to a cellular like experience</a:t>
            </a:r>
          </a:p>
        </p:txBody>
      </p:sp>
      <p:sp>
        <p:nvSpPr>
          <p:cNvPr id="2" name="Title 1"/>
          <p:cNvSpPr>
            <a:spLocks noGrp="1"/>
          </p:cNvSpPr>
          <p:nvPr>
            <p:ph type="title"/>
          </p:nvPr>
        </p:nvSpPr>
        <p:spPr/>
        <p:txBody>
          <a:bodyPr/>
          <a:lstStyle/>
          <a:p>
            <a:r>
              <a:rPr lang="en-US" dirty="0" smtClean="0"/>
              <a:t>Deployment Domain:</a:t>
            </a:r>
            <a:br>
              <a:rPr lang="en-US" dirty="0" smtClean="0"/>
            </a:br>
            <a:r>
              <a:rPr lang="en-US" dirty="0" smtClean="0"/>
              <a:t>Wi-Fi Roaming</a:t>
            </a:r>
            <a:endParaRPr lang="en-US" dirty="0"/>
          </a:p>
        </p:txBody>
      </p:sp>
      <p:grpSp>
        <p:nvGrpSpPr>
          <p:cNvPr id="587" name="Group 586"/>
          <p:cNvGrpSpPr/>
          <p:nvPr/>
        </p:nvGrpSpPr>
        <p:grpSpPr>
          <a:xfrm>
            <a:off x="1414990" y="1606684"/>
            <a:ext cx="5992325" cy="2902436"/>
            <a:chOff x="881590" y="1728512"/>
            <a:chExt cx="7273127" cy="3522804"/>
          </a:xfrm>
        </p:grpSpPr>
        <p:grpSp>
          <p:nvGrpSpPr>
            <p:cNvPr id="582" name="Group 581"/>
            <p:cNvGrpSpPr/>
            <p:nvPr/>
          </p:nvGrpSpPr>
          <p:grpSpPr>
            <a:xfrm>
              <a:off x="2248590" y="4011211"/>
              <a:ext cx="1424862" cy="1007478"/>
              <a:chOff x="2158580" y="3509282"/>
              <a:chExt cx="1424862" cy="1007478"/>
            </a:xfrm>
          </p:grpSpPr>
          <p:grpSp>
            <p:nvGrpSpPr>
              <p:cNvPr id="514" name="Group 31"/>
              <p:cNvGrpSpPr>
                <a:grpSpLocks/>
              </p:cNvGrpSpPr>
              <p:nvPr/>
            </p:nvGrpSpPr>
            <p:grpSpPr bwMode="auto">
              <a:xfrm flipH="1">
                <a:off x="2158580" y="3509282"/>
                <a:ext cx="1362059" cy="1007478"/>
                <a:chOff x="3168" y="2208"/>
                <a:chExt cx="1296" cy="768"/>
              </a:xfrm>
            </p:grpSpPr>
            <p:grpSp>
              <p:nvGrpSpPr>
                <p:cNvPr id="534" name="Group 32"/>
                <p:cNvGrpSpPr>
                  <a:grpSpLocks/>
                </p:cNvGrpSpPr>
                <p:nvPr/>
              </p:nvGrpSpPr>
              <p:grpSpPr bwMode="auto">
                <a:xfrm>
                  <a:off x="3168" y="2208"/>
                  <a:ext cx="1296" cy="768"/>
                  <a:chOff x="3168" y="2208"/>
                  <a:chExt cx="1296" cy="768"/>
                </a:xfrm>
              </p:grpSpPr>
              <p:sp>
                <p:nvSpPr>
                  <p:cNvPr id="545" name="Oval 33"/>
                  <p:cNvSpPr>
                    <a:spLocks noChangeArrowheads="1"/>
                  </p:cNvSpPr>
                  <p:nvPr/>
                </p:nvSpPr>
                <p:spPr bwMode="auto">
                  <a:xfrm>
                    <a:off x="3168" y="2352"/>
                    <a:ext cx="576" cy="480"/>
                  </a:xfrm>
                  <a:prstGeom prst="ellipse">
                    <a:avLst/>
                  </a:prstGeom>
                  <a:solidFill>
                    <a:srgbClr val="B5B5DB"/>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546" name="Oval 34"/>
                  <p:cNvSpPr>
                    <a:spLocks noChangeArrowheads="1"/>
                  </p:cNvSpPr>
                  <p:nvPr/>
                </p:nvSpPr>
                <p:spPr bwMode="auto">
                  <a:xfrm>
                    <a:off x="3408" y="2400"/>
                    <a:ext cx="432" cy="576"/>
                  </a:xfrm>
                  <a:prstGeom prst="ellipse">
                    <a:avLst/>
                  </a:prstGeom>
                  <a:solidFill>
                    <a:srgbClr val="B5B5DB"/>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547" name="Oval 35"/>
                  <p:cNvSpPr>
                    <a:spLocks noChangeArrowheads="1"/>
                  </p:cNvSpPr>
                  <p:nvPr/>
                </p:nvSpPr>
                <p:spPr bwMode="auto">
                  <a:xfrm>
                    <a:off x="3360" y="2256"/>
                    <a:ext cx="384" cy="576"/>
                  </a:xfrm>
                  <a:prstGeom prst="ellipse">
                    <a:avLst/>
                  </a:prstGeom>
                  <a:solidFill>
                    <a:srgbClr val="B5B5DB"/>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548" name="Oval 36"/>
                  <p:cNvSpPr>
                    <a:spLocks noChangeArrowheads="1"/>
                  </p:cNvSpPr>
                  <p:nvPr/>
                </p:nvSpPr>
                <p:spPr bwMode="auto">
                  <a:xfrm>
                    <a:off x="3456" y="2304"/>
                    <a:ext cx="576" cy="336"/>
                  </a:xfrm>
                  <a:prstGeom prst="ellipse">
                    <a:avLst/>
                  </a:prstGeom>
                  <a:solidFill>
                    <a:srgbClr val="B5B5DB"/>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549" name="Oval 37"/>
                  <p:cNvSpPr>
                    <a:spLocks noChangeArrowheads="1"/>
                  </p:cNvSpPr>
                  <p:nvPr/>
                </p:nvSpPr>
                <p:spPr bwMode="auto">
                  <a:xfrm>
                    <a:off x="3600" y="2352"/>
                    <a:ext cx="384" cy="576"/>
                  </a:xfrm>
                  <a:prstGeom prst="ellipse">
                    <a:avLst/>
                  </a:prstGeom>
                  <a:solidFill>
                    <a:srgbClr val="B5B5DB"/>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550" name="Oval 38"/>
                  <p:cNvSpPr>
                    <a:spLocks noChangeArrowheads="1"/>
                  </p:cNvSpPr>
                  <p:nvPr/>
                </p:nvSpPr>
                <p:spPr bwMode="auto">
                  <a:xfrm>
                    <a:off x="3696" y="2448"/>
                    <a:ext cx="576" cy="432"/>
                  </a:xfrm>
                  <a:prstGeom prst="ellipse">
                    <a:avLst/>
                  </a:prstGeom>
                  <a:solidFill>
                    <a:srgbClr val="B5B5DB"/>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551" name="Oval 39"/>
                  <p:cNvSpPr>
                    <a:spLocks noChangeArrowheads="1"/>
                  </p:cNvSpPr>
                  <p:nvPr/>
                </p:nvSpPr>
                <p:spPr bwMode="auto">
                  <a:xfrm>
                    <a:off x="3744" y="2208"/>
                    <a:ext cx="432" cy="576"/>
                  </a:xfrm>
                  <a:prstGeom prst="ellipse">
                    <a:avLst/>
                  </a:prstGeom>
                  <a:solidFill>
                    <a:srgbClr val="B5B5DB"/>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552" name="Oval 40"/>
                  <p:cNvSpPr>
                    <a:spLocks noChangeArrowheads="1"/>
                  </p:cNvSpPr>
                  <p:nvPr/>
                </p:nvSpPr>
                <p:spPr bwMode="auto">
                  <a:xfrm>
                    <a:off x="3888" y="2304"/>
                    <a:ext cx="576" cy="432"/>
                  </a:xfrm>
                  <a:prstGeom prst="ellipse">
                    <a:avLst/>
                  </a:prstGeom>
                  <a:solidFill>
                    <a:srgbClr val="B5B5DB"/>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553" name="Oval 41"/>
                  <p:cNvSpPr>
                    <a:spLocks noChangeArrowheads="1"/>
                  </p:cNvSpPr>
                  <p:nvPr/>
                </p:nvSpPr>
                <p:spPr bwMode="auto">
                  <a:xfrm>
                    <a:off x="3936" y="2400"/>
                    <a:ext cx="480" cy="576"/>
                  </a:xfrm>
                  <a:prstGeom prst="ellipse">
                    <a:avLst/>
                  </a:prstGeom>
                  <a:solidFill>
                    <a:srgbClr val="B5B5DB"/>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grpSp>
            <p:grpSp>
              <p:nvGrpSpPr>
                <p:cNvPr id="535" name="Group 42"/>
                <p:cNvGrpSpPr>
                  <a:grpSpLocks/>
                </p:cNvGrpSpPr>
                <p:nvPr/>
              </p:nvGrpSpPr>
              <p:grpSpPr bwMode="auto">
                <a:xfrm>
                  <a:off x="3216" y="2304"/>
                  <a:ext cx="1152" cy="576"/>
                  <a:chOff x="3168" y="2208"/>
                  <a:chExt cx="1296" cy="768"/>
                </a:xfrm>
              </p:grpSpPr>
              <p:sp>
                <p:nvSpPr>
                  <p:cNvPr id="536" name="Oval 43"/>
                  <p:cNvSpPr>
                    <a:spLocks noChangeArrowheads="1"/>
                  </p:cNvSpPr>
                  <p:nvPr/>
                </p:nvSpPr>
                <p:spPr bwMode="auto">
                  <a:xfrm>
                    <a:off x="3168" y="2352"/>
                    <a:ext cx="576" cy="480"/>
                  </a:xfrm>
                  <a:prstGeom prst="ellipse">
                    <a:avLst/>
                  </a:prstGeom>
                  <a:solidFill>
                    <a:srgbClr val="B5B5DB"/>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537" name="Oval 44"/>
                  <p:cNvSpPr>
                    <a:spLocks noChangeArrowheads="1"/>
                  </p:cNvSpPr>
                  <p:nvPr/>
                </p:nvSpPr>
                <p:spPr bwMode="auto">
                  <a:xfrm>
                    <a:off x="3408" y="2400"/>
                    <a:ext cx="432" cy="576"/>
                  </a:xfrm>
                  <a:prstGeom prst="ellipse">
                    <a:avLst/>
                  </a:prstGeom>
                  <a:solidFill>
                    <a:srgbClr val="B5B5DB"/>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538" name="Oval 45"/>
                  <p:cNvSpPr>
                    <a:spLocks noChangeArrowheads="1"/>
                  </p:cNvSpPr>
                  <p:nvPr/>
                </p:nvSpPr>
                <p:spPr bwMode="auto">
                  <a:xfrm>
                    <a:off x="3360" y="2256"/>
                    <a:ext cx="384" cy="576"/>
                  </a:xfrm>
                  <a:prstGeom prst="ellipse">
                    <a:avLst/>
                  </a:prstGeom>
                  <a:solidFill>
                    <a:srgbClr val="B5B5DB"/>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539" name="Oval 46"/>
                  <p:cNvSpPr>
                    <a:spLocks noChangeArrowheads="1"/>
                  </p:cNvSpPr>
                  <p:nvPr/>
                </p:nvSpPr>
                <p:spPr bwMode="auto">
                  <a:xfrm>
                    <a:off x="3456" y="2304"/>
                    <a:ext cx="576" cy="336"/>
                  </a:xfrm>
                  <a:prstGeom prst="ellipse">
                    <a:avLst/>
                  </a:prstGeom>
                  <a:solidFill>
                    <a:srgbClr val="B5B5DB"/>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540" name="Oval 47"/>
                  <p:cNvSpPr>
                    <a:spLocks noChangeArrowheads="1"/>
                  </p:cNvSpPr>
                  <p:nvPr/>
                </p:nvSpPr>
                <p:spPr bwMode="auto">
                  <a:xfrm>
                    <a:off x="3600" y="2352"/>
                    <a:ext cx="384" cy="576"/>
                  </a:xfrm>
                  <a:prstGeom prst="ellipse">
                    <a:avLst/>
                  </a:prstGeom>
                  <a:solidFill>
                    <a:srgbClr val="B5B5DB"/>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541" name="Oval 48"/>
                  <p:cNvSpPr>
                    <a:spLocks noChangeArrowheads="1"/>
                  </p:cNvSpPr>
                  <p:nvPr/>
                </p:nvSpPr>
                <p:spPr bwMode="auto">
                  <a:xfrm>
                    <a:off x="3696" y="2448"/>
                    <a:ext cx="576" cy="432"/>
                  </a:xfrm>
                  <a:prstGeom prst="ellipse">
                    <a:avLst/>
                  </a:prstGeom>
                  <a:solidFill>
                    <a:srgbClr val="B5B5DB"/>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542" name="Oval 49"/>
                  <p:cNvSpPr>
                    <a:spLocks noChangeArrowheads="1"/>
                  </p:cNvSpPr>
                  <p:nvPr/>
                </p:nvSpPr>
                <p:spPr bwMode="auto">
                  <a:xfrm>
                    <a:off x="3744" y="2208"/>
                    <a:ext cx="432" cy="576"/>
                  </a:xfrm>
                  <a:prstGeom prst="ellipse">
                    <a:avLst/>
                  </a:prstGeom>
                  <a:solidFill>
                    <a:srgbClr val="B5B5DB"/>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543" name="Oval 50"/>
                  <p:cNvSpPr>
                    <a:spLocks noChangeArrowheads="1"/>
                  </p:cNvSpPr>
                  <p:nvPr/>
                </p:nvSpPr>
                <p:spPr bwMode="auto">
                  <a:xfrm>
                    <a:off x="3888" y="2304"/>
                    <a:ext cx="576" cy="432"/>
                  </a:xfrm>
                  <a:prstGeom prst="ellipse">
                    <a:avLst/>
                  </a:prstGeom>
                  <a:solidFill>
                    <a:srgbClr val="B5B5DB"/>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544" name="Oval 51"/>
                  <p:cNvSpPr>
                    <a:spLocks noChangeArrowheads="1"/>
                  </p:cNvSpPr>
                  <p:nvPr/>
                </p:nvSpPr>
                <p:spPr bwMode="auto">
                  <a:xfrm>
                    <a:off x="3936" y="2400"/>
                    <a:ext cx="480" cy="576"/>
                  </a:xfrm>
                  <a:prstGeom prst="ellipse">
                    <a:avLst/>
                  </a:prstGeom>
                  <a:solidFill>
                    <a:srgbClr val="B5B5DB"/>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grpSp>
          </p:grpSp>
          <p:sp>
            <p:nvSpPr>
              <p:cNvPr id="515" name="Line 52"/>
              <p:cNvSpPr>
                <a:spLocks noChangeShapeType="1"/>
              </p:cNvSpPr>
              <p:nvPr/>
            </p:nvSpPr>
            <p:spPr bwMode="auto">
              <a:xfrm flipV="1">
                <a:off x="2452973" y="4011713"/>
                <a:ext cx="502431" cy="251215"/>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516" name="Line 53"/>
              <p:cNvSpPr>
                <a:spLocks noChangeShapeType="1"/>
              </p:cNvSpPr>
              <p:nvPr/>
            </p:nvSpPr>
            <p:spPr bwMode="auto">
              <a:xfrm flipH="1" flipV="1">
                <a:off x="2704188" y="3634890"/>
                <a:ext cx="251215" cy="37682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517" name="Line 54"/>
              <p:cNvSpPr>
                <a:spLocks noChangeShapeType="1"/>
              </p:cNvSpPr>
              <p:nvPr/>
            </p:nvSpPr>
            <p:spPr bwMode="auto">
              <a:xfrm>
                <a:off x="2955404" y="4043114"/>
                <a:ext cx="565235"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518" name="AutoShape 55"/>
              <p:cNvSpPr>
                <a:spLocks noChangeArrowheads="1"/>
              </p:cNvSpPr>
              <p:nvPr/>
            </p:nvSpPr>
            <p:spPr bwMode="auto">
              <a:xfrm>
                <a:off x="2829796" y="3948909"/>
                <a:ext cx="231589" cy="125608"/>
              </a:xfrm>
              <a:prstGeom prst="cube">
                <a:avLst>
                  <a:gd name="adj" fmla="val 43750"/>
                </a:avLst>
              </a:prstGeom>
              <a:solidFill>
                <a:srgbClr val="666699"/>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grpSp>
            <p:nvGrpSpPr>
              <p:cNvPr id="522" name="Group 59"/>
              <p:cNvGrpSpPr>
                <a:grpSpLocks/>
              </p:cNvGrpSpPr>
              <p:nvPr/>
            </p:nvGrpSpPr>
            <p:grpSpPr bwMode="auto">
              <a:xfrm>
                <a:off x="3269423" y="3691654"/>
                <a:ext cx="314019" cy="502431"/>
                <a:chOff x="3088" y="1702"/>
                <a:chExt cx="305" cy="415"/>
              </a:xfrm>
            </p:grpSpPr>
            <p:sp>
              <p:nvSpPr>
                <p:cNvPr id="523" name="Freeform 60"/>
                <p:cNvSpPr>
                  <a:spLocks/>
                </p:cNvSpPr>
                <p:nvPr/>
              </p:nvSpPr>
              <p:spPr bwMode="auto">
                <a:xfrm flipH="1">
                  <a:off x="3346" y="1702"/>
                  <a:ext cx="47" cy="415"/>
                </a:xfrm>
                <a:custGeom>
                  <a:avLst/>
                  <a:gdLst>
                    <a:gd name="T0" fmla="*/ 90 w 90"/>
                    <a:gd name="T1" fmla="*/ 546 h 546"/>
                    <a:gd name="T2" fmla="*/ 0 w 90"/>
                    <a:gd name="T3" fmla="*/ 432 h 546"/>
                    <a:gd name="T4" fmla="*/ 0 w 90"/>
                    <a:gd name="T5" fmla="*/ 0 h 546"/>
                    <a:gd name="T6" fmla="*/ 84 w 90"/>
                    <a:gd name="T7" fmla="*/ 42 h 546"/>
                    <a:gd name="T8" fmla="*/ 90 w 90"/>
                    <a:gd name="T9" fmla="*/ 546 h 546"/>
                  </a:gdLst>
                  <a:ahLst/>
                  <a:cxnLst>
                    <a:cxn ang="0">
                      <a:pos x="T0" y="T1"/>
                    </a:cxn>
                    <a:cxn ang="0">
                      <a:pos x="T2" y="T3"/>
                    </a:cxn>
                    <a:cxn ang="0">
                      <a:pos x="T4" y="T5"/>
                    </a:cxn>
                    <a:cxn ang="0">
                      <a:pos x="T6" y="T7"/>
                    </a:cxn>
                    <a:cxn ang="0">
                      <a:pos x="T8" y="T9"/>
                    </a:cxn>
                  </a:cxnLst>
                  <a:rect l="0" t="0" r="r" b="b"/>
                  <a:pathLst>
                    <a:path w="90" h="546">
                      <a:moveTo>
                        <a:pt x="90" y="546"/>
                      </a:moveTo>
                      <a:lnTo>
                        <a:pt x="0" y="432"/>
                      </a:lnTo>
                      <a:lnTo>
                        <a:pt x="0" y="0"/>
                      </a:lnTo>
                      <a:lnTo>
                        <a:pt x="84" y="42"/>
                      </a:lnTo>
                      <a:lnTo>
                        <a:pt x="90" y="546"/>
                      </a:lnTo>
                      <a:close/>
                    </a:path>
                  </a:pathLst>
                </a:custGeom>
                <a:solidFill>
                  <a:srgbClr val="006699"/>
                </a:solidFill>
                <a:ln>
                  <a:noFill/>
                </a:ln>
                <a:effectLst/>
                <a:extLst>
                  <a:ext uri="{91240B29-F687-4f45-9708-019B960494DF}">
                    <a14:hiddenLine xmlns:a14="http://schemas.microsoft.com/office/drawing/2010/main" w="1588" cap="flat" cmpd="sng">
                      <a:solidFill>
                        <a:srgbClr val="AAE6FF"/>
                      </a:solidFill>
                      <a:prstDash val="solid"/>
                      <a:round/>
                      <a:headEnd type="none" w="med" len="med"/>
                      <a:tailEnd type="none" w="med" len="med"/>
                    </a14:hiddenLine>
                  </a:ex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endParaRPr lang="en-US" sz="1400" dirty="0">
                    <a:latin typeface="+mn-lt"/>
                  </a:endParaRPr>
                </a:p>
              </p:txBody>
            </p:sp>
            <p:sp>
              <p:nvSpPr>
                <p:cNvPr id="524" name="Rectangle 61"/>
                <p:cNvSpPr>
                  <a:spLocks noChangeArrowheads="1"/>
                </p:cNvSpPr>
                <p:nvPr/>
              </p:nvSpPr>
              <p:spPr bwMode="auto">
                <a:xfrm flipH="1">
                  <a:off x="3095" y="1734"/>
                  <a:ext cx="255" cy="383"/>
                </a:xfrm>
                <a:prstGeom prst="rect">
                  <a:avLst/>
                </a:prstGeom>
                <a:solidFill>
                  <a:srgbClr val="0078AA"/>
                </a:solidFill>
                <a:ln>
                  <a:noFill/>
                </a:ln>
                <a:effectLst/>
                <a:extLst>
                  <a:ext uri="{91240B29-F687-4f45-9708-019B960494DF}">
                    <a14:hiddenLine xmlns:a14="http://schemas.microsoft.com/office/drawing/2010/main" w="1588">
                      <a:solidFill>
                        <a:srgbClr val="AAE6FF"/>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en-US" sz="1400" dirty="0">
                    <a:latin typeface="+mn-lt"/>
                  </a:endParaRPr>
                </a:p>
              </p:txBody>
            </p:sp>
            <p:sp>
              <p:nvSpPr>
                <p:cNvPr id="525" name="Oval 62"/>
                <p:cNvSpPr>
                  <a:spLocks noChangeArrowheads="1"/>
                </p:cNvSpPr>
                <p:nvPr/>
              </p:nvSpPr>
              <p:spPr bwMode="auto">
                <a:xfrm flipH="1">
                  <a:off x="3246" y="1784"/>
                  <a:ext cx="37" cy="36"/>
                </a:xfrm>
                <a:prstGeom prst="ellipse">
                  <a:avLst/>
                </a:prstGeom>
                <a:solidFill>
                  <a:srgbClr val="FFC9C9"/>
                </a:solidFill>
                <a:ln>
                  <a:noFill/>
                </a:ln>
                <a:effectLst/>
                <a:extLst>
                  <a:ext uri="{91240B29-F687-4f45-9708-019B960494DF}">
                    <a14:hiddenLine xmlns:a14="http://schemas.microsoft.com/office/drawing/2010/main" w="12700">
                      <a:solidFill>
                        <a:srgbClr val="FF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grpSp>
              <p:nvGrpSpPr>
                <p:cNvPr id="526" name="Group 63"/>
                <p:cNvGrpSpPr>
                  <a:grpSpLocks/>
                </p:cNvGrpSpPr>
                <p:nvPr/>
              </p:nvGrpSpPr>
              <p:grpSpPr bwMode="auto">
                <a:xfrm flipH="1">
                  <a:off x="3132" y="1894"/>
                  <a:ext cx="152" cy="109"/>
                  <a:chOff x="3216" y="2784"/>
                  <a:chExt cx="192" cy="144"/>
                </a:xfrm>
              </p:grpSpPr>
              <p:sp>
                <p:nvSpPr>
                  <p:cNvPr id="530" name="Line 64"/>
                  <p:cNvSpPr>
                    <a:spLocks noChangeShapeType="1"/>
                  </p:cNvSpPr>
                  <p:nvPr/>
                </p:nvSpPr>
                <p:spPr bwMode="auto">
                  <a:xfrm>
                    <a:off x="3216" y="2784"/>
                    <a:ext cx="192" cy="0"/>
                  </a:xfrm>
                  <a:prstGeom prst="line">
                    <a:avLst/>
                  </a:prstGeom>
                  <a:noFill/>
                  <a:ln w="12700">
                    <a:solidFill>
                      <a:srgbClr val="CCE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531" name="Line 65"/>
                  <p:cNvSpPr>
                    <a:spLocks noChangeShapeType="1"/>
                  </p:cNvSpPr>
                  <p:nvPr/>
                </p:nvSpPr>
                <p:spPr bwMode="auto">
                  <a:xfrm>
                    <a:off x="3216" y="2832"/>
                    <a:ext cx="192" cy="0"/>
                  </a:xfrm>
                  <a:prstGeom prst="line">
                    <a:avLst/>
                  </a:prstGeom>
                  <a:noFill/>
                  <a:ln w="12700">
                    <a:solidFill>
                      <a:srgbClr val="CCE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532" name="Line 66"/>
                  <p:cNvSpPr>
                    <a:spLocks noChangeShapeType="1"/>
                  </p:cNvSpPr>
                  <p:nvPr/>
                </p:nvSpPr>
                <p:spPr bwMode="auto">
                  <a:xfrm>
                    <a:off x="3216" y="2880"/>
                    <a:ext cx="192" cy="0"/>
                  </a:xfrm>
                  <a:prstGeom prst="line">
                    <a:avLst/>
                  </a:prstGeom>
                  <a:noFill/>
                  <a:ln w="12700">
                    <a:solidFill>
                      <a:srgbClr val="CCE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533" name="Line 67"/>
                  <p:cNvSpPr>
                    <a:spLocks noChangeShapeType="1"/>
                  </p:cNvSpPr>
                  <p:nvPr/>
                </p:nvSpPr>
                <p:spPr bwMode="auto">
                  <a:xfrm>
                    <a:off x="3216" y="2928"/>
                    <a:ext cx="192" cy="0"/>
                  </a:xfrm>
                  <a:prstGeom prst="line">
                    <a:avLst/>
                  </a:prstGeom>
                  <a:noFill/>
                  <a:ln w="12700">
                    <a:solidFill>
                      <a:srgbClr val="CCE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grpSp>
            <p:sp>
              <p:nvSpPr>
                <p:cNvPr id="527" name="Freeform 68"/>
                <p:cNvSpPr>
                  <a:spLocks/>
                </p:cNvSpPr>
                <p:nvPr/>
              </p:nvSpPr>
              <p:spPr bwMode="auto">
                <a:xfrm>
                  <a:off x="3088" y="1705"/>
                  <a:ext cx="301" cy="35"/>
                </a:xfrm>
                <a:custGeom>
                  <a:avLst/>
                  <a:gdLst>
                    <a:gd name="T0" fmla="*/ 259 w 301"/>
                    <a:gd name="T1" fmla="*/ 35 h 35"/>
                    <a:gd name="T2" fmla="*/ 0 w 301"/>
                    <a:gd name="T3" fmla="*/ 35 h 35"/>
                    <a:gd name="T4" fmla="*/ 81 w 301"/>
                    <a:gd name="T5" fmla="*/ 0 h 35"/>
                    <a:gd name="T6" fmla="*/ 301 w 301"/>
                    <a:gd name="T7" fmla="*/ 0 h 35"/>
                    <a:gd name="T8" fmla="*/ 259 w 301"/>
                    <a:gd name="T9" fmla="*/ 35 h 35"/>
                  </a:gdLst>
                  <a:ahLst/>
                  <a:cxnLst>
                    <a:cxn ang="0">
                      <a:pos x="T0" y="T1"/>
                    </a:cxn>
                    <a:cxn ang="0">
                      <a:pos x="T2" y="T3"/>
                    </a:cxn>
                    <a:cxn ang="0">
                      <a:pos x="T4" y="T5"/>
                    </a:cxn>
                    <a:cxn ang="0">
                      <a:pos x="T6" y="T7"/>
                    </a:cxn>
                    <a:cxn ang="0">
                      <a:pos x="T8" y="T9"/>
                    </a:cxn>
                  </a:cxnLst>
                  <a:rect l="0" t="0" r="r" b="b"/>
                  <a:pathLst>
                    <a:path w="301" h="35">
                      <a:moveTo>
                        <a:pt x="259" y="35"/>
                      </a:moveTo>
                      <a:lnTo>
                        <a:pt x="0" y="35"/>
                      </a:lnTo>
                      <a:lnTo>
                        <a:pt x="81" y="0"/>
                      </a:lnTo>
                      <a:lnTo>
                        <a:pt x="301" y="0"/>
                      </a:lnTo>
                      <a:lnTo>
                        <a:pt x="259" y="35"/>
                      </a:lnTo>
                      <a:close/>
                    </a:path>
                  </a:pathLst>
                </a:custGeom>
                <a:solidFill>
                  <a:srgbClr val="00B4FF"/>
                </a:solidFill>
                <a:ln>
                  <a:noFill/>
                </a:ln>
                <a:effectLst/>
                <a:extLst>
                  <a:ext uri="{91240B29-F687-4f45-9708-019B960494DF}">
                    <a14:hiddenLine xmlns:a14="http://schemas.microsoft.com/office/drawing/2010/main" w="1588" cap="flat" cmpd="sng">
                      <a:solidFill>
                        <a:srgbClr val="AAE6FF"/>
                      </a:solidFill>
                      <a:prstDash val="solid"/>
                      <a:round/>
                      <a:headEnd type="none" w="med" len="med"/>
                      <a:tailEnd type="none" w="med" len="med"/>
                    </a14:hiddenLine>
                  </a:ex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endParaRPr lang="en-US" sz="1400" dirty="0">
                    <a:latin typeface="+mn-lt"/>
                  </a:endParaRPr>
                </a:p>
              </p:txBody>
            </p:sp>
            <p:sp>
              <p:nvSpPr>
                <p:cNvPr id="528" name="Oval 69"/>
                <p:cNvSpPr>
                  <a:spLocks noChangeArrowheads="1"/>
                </p:cNvSpPr>
                <p:nvPr/>
              </p:nvSpPr>
              <p:spPr bwMode="auto">
                <a:xfrm flipH="1">
                  <a:off x="3138" y="1780"/>
                  <a:ext cx="37" cy="36"/>
                </a:xfrm>
                <a:prstGeom prst="ellipse">
                  <a:avLst/>
                </a:prstGeom>
                <a:solidFill>
                  <a:srgbClr val="FFC9C9"/>
                </a:solidFill>
                <a:ln>
                  <a:noFill/>
                </a:ln>
                <a:effectLst/>
                <a:extLst>
                  <a:ext uri="{91240B29-F687-4f45-9708-019B960494DF}">
                    <a14:hiddenLine xmlns:a14="http://schemas.microsoft.com/office/drawing/2010/main" w="12700">
                      <a:solidFill>
                        <a:srgbClr val="FF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529" name="Oval 70"/>
                <p:cNvSpPr>
                  <a:spLocks noChangeArrowheads="1"/>
                </p:cNvSpPr>
                <p:nvPr/>
              </p:nvSpPr>
              <p:spPr bwMode="auto">
                <a:xfrm flipH="1">
                  <a:off x="3192" y="1780"/>
                  <a:ext cx="37" cy="36"/>
                </a:xfrm>
                <a:prstGeom prst="ellipse">
                  <a:avLst/>
                </a:prstGeom>
                <a:solidFill>
                  <a:srgbClr val="CCFF33"/>
                </a:solidFill>
                <a:ln>
                  <a:noFill/>
                </a:ln>
                <a:effectLst/>
                <a:extLst>
                  <a:ext uri="{91240B29-F687-4f45-9708-019B960494DF}">
                    <a14:hiddenLine xmlns:a14="http://schemas.microsoft.com/office/drawing/2010/main" w="12700">
                      <a:solidFill>
                        <a:srgbClr val="FF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grpSp>
        </p:grpSp>
        <p:pic>
          <p:nvPicPr>
            <p:cNvPr id="5" name="Picture 2" descr="BL01004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46723" y="1929526"/>
              <a:ext cx="1004861" cy="706543"/>
            </a:xfrm>
            <a:prstGeom prst="rect">
              <a:avLst/>
            </a:prstGeom>
            <a:noFill/>
            <a:extLst>
              <a:ext uri="{909E8E84-426E-40dd-AFC4-6F175D3DCCD1}">
                <a14:hiddenFill xmlns:a14="http://schemas.microsoft.com/office/drawing/2010/main">
                  <a:solidFill>
                    <a:srgbClr val="FFFFFF"/>
                  </a:solidFill>
                </a14:hiddenFill>
              </a:ext>
            </a:extLst>
          </p:spPr>
        </p:pic>
        <p:grpSp>
          <p:nvGrpSpPr>
            <p:cNvPr id="6" name="Group 4"/>
            <p:cNvGrpSpPr>
              <a:grpSpLocks/>
            </p:cNvGrpSpPr>
            <p:nvPr/>
          </p:nvGrpSpPr>
          <p:grpSpPr bwMode="auto">
            <a:xfrm rot="5400000">
              <a:off x="4132704" y="3071770"/>
              <a:ext cx="1381684" cy="1632899"/>
              <a:chOff x="4651" y="1968"/>
              <a:chExt cx="1132" cy="1529"/>
            </a:xfrm>
          </p:grpSpPr>
          <p:grpSp>
            <p:nvGrpSpPr>
              <p:cNvPr id="554" name="Group 5"/>
              <p:cNvGrpSpPr>
                <a:grpSpLocks/>
              </p:cNvGrpSpPr>
              <p:nvPr/>
            </p:nvGrpSpPr>
            <p:grpSpPr bwMode="auto">
              <a:xfrm rot="16200000" flipH="1">
                <a:off x="4452" y="2167"/>
                <a:ext cx="1529" cy="1132"/>
                <a:chOff x="3168" y="2208"/>
                <a:chExt cx="1296" cy="768"/>
              </a:xfrm>
            </p:grpSpPr>
            <p:sp>
              <p:nvSpPr>
                <p:cNvPr id="565" name="Oval 6"/>
                <p:cNvSpPr>
                  <a:spLocks noChangeArrowheads="1"/>
                </p:cNvSpPr>
                <p:nvPr/>
              </p:nvSpPr>
              <p:spPr bwMode="auto">
                <a:xfrm>
                  <a:off x="3168" y="2352"/>
                  <a:ext cx="576" cy="480"/>
                </a:xfrm>
                <a:prstGeom prst="ellipse">
                  <a:avLst/>
                </a:prstGeom>
                <a:solidFill>
                  <a:srgbClr val="9DD6DF"/>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566" name="Oval 7"/>
                <p:cNvSpPr>
                  <a:spLocks noChangeArrowheads="1"/>
                </p:cNvSpPr>
                <p:nvPr/>
              </p:nvSpPr>
              <p:spPr bwMode="auto">
                <a:xfrm>
                  <a:off x="3408" y="2400"/>
                  <a:ext cx="432" cy="576"/>
                </a:xfrm>
                <a:prstGeom prst="ellipse">
                  <a:avLst/>
                </a:prstGeom>
                <a:solidFill>
                  <a:srgbClr val="9DD6DF"/>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567" name="Oval 8"/>
                <p:cNvSpPr>
                  <a:spLocks noChangeArrowheads="1"/>
                </p:cNvSpPr>
                <p:nvPr/>
              </p:nvSpPr>
              <p:spPr bwMode="auto">
                <a:xfrm>
                  <a:off x="3360" y="2256"/>
                  <a:ext cx="384" cy="576"/>
                </a:xfrm>
                <a:prstGeom prst="ellipse">
                  <a:avLst/>
                </a:prstGeom>
                <a:solidFill>
                  <a:srgbClr val="9DD6DF"/>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568" name="Oval 9"/>
                <p:cNvSpPr>
                  <a:spLocks noChangeArrowheads="1"/>
                </p:cNvSpPr>
                <p:nvPr/>
              </p:nvSpPr>
              <p:spPr bwMode="auto">
                <a:xfrm>
                  <a:off x="3456" y="2304"/>
                  <a:ext cx="576" cy="336"/>
                </a:xfrm>
                <a:prstGeom prst="ellipse">
                  <a:avLst/>
                </a:prstGeom>
                <a:solidFill>
                  <a:srgbClr val="9DD6DF"/>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569" name="Oval 10"/>
                <p:cNvSpPr>
                  <a:spLocks noChangeArrowheads="1"/>
                </p:cNvSpPr>
                <p:nvPr/>
              </p:nvSpPr>
              <p:spPr bwMode="auto">
                <a:xfrm>
                  <a:off x="3600" y="2352"/>
                  <a:ext cx="384" cy="576"/>
                </a:xfrm>
                <a:prstGeom prst="ellipse">
                  <a:avLst/>
                </a:prstGeom>
                <a:solidFill>
                  <a:srgbClr val="9DD6DF"/>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570" name="Oval 11"/>
                <p:cNvSpPr>
                  <a:spLocks noChangeArrowheads="1"/>
                </p:cNvSpPr>
                <p:nvPr/>
              </p:nvSpPr>
              <p:spPr bwMode="auto">
                <a:xfrm>
                  <a:off x="3696" y="2448"/>
                  <a:ext cx="576" cy="432"/>
                </a:xfrm>
                <a:prstGeom prst="ellipse">
                  <a:avLst/>
                </a:prstGeom>
                <a:solidFill>
                  <a:srgbClr val="9DD6DF"/>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571" name="Oval 12"/>
                <p:cNvSpPr>
                  <a:spLocks noChangeArrowheads="1"/>
                </p:cNvSpPr>
                <p:nvPr/>
              </p:nvSpPr>
              <p:spPr bwMode="auto">
                <a:xfrm>
                  <a:off x="3744" y="2208"/>
                  <a:ext cx="432" cy="576"/>
                </a:xfrm>
                <a:prstGeom prst="ellipse">
                  <a:avLst/>
                </a:prstGeom>
                <a:solidFill>
                  <a:srgbClr val="9DD6DF"/>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572" name="Oval 13"/>
                <p:cNvSpPr>
                  <a:spLocks noChangeArrowheads="1"/>
                </p:cNvSpPr>
                <p:nvPr/>
              </p:nvSpPr>
              <p:spPr bwMode="auto">
                <a:xfrm>
                  <a:off x="3888" y="2304"/>
                  <a:ext cx="576" cy="432"/>
                </a:xfrm>
                <a:prstGeom prst="ellipse">
                  <a:avLst/>
                </a:prstGeom>
                <a:solidFill>
                  <a:srgbClr val="9DD6DF"/>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573" name="Oval 14"/>
                <p:cNvSpPr>
                  <a:spLocks noChangeArrowheads="1"/>
                </p:cNvSpPr>
                <p:nvPr/>
              </p:nvSpPr>
              <p:spPr bwMode="auto">
                <a:xfrm>
                  <a:off x="3936" y="2400"/>
                  <a:ext cx="480" cy="576"/>
                </a:xfrm>
                <a:prstGeom prst="ellipse">
                  <a:avLst/>
                </a:prstGeom>
                <a:solidFill>
                  <a:srgbClr val="9DD6DF"/>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grpSp>
          <p:grpSp>
            <p:nvGrpSpPr>
              <p:cNvPr id="555" name="Group 15"/>
              <p:cNvGrpSpPr>
                <a:grpSpLocks/>
              </p:cNvGrpSpPr>
              <p:nvPr/>
            </p:nvGrpSpPr>
            <p:grpSpPr bwMode="auto">
              <a:xfrm rot="16200000" flipH="1">
                <a:off x="4537" y="2279"/>
                <a:ext cx="1359" cy="849"/>
                <a:chOff x="3168" y="2208"/>
                <a:chExt cx="1296" cy="768"/>
              </a:xfrm>
            </p:grpSpPr>
            <p:sp>
              <p:nvSpPr>
                <p:cNvPr id="556" name="Oval 16"/>
                <p:cNvSpPr>
                  <a:spLocks noChangeArrowheads="1"/>
                </p:cNvSpPr>
                <p:nvPr/>
              </p:nvSpPr>
              <p:spPr bwMode="auto">
                <a:xfrm>
                  <a:off x="3168" y="2352"/>
                  <a:ext cx="576" cy="480"/>
                </a:xfrm>
                <a:prstGeom prst="ellipse">
                  <a:avLst/>
                </a:prstGeom>
                <a:solidFill>
                  <a:srgbClr val="9DD6D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557" name="Oval 17"/>
                <p:cNvSpPr>
                  <a:spLocks noChangeArrowheads="1"/>
                </p:cNvSpPr>
                <p:nvPr/>
              </p:nvSpPr>
              <p:spPr bwMode="auto">
                <a:xfrm>
                  <a:off x="3408" y="2400"/>
                  <a:ext cx="432" cy="576"/>
                </a:xfrm>
                <a:prstGeom prst="ellipse">
                  <a:avLst/>
                </a:prstGeom>
                <a:solidFill>
                  <a:srgbClr val="9DD6D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558" name="Oval 18"/>
                <p:cNvSpPr>
                  <a:spLocks noChangeArrowheads="1"/>
                </p:cNvSpPr>
                <p:nvPr/>
              </p:nvSpPr>
              <p:spPr bwMode="auto">
                <a:xfrm>
                  <a:off x="3360" y="2256"/>
                  <a:ext cx="384" cy="576"/>
                </a:xfrm>
                <a:prstGeom prst="ellipse">
                  <a:avLst/>
                </a:prstGeom>
                <a:solidFill>
                  <a:srgbClr val="9DD6D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559" name="Oval 19"/>
                <p:cNvSpPr>
                  <a:spLocks noChangeArrowheads="1"/>
                </p:cNvSpPr>
                <p:nvPr/>
              </p:nvSpPr>
              <p:spPr bwMode="auto">
                <a:xfrm>
                  <a:off x="3456" y="2304"/>
                  <a:ext cx="576" cy="336"/>
                </a:xfrm>
                <a:prstGeom prst="ellipse">
                  <a:avLst/>
                </a:prstGeom>
                <a:solidFill>
                  <a:srgbClr val="9DD6D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560" name="Oval 20"/>
                <p:cNvSpPr>
                  <a:spLocks noChangeArrowheads="1"/>
                </p:cNvSpPr>
                <p:nvPr/>
              </p:nvSpPr>
              <p:spPr bwMode="auto">
                <a:xfrm>
                  <a:off x="3600" y="2352"/>
                  <a:ext cx="384" cy="576"/>
                </a:xfrm>
                <a:prstGeom prst="ellipse">
                  <a:avLst/>
                </a:prstGeom>
                <a:solidFill>
                  <a:srgbClr val="9DD6D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561" name="Oval 21"/>
                <p:cNvSpPr>
                  <a:spLocks noChangeArrowheads="1"/>
                </p:cNvSpPr>
                <p:nvPr/>
              </p:nvSpPr>
              <p:spPr bwMode="auto">
                <a:xfrm>
                  <a:off x="3696" y="2448"/>
                  <a:ext cx="576" cy="432"/>
                </a:xfrm>
                <a:prstGeom prst="ellipse">
                  <a:avLst/>
                </a:prstGeom>
                <a:solidFill>
                  <a:srgbClr val="9DD6D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562" name="Oval 22"/>
                <p:cNvSpPr>
                  <a:spLocks noChangeArrowheads="1"/>
                </p:cNvSpPr>
                <p:nvPr/>
              </p:nvSpPr>
              <p:spPr bwMode="auto">
                <a:xfrm>
                  <a:off x="3744" y="2208"/>
                  <a:ext cx="432" cy="576"/>
                </a:xfrm>
                <a:prstGeom prst="ellipse">
                  <a:avLst/>
                </a:prstGeom>
                <a:solidFill>
                  <a:srgbClr val="9DD6D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563" name="Oval 23"/>
                <p:cNvSpPr>
                  <a:spLocks noChangeArrowheads="1"/>
                </p:cNvSpPr>
                <p:nvPr/>
              </p:nvSpPr>
              <p:spPr bwMode="auto">
                <a:xfrm>
                  <a:off x="3888" y="2304"/>
                  <a:ext cx="576" cy="432"/>
                </a:xfrm>
                <a:prstGeom prst="ellipse">
                  <a:avLst/>
                </a:prstGeom>
                <a:solidFill>
                  <a:srgbClr val="9DD6D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564" name="Oval 24"/>
                <p:cNvSpPr>
                  <a:spLocks noChangeArrowheads="1"/>
                </p:cNvSpPr>
                <p:nvPr/>
              </p:nvSpPr>
              <p:spPr bwMode="auto">
                <a:xfrm>
                  <a:off x="3936" y="2400"/>
                  <a:ext cx="480" cy="576"/>
                </a:xfrm>
                <a:prstGeom prst="ellipse">
                  <a:avLst/>
                </a:prstGeom>
                <a:solidFill>
                  <a:srgbClr val="9DD6D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grpSp>
        </p:grpSp>
        <p:sp>
          <p:nvSpPr>
            <p:cNvPr id="7" name="Oval 25"/>
            <p:cNvSpPr>
              <a:spLocks noChangeArrowheads="1"/>
            </p:cNvSpPr>
            <p:nvPr/>
          </p:nvSpPr>
          <p:spPr bwMode="auto">
            <a:xfrm>
              <a:off x="4383919" y="3699809"/>
              <a:ext cx="842618" cy="34411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pic>
          <p:nvPicPr>
            <p:cNvPr id="9" name="Picture 27"/>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72891" y="3924856"/>
              <a:ext cx="289160" cy="184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tx1">
                        <a:alpha val="74998"/>
                      </a:schemeClr>
                    </a:outerShdw>
                  </a:effectLst>
                </a14:hiddenEffects>
              </a:ext>
            </a:extLst>
          </p:spPr>
        </p:pic>
        <p:sp>
          <p:nvSpPr>
            <p:cNvPr id="13" name="Rectangle 71"/>
            <p:cNvSpPr>
              <a:spLocks noChangeArrowheads="1"/>
            </p:cNvSpPr>
            <p:nvPr/>
          </p:nvSpPr>
          <p:spPr bwMode="auto">
            <a:xfrm>
              <a:off x="2369954" y="2363012"/>
              <a:ext cx="1301946"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nSpc>
                  <a:spcPct val="100000"/>
                </a:lnSpc>
              </a:pPr>
              <a:r>
                <a:rPr lang="en-GB" sz="1400" dirty="0">
                  <a:solidFill>
                    <a:schemeClr val="tx1"/>
                  </a:solidFill>
                  <a:latin typeface="+mn-lt"/>
                </a:rPr>
                <a:t>Wireless ISPs</a:t>
              </a:r>
              <a:endParaRPr lang="de-DE" sz="1400" dirty="0">
                <a:solidFill>
                  <a:schemeClr val="tx1"/>
                </a:solidFill>
                <a:latin typeface="+mn-lt"/>
              </a:endParaRPr>
            </a:p>
          </p:txBody>
        </p:sp>
        <p:grpSp>
          <p:nvGrpSpPr>
            <p:cNvPr id="14" name="Group 72"/>
            <p:cNvGrpSpPr>
              <a:grpSpLocks/>
            </p:cNvGrpSpPr>
            <p:nvPr/>
          </p:nvGrpSpPr>
          <p:grpSpPr bwMode="auto">
            <a:xfrm>
              <a:off x="6625232" y="2443732"/>
              <a:ext cx="1401311" cy="1623741"/>
              <a:chOff x="4161" y="2295"/>
              <a:chExt cx="1071" cy="1241"/>
            </a:xfrm>
          </p:grpSpPr>
          <p:grpSp>
            <p:nvGrpSpPr>
              <p:cNvPr id="308" name="Group 73"/>
              <p:cNvGrpSpPr>
                <a:grpSpLocks/>
              </p:cNvGrpSpPr>
              <p:nvPr/>
            </p:nvGrpSpPr>
            <p:grpSpPr bwMode="auto">
              <a:xfrm rot="18542789" flipH="1">
                <a:off x="4015" y="2490"/>
                <a:ext cx="1241" cy="852"/>
                <a:chOff x="3168" y="2208"/>
                <a:chExt cx="1296" cy="768"/>
              </a:xfrm>
            </p:grpSpPr>
            <p:sp>
              <p:nvSpPr>
                <p:cNvPr id="505" name="Oval 74"/>
                <p:cNvSpPr>
                  <a:spLocks noChangeArrowheads="1"/>
                </p:cNvSpPr>
                <p:nvPr/>
              </p:nvSpPr>
              <p:spPr bwMode="auto">
                <a:xfrm>
                  <a:off x="3168" y="2352"/>
                  <a:ext cx="576" cy="480"/>
                </a:xfrm>
                <a:prstGeom prst="ellipse">
                  <a:avLst/>
                </a:prstGeom>
                <a:solidFill>
                  <a:srgbClr val="CCFFCC"/>
                </a:solidFill>
                <a:ln w="9525">
                  <a:solidFill>
                    <a:srgbClr val="FFD5FF"/>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506" name="Oval 75"/>
                <p:cNvSpPr>
                  <a:spLocks noChangeArrowheads="1"/>
                </p:cNvSpPr>
                <p:nvPr/>
              </p:nvSpPr>
              <p:spPr bwMode="auto">
                <a:xfrm>
                  <a:off x="3408" y="2400"/>
                  <a:ext cx="432" cy="576"/>
                </a:xfrm>
                <a:prstGeom prst="ellipse">
                  <a:avLst/>
                </a:prstGeom>
                <a:solidFill>
                  <a:srgbClr val="CCFFCC"/>
                </a:solidFill>
                <a:ln w="9525">
                  <a:solidFill>
                    <a:srgbClr val="FFD5FF"/>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507" name="Oval 76"/>
                <p:cNvSpPr>
                  <a:spLocks noChangeArrowheads="1"/>
                </p:cNvSpPr>
                <p:nvPr/>
              </p:nvSpPr>
              <p:spPr bwMode="auto">
                <a:xfrm>
                  <a:off x="3360" y="2256"/>
                  <a:ext cx="384" cy="576"/>
                </a:xfrm>
                <a:prstGeom prst="ellipse">
                  <a:avLst/>
                </a:prstGeom>
                <a:solidFill>
                  <a:srgbClr val="CCFFCC"/>
                </a:solidFill>
                <a:ln w="9525">
                  <a:solidFill>
                    <a:srgbClr val="FFD5FF"/>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508" name="Oval 77"/>
                <p:cNvSpPr>
                  <a:spLocks noChangeArrowheads="1"/>
                </p:cNvSpPr>
                <p:nvPr/>
              </p:nvSpPr>
              <p:spPr bwMode="auto">
                <a:xfrm>
                  <a:off x="3456" y="2304"/>
                  <a:ext cx="576" cy="336"/>
                </a:xfrm>
                <a:prstGeom prst="ellipse">
                  <a:avLst/>
                </a:prstGeom>
                <a:solidFill>
                  <a:srgbClr val="CCFFCC"/>
                </a:solidFill>
                <a:ln w="9525">
                  <a:solidFill>
                    <a:srgbClr val="FFD5FF"/>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509" name="Oval 78"/>
                <p:cNvSpPr>
                  <a:spLocks noChangeArrowheads="1"/>
                </p:cNvSpPr>
                <p:nvPr/>
              </p:nvSpPr>
              <p:spPr bwMode="auto">
                <a:xfrm>
                  <a:off x="3600" y="2352"/>
                  <a:ext cx="384" cy="576"/>
                </a:xfrm>
                <a:prstGeom prst="ellipse">
                  <a:avLst/>
                </a:prstGeom>
                <a:solidFill>
                  <a:srgbClr val="CCFFCC"/>
                </a:solidFill>
                <a:ln w="9525">
                  <a:solidFill>
                    <a:srgbClr val="FFD5FF"/>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510" name="Oval 79"/>
                <p:cNvSpPr>
                  <a:spLocks noChangeArrowheads="1"/>
                </p:cNvSpPr>
                <p:nvPr/>
              </p:nvSpPr>
              <p:spPr bwMode="auto">
                <a:xfrm>
                  <a:off x="3696" y="2448"/>
                  <a:ext cx="576" cy="432"/>
                </a:xfrm>
                <a:prstGeom prst="ellipse">
                  <a:avLst/>
                </a:prstGeom>
                <a:solidFill>
                  <a:srgbClr val="CCFFCC"/>
                </a:solidFill>
                <a:ln w="9525">
                  <a:solidFill>
                    <a:srgbClr val="FFD5FF"/>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511" name="Oval 80"/>
                <p:cNvSpPr>
                  <a:spLocks noChangeArrowheads="1"/>
                </p:cNvSpPr>
                <p:nvPr/>
              </p:nvSpPr>
              <p:spPr bwMode="auto">
                <a:xfrm>
                  <a:off x="3744" y="2208"/>
                  <a:ext cx="432" cy="576"/>
                </a:xfrm>
                <a:prstGeom prst="ellipse">
                  <a:avLst/>
                </a:prstGeom>
                <a:solidFill>
                  <a:srgbClr val="CCFFCC"/>
                </a:solidFill>
                <a:ln w="9525">
                  <a:solidFill>
                    <a:srgbClr val="FFD5FF"/>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512" name="Oval 81"/>
                <p:cNvSpPr>
                  <a:spLocks noChangeArrowheads="1"/>
                </p:cNvSpPr>
                <p:nvPr/>
              </p:nvSpPr>
              <p:spPr bwMode="auto">
                <a:xfrm>
                  <a:off x="3888" y="2304"/>
                  <a:ext cx="576" cy="432"/>
                </a:xfrm>
                <a:prstGeom prst="ellipse">
                  <a:avLst/>
                </a:prstGeom>
                <a:solidFill>
                  <a:srgbClr val="CCFFCC"/>
                </a:solidFill>
                <a:ln w="9525">
                  <a:solidFill>
                    <a:srgbClr val="FFD5FF"/>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513" name="Oval 82"/>
                <p:cNvSpPr>
                  <a:spLocks noChangeArrowheads="1"/>
                </p:cNvSpPr>
                <p:nvPr/>
              </p:nvSpPr>
              <p:spPr bwMode="auto">
                <a:xfrm>
                  <a:off x="3936" y="2400"/>
                  <a:ext cx="480" cy="576"/>
                </a:xfrm>
                <a:prstGeom prst="ellipse">
                  <a:avLst/>
                </a:prstGeom>
                <a:solidFill>
                  <a:srgbClr val="CCFFCC"/>
                </a:solidFill>
                <a:ln w="9525">
                  <a:solidFill>
                    <a:srgbClr val="FFD5FF"/>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grpSp>
          <p:grpSp>
            <p:nvGrpSpPr>
              <p:cNvPr id="309" name="Group 83"/>
              <p:cNvGrpSpPr>
                <a:grpSpLocks/>
              </p:cNvGrpSpPr>
              <p:nvPr/>
            </p:nvGrpSpPr>
            <p:grpSpPr bwMode="auto">
              <a:xfrm rot="18542789" flipH="1">
                <a:off x="4244" y="2555"/>
                <a:ext cx="1206" cy="720"/>
                <a:chOff x="3168" y="2208"/>
                <a:chExt cx="1296" cy="768"/>
              </a:xfrm>
            </p:grpSpPr>
            <p:sp>
              <p:nvSpPr>
                <p:cNvPr id="496" name="Oval 84"/>
                <p:cNvSpPr>
                  <a:spLocks noChangeArrowheads="1"/>
                </p:cNvSpPr>
                <p:nvPr/>
              </p:nvSpPr>
              <p:spPr bwMode="auto">
                <a:xfrm>
                  <a:off x="3168" y="2352"/>
                  <a:ext cx="576" cy="480"/>
                </a:xfrm>
                <a:prstGeom prst="ellipse">
                  <a:avLst/>
                </a:prstGeom>
                <a:solidFill>
                  <a:srgbClr val="CCFF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97" name="Oval 85"/>
                <p:cNvSpPr>
                  <a:spLocks noChangeArrowheads="1"/>
                </p:cNvSpPr>
                <p:nvPr/>
              </p:nvSpPr>
              <p:spPr bwMode="auto">
                <a:xfrm>
                  <a:off x="3408" y="2400"/>
                  <a:ext cx="432" cy="576"/>
                </a:xfrm>
                <a:prstGeom prst="ellipse">
                  <a:avLst/>
                </a:prstGeom>
                <a:solidFill>
                  <a:srgbClr val="CCFF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98" name="Oval 86"/>
                <p:cNvSpPr>
                  <a:spLocks noChangeArrowheads="1"/>
                </p:cNvSpPr>
                <p:nvPr/>
              </p:nvSpPr>
              <p:spPr bwMode="auto">
                <a:xfrm>
                  <a:off x="3360" y="2256"/>
                  <a:ext cx="384" cy="576"/>
                </a:xfrm>
                <a:prstGeom prst="ellipse">
                  <a:avLst/>
                </a:prstGeom>
                <a:solidFill>
                  <a:srgbClr val="CCFF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99" name="Oval 87"/>
                <p:cNvSpPr>
                  <a:spLocks noChangeArrowheads="1"/>
                </p:cNvSpPr>
                <p:nvPr/>
              </p:nvSpPr>
              <p:spPr bwMode="auto">
                <a:xfrm>
                  <a:off x="3456" y="2304"/>
                  <a:ext cx="576" cy="336"/>
                </a:xfrm>
                <a:prstGeom prst="ellipse">
                  <a:avLst/>
                </a:prstGeom>
                <a:solidFill>
                  <a:srgbClr val="CCFF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500" name="Oval 88"/>
                <p:cNvSpPr>
                  <a:spLocks noChangeArrowheads="1"/>
                </p:cNvSpPr>
                <p:nvPr/>
              </p:nvSpPr>
              <p:spPr bwMode="auto">
                <a:xfrm>
                  <a:off x="3600" y="2352"/>
                  <a:ext cx="384" cy="576"/>
                </a:xfrm>
                <a:prstGeom prst="ellipse">
                  <a:avLst/>
                </a:prstGeom>
                <a:solidFill>
                  <a:srgbClr val="CCFF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501" name="Oval 89"/>
                <p:cNvSpPr>
                  <a:spLocks noChangeArrowheads="1"/>
                </p:cNvSpPr>
                <p:nvPr/>
              </p:nvSpPr>
              <p:spPr bwMode="auto">
                <a:xfrm>
                  <a:off x="3696" y="2448"/>
                  <a:ext cx="576" cy="432"/>
                </a:xfrm>
                <a:prstGeom prst="ellipse">
                  <a:avLst/>
                </a:prstGeom>
                <a:solidFill>
                  <a:srgbClr val="CCFF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502" name="Oval 90"/>
                <p:cNvSpPr>
                  <a:spLocks noChangeArrowheads="1"/>
                </p:cNvSpPr>
                <p:nvPr/>
              </p:nvSpPr>
              <p:spPr bwMode="auto">
                <a:xfrm>
                  <a:off x="3744" y="2208"/>
                  <a:ext cx="432" cy="576"/>
                </a:xfrm>
                <a:prstGeom prst="ellipse">
                  <a:avLst/>
                </a:prstGeom>
                <a:solidFill>
                  <a:srgbClr val="CCFF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503" name="Oval 91"/>
                <p:cNvSpPr>
                  <a:spLocks noChangeArrowheads="1"/>
                </p:cNvSpPr>
                <p:nvPr/>
              </p:nvSpPr>
              <p:spPr bwMode="auto">
                <a:xfrm>
                  <a:off x="3888" y="2304"/>
                  <a:ext cx="576" cy="432"/>
                </a:xfrm>
                <a:prstGeom prst="ellipse">
                  <a:avLst/>
                </a:prstGeom>
                <a:solidFill>
                  <a:srgbClr val="CCFF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504" name="Oval 92"/>
                <p:cNvSpPr>
                  <a:spLocks noChangeArrowheads="1"/>
                </p:cNvSpPr>
                <p:nvPr/>
              </p:nvSpPr>
              <p:spPr bwMode="auto">
                <a:xfrm>
                  <a:off x="3936" y="2400"/>
                  <a:ext cx="480" cy="576"/>
                </a:xfrm>
                <a:prstGeom prst="ellipse">
                  <a:avLst/>
                </a:prstGeom>
                <a:solidFill>
                  <a:srgbClr val="CCFF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grpSp>
          <p:grpSp>
            <p:nvGrpSpPr>
              <p:cNvPr id="310" name="Group 93"/>
              <p:cNvGrpSpPr>
                <a:grpSpLocks/>
              </p:cNvGrpSpPr>
              <p:nvPr/>
            </p:nvGrpSpPr>
            <p:grpSpPr bwMode="auto">
              <a:xfrm>
                <a:off x="4750" y="2928"/>
                <a:ext cx="146" cy="454"/>
                <a:chOff x="1008" y="2648"/>
                <a:chExt cx="400" cy="904"/>
              </a:xfrm>
            </p:grpSpPr>
            <p:grpSp>
              <p:nvGrpSpPr>
                <p:cNvPr id="462" name="Group 94"/>
                <p:cNvGrpSpPr>
                  <a:grpSpLocks/>
                </p:cNvGrpSpPr>
                <p:nvPr/>
              </p:nvGrpSpPr>
              <p:grpSpPr bwMode="auto">
                <a:xfrm>
                  <a:off x="1064" y="2832"/>
                  <a:ext cx="344" cy="696"/>
                  <a:chOff x="1064" y="2832"/>
                  <a:chExt cx="344" cy="696"/>
                </a:xfrm>
              </p:grpSpPr>
              <p:sp>
                <p:nvSpPr>
                  <p:cNvPr id="484" name="Line 95"/>
                  <p:cNvSpPr>
                    <a:spLocks noChangeShapeType="1"/>
                  </p:cNvSpPr>
                  <p:nvPr/>
                </p:nvSpPr>
                <p:spPr bwMode="auto">
                  <a:xfrm flipV="1">
                    <a:off x="1064" y="2832"/>
                    <a:ext cx="112" cy="688"/>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85" name="Line 96"/>
                  <p:cNvSpPr>
                    <a:spLocks noChangeShapeType="1"/>
                  </p:cNvSpPr>
                  <p:nvPr/>
                </p:nvSpPr>
                <p:spPr bwMode="auto">
                  <a:xfrm>
                    <a:off x="1176" y="2832"/>
                    <a:ext cx="152" cy="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86" name="Line 97"/>
                  <p:cNvSpPr>
                    <a:spLocks noChangeShapeType="1"/>
                  </p:cNvSpPr>
                  <p:nvPr/>
                </p:nvSpPr>
                <p:spPr bwMode="auto">
                  <a:xfrm>
                    <a:off x="1328" y="2840"/>
                    <a:ext cx="80" cy="688"/>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87" name="Line 98"/>
                  <p:cNvSpPr>
                    <a:spLocks noChangeShapeType="1"/>
                  </p:cNvSpPr>
                  <p:nvPr/>
                </p:nvSpPr>
                <p:spPr bwMode="auto">
                  <a:xfrm>
                    <a:off x="1152" y="3008"/>
                    <a:ext cx="200" cy="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88" name="Line 99"/>
                  <p:cNvSpPr>
                    <a:spLocks noChangeShapeType="1"/>
                  </p:cNvSpPr>
                  <p:nvPr/>
                </p:nvSpPr>
                <p:spPr bwMode="auto">
                  <a:xfrm>
                    <a:off x="1120" y="3224"/>
                    <a:ext cx="248" cy="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89" name="Line 100"/>
                  <p:cNvSpPr>
                    <a:spLocks noChangeShapeType="1"/>
                  </p:cNvSpPr>
                  <p:nvPr/>
                </p:nvSpPr>
                <p:spPr bwMode="auto">
                  <a:xfrm>
                    <a:off x="1072" y="3424"/>
                    <a:ext cx="320" cy="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90" name="Line 101"/>
                  <p:cNvSpPr>
                    <a:spLocks noChangeShapeType="1"/>
                  </p:cNvSpPr>
                  <p:nvPr/>
                </p:nvSpPr>
                <p:spPr bwMode="auto">
                  <a:xfrm flipV="1">
                    <a:off x="1152" y="2840"/>
                    <a:ext cx="168" cy="152"/>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91" name="Line 102"/>
                  <p:cNvSpPr>
                    <a:spLocks noChangeShapeType="1"/>
                  </p:cNvSpPr>
                  <p:nvPr/>
                </p:nvSpPr>
                <p:spPr bwMode="auto">
                  <a:xfrm>
                    <a:off x="1168" y="2832"/>
                    <a:ext cx="176" cy="168"/>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92" name="Line 103"/>
                  <p:cNvSpPr>
                    <a:spLocks noChangeShapeType="1"/>
                  </p:cNvSpPr>
                  <p:nvPr/>
                </p:nvSpPr>
                <p:spPr bwMode="auto">
                  <a:xfrm flipV="1">
                    <a:off x="1128" y="3024"/>
                    <a:ext cx="224" cy="192"/>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93" name="Line 104"/>
                  <p:cNvSpPr>
                    <a:spLocks noChangeShapeType="1"/>
                  </p:cNvSpPr>
                  <p:nvPr/>
                </p:nvSpPr>
                <p:spPr bwMode="auto">
                  <a:xfrm>
                    <a:off x="1152" y="3000"/>
                    <a:ext cx="216" cy="224"/>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94" name="Line 105"/>
                  <p:cNvSpPr>
                    <a:spLocks noChangeShapeType="1"/>
                  </p:cNvSpPr>
                  <p:nvPr/>
                </p:nvSpPr>
                <p:spPr bwMode="auto">
                  <a:xfrm flipV="1">
                    <a:off x="1088" y="3224"/>
                    <a:ext cx="280" cy="20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95" name="Line 106"/>
                  <p:cNvSpPr>
                    <a:spLocks noChangeShapeType="1"/>
                  </p:cNvSpPr>
                  <p:nvPr/>
                </p:nvSpPr>
                <p:spPr bwMode="auto">
                  <a:xfrm>
                    <a:off x="1104" y="3232"/>
                    <a:ext cx="288" cy="184"/>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grpSp>
            <p:grpSp>
              <p:nvGrpSpPr>
                <p:cNvPr id="463" name="Group 107"/>
                <p:cNvGrpSpPr>
                  <a:grpSpLocks/>
                </p:cNvGrpSpPr>
                <p:nvPr/>
              </p:nvGrpSpPr>
              <p:grpSpPr bwMode="auto">
                <a:xfrm>
                  <a:off x="1008" y="2856"/>
                  <a:ext cx="344" cy="696"/>
                  <a:chOff x="1064" y="2832"/>
                  <a:chExt cx="344" cy="696"/>
                </a:xfrm>
              </p:grpSpPr>
              <p:sp>
                <p:nvSpPr>
                  <p:cNvPr id="472" name="Line 108"/>
                  <p:cNvSpPr>
                    <a:spLocks noChangeShapeType="1"/>
                  </p:cNvSpPr>
                  <p:nvPr/>
                </p:nvSpPr>
                <p:spPr bwMode="auto">
                  <a:xfrm flipV="1">
                    <a:off x="1064" y="2832"/>
                    <a:ext cx="112" cy="688"/>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73" name="Line 109"/>
                  <p:cNvSpPr>
                    <a:spLocks noChangeShapeType="1"/>
                  </p:cNvSpPr>
                  <p:nvPr/>
                </p:nvSpPr>
                <p:spPr bwMode="auto">
                  <a:xfrm>
                    <a:off x="1176" y="2832"/>
                    <a:ext cx="152" cy="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74" name="Line 110"/>
                  <p:cNvSpPr>
                    <a:spLocks noChangeShapeType="1"/>
                  </p:cNvSpPr>
                  <p:nvPr/>
                </p:nvSpPr>
                <p:spPr bwMode="auto">
                  <a:xfrm>
                    <a:off x="1328" y="2840"/>
                    <a:ext cx="80" cy="688"/>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75" name="Line 111"/>
                  <p:cNvSpPr>
                    <a:spLocks noChangeShapeType="1"/>
                  </p:cNvSpPr>
                  <p:nvPr/>
                </p:nvSpPr>
                <p:spPr bwMode="auto">
                  <a:xfrm>
                    <a:off x="1152" y="3008"/>
                    <a:ext cx="200" cy="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76" name="Line 112"/>
                  <p:cNvSpPr>
                    <a:spLocks noChangeShapeType="1"/>
                  </p:cNvSpPr>
                  <p:nvPr/>
                </p:nvSpPr>
                <p:spPr bwMode="auto">
                  <a:xfrm>
                    <a:off x="1120" y="3224"/>
                    <a:ext cx="248" cy="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77" name="Line 113"/>
                  <p:cNvSpPr>
                    <a:spLocks noChangeShapeType="1"/>
                  </p:cNvSpPr>
                  <p:nvPr/>
                </p:nvSpPr>
                <p:spPr bwMode="auto">
                  <a:xfrm>
                    <a:off x="1072" y="3424"/>
                    <a:ext cx="320" cy="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78" name="Line 114"/>
                  <p:cNvSpPr>
                    <a:spLocks noChangeShapeType="1"/>
                  </p:cNvSpPr>
                  <p:nvPr/>
                </p:nvSpPr>
                <p:spPr bwMode="auto">
                  <a:xfrm flipV="1">
                    <a:off x="1152" y="2840"/>
                    <a:ext cx="168" cy="152"/>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79" name="Line 115"/>
                  <p:cNvSpPr>
                    <a:spLocks noChangeShapeType="1"/>
                  </p:cNvSpPr>
                  <p:nvPr/>
                </p:nvSpPr>
                <p:spPr bwMode="auto">
                  <a:xfrm>
                    <a:off x="1168" y="2832"/>
                    <a:ext cx="176" cy="168"/>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80" name="Line 116"/>
                  <p:cNvSpPr>
                    <a:spLocks noChangeShapeType="1"/>
                  </p:cNvSpPr>
                  <p:nvPr/>
                </p:nvSpPr>
                <p:spPr bwMode="auto">
                  <a:xfrm flipV="1">
                    <a:off x="1128" y="3024"/>
                    <a:ext cx="224" cy="192"/>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81" name="Line 117"/>
                  <p:cNvSpPr>
                    <a:spLocks noChangeShapeType="1"/>
                  </p:cNvSpPr>
                  <p:nvPr/>
                </p:nvSpPr>
                <p:spPr bwMode="auto">
                  <a:xfrm>
                    <a:off x="1152" y="3000"/>
                    <a:ext cx="216" cy="224"/>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82" name="Line 118"/>
                  <p:cNvSpPr>
                    <a:spLocks noChangeShapeType="1"/>
                  </p:cNvSpPr>
                  <p:nvPr/>
                </p:nvSpPr>
                <p:spPr bwMode="auto">
                  <a:xfrm flipV="1">
                    <a:off x="1088" y="3224"/>
                    <a:ext cx="280" cy="20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83" name="Line 119"/>
                  <p:cNvSpPr>
                    <a:spLocks noChangeShapeType="1"/>
                  </p:cNvSpPr>
                  <p:nvPr/>
                </p:nvSpPr>
                <p:spPr bwMode="auto">
                  <a:xfrm>
                    <a:off x="1104" y="3232"/>
                    <a:ext cx="288" cy="184"/>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grpSp>
            <p:sp>
              <p:nvSpPr>
                <p:cNvPr id="464" name="Line 120"/>
                <p:cNvSpPr>
                  <a:spLocks noChangeShapeType="1"/>
                </p:cNvSpPr>
                <p:nvPr/>
              </p:nvSpPr>
              <p:spPr bwMode="auto">
                <a:xfrm flipV="1">
                  <a:off x="1272" y="2832"/>
                  <a:ext cx="56" cy="24"/>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65" name="Line 121"/>
                <p:cNvSpPr>
                  <a:spLocks noChangeShapeType="1"/>
                </p:cNvSpPr>
                <p:nvPr/>
              </p:nvSpPr>
              <p:spPr bwMode="auto">
                <a:xfrm flipV="1">
                  <a:off x="1288" y="3008"/>
                  <a:ext cx="72" cy="16"/>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66" name="Line 122"/>
                <p:cNvSpPr>
                  <a:spLocks noChangeShapeType="1"/>
                </p:cNvSpPr>
                <p:nvPr/>
              </p:nvSpPr>
              <p:spPr bwMode="auto">
                <a:xfrm flipV="1">
                  <a:off x="1128" y="2840"/>
                  <a:ext cx="40" cy="16"/>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67" name="Line 123"/>
                <p:cNvSpPr>
                  <a:spLocks noChangeShapeType="1"/>
                </p:cNvSpPr>
                <p:nvPr/>
              </p:nvSpPr>
              <p:spPr bwMode="auto">
                <a:xfrm flipV="1">
                  <a:off x="1336" y="3208"/>
                  <a:ext cx="48" cy="32"/>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68" name="Line 124"/>
                <p:cNvSpPr>
                  <a:spLocks noChangeShapeType="1"/>
                </p:cNvSpPr>
                <p:nvPr/>
              </p:nvSpPr>
              <p:spPr bwMode="auto">
                <a:xfrm flipV="1">
                  <a:off x="1336" y="3416"/>
                  <a:ext cx="64" cy="32"/>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69" name="Line 125"/>
                <p:cNvSpPr>
                  <a:spLocks noChangeShapeType="1"/>
                </p:cNvSpPr>
                <p:nvPr/>
              </p:nvSpPr>
              <p:spPr bwMode="auto">
                <a:xfrm>
                  <a:off x="1112" y="2656"/>
                  <a:ext cx="0" cy="192"/>
                </a:xfrm>
                <a:prstGeom prst="line">
                  <a:avLst/>
                </a:prstGeom>
                <a:noFill/>
                <a:ln w="12700">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70" name="Line 126"/>
                <p:cNvSpPr>
                  <a:spLocks noChangeShapeType="1"/>
                </p:cNvSpPr>
                <p:nvPr/>
              </p:nvSpPr>
              <p:spPr bwMode="auto">
                <a:xfrm>
                  <a:off x="1232" y="2688"/>
                  <a:ext cx="0" cy="248"/>
                </a:xfrm>
                <a:prstGeom prst="line">
                  <a:avLst/>
                </a:prstGeom>
                <a:noFill/>
                <a:ln w="12700">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71" name="Line 127"/>
                <p:cNvSpPr>
                  <a:spLocks noChangeShapeType="1"/>
                </p:cNvSpPr>
                <p:nvPr/>
              </p:nvSpPr>
              <p:spPr bwMode="auto">
                <a:xfrm>
                  <a:off x="1328" y="2648"/>
                  <a:ext cx="0" cy="208"/>
                </a:xfrm>
                <a:prstGeom prst="line">
                  <a:avLst/>
                </a:prstGeom>
                <a:noFill/>
                <a:ln w="12700">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grpSp>
          <p:grpSp>
            <p:nvGrpSpPr>
              <p:cNvPr id="311" name="Group 128"/>
              <p:cNvGrpSpPr>
                <a:grpSpLocks/>
              </p:cNvGrpSpPr>
              <p:nvPr/>
            </p:nvGrpSpPr>
            <p:grpSpPr bwMode="auto">
              <a:xfrm>
                <a:off x="4992" y="2611"/>
                <a:ext cx="98" cy="358"/>
                <a:chOff x="1008" y="2648"/>
                <a:chExt cx="400" cy="904"/>
              </a:xfrm>
            </p:grpSpPr>
            <p:grpSp>
              <p:nvGrpSpPr>
                <p:cNvPr id="428" name="Group 129"/>
                <p:cNvGrpSpPr>
                  <a:grpSpLocks/>
                </p:cNvGrpSpPr>
                <p:nvPr/>
              </p:nvGrpSpPr>
              <p:grpSpPr bwMode="auto">
                <a:xfrm>
                  <a:off x="1064" y="2832"/>
                  <a:ext cx="344" cy="696"/>
                  <a:chOff x="1064" y="2832"/>
                  <a:chExt cx="344" cy="696"/>
                </a:xfrm>
              </p:grpSpPr>
              <p:sp>
                <p:nvSpPr>
                  <p:cNvPr id="450" name="Line 130"/>
                  <p:cNvSpPr>
                    <a:spLocks noChangeShapeType="1"/>
                  </p:cNvSpPr>
                  <p:nvPr/>
                </p:nvSpPr>
                <p:spPr bwMode="auto">
                  <a:xfrm flipV="1">
                    <a:off x="1064" y="2832"/>
                    <a:ext cx="112" cy="688"/>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51" name="Line 131"/>
                  <p:cNvSpPr>
                    <a:spLocks noChangeShapeType="1"/>
                  </p:cNvSpPr>
                  <p:nvPr/>
                </p:nvSpPr>
                <p:spPr bwMode="auto">
                  <a:xfrm>
                    <a:off x="1176" y="2832"/>
                    <a:ext cx="152" cy="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52" name="Line 132"/>
                  <p:cNvSpPr>
                    <a:spLocks noChangeShapeType="1"/>
                  </p:cNvSpPr>
                  <p:nvPr/>
                </p:nvSpPr>
                <p:spPr bwMode="auto">
                  <a:xfrm>
                    <a:off x="1328" y="2840"/>
                    <a:ext cx="80" cy="688"/>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53" name="Line 133"/>
                  <p:cNvSpPr>
                    <a:spLocks noChangeShapeType="1"/>
                  </p:cNvSpPr>
                  <p:nvPr/>
                </p:nvSpPr>
                <p:spPr bwMode="auto">
                  <a:xfrm>
                    <a:off x="1152" y="3008"/>
                    <a:ext cx="200" cy="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54" name="Line 134"/>
                  <p:cNvSpPr>
                    <a:spLocks noChangeShapeType="1"/>
                  </p:cNvSpPr>
                  <p:nvPr/>
                </p:nvSpPr>
                <p:spPr bwMode="auto">
                  <a:xfrm>
                    <a:off x="1120" y="3224"/>
                    <a:ext cx="248" cy="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55" name="Line 135"/>
                  <p:cNvSpPr>
                    <a:spLocks noChangeShapeType="1"/>
                  </p:cNvSpPr>
                  <p:nvPr/>
                </p:nvSpPr>
                <p:spPr bwMode="auto">
                  <a:xfrm>
                    <a:off x="1072" y="3424"/>
                    <a:ext cx="320" cy="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56" name="Line 136"/>
                  <p:cNvSpPr>
                    <a:spLocks noChangeShapeType="1"/>
                  </p:cNvSpPr>
                  <p:nvPr/>
                </p:nvSpPr>
                <p:spPr bwMode="auto">
                  <a:xfrm flipV="1">
                    <a:off x="1152" y="2840"/>
                    <a:ext cx="168" cy="152"/>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57" name="Line 137"/>
                  <p:cNvSpPr>
                    <a:spLocks noChangeShapeType="1"/>
                  </p:cNvSpPr>
                  <p:nvPr/>
                </p:nvSpPr>
                <p:spPr bwMode="auto">
                  <a:xfrm>
                    <a:off x="1168" y="2832"/>
                    <a:ext cx="176" cy="168"/>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58" name="Line 138"/>
                  <p:cNvSpPr>
                    <a:spLocks noChangeShapeType="1"/>
                  </p:cNvSpPr>
                  <p:nvPr/>
                </p:nvSpPr>
                <p:spPr bwMode="auto">
                  <a:xfrm flipV="1">
                    <a:off x="1128" y="3024"/>
                    <a:ext cx="224" cy="192"/>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59" name="Line 139"/>
                  <p:cNvSpPr>
                    <a:spLocks noChangeShapeType="1"/>
                  </p:cNvSpPr>
                  <p:nvPr/>
                </p:nvSpPr>
                <p:spPr bwMode="auto">
                  <a:xfrm>
                    <a:off x="1152" y="3000"/>
                    <a:ext cx="216" cy="224"/>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60" name="Line 140"/>
                  <p:cNvSpPr>
                    <a:spLocks noChangeShapeType="1"/>
                  </p:cNvSpPr>
                  <p:nvPr/>
                </p:nvSpPr>
                <p:spPr bwMode="auto">
                  <a:xfrm flipV="1">
                    <a:off x="1088" y="3224"/>
                    <a:ext cx="280" cy="20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61" name="Line 141"/>
                  <p:cNvSpPr>
                    <a:spLocks noChangeShapeType="1"/>
                  </p:cNvSpPr>
                  <p:nvPr/>
                </p:nvSpPr>
                <p:spPr bwMode="auto">
                  <a:xfrm>
                    <a:off x="1104" y="3232"/>
                    <a:ext cx="288" cy="184"/>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grpSp>
            <p:grpSp>
              <p:nvGrpSpPr>
                <p:cNvPr id="429" name="Group 142"/>
                <p:cNvGrpSpPr>
                  <a:grpSpLocks/>
                </p:cNvGrpSpPr>
                <p:nvPr/>
              </p:nvGrpSpPr>
              <p:grpSpPr bwMode="auto">
                <a:xfrm>
                  <a:off x="1008" y="2856"/>
                  <a:ext cx="344" cy="696"/>
                  <a:chOff x="1064" y="2832"/>
                  <a:chExt cx="344" cy="696"/>
                </a:xfrm>
              </p:grpSpPr>
              <p:sp>
                <p:nvSpPr>
                  <p:cNvPr id="438" name="Line 143"/>
                  <p:cNvSpPr>
                    <a:spLocks noChangeShapeType="1"/>
                  </p:cNvSpPr>
                  <p:nvPr/>
                </p:nvSpPr>
                <p:spPr bwMode="auto">
                  <a:xfrm flipV="1">
                    <a:off x="1064" y="2832"/>
                    <a:ext cx="112" cy="688"/>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39" name="Line 144"/>
                  <p:cNvSpPr>
                    <a:spLocks noChangeShapeType="1"/>
                  </p:cNvSpPr>
                  <p:nvPr/>
                </p:nvSpPr>
                <p:spPr bwMode="auto">
                  <a:xfrm>
                    <a:off x="1176" y="2832"/>
                    <a:ext cx="152" cy="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40" name="Line 145"/>
                  <p:cNvSpPr>
                    <a:spLocks noChangeShapeType="1"/>
                  </p:cNvSpPr>
                  <p:nvPr/>
                </p:nvSpPr>
                <p:spPr bwMode="auto">
                  <a:xfrm>
                    <a:off x="1328" y="2840"/>
                    <a:ext cx="80" cy="688"/>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41" name="Line 146"/>
                  <p:cNvSpPr>
                    <a:spLocks noChangeShapeType="1"/>
                  </p:cNvSpPr>
                  <p:nvPr/>
                </p:nvSpPr>
                <p:spPr bwMode="auto">
                  <a:xfrm>
                    <a:off x="1152" y="3008"/>
                    <a:ext cx="200" cy="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42" name="Line 147"/>
                  <p:cNvSpPr>
                    <a:spLocks noChangeShapeType="1"/>
                  </p:cNvSpPr>
                  <p:nvPr/>
                </p:nvSpPr>
                <p:spPr bwMode="auto">
                  <a:xfrm>
                    <a:off x="1120" y="3224"/>
                    <a:ext cx="248" cy="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43" name="Line 148"/>
                  <p:cNvSpPr>
                    <a:spLocks noChangeShapeType="1"/>
                  </p:cNvSpPr>
                  <p:nvPr/>
                </p:nvSpPr>
                <p:spPr bwMode="auto">
                  <a:xfrm>
                    <a:off x="1072" y="3424"/>
                    <a:ext cx="320" cy="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44" name="Line 149"/>
                  <p:cNvSpPr>
                    <a:spLocks noChangeShapeType="1"/>
                  </p:cNvSpPr>
                  <p:nvPr/>
                </p:nvSpPr>
                <p:spPr bwMode="auto">
                  <a:xfrm flipV="1">
                    <a:off x="1152" y="2840"/>
                    <a:ext cx="168" cy="152"/>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45" name="Line 150"/>
                  <p:cNvSpPr>
                    <a:spLocks noChangeShapeType="1"/>
                  </p:cNvSpPr>
                  <p:nvPr/>
                </p:nvSpPr>
                <p:spPr bwMode="auto">
                  <a:xfrm>
                    <a:off x="1168" y="2832"/>
                    <a:ext cx="176" cy="168"/>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46" name="Line 151"/>
                  <p:cNvSpPr>
                    <a:spLocks noChangeShapeType="1"/>
                  </p:cNvSpPr>
                  <p:nvPr/>
                </p:nvSpPr>
                <p:spPr bwMode="auto">
                  <a:xfrm flipV="1">
                    <a:off x="1128" y="3024"/>
                    <a:ext cx="224" cy="192"/>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47" name="Line 152"/>
                  <p:cNvSpPr>
                    <a:spLocks noChangeShapeType="1"/>
                  </p:cNvSpPr>
                  <p:nvPr/>
                </p:nvSpPr>
                <p:spPr bwMode="auto">
                  <a:xfrm>
                    <a:off x="1152" y="3000"/>
                    <a:ext cx="216" cy="224"/>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48" name="Line 153"/>
                  <p:cNvSpPr>
                    <a:spLocks noChangeShapeType="1"/>
                  </p:cNvSpPr>
                  <p:nvPr/>
                </p:nvSpPr>
                <p:spPr bwMode="auto">
                  <a:xfrm flipV="1">
                    <a:off x="1088" y="3224"/>
                    <a:ext cx="280" cy="20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49" name="Line 154"/>
                  <p:cNvSpPr>
                    <a:spLocks noChangeShapeType="1"/>
                  </p:cNvSpPr>
                  <p:nvPr/>
                </p:nvSpPr>
                <p:spPr bwMode="auto">
                  <a:xfrm>
                    <a:off x="1104" y="3232"/>
                    <a:ext cx="288" cy="184"/>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grpSp>
            <p:sp>
              <p:nvSpPr>
                <p:cNvPr id="430" name="Line 155"/>
                <p:cNvSpPr>
                  <a:spLocks noChangeShapeType="1"/>
                </p:cNvSpPr>
                <p:nvPr/>
              </p:nvSpPr>
              <p:spPr bwMode="auto">
                <a:xfrm flipV="1">
                  <a:off x="1272" y="2832"/>
                  <a:ext cx="56" cy="24"/>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31" name="Line 156"/>
                <p:cNvSpPr>
                  <a:spLocks noChangeShapeType="1"/>
                </p:cNvSpPr>
                <p:nvPr/>
              </p:nvSpPr>
              <p:spPr bwMode="auto">
                <a:xfrm flipV="1">
                  <a:off x="1288" y="3008"/>
                  <a:ext cx="72" cy="16"/>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32" name="Line 157"/>
                <p:cNvSpPr>
                  <a:spLocks noChangeShapeType="1"/>
                </p:cNvSpPr>
                <p:nvPr/>
              </p:nvSpPr>
              <p:spPr bwMode="auto">
                <a:xfrm flipV="1">
                  <a:off x="1128" y="2840"/>
                  <a:ext cx="40" cy="16"/>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33" name="Line 158"/>
                <p:cNvSpPr>
                  <a:spLocks noChangeShapeType="1"/>
                </p:cNvSpPr>
                <p:nvPr/>
              </p:nvSpPr>
              <p:spPr bwMode="auto">
                <a:xfrm flipV="1">
                  <a:off x="1336" y="3208"/>
                  <a:ext cx="48" cy="32"/>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34" name="Line 159"/>
                <p:cNvSpPr>
                  <a:spLocks noChangeShapeType="1"/>
                </p:cNvSpPr>
                <p:nvPr/>
              </p:nvSpPr>
              <p:spPr bwMode="auto">
                <a:xfrm flipV="1">
                  <a:off x="1336" y="3416"/>
                  <a:ext cx="64" cy="32"/>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35" name="Line 160"/>
                <p:cNvSpPr>
                  <a:spLocks noChangeShapeType="1"/>
                </p:cNvSpPr>
                <p:nvPr/>
              </p:nvSpPr>
              <p:spPr bwMode="auto">
                <a:xfrm>
                  <a:off x="1112" y="2656"/>
                  <a:ext cx="0" cy="192"/>
                </a:xfrm>
                <a:prstGeom prst="line">
                  <a:avLst/>
                </a:prstGeom>
                <a:noFill/>
                <a:ln w="12700">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36" name="Line 161"/>
                <p:cNvSpPr>
                  <a:spLocks noChangeShapeType="1"/>
                </p:cNvSpPr>
                <p:nvPr/>
              </p:nvSpPr>
              <p:spPr bwMode="auto">
                <a:xfrm>
                  <a:off x="1232" y="2688"/>
                  <a:ext cx="0" cy="248"/>
                </a:xfrm>
                <a:prstGeom prst="line">
                  <a:avLst/>
                </a:prstGeom>
                <a:noFill/>
                <a:ln w="12700">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37" name="Line 162"/>
                <p:cNvSpPr>
                  <a:spLocks noChangeShapeType="1"/>
                </p:cNvSpPr>
                <p:nvPr/>
              </p:nvSpPr>
              <p:spPr bwMode="auto">
                <a:xfrm>
                  <a:off x="1328" y="2648"/>
                  <a:ext cx="0" cy="208"/>
                </a:xfrm>
                <a:prstGeom prst="line">
                  <a:avLst/>
                </a:prstGeom>
                <a:noFill/>
                <a:ln w="12700">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grpSp>
          <p:grpSp>
            <p:nvGrpSpPr>
              <p:cNvPr id="312" name="Group 163"/>
              <p:cNvGrpSpPr>
                <a:grpSpLocks/>
              </p:cNvGrpSpPr>
              <p:nvPr/>
            </p:nvGrpSpPr>
            <p:grpSpPr bwMode="auto">
              <a:xfrm>
                <a:off x="5170" y="2371"/>
                <a:ext cx="62" cy="198"/>
                <a:chOff x="1008" y="2648"/>
                <a:chExt cx="400" cy="904"/>
              </a:xfrm>
            </p:grpSpPr>
            <p:grpSp>
              <p:nvGrpSpPr>
                <p:cNvPr id="394" name="Group 164"/>
                <p:cNvGrpSpPr>
                  <a:grpSpLocks/>
                </p:cNvGrpSpPr>
                <p:nvPr/>
              </p:nvGrpSpPr>
              <p:grpSpPr bwMode="auto">
                <a:xfrm>
                  <a:off x="1064" y="2832"/>
                  <a:ext cx="344" cy="696"/>
                  <a:chOff x="1064" y="2832"/>
                  <a:chExt cx="344" cy="696"/>
                </a:xfrm>
              </p:grpSpPr>
              <p:sp>
                <p:nvSpPr>
                  <p:cNvPr id="416" name="Line 165"/>
                  <p:cNvSpPr>
                    <a:spLocks noChangeShapeType="1"/>
                  </p:cNvSpPr>
                  <p:nvPr/>
                </p:nvSpPr>
                <p:spPr bwMode="auto">
                  <a:xfrm flipV="1">
                    <a:off x="1064" y="2832"/>
                    <a:ext cx="112" cy="688"/>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17" name="Line 166"/>
                  <p:cNvSpPr>
                    <a:spLocks noChangeShapeType="1"/>
                  </p:cNvSpPr>
                  <p:nvPr/>
                </p:nvSpPr>
                <p:spPr bwMode="auto">
                  <a:xfrm>
                    <a:off x="1176" y="2832"/>
                    <a:ext cx="152" cy="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18" name="Line 167"/>
                  <p:cNvSpPr>
                    <a:spLocks noChangeShapeType="1"/>
                  </p:cNvSpPr>
                  <p:nvPr/>
                </p:nvSpPr>
                <p:spPr bwMode="auto">
                  <a:xfrm>
                    <a:off x="1328" y="2840"/>
                    <a:ext cx="80" cy="688"/>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19" name="Line 168"/>
                  <p:cNvSpPr>
                    <a:spLocks noChangeShapeType="1"/>
                  </p:cNvSpPr>
                  <p:nvPr/>
                </p:nvSpPr>
                <p:spPr bwMode="auto">
                  <a:xfrm>
                    <a:off x="1152" y="3008"/>
                    <a:ext cx="200" cy="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20" name="Line 169"/>
                  <p:cNvSpPr>
                    <a:spLocks noChangeShapeType="1"/>
                  </p:cNvSpPr>
                  <p:nvPr/>
                </p:nvSpPr>
                <p:spPr bwMode="auto">
                  <a:xfrm>
                    <a:off x="1120" y="3224"/>
                    <a:ext cx="248" cy="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21" name="Line 170"/>
                  <p:cNvSpPr>
                    <a:spLocks noChangeShapeType="1"/>
                  </p:cNvSpPr>
                  <p:nvPr/>
                </p:nvSpPr>
                <p:spPr bwMode="auto">
                  <a:xfrm>
                    <a:off x="1072" y="3424"/>
                    <a:ext cx="320" cy="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22" name="Line 171"/>
                  <p:cNvSpPr>
                    <a:spLocks noChangeShapeType="1"/>
                  </p:cNvSpPr>
                  <p:nvPr/>
                </p:nvSpPr>
                <p:spPr bwMode="auto">
                  <a:xfrm flipV="1">
                    <a:off x="1152" y="2840"/>
                    <a:ext cx="168" cy="152"/>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23" name="Line 172"/>
                  <p:cNvSpPr>
                    <a:spLocks noChangeShapeType="1"/>
                  </p:cNvSpPr>
                  <p:nvPr/>
                </p:nvSpPr>
                <p:spPr bwMode="auto">
                  <a:xfrm>
                    <a:off x="1168" y="2832"/>
                    <a:ext cx="176" cy="168"/>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24" name="Line 173"/>
                  <p:cNvSpPr>
                    <a:spLocks noChangeShapeType="1"/>
                  </p:cNvSpPr>
                  <p:nvPr/>
                </p:nvSpPr>
                <p:spPr bwMode="auto">
                  <a:xfrm flipV="1">
                    <a:off x="1128" y="3024"/>
                    <a:ext cx="224" cy="192"/>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25" name="Line 174"/>
                  <p:cNvSpPr>
                    <a:spLocks noChangeShapeType="1"/>
                  </p:cNvSpPr>
                  <p:nvPr/>
                </p:nvSpPr>
                <p:spPr bwMode="auto">
                  <a:xfrm>
                    <a:off x="1152" y="3000"/>
                    <a:ext cx="216" cy="224"/>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26" name="Line 175"/>
                  <p:cNvSpPr>
                    <a:spLocks noChangeShapeType="1"/>
                  </p:cNvSpPr>
                  <p:nvPr/>
                </p:nvSpPr>
                <p:spPr bwMode="auto">
                  <a:xfrm flipV="1">
                    <a:off x="1088" y="3224"/>
                    <a:ext cx="280" cy="20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27" name="Line 176"/>
                  <p:cNvSpPr>
                    <a:spLocks noChangeShapeType="1"/>
                  </p:cNvSpPr>
                  <p:nvPr/>
                </p:nvSpPr>
                <p:spPr bwMode="auto">
                  <a:xfrm>
                    <a:off x="1104" y="3232"/>
                    <a:ext cx="288" cy="184"/>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grpSp>
            <p:grpSp>
              <p:nvGrpSpPr>
                <p:cNvPr id="395" name="Group 177"/>
                <p:cNvGrpSpPr>
                  <a:grpSpLocks/>
                </p:cNvGrpSpPr>
                <p:nvPr/>
              </p:nvGrpSpPr>
              <p:grpSpPr bwMode="auto">
                <a:xfrm>
                  <a:off x="1008" y="2856"/>
                  <a:ext cx="344" cy="696"/>
                  <a:chOff x="1064" y="2832"/>
                  <a:chExt cx="344" cy="696"/>
                </a:xfrm>
              </p:grpSpPr>
              <p:sp>
                <p:nvSpPr>
                  <p:cNvPr id="404" name="Line 178"/>
                  <p:cNvSpPr>
                    <a:spLocks noChangeShapeType="1"/>
                  </p:cNvSpPr>
                  <p:nvPr/>
                </p:nvSpPr>
                <p:spPr bwMode="auto">
                  <a:xfrm flipV="1">
                    <a:off x="1064" y="2832"/>
                    <a:ext cx="112" cy="688"/>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05" name="Line 179"/>
                  <p:cNvSpPr>
                    <a:spLocks noChangeShapeType="1"/>
                  </p:cNvSpPr>
                  <p:nvPr/>
                </p:nvSpPr>
                <p:spPr bwMode="auto">
                  <a:xfrm>
                    <a:off x="1176" y="2832"/>
                    <a:ext cx="152" cy="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06" name="Line 180"/>
                  <p:cNvSpPr>
                    <a:spLocks noChangeShapeType="1"/>
                  </p:cNvSpPr>
                  <p:nvPr/>
                </p:nvSpPr>
                <p:spPr bwMode="auto">
                  <a:xfrm>
                    <a:off x="1328" y="2840"/>
                    <a:ext cx="80" cy="688"/>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07" name="Line 181"/>
                  <p:cNvSpPr>
                    <a:spLocks noChangeShapeType="1"/>
                  </p:cNvSpPr>
                  <p:nvPr/>
                </p:nvSpPr>
                <p:spPr bwMode="auto">
                  <a:xfrm>
                    <a:off x="1152" y="3008"/>
                    <a:ext cx="200" cy="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08" name="Line 182"/>
                  <p:cNvSpPr>
                    <a:spLocks noChangeShapeType="1"/>
                  </p:cNvSpPr>
                  <p:nvPr/>
                </p:nvSpPr>
                <p:spPr bwMode="auto">
                  <a:xfrm>
                    <a:off x="1120" y="3224"/>
                    <a:ext cx="248" cy="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09" name="Line 183"/>
                  <p:cNvSpPr>
                    <a:spLocks noChangeShapeType="1"/>
                  </p:cNvSpPr>
                  <p:nvPr/>
                </p:nvSpPr>
                <p:spPr bwMode="auto">
                  <a:xfrm>
                    <a:off x="1072" y="3424"/>
                    <a:ext cx="320" cy="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10" name="Line 184"/>
                  <p:cNvSpPr>
                    <a:spLocks noChangeShapeType="1"/>
                  </p:cNvSpPr>
                  <p:nvPr/>
                </p:nvSpPr>
                <p:spPr bwMode="auto">
                  <a:xfrm flipV="1">
                    <a:off x="1152" y="2840"/>
                    <a:ext cx="168" cy="152"/>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11" name="Line 185"/>
                  <p:cNvSpPr>
                    <a:spLocks noChangeShapeType="1"/>
                  </p:cNvSpPr>
                  <p:nvPr/>
                </p:nvSpPr>
                <p:spPr bwMode="auto">
                  <a:xfrm>
                    <a:off x="1168" y="2832"/>
                    <a:ext cx="176" cy="168"/>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12" name="Line 186"/>
                  <p:cNvSpPr>
                    <a:spLocks noChangeShapeType="1"/>
                  </p:cNvSpPr>
                  <p:nvPr/>
                </p:nvSpPr>
                <p:spPr bwMode="auto">
                  <a:xfrm flipV="1">
                    <a:off x="1128" y="3024"/>
                    <a:ext cx="224" cy="192"/>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13" name="Line 187"/>
                  <p:cNvSpPr>
                    <a:spLocks noChangeShapeType="1"/>
                  </p:cNvSpPr>
                  <p:nvPr/>
                </p:nvSpPr>
                <p:spPr bwMode="auto">
                  <a:xfrm>
                    <a:off x="1152" y="3000"/>
                    <a:ext cx="216" cy="224"/>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14" name="Line 188"/>
                  <p:cNvSpPr>
                    <a:spLocks noChangeShapeType="1"/>
                  </p:cNvSpPr>
                  <p:nvPr/>
                </p:nvSpPr>
                <p:spPr bwMode="auto">
                  <a:xfrm flipV="1">
                    <a:off x="1088" y="3224"/>
                    <a:ext cx="280" cy="20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15" name="Line 189"/>
                  <p:cNvSpPr>
                    <a:spLocks noChangeShapeType="1"/>
                  </p:cNvSpPr>
                  <p:nvPr/>
                </p:nvSpPr>
                <p:spPr bwMode="auto">
                  <a:xfrm>
                    <a:off x="1104" y="3232"/>
                    <a:ext cx="288" cy="184"/>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grpSp>
            <p:sp>
              <p:nvSpPr>
                <p:cNvPr id="396" name="Line 190"/>
                <p:cNvSpPr>
                  <a:spLocks noChangeShapeType="1"/>
                </p:cNvSpPr>
                <p:nvPr/>
              </p:nvSpPr>
              <p:spPr bwMode="auto">
                <a:xfrm flipV="1">
                  <a:off x="1272" y="2832"/>
                  <a:ext cx="56" cy="24"/>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397" name="Line 191"/>
                <p:cNvSpPr>
                  <a:spLocks noChangeShapeType="1"/>
                </p:cNvSpPr>
                <p:nvPr/>
              </p:nvSpPr>
              <p:spPr bwMode="auto">
                <a:xfrm flipV="1">
                  <a:off x="1288" y="3008"/>
                  <a:ext cx="72" cy="16"/>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398" name="Line 192"/>
                <p:cNvSpPr>
                  <a:spLocks noChangeShapeType="1"/>
                </p:cNvSpPr>
                <p:nvPr/>
              </p:nvSpPr>
              <p:spPr bwMode="auto">
                <a:xfrm flipV="1">
                  <a:off x="1128" y="2840"/>
                  <a:ext cx="40" cy="16"/>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399" name="Line 193"/>
                <p:cNvSpPr>
                  <a:spLocks noChangeShapeType="1"/>
                </p:cNvSpPr>
                <p:nvPr/>
              </p:nvSpPr>
              <p:spPr bwMode="auto">
                <a:xfrm flipV="1">
                  <a:off x="1336" y="3208"/>
                  <a:ext cx="48" cy="32"/>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00" name="Line 194"/>
                <p:cNvSpPr>
                  <a:spLocks noChangeShapeType="1"/>
                </p:cNvSpPr>
                <p:nvPr/>
              </p:nvSpPr>
              <p:spPr bwMode="auto">
                <a:xfrm flipV="1">
                  <a:off x="1336" y="3416"/>
                  <a:ext cx="64" cy="32"/>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01" name="Line 195"/>
                <p:cNvSpPr>
                  <a:spLocks noChangeShapeType="1"/>
                </p:cNvSpPr>
                <p:nvPr/>
              </p:nvSpPr>
              <p:spPr bwMode="auto">
                <a:xfrm>
                  <a:off x="1112" y="2656"/>
                  <a:ext cx="0" cy="192"/>
                </a:xfrm>
                <a:prstGeom prst="line">
                  <a:avLst/>
                </a:prstGeom>
                <a:noFill/>
                <a:ln w="12700">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02" name="Line 196"/>
                <p:cNvSpPr>
                  <a:spLocks noChangeShapeType="1"/>
                </p:cNvSpPr>
                <p:nvPr/>
              </p:nvSpPr>
              <p:spPr bwMode="auto">
                <a:xfrm>
                  <a:off x="1232" y="2688"/>
                  <a:ext cx="0" cy="248"/>
                </a:xfrm>
                <a:prstGeom prst="line">
                  <a:avLst/>
                </a:prstGeom>
                <a:noFill/>
                <a:ln w="12700">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403" name="Line 197"/>
                <p:cNvSpPr>
                  <a:spLocks noChangeShapeType="1"/>
                </p:cNvSpPr>
                <p:nvPr/>
              </p:nvSpPr>
              <p:spPr bwMode="auto">
                <a:xfrm>
                  <a:off x="1328" y="2648"/>
                  <a:ext cx="0" cy="208"/>
                </a:xfrm>
                <a:prstGeom prst="line">
                  <a:avLst/>
                </a:prstGeom>
                <a:noFill/>
                <a:ln w="12700">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grpSp>
          <p:grpSp>
            <p:nvGrpSpPr>
              <p:cNvPr id="313" name="Group 198"/>
              <p:cNvGrpSpPr>
                <a:grpSpLocks/>
              </p:cNvGrpSpPr>
              <p:nvPr/>
            </p:nvGrpSpPr>
            <p:grpSpPr bwMode="auto">
              <a:xfrm>
                <a:off x="4161" y="3043"/>
                <a:ext cx="207" cy="293"/>
                <a:chOff x="4120" y="2308"/>
                <a:chExt cx="305" cy="415"/>
              </a:xfrm>
            </p:grpSpPr>
            <p:sp>
              <p:nvSpPr>
                <p:cNvPr id="383" name="Freeform 199"/>
                <p:cNvSpPr>
                  <a:spLocks/>
                </p:cNvSpPr>
                <p:nvPr/>
              </p:nvSpPr>
              <p:spPr bwMode="auto">
                <a:xfrm flipH="1">
                  <a:off x="4378" y="2308"/>
                  <a:ext cx="47" cy="415"/>
                </a:xfrm>
                <a:custGeom>
                  <a:avLst/>
                  <a:gdLst>
                    <a:gd name="T0" fmla="*/ 90 w 90"/>
                    <a:gd name="T1" fmla="*/ 546 h 546"/>
                    <a:gd name="T2" fmla="*/ 0 w 90"/>
                    <a:gd name="T3" fmla="*/ 432 h 546"/>
                    <a:gd name="T4" fmla="*/ 0 w 90"/>
                    <a:gd name="T5" fmla="*/ 0 h 546"/>
                    <a:gd name="T6" fmla="*/ 84 w 90"/>
                    <a:gd name="T7" fmla="*/ 42 h 546"/>
                    <a:gd name="T8" fmla="*/ 90 w 90"/>
                    <a:gd name="T9" fmla="*/ 546 h 546"/>
                  </a:gdLst>
                  <a:ahLst/>
                  <a:cxnLst>
                    <a:cxn ang="0">
                      <a:pos x="T0" y="T1"/>
                    </a:cxn>
                    <a:cxn ang="0">
                      <a:pos x="T2" y="T3"/>
                    </a:cxn>
                    <a:cxn ang="0">
                      <a:pos x="T4" y="T5"/>
                    </a:cxn>
                    <a:cxn ang="0">
                      <a:pos x="T6" y="T7"/>
                    </a:cxn>
                    <a:cxn ang="0">
                      <a:pos x="T8" y="T9"/>
                    </a:cxn>
                  </a:cxnLst>
                  <a:rect l="0" t="0" r="r" b="b"/>
                  <a:pathLst>
                    <a:path w="90" h="546">
                      <a:moveTo>
                        <a:pt x="90" y="546"/>
                      </a:moveTo>
                      <a:lnTo>
                        <a:pt x="0" y="432"/>
                      </a:lnTo>
                      <a:lnTo>
                        <a:pt x="0" y="0"/>
                      </a:lnTo>
                      <a:lnTo>
                        <a:pt x="84" y="42"/>
                      </a:lnTo>
                      <a:lnTo>
                        <a:pt x="90" y="546"/>
                      </a:lnTo>
                      <a:close/>
                    </a:path>
                  </a:pathLst>
                </a:custGeom>
                <a:solidFill>
                  <a:srgbClr val="006699"/>
                </a:solidFill>
                <a:ln>
                  <a:noFill/>
                </a:ln>
                <a:effectLst/>
                <a:extLst>
                  <a:ext uri="{91240B29-F687-4f45-9708-019B960494DF}">
                    <a14:hiddenLine xmlns:a14="http://schemas.microsoft.com/office/drawing/2010/main" w="1588" cap="flat" cmpd="sng">
                      <a:solidFill>
                        <a:srgbClr val="AAE6FF"/>
                      </a:solidFill>
                      <a:prstDash val="solid"/>
                      <a:round/>
                      <a:headEnd type="none" w="med" len="med"/>
                      <a:tailEnd type="none" w="med" len="med"/>
                    </a14:hiddenLine>
                  </a:ex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endParaRPr lang="en-US" sz="1400" dirty="0">
                    <a:latin typeface="+mn-lt"/>
                  </a:endParaRPr>
                </a:p>
              </p:txBody>
            </p:sp>
            <p:sp>
              <p:nvSpPr>
                <p:cNvPr id="384" name="Rectangle 200"/>
                <p:cNvSpPr>
                  <a:spLocks noChangeArrowheads="1"/>
                </p:cNvSpPr>
                <p:nvPr/>
              </p:nvSpPr>
              <p:spPr bwMode="auto">
                <a:xfrm flipH="1">
                  <a:off x="4127" y="2340"/>
                  <a:ext cx="255" cy="383"/>
                </a:xfrm>
                <a:prstGeom prst="rect">
                  <a:avLst/>
                </a:prstGeom>
                <a:solidFill>
                  <a:srgbClr val="0078AA"/>
                </a:solidFill>
                <a:ln>
                  <a:noFill/>
                </a:ln>
                <a:effectLst/>
                <a:extLst>
                  <a:ext uri="{91240B29-F687-4f45-9708-019B960494DF}">
                    <a14:hiddenLine xmlns:a14="http://schemas.microsoft.com/office/drawing/2010/main" w="1588">
                      <a:solidFill>
                        <a:srgbClr val="AAE6FF"/>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en-US" sz="1400" dirty="0">
                    <a:latin typeface="+mn-lt"/>
                  </a:endParaRPr>
                </a:p>
              </p:txBody>
            </p:sp>
            <p:sp>
              <p:nvSpPr>
                <p:cNvPr id="385" name="Oval 201"/>
                <p:cNvSpPr>
                  <a:spLocks noChangeArrowheads="1"/>
                </p:cNvSpPr>
                <p:nvPr/>
              </p:nvSpPr>
              <p:spPr bwMode="auto">
                <a:xfrm flipH="1">
                  <a:off x="4278" y="2390"/>
                  <a:ext cx="37" cy="36"/>
                </a:xfrm>
                <a:prstGeom prst="ellipse">
                  <a:avLst/>
                </a:prstGeom>
                <a:solidFill>
                  <a:srgbClr val="FFC9C9"/>
                </a:solidFill>
                <a:ln>
                  <a:noFill/>
                </a:ln>
                <a:effectLst/>
                <a:extLst>
                  <a:ext uri="{91240B29-F687-4f45-9708-019B960494DF}">
                    <a14:hiddenLine xmlns:a14="http://schemas.microsoft.com/office/drawing/2010/main" w="12700">
                      <a:solidFill>
                        <a:srgbClr val="FF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grpSp>
              <p:nvGrpSpPr>
                <p:cNvPr id="386" name="Group 202"/>
                <p:cNvGrpSpPr>
                  <a:grpSpLocks/>
                </p:cNvGrpSpPr>
                <p:nvPr/>
              </p:nvGrpSpPr>
              <p:grpSpPr bwMode="auto">
                <a:xfrm flipH="1">
                  <a:off x="4164" y="2500"/>
                  <a:ext cx="152" cy="109"/>
                  <a:chOff x="3216" y="2784"/>
                  <a:chExt cx="192" cy="144"/>
                </a:xfrm>
              </p:grpSpPr>
              <p:sp>
                <p:nvSpPr>
                  <p:cNvPr id="390" name="Line 203"/>
                  <p:cNvSpPr>
                    <a:spLocks noChangeShapeType="1"/>
                  </p:cNvSpPr>
                  <p:nvPr/>
                </p:nvSpPr>
                <p:spPr bwMode="auto">
                  <a:xfrm>
                    <a:off x="3216" y="2784"/>
                    <a:ext cx="192" cy="0"/>
                  </a:xfrm>
                  <a:prstGeom prst="line">
                    <a:avLst/>
                  </a:prstGeom>
                  <a:noFill/>
                  <a:ln w="12700">
                    <a:solidFill>
                      <a:srgbClr val="CCE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391" name="Line 204"/>
                  <p:cNvSpPr>
                    <a:spLocks noChangeShapeType="1"/>
                  </p:cNvSpPr>
                  <p:nvPr/>
                </p:nvSpPr>
                <p:spPr bwMode="auto">
                  <a:xfrm>
                    <a:off x="3216" y="2832"/>
                    <a:ext cx="192" cy="0"/>
                  </a:xfrm>
                  <a:prstGeom prst="line">
                    <a:avLst/>
                  </a:prstGeom>
                  <a:noFill/>
                  <a:ln w="12700">
                    <a:solidFill>
                      <a:srgbClr val="CCE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392" name="Line 205"/>
                  <p:cNvSpPr>
                    <a:spLocks noChangeShapeType="1"/>
                  </p:cNvSpPr>
                  <p:nvPr/>
                </p:nvSpPr>
                <p:spPr bwMode="auto">
                  <a:xfrm>
                    <a:off x="3216" y="2880"/>
                    <a:ext cx="192" cy="0"/>
                  </a:xfrm>
                  <a:prstGeom prst="line">
                    <a:avLst/>
                  </a:prstGeom>
                  <a:noFill/>
                  <a:ln w="12700">
                    <a:solidFill>
                      <a:srgbClr val="CCE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393" name="Line 206"/>
                  <p:cNvSpPr>
                    <a:spLocks noChangeShapeType="1"/>
                  </p:cNvSpPr>
                  <p:nvPr/>
                </p:nvSpPr>
                <p:spPr bwMode="auto">
                  <a:xfrm>
                    <a:off x="3216" y="2928"/>
                    <a:ext cx="192" cy="0"/>
                  </a:xfrm>
                  <a:prstGeom prst="line">
                    <a:avLst/>
                  </a:prstGeom>
                  <a:noFill/>
                  <a:ln w="12700">
                    <a:solidFill>
                      <a:srgbClr val="CCE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grpSp>
            <p:sp>
              <p:nvSpPr>
                <p:cNvPr id="387" name="Freeform 207"/>
                <p:cNvSpPr>
                  <a:spLocks/>
                </p:cNvSpPr>
                <p:nvPr/>
              </p:nvSpPr>
              <p:spPr bwMode="auto">
                <a:xfrm>
                  <a:off x="4120" y="2311"/>
                  <a:ext cx="301" cy="35"/>
                </a:xfrm>
                <a:custGeom>
                  <a:avLst/>
                  <a:gdLst>
                    <a:gd name="T0" fmla="*/ 259 w 301"/>
                    <a:gd name="T1" fmla="*/ 35 h 35"/>
                    <a:gd name="T2" fmla="*/ 0 w 301"/>
                    <a:gd name="T3" fmla="*/ 35 h 35"/>
                    <a:gd name="T4" fmla="*/ 81 w 301"/>
                    <a:gd name="T5" fmla="*/ 0 h 35"/>
                    <a:gd name="T6" fmla="*/ 301 w 301"/>
                    <a:gd name="T7" fmla="*/ 0 h 35"/>
                    <a:gd name="T8" fmla="*/ 259 w 301"/>
                    <a:gd name="T9" fmla="*/ 35 h 35"/>
                  </a:gdLst>
                  <a:ahLst/>
                  <a:cxnLst>
                    <a:cxn ang="0">
                      <a:pos x="T0" y="T1"/>
                    </a:cxn>
                    <a:cxn ang="0">
                      <a:pos x="T2" y="T3"/>
                    </a:cxn>
                    <a:cxn ang="0">
                      <a:pos x="T4" y="T5"/>
                    </a:cxn>
                    <a:cxn ang="0">
                      <a:pos x="T6" y="T7"/>
                    </a:cxn>
                    <a:cxn ang="0">
                      <a:pos x="T8" y="T9"/>
                    </a:cxn>
                  </a:cxnLst>
                  <a:rect l="0" t="0" r="r" b="b"/>
                  <a:pathLst>
                    <a:path w="301" h="35">
                      <a:moveTo>
                        <a:pt x="259" y="35"/>
                      </a:moveTo>
                      <a:lnTo>
                        <a:pt x="0" y="35"/>
                      </a:lnTo>
                      <a:lnTo>
                        <a:pt x="81" y="0"/>
                      </a:lnTo>
                      <a:lnTo>
                        <a:pt x="301" y="0"/>
                      </a:lnTo>
                      <a:lnTo>
                        <a:pt x="259" y="35"/>
                      </a:lnTo>
                      <a:close/>
                    </a:path>
                  </a:pathLst>
                </a:custGeom>
                <a:solidFill>
                  <a:srgbClr val="00B4FF"/>
                </a:solidFill>
                <a:ln>
                  <a:noFill/>
                </a:ln>
                <a:effectLst/>
                <a:extLst>
                  <a:ext uri="{91240B29-F687-4f45-9708-019B960494DF}">
                    <a14:hiddenLine xmlns:a14="http://schemas.microsoft.com/office/drawing/2010/main" w="1588" cap="flat" cmpd="sng">
                      <a:solidFill>
                        <a:srgbClr val="AAE6FF"/>
                      </a:solidFill>
                      <a:prstDash val="solid"/>
                      <a:round/>
                      <a:headEnd type="none" w="med" len="med"/>
                      <a:tailEnd type="none" w="med" len="med"/>
                    </a14:hiddenLine>
                  </a:ex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endParaRPr lang="en-US" sz="1400" dirty="0">
                    <a:latin typeface="+mn-lt"/>
                  </a:endParaRPr>
                </a:p>
              </p:txBody>
            </p:sp>
            <p:sp>
              <p:nvSpPr>
                <p:cNvPr id="388" name="Oval 208"/>
                <p:cNvSpPr>
                  <a:spLocks noChangeArrowheads="1"/>
                </p:cNvSpPr>
                <p:nvPr/>
              </p:nvSpPr>
              <p:spPr bwMode="auto">
                <a:xfrm flipH="1">
                  <a:off x="4170" y="2386"/>
                  <a:ext cx="37" cy="36"/>
                </a:xfrm>
                <a:prstGeom prst="ellipse">
                  <a:avLst/>
                </a:prstGeom>
                <a:solidFill>
                  <a:srgbClr val="FFC9C9"/>
                </a:solidFill>
                <a:ln>
                  <a:noFill/>
                </a:ln>
                <a:effectLst/>
                <a:extLst>
                  <a:ext uri="{91240B29-F687-4f45-9708-019B960494DF}">
                    <a14:hiddenLine xmlns:a14="http://schemas.microsoft.com/office/drawing/2010/main" w="12700">
                      <a:solidFill>
                        <a:srgbClr val="FF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389" name="Oval 209"/>
                <p:cNvSpPr>
                  <a:spLocks noChangeArrowheads="1"/>
                </p:cNvSpPr>
                <p:nvPr/>
              </p:nvSpPr>
              <p:spPr bwMode="auto">
                <a:xfrm flipH="1">
                  <a:off x="4224" y="2386"/>
                  <a:ext cx="37" cy="36"/>
                </a:xfrm>
                <a:prstGeom prst="ellipse">
                  <a:avLst/>
                </a:prstGeom>
                <a:solidFill>
                  <a:srgbClr val="CCFF33"/>
                </a:solidFill>
                <a:ln>
                  <a:noFill/>
                </a:ln>
                <a:effectLst/>
                <a:extLst>
                  <a:ext uri="{91240B29-F687-4f45-9708-019B960494DF}">
                    <a14:hiddenLine xmlns:a14="http://schemas.microsoft.com/office/drawing/2010/main" w="12700">
                      <a:solidFill>
                        <a:srgbClr val="FF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grpSp>
          <p:grpSp>
            <p:nvGrpSpPr>
              <p:cNvPr id="314" name="Group 210"/>
              <p:cNvGrpSpPr>
                <a:grpSpLocks/>
              </p:cNvGrpSpPr>
              <p:nvPr/>
            </p:nvGrpSpPr>
            <p:grpSpPr bwMode="auto">
              <a:xfrm>
                <a:off x="4424" y="2880"/>
                <a:ext cx="328" cy="344"/>
                <a:chOff x="1970" y="2277"/>
                <a:chExt cx="493" cy="732"/>
              </a:xfrm>
            </p:grpSpPr>
            <p:grpSp>
              <p:nvGrpSpPr>
                <p:cNvPr id="353" name="Group 211"/>
                <p:cNvGrpSpPr>
                  <a:grpSpLocks/>
                </p:cNvGrpSpPr>
                <p:nvPr/>
              </p:nvGrpSpPr>
              <p:grpSpPr bwMode="auto">
                <a:xfrm>
                  <a:off x="1970" y="2337"/>
                  <a:ext cx="413" cy="672"/>
                  <a:chOff x="2651" y="2304"/>
                  <a:chExt cx="413" cy="672"/>
                </a:xfrm>
              </p:grpSpPr>
              <p:sp>
                <p:nvSpPr>
                  <p:cNvPr id="356" name="Rectangle 212"/>
                  <p:cNvSpPr>
                    <a:spLocks noChangeArrowheads="1"/>
                  </p:cNvSpPr>
                  <p:nvPr/>
                </p:nvSpPr>
                <p:spPr bwMode="auto">
                  <a:xfrm>
                    <a:off x="2651" y="2304"/>
                    <a:ext cx="413" cy="672"/>
                  </a:xfrm>
                  <a:prstGeom prst="rect">
                    <a:avLst/>
                  </a:prstGeom>
                  <a:solidFill>
                    <a:srgbClr val="DDDD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dirty="0">
                      <a:latin typeface="+mn-lt"/>
                    </a:endParaRPr>
                  </a:p>
                </p:txBody>
              </p:sp>
              <p:grpSp>
                <p:nvGrpSpPr>
                  <p:cNvPr id="357" name="Group 213"/>
                  <p:cNvGrpSpPr>
                    <a:grpSpLocks/>
                  </p:cNvGrpSpPr>
                  <p:nvPr/>
                </p:nvGrpSpPr>
                <p:grpSpPr bwMode="auto">
                  <a:xfrm>
                    <a:off x="2688" y="2556"/>
                    <a:ext cx="336" cy="192"/>
                    <a:chOff x="2688" y="2352"/>
                    <a:chExt cx="336" cy="192"/>
                  </a:xfrm>
                </p:grpSpPr>
                <p:sp>
                  <p:nvSpPr>
                    <p:cNvPr id="379" name="Line 214"/>
                    <p:cNvSpPr>
                      <a:spLocks noChangeShapeType="1"/>
                    </p:cNvSpPr>
                    <p:nvPr/>
                  </p:nvSpPr>
                  <p:spPr bwMode="auto">
                    <a:xfrm>
                      <a:off x="2688" y="2352"/>
                      <a:ext cx="336"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dirty="0">
                        <a:latin typeface="+mn-lt"/>
                      </a:endParaRPr>
                    </a:p>
                  </p:txBody>
                </p:sp>
                <p:sp>
                  <p:nvSpPr>
                    <p:cNvPr id="380" name="Line 215"/>
                    <p:cNvSpPr>
                      <a:spLocks noChangeShapeType="1"/>
                    </p:cNvSpPr>
                    <p:nvPr/>
                  </p:nvSpPr>
                  <p:spPr bwMode="auto">
                    <a:xfrm>
                      <a:off x="2688" y="2352"/>
                      <a:ext cx="0" cy="192"/>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dirty="0">
                        <a:latin typeface="+mn-lt"/>
                      </a:endParaRPr>
                    </a:p>
                  </p:txBody>
                </p:sp>
                <p:sp>
                  <p:nvSpPr>
                    <p:cNvPr id="381" name="Line 216"/>
                    <p:cNvSpPr>
                      <a:spLocks noChangeShapeType="1"/>
                    </p:cNvSpPr>
                    <p:nvPr/>
                  </p:nvSpPr>
                  <p:spPr bwMode="auto">
                    <a:xfrm>
                      <a:off x="2688" y="2544"/>
                      <a:ext cx="336" cy="0"/>
                    </a:xfrm>
                    <a:prstGeom prst="line">
                      <a:avLst/>
                    </a:prstGeom>
                    <a:noFill/>
                    <a:ln w="9525">
                      <a:solidFill>
                        <a:srgbClr val="F8F8F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dirty="0">
                        <a:latin typeface="+mn-lt"/>
                      </a:endParaRPr>
                    </a:p>
                  </p:txBody>
                </p:sp>
                <p:sp>
                  <p:nvSpPr>
                    <p:cNvPr id="382" name="Line 217"/>
                    <p:cNvSpPr>
                      <a:spLocks noChangeShapeType="1"/>
                    </p:cNvSpPr>
                    <p:nvPr/>
                  </p:nvSpPr>
                  <p:spPr bwMode="auto">
                    <a:xfrm>
                      <a:off x="3024" y="2352"/>
                      <a:ext cx="0" cy="192"/>
                    </a:xfrm>
                    <a:prstGeom prst="line">
                      <a:avLst/>
                    </a:prstGeom>
                    <a:noFill/>
                    <a:ln w="9525">
                      <a:solidFill>
                        <a:srgbClr val="F8F8F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dirty="0">
                        <a:latin typeface="+mn-lt"/>
                      </a:endParaRPr>
                    </a:p>
                  </p:txBody>
                </p:sp>
              </p:grpSp>
              <p:sp>
                <p:nvSpPr>
                  <p:cNvPr id="358" name="Line 218"/>
                  <p:cNvSpPr>
                    <a:spLocks noChangeShapeType="1"/>
                  </p:cNvSpPr>
                  <p:nvPr/>
                </p:nvSpPr>
                <p:spPr bwMode="auto">
                  <a:xfrm>
                    <a:off x="2857" y="2355"/>
                    <a:ext cx="0" cy="185"/>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dirty="0">
                      <a:latin typeface="+mn-lt"/>
                    </a:endParaRPr>
                  </a:p>
                </p:txBody>
              </p:sp>
              <p:sp>
                <p:nvSpPr>
                  <p:cNvPr id="359" name="Line 219"/>
                  <p:cNvSpPr>
                    <a:spLocks noChangeShapeType="1"/>
                  </p:cNvSpPr>
                  <p:nvPr/>
                </p:nvSpPr>
                <p:spPr bwMode="auto">
                  <a:xfrm>
                    <a:off x="2909" y="2357"/>
                    <a:ext cx="0" cy="185"/>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dirty="0">
                      <a:latin typeface="+mn-lt"/>
                    </a:endParaRPr>
                  </a:p>
                </p:txBody>
              </p:sp>
              <p:sp>
                <p:nvSpPr>
                  <p:cNvPr id="360" name="Line 220"/>
                  <p:cNvSpPr>
                    <a:spLocks noChangeShapeType="1"/>
                  </p:cNvSpPr>
                  <p:nvPr/>
                </p:nvSpPr>
                <p:spPr bwMode="auto">
                  <a:xfrm>
                    <a:off x="2963" y="2357"/>
                    <a:ext cx="0" cy="182"/>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dirty="0">
                      <a:latin typeface="+mn-lt"/>
                    </a:endParaRPr>
                  </a:p>
                </p:txBody>
              </p:sp>
              <p:sp>
                <p:nvSpPr>
                  <p:cNvPr id="361" name="Line 221"/>
                  <p:cNvSpPr>
                    <a:spLocks noChangeShapeType="1"/>
                  </p:cNvSpPr>
                  <p:nvPr/>
                </p:nvSpPr>
                <p:spPr bwMode="auto">
                  <a:xfrm>
                    <a:off x="2801" y="2356"/>
                    <a:ext cx="0" cy="185"/>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dirty="0">
                      <a:latin typeface="+mn-lt"/>
                    </a:endParaRPr>
                  </a:p>
                </p:txBody>
              </p:sp>
              <p:sp>
                <p:nvSpPr>
                  <p:cNvPr id="362" name="Line 222"/>
                  <p:cNvSpPr>
                    <a:spLocks noChangeShapeType="1"/>
                  </p:cNvSpPr>
                  <p:nvPr/>
                </p:nvSpPr>
                <p:spPr bwMode="auto">
                  <a:xfrm>
                    <a:off x="2747" y="2356"/>
                    <a:ext cx="0" cy="185"/>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dirty="0">
                      <a:latin typeface="+mn-lt"/>
                    </a:endParaRPr>
                  </a:p>
                </p:txBody>
              </p:sp>
              <p:grpSp>
                <p:nvGrpSpPr>
                  <p:cNvPr id="363" name="Group 223"/>
                  <p:cNvGrpSpPr>
                    <a:grpSpLocks/>
                  </p:cNvGrpSpPr>
                  <p:nvPr/>
                </p:nvGrpSpPr>
                <p:grpSpPr bwMode="auto">
                  <a:xfrm>
                    <a:off x="2688" y="2352"/>
                    <a:ext cx="336" cy="192"/>
                    <a:chOff x="2688" y="2352"/>
                    <a:chExt cx="336" cy="192"/>
                  </a:xfrm>
                </p:grpSpPr>
                <p:sp>
                  <p:nvSpPr>
                    <p:cNvPr id="375" name="Line 224"/>
                    <p:cNvSpPr>
                      <a:spLocks noChangeShapeType="1"/>
                    </p:cNvSpPr>
                    <p:nvPr/>
                  </p:nvSpPr>
                  <p:spPr bwMode="auto">
                    <a:xfrm>
                      <a:off x="2688" y="2352"/>
                      <a:ext cx="336"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dirty="0">
                        <a:latin typeface="+mn-lt"/>
                      </a:endParaRPr>
                    </a:p>
                  </p:txBody>
                </p:sp>
                <p:sp>
                  <p:nvSpPr>
                    <p:cNvPr id="376" name="Line 225"/>
                    <p:cNvSpPr>
                      <a:spLocks noChangeShapeType="1"/>
                    </p:cNvSpPr>
                    <p:nvPr/>
                  </p:nvSpPr>
                  <p:spPr bwMode="auto">
                    <a:xfrm>
                      <a:off x="2688" y="2352"/>
                      <a:ext cx="0" cy="192"/>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dirty="0">
                        <a:latin typeface="+mn-lt"/>
                      </a:endParaRPr>
                    </a:p>
                  </p:txBody>
                </p:sp>
                <p:sp>
                  <p:nvSpPr>
                    <p:cNvPr id="377" name="Line 226"/>
                    <p:cNvSpPr>
                      <a:spLocks noChangeShapeType="1"/>
                    </p:cNvSpPr>
                    <p:nvPr/>
                  </p:nvSpPr>
                  <p:spPr bwMode="auto">
                    <a:xfrm>
                      <a:off x="2688" y="2544"/>
                      <a:ext cx="336" cy="0"/>
                    </a:xfrm>
                    <a:prstGeom prst="line">
                      <a:avLst/>
                    </a:prstGeom>
                    <a:noFill/>
                    <a:ln w="9525">
                      <a:solidFill>
                        <a:srgbClr val="F8F8F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dirty="0">
                        <a:latin typeface="+mn-lt"/>
                      </a:endParaRPr>
                    </a:p>
                  </p:txBody>
                </p:sp>
                <p:sp>
                  <p:nvSpPr>
                    <p:cNvPr id="378" name="Line 227"/>
                    <p:cNvSpPr>
                      <a:spLocks noChangeShapeType="1"/>
                    </p:cNvSpPr>
                    <p:nvPr/>
                  </p:nvSpPr>
                  <p:spPr bwMode="auto">
                    <a:xfrm>
                      <a:off x="3024" y="2352"/>
                      <a:ext cx="0" cy="192"/>
                    </a:xfrm>
                    <a:prstGeom prst="line">
                      <a:avLst/>
                    </a:prstGeom>
                    <a:noFill/>
                    <a:ln w="9525">
                      <a:solidFill>
                        <a:srgbClr val="F8F8F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dirty="0">
                        <a:latin typeface="+mn-lt"/>
                      </a:endParaRPr>
                    </a:p>
                  </p:txBody>
                </p:sp>
              </p:grpSp>
              <p:sp>
                <p:nvSpPr>
                  <p:cNvPr id="364" name="Line 228"/>
                  <p:cNvSpPr>
                    <a:spLocks noChangeShapeType="1"/>
                  </p:cNvSpPr>
                  <p:nvPr/>
                </p:nvSpPr>
                <p:spPr bwMode="auto">
                  <a:xfrm>
                    <a:off x="2932" y="2562"/>
                    <a:ext cx="0" cy="185"/>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dirty="0">
                      <a:latin typeface="+mn-lt"/>
                    </a:endParaRPr>
                  </a:p>
                </p:txBody>
              </p:sp>
              <p:sp>
                <p:nvSpPr>
                  <p:cNvPr id="365" name="Line 229"/>
                  <p:cNvSpPr>
                    <a:spLocks noChangeShapeType="1"/>
                  </p:cNvSpPr>
                  <p:nvPr/>
                </p:nvSpPr>
                <p:spPr bwMode="auto">
                  <a:xfrm>
                    <a:off x="2864" y="2760"/>
                    <a:ext cx="0" cy="185"/>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dirty="0">
                      <a:latin typeface="+mn-lt"/>
                    </a:endParaRPr>
                  </a:p>
                </p:txBody>
              </p:sp>
              <p:sp>
                <p:nvSpPr>
                  <p:cNvPr id="366" name="Line 230"/>
                  <p:cNvSpPr>
                    <a:spLocks noChangeShapeType="1"/>
                  </p:cNvSpPr>
                  <p:nvPr/>
                </p:nvSpPr>
                <p:spPr bwMode="auto">
                  <a:xfrm>
                    <a:off x="2916" y="2762"/>
                    <a:ext cx="0" cy="185"/>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dirty="0">
                      <a:latin typeface="+mn-lt"/>
                    </a:endParaRPr>
                  </a:p>
                </p:txBody>
              </p:sp>
              <p:sp>
                <p:nvSpPr>
                  <p:cNvPr id="367" name="Line 231"/>
                  <p:cNvSpPr>
                    <a:spLocks noChangeShapeType="1"/>
                  </p:cNvSpPr>
                  <p:nvPr/>
                </p:nvSpPr>
                <p:spPr bwMode="auto">
                  <a:xfrm>
                    <a:off x="2970" y="2762"/>
                    <a:ext cx="0" cy="182"/>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dirty="0">
                      <a:latin typeface="+mn-lt"/>
                    </a:endParaRPr>
                  </a:p>
                </p:txBody>
              </p:sp>
              <p:sp>
                <p:nvSpPr>
                  <p:cNvPr id="368" name="Line 232"/>
                  <p:cNvSpPr>
                    <a:spLocks noChangeShapeType="1"/>
                  </p:cNvSpPr>
                  <p:nvPr/>
                </p:nvSpPr>
                <p:spPr bwMode="auto">
                  <a:xfrm>
                    <a:off x="2808" y="2761"/>
                    <a:ext cx="0" cy="185"/>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dirty="0">
                      <a:latin typeface="+mn-lt"/>
                    </a:endParaRPr>
                  </a:p>
                </p:txBody>
              </p:sp>
              <p:sp>
                <p:nvSpPr>
                  <p:cNvPr id="369" name="Line 233"/>
                  <p:cNvSpPr>
                    <a:spLocks noChangeShapeType="1"/>
                  </p:cNvSpPr>
                  <p:nvPr/>
                </p:nvSpPr>
                <p:spPr bwMode="auto">
                  <a:xfrm>
                    <a:off x="2754" y="2761"/>
                    <a:ext cx="0" cy="185"/>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dirty="0">
                      <a:latin typeface="+mn-lt"/>
                    </a:endParaRPr>
                  </a:p>
                </p:txBody>
              </p:sp>
              <p:grpSp>
                <p:nvGrpSpPr>
                  <p:cNvPr id="370" name="Group 234"/>
                  <p:cNvGrpSpPr>
                    <a:grpSpLocks/>
                  </p:cNvGrpSpPr>
                  <p:nvPr/>
                </p:nvGrpSpPr>
                <p:grpSpPr bwMode="auto">
                  <a:xfrm>
                    <a:off x="2688" y="2757"/>
                    <a:ext cx="336" cy="192"/>
                    <a:chOff x="2688" y="2352"/>
                    <a:chExt cx="336" cy="192"/>
                  </a:xfrm>
                </p:grpSpPr>
                <p:sp>
                  <p:nvSpPr>
                    <p:cNvPr id="371" name="Line 235"/>
                    <p:cNvSpPr>
                      <a:spLocks noChangeShapeType="1"/>
                    </p:cNvSpPr>
                    <p:nvPr/>
                  </p:nvSpPr>
                  <p:spPr bwMode="auto">
                    <a:xfrm>
                      <a:off x="2688" y="2352"/>
                      <a:ext cx="336"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dirty="0">
                        <a:latin typeface="+mn-lt"/>
                      </a:endParaRPr>
                    </a:p>
                  </p:txBody>
                </p:sp>
                <p:sp>
                  <p:nvSpPr>
                    <p:cNvPr id="372" name="Line 236"/>
                    <p:cNvSpPr>
                      <a:spLocks noChangeShapeType="1"/>
                    </p:cNvSpPr>
                    <p:nvPr/>
                  </p:nvSpPr>
                  <p:spPr bwMode="auto">
                    <a:xfrm>
                      <a:off x="2688" y="2352"/>
                      <a:ext cx="0" cy="192"/>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dirty="0">
                        <a:latin typeface="+mn-lt"/>
                      </a:endParaRPr>
                    </a:p>
                  </p:txBody>
                </p:sp>
                <p:sp>
                  <p:nvSpPr>
                    <p:cNvPr id="373" name="Line 237"/>
                    <p:cNvSpPr>
                      <a:spLocks noChangeShapeType="1"/>
                    </p:cNvSpPr>
                    <p:nvPr/>
                  </p:nvSpPr>
                  <p:spPr bwMode="auto">
                    <a:xfrm>
                      <a:off x="2688" y="2544"/>
                      <a:ext cx="336" cy="0"/>
                    </a:xfrm>
                    <a:prstGeom prst="line">
                      <a:avLst/>
                    </a:prstGeom>
                    <a:noFill/>
                    <a:ln w="9525">
                      <a:solidFill>
                        <a:srgbClr val="F8F8F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dirty="0">
                        <a:latin typeface="+mn-lt"/>
                      </a:endParaRPr>
                    </a:p>
                  </p:txBody>
                </p:sp>
                <p:sp>
                  <p:nvSpPr>
                    <p:cNvPr id="374" name="Line 238"/>
                    <p:cNvSpPr>
                      <a:spLocks noChangeShapeType="1"/>
                    </p:cNvSpPr>
                    <p:nvPr/>
                  </p:nvSpPr>
                  <p:spPr bwMode="auto">
                    <a:xfrm>
                      <a:off x="3024" y="2352"/>
                      <a:ext cx="0" cy="192"/>
                    </a:xfrm>
                    <a:prstGeom prst="line">
                      <a:avLst/>
                    </a:prstGeom>
                    <a:noFill/>
                    <a:ln w="9525">
                      <a:solidFill>
                        <a:srgbClr val="F8F8F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dirty="0">
                        <a:latin typeface="+mn-lt"/>
                      </a:endParaRPr>
                    </a:p>
                  </p:txBody>
                </p:sp>
              </p:grpSp>
            </p:grpSp>
            <p:sp>
              <p:nvSpPr>
                <p:cNvPr id="354" name="Freeform 239"/>
                <p:cNvSpPr>
                  <a:spLocks/>
                </p:cNvSpPr>
                <p:nvPr/>
              </p:nvSpPr>
              <p:spPr bwMode="auto">
                <a:xfrm>
                  <a:off x="1977" y="2277"/>
                  <a:ext cx="486" cy="60"/>
                </a:xfrm>
                <a:custGeom>
                  <a:avLst/>
                  <a:gdLst>
                    <a:gd name="T0" fmla="*/ 0 w 486"/>
                    <a:gd name="T1" fmla="*/ 60 h 60"/>
                    <a:gd name="T2" fmla="*/ 402 w 486"/>
                    <a:gd name="T3" fmla="*/ 60 h 60"/>
                    <a:gd name="T4" fmla="*/ 486 w 486"/>
                    <a:gd name="T5" fmla="*/ 0 h 60"/>
                    <a:gd name="T6" fmla="*/ 144 w 486"/>
                    <a:gd name="T7" fmla="*/ 0 h 60"/>
                    <a:gd name="T8" fmla="*/ 0 w 486"/>
                    <a:gd name="T9" fmla="*/ 60 h 60"/>
                  </a:gdLst>
                  <a:ahLst/>
                  <a:cxnLst>
                    <a:cxn ang="0">
                      <a:pos x="T0" y="T1"/>
                    </a:cxn>
                    <a:cxn ang="0">
                      <a:pos x="T2" y="T3"/>
                    </a:cxn>
                    <a:cxn ang="0">
                      <a:pos x="T4" y="T5"/>
                    </a:cxn>
                    <a:cxn ang="0">
                      <a:pos x="T6" y="T7"/>
                    </a:cxn>
                    <a:cxn ang="0">
                      <a:pos x="T8" y="T9"/>
                    </a:cxn>
                  </a:cxnLst>
                  <a:rect l="0" t="0" r="r" b="b"/>
                  <a:pathLst>
                    <a:path w="486" h="60">
                      <a:moveTo>
                        <a:pt x="0" y="60"/>
                      </a:moveTo>
                      <a:lnTo>
                        <a:pt x="402" y="60"/>
                      </a:lnTo>
                      <a:lnTo>
                        <a:pt x="486" y="0"/>
                      </a:lnTo>
                      <a:lnTo>
                        <a:pt x="144" y="0"/>
                      </a:lnTo>
                      <a:lnTo>
                        <a:pt x="0" y="60"/>
                      </a:lnTo>
                      <a:close/>
                    </a:path>
                  </a:pathLst>
                </a:custGeom>
                <a:solidFill>
                  <a:srgbClr val="B2B2B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dirty="0">
                    <a:latin typeface="+mn-lt"/>
                  </a:endParaRPr>
                </a:p>
              </p:txBody>
            </p:sp>
            <p:sp>
              <p:nvSpPr>
                <p:cNvPr id="355" name="Freeform 240"/>
                <p:cNvSpPr>
                  <a:spLocks/>
                </p:cNvSpPr>
                <p:nvPr/>
              </p:nvSpPr>
              <p:spPr bwMode="auto">
                <a:xfrm>
                  <a:off x="2382" y="2277"/>
                  <a:ext cx="75" cy="723"/>
                </a:xfrm>
                <a:custGeom>
                  <a:avLst/>
                  <a:gdLst>
                    <a:gd name="T0" fmla="*/ 0 w 75"/>
                    <a:gd name="T1" fmla="*/ 723 h 723"/>
                    <a:gd name="T2" fmla="*/ 0 w 75"/>
                    <a:gd name="T3" fmla="*/ 57 h 723"/>
                    <a:gd name="T4" fmla="*/ 75 w 75"/>
                    <a:gd name="T5" fmla="*/ 0 h 723"/>
                    <a:gd name="T6" fmla="*/ 75 w 75"/>
                    <a:gd name="T7" fmla="*/ 606 h 723"/>
                    <a:gd name="T8" fmla="*/ 0 w 75"/>
                    <a:gd name="T9" fmla="*/ 723 h 723"/>
                  </a:gdLst>
                  <a:ahLst/>
                  <a:cxnLst>
                    <a:cxn ang="0">
                      <a:pos x="T0" y="T1"/>
                    </a:cxn>
                    <a:cxn ang="0">
                      <a:pos x="T2" y="T3"/>
                    </a:cxn>
                    <a:cxn ang="0">
                      <a:pos x="T4" y="T5"/>
                    </a:cxn>
                    <a:cxn ang="0">
                      <a:pos x="T6" y="T7"/>
                    </a:cxn>
                    <a:cxn ang="0">
                      <a:pos x="T8" y="T9"/>
                    </a:cxn>
                  </a:cxnLst>
                  <a:rect l="0" t="0" r="r" b="b"/>
                  <a:pathLst>
                    <a:path w="75" h="723">
                      <a:moveTo>
                        <a:pt x="0" y="723"/>
                      </a:moveTo>
                      <a:lnTo>
                        <a:pt x="0" y="57"/>
                      </a:lnTo>
                      <a:lnTo>
                        <a:pt x="75" y="0"/>
                      </a:lnTo>
                      <a:lnTo>
                        <a:pt x="75" y="606"/>
                      </a:lnTo>
                      <a:lnTo>
                        <a:pt x="0" y="723"/>
                      </a:lnTo>
                      <a:close/>
                    </a:path>
                  </a:pathLst>
                </a:custGeom>
                <a:solidFill>
                  <a:srgbClr val="969696"/>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dirty="0">
                    <a:latin typeface="+mn-lt"/>
                  </a:endParaRPr>
                </a:p>
              </p:txBody>
            </p:sp>
          </p:grpSp>
          <p:sp>
            <p:nvSpPr>
              <p:cNvPr id="315" name="Text Box 241"/>
              <p:cNvSpPr txBox="1">
                <a:spLocks noChangeArrowheads="1"/>
              </p:cNvSpPr>
              <p:nvPr/>
            </p:nvSpPr>
            <p:spPr bwMode="auto">
              <a:xfrm>
                <a:off x="4484" y="2984"/>
                <a:ext cx="198" cy="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a:lnSpc>
                    <a:spcPct val="100000"/>
                  </a:lnSpc>
                </a:pPr>
                <a:r>
                  <a:rPr lang="en-GB" sz="1400" b="1" dirty="0">
                    <a:solidFill>
                      <a:schemeClr val="tx1"/>
                    </a:solidFill>
                    <a:latin typeface="+mn-lt"/>
                  </a:rPr>
                  <a:t>AC</a:t>
                </a:r>
                <a:endParaRPr lang="de-DE" sz="1400" dirty="0">
                  <a:solidFill>
                    <a:schemeClr val="tx1"/>
                  </a:solidFill>
                  <a:latin typeface="+mn-lt"/>
                </a:endParaRPr>
              </a:p>
            </p:txBody>
          </p:sp>
          <p:grpSp>
            <p:nvGrpSpPr>
              <p:cNvPr id="317" name="Group 243"/>
              <p:cNvGrpSpPr>
                <a:grpSpLocks/>
              </p:cNvGrpSpPr>
              <p:nvPr/>
            </p:nvGrpSpPr>
            <p:grpSpPr bwMode="auto">
              <a:xfrm>
                <a:off x="4560" y="2323"/>
                <a:ext cx="62" cy="198"/>
                <a:chOff x="1008" y="2648"/>
                <a:chExt cx="400" cy="904"/>
              </a:xfrm>
            </p:grpSpPr>
            <p:grpSp>
              <p:nvGrpSpPr>
                <p:cNvPr id="319" name="Group 244"/>
                <p:cNvGrpSpPr>
                  <a:grpSpLocks/>
                </p:cNvGrpSpPr>
                <p:nvPr/>
              </p:nvGrpSpPr>
              <p:grpSpPr bwMode="auto">
                <a:xfrm>
                  <a:off x="1064" y="2832"/>
                  <a:ext cx="344" cy="696"/>
                  <a:chOff x="1064" y="2832"/>
                  <a:chExt cx="344" cy="696"/>
                </a:xfrm>
              </p:grpSpPr>
              <p:sp>
                <p:nvSpPr>
                  <p:cNvPr id="341" name="Line 245"/>
                  <p:cNvSpPr>
                    <a:spLocks noChangeShapeType="1"/>
                  </p:cNvSpPr>
                  <p:nvPr/>
                </p:nvSpPr>
                <p:spPr bwMode="auto">
                  <a:xfrm flipV="1">
                    <a:off x="1064" y="2832"/>
                    <a:ext cx="112" cy="688"/>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342" name="Line 246"/>
                  <p:cNvSpPr>
                    <a:spLocks noChangeShapeType="1"/>
                  </p:cNvSpPr>
                  <p:nvPr/>
                </p:nvSpPr>
                <p:spPr bwMode="auto">
                  <a:xfrm>
                    <a:off x="1176" y="2832"/>
                    <a:ext cx="152" cy="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343" name="Line 247"/>
                  <p:cNvSpPr>
                    <a:spLocks noChangeShapeType="1"/>
                  </p:cNvSpPr>
                  <p:nvPr/>
                </p:nvSpPr>
                <p:spPr bwMode="auto">
                  <a:xfrm>
                    <a:off x="1328" y="2840"/>
                    <a:ext cx="80" cy="688"/>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344" name="Line 248"/>
                  <p:cNvSpPr>
                    <a:spLocks noChangeShapeType="1"/>
                  </p:cNvSpPr>
                  <p:nvPr/>
                </p:nvSpPr>
                <p:spPr bwMode="auto">
                  <a:xfrm>
                    <a:off x="1152" y="3008"/>
                    <a:ext cx="200" cy="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345" name="Line 249"/>
                  <p:cNvSpPr>
                    <a:spLocks noChangeShapeType="1"/>
                  </p:cNvSpPr>
                  <p:nvPr/>
                </p:nvSpPr>
                <p:spPr bwMode="auto">
                  <a:xfrm>
                    <a:off x="1120" y="3224"/>
                    <a:ext cx="248" cy="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346" name="Line 250"/>
                  <p:cNvSpPr>
                    <a:spLocks noChangeShapeType="1"/>
                  </p:cNvSpPr>
                  <p:nvPr/>
                </p:nvSpPr>
                <p:spPr bwMode="auto">
                  <a:xfrm>
                    <a:off x="1072" y="3424"/>
                    <a:ext cx="320" cy="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347" name="Line 251"/>
                  <p:cNvSpPr>
                    <a:spLocks noChangeShapeType="1"/>
                  </p:cNvSpPr>
                  <p:nvPr/>
                </p:nvSpPr>
                <p:spPr bwMode="auto">
                  <a:xfrm flipV="1">
                    <a:off x="1152" y="2840"/>
                    <a:ext cx="168" cy="152"/>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348" name="Line 252"/>
                  <p:cNvSpPr>
                    <a:spLocks noChangeShapeType="1"/>
                  </p:cNvSpPr>
                  <p:nvPr/>
                </p:nvSpPr>
                <p:spPr bwMode="auto">
                  <a:xfrm>
                    <a:off x="1168" y="2832"/>
                    <a:ext cx="176" cy="168"/>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349" name="Line 253"/>
                  <p:cNvSpPr>
                    <a:spLocks noChangeShapeType="1"/>
                  </p:cNvSpPr>
                  <p:nvPr/>
                </p:nvSpPr>
                <p:spPr bwMode="auto">
                  <a:xfrm flipV="1">
                    <a:off x="1128" y="3024"/>
                    <a:ext cx="224" cy="192"/>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350" name="Line 254"/>
                  <p:cNvSpPr>
                    <a:spLocks noChangeShapeType="1"/>
                  </p:cNvSpPr>
                  <p:nvPr/>
                </p:nvSpPr>
                <p:spPr bwMode="auto">
                  <a:xfrm>
                    <a:off x="1152" y="3000"/>
                    <a:ext cx="216" cy="224"/>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351" name="Line 255"/>
                  <p:cNvSpPr>
                    <a:spLocks noChangeShapeType="1"/>
                  </p:cNvSpPr>
                  <p:nvPr/>
                </p:nvSpPr>
                <p:spPr bwMode="auto">
                  <a:xfrm flipV="1">
                    <a:off x="1088" y="3224"/>
                    <a:ext cx="280" cy="20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352" name="Line 256"/>
                  <p:cNvSpPr>
                    <a:spLocks noChangeShapeType="1"/>
                  </p:cNvSpPr>
                  <p:nvPr/>
                </p:nvSpPr>
                <p:spPr bwMode="auto">
                  <a:xfrm>
                    <a:off x="1104" y="3232"/>
                    <a:ext cx="288" cy="184"/>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grpSp>
            <p:grpSp>
              <p:nvGrpSpPr>
                <p:cNvPr id="320" name="Group 257"/>
                <p:cNvGrpSpPr>
                  <a:grpSpLocks/>
                </p:cNvGrpSpPr>
                <p:nvPr/>
              </p:nvGrpSpPr>
              <p:grpSpPr bwMode="auto">
                <a:xfrm>
                  <a:off x="1008" y="2856"/>
                  <a:ext cx="344" cy="696"/>
                  <a:chOff x="1064" y="2832"/>
                  <a:chExt cx="344" cy="696"/>
                </a:xfrm>
              </p:grpSpPr>
              <p:sp>
                <p:nvSpPr>
                  <p:cNvPr id="329" name="Line 258"/>
                  <p:cNvSpPr>
                    <a:spLocks noChangeShapeType="1"/>
                  </p:cNvSpPr>
                  <p:nvPr/>
                </p:nvSpPr>
                <p:spPr bwMode="auto">
                  <a:xfrm flipV="1">
                    <a:off x="1064" y="2832"/>
                    <a:ext cx="112" cy="688"/>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330" name="Line 259"/>
                  <p:cNvSpPr>
                    <a:spLocks noChangeShapeType="1"/>
                  </p:cNvSpPr>
                  <p:nvPr/>
                </p:nvSpPr>
                <p:spPr bwMode="auto">
                  <a:xfrm>
                    <a:off x="1176" y="2832"/>
                    <a:ext cx="152" cy="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331" name="Line 260"/>
                  <p:cNvSpPr>
                    <a:spLocks noChangeShapeType="1"/>
                  </p:cNvSpPr>
                  <p:nvPr/>
                </p:nvSpPr>
                <p:spPr bwMode="auto">
                  <a:xfrm>
                    <a:off x="1328" y="2840"/>
                    <a:ext cx="80" cy="688"/>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332" name="Line 261"/>
                  <p:cNvSpPr>
                    <a:spLocks noChangeShapeType="1"/>
                  </p:cNvSpPr>
                  <p:nvPr/>
                </p:nvSpPr>
                <p:spPr bwMode="auto">
                  <a:xfrm>
                    <a:off x="1152" y="3008"/>
                    <a:ext cx="200" cy="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333" name="Line 262"/>
                  <p:cNvSpPr>
                    <a:spLocks noChangeShapeType="1"/>
                  </p:cNvSpPr>
                  <p:nvPr/>
                </p:nvSpPr>
                <p:spPr bwMode="auto">
                  <a:xfrm>
                    <a:off x="1120" y="3224"/>
                    <a:ext cx="248" cy="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334" name="Line 263"/>
                  <p:cNvSpPr>
                    <a:spLocks noChangeShapeType="1"/>
                  </p:cNvSpPr>
                  <p:nvPr/>
                </p:nvSpPr>
                <p:spPr bwMode="auto">
                  <a:xfrm>
                    <a:off x="1072" y="3424"/>
                    <a:ext cx="320" cy="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335" name="Line 264"/>
                  <p:cNvSpPr>
                    <a:spLocks noChangeShapeType="1"/>
                  </p:cNvSpPr>
                  <p:nvPr/>
                </p:nvSpPr>
                <p:spPr bwMode="auto">
                  <a:xfrm flipV="1">
                    <a:off x="1152" y="2840"/>
                    <a:ext cx="168" cy="152"/>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336" name="Line 265"/>
                  <p:cNvSpPr>
                    <a:spLocks noChangeShapeType="1"/>
                  </p:cNvSpPr>
                  <p:nvPr/>
                </p:nvSpPr>
                <p:spPr bwMode="auto">
                  <a:xfrm>
                    <a:off x="1168" y="2832"/>
                    <a:ext cx="176" cy="168"/>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337" name="Line 266"/>
                  <p:cNvSpPr>
                    <a:spLocks noChangeShapeType="1"/>
                  </p:cNvSpPr>
                  <p:nvPr/>
                </p:nvSpPr>
                <p:spPr bwMode="auto">
                  <a:xfrm flipV="1">
                    <a:off x="1128" y="3024"/>
                    <a:ext cx="224" cy="192"/>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338" name="Line 267"/>
                  <p:cNvSpPr>
                    <a:spLocks noChangeShapeType="1"/>
                  </p:cNvSpPr>
                  <p:nvPr/>
                </p:nvSpPr>
                <p:spPr bwMode="auto">
                  <a:xfrm>
                    <a:off x="1152" y="3000"/>
                    <a:ext cx="216" cy="224"/>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339" name="Line 268"/>
                  <p:cNvSpPr>
                    <a:spLocks noChangeShapeType="1"/>
                  </p:cNvSpPr>
                  <p:nvPr/>
                </p:nvSpPr>
                <p:spPr bwMode="auto">
                  <a:xfrm flipV="1">
                    <a:off x="1088" y="3224"/>
                    <a:ext cx="280" cy="200"/>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340" name="Line 269"/>
                  <p:cNvSpPr>
                    <a:spLocks noChangeShapeType="1"/>
                  </p:cNvSpPr>
                  <p:nvPr/>
                </p:nvSpPr>
                <p:spPr bwMode="auto">
                  <a:xfrm>
                    <a:off x="1104" y="3232"/>
                    <a:ext cx="288" cy="184"/>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grpSp>
            <p:sp>
              <p:nvSpPr>
                <p:cNvPr id="321" name="Line 270"/>
                <p:cNvSpPr>
                  <a:spLocks noChangeShapeType="1"/>
                </p:cNvSpPr>
                <p:nvPr/>
              </p:nvSpPr>
              <p:spPr bwMode="auto">
                <a:xfrm flipV="1">
                  <a:off x="1272" y="2832"/>
                  <a:ext cx="56" cy="24"/>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322" name="Line 271"/>
                <p:cNvSpPr>
                  <a:spLocks noChangeShapeType="1"/>
                </p:cNvSpPr>
                <p:nvPr/>
              </p:nvSpPr>
              <p:spPr bwMode="auto">
                <a:xfrm flipV="1">
                  <a:off x="1288" y="3008"/>
                  <a:ext cx="72" cy="16"/>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323" name="Line 272"/>
                <p:cNvSpPr>
                  <a:spLocks noChangeShapeType="1"/>
                </p:cNvSpPr>
                <p:nvPr/>
              </p:nvSpPr>
              <p:spPr bwMode="auto">
                <a:xfrm flipV="1">
                  <a:off x="1128" y="2840"/>
                  <a:ext cx="40" cy="16"/>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324" name="Line 273"/>
                <p:cNvSpPr>
                  <a:spLocks noChangeShapeType="1"/>
                </p:cNvSpPr>
                <p:nvPr/>
              </p:nvSpPr>
              <p:spPr bwMode="auto">
                <a:xfrm flipV="1">
                  <a:off x="1336" y="3208"/>
                  <a:ext cx="48" cy="32"/>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325" name="Line 274"/>
                <p:cNvSpPr>
                  <a:spLocks noChangeShapeType="1"/>
                </p:cNvSpPr>
                <p:nvPr/>
              </p:nvSpPr>
              <p:spPr bwMode="auto">
                <a:xfrm flipV="1">
                  <a:off x="1336" y="3416"/>
                  <a:ext cx="64" cy="32"/>
                </a:xfrm>
                <a:prstGeom prst="line">
                  <a:avLst/>
                </a:prstGeom>
                <a:noFill/>
                <a:ln w="9525">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326" name="Line 275"/>
                <p:cNvSpPr>
                  <a:spLocks noChangeShapeType="1"/>
                </p:cNvSpPr>
                <p:nvPr/>
              </p:nvSpPr>
              <p:spPr bwMode="auto">
                <a:xfrm>
                  <a:off x="1112" y="2656"/>
                  <a:ext cx="0" cy="192"/>
                </a:xfrm>
                <a:prstGeom prst="line">
                  <a:avLst/>
                </a:prstGeom>
                <a:noFill/>
                <a:ln w="12700">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327" name="Line 276"/>
                <p:cNvSpPr>
                  <a:spLocks noChangeShapeType="1"/>
                </p:cNvSpPr>
                <p:nvPr/>
              </p:nvSpPr>
              <p:spPr bwMode="auto">
                <a:xfrm>
                  <a:off x="1232" y="2688"/>
                  <a:ext cx="0" cy="248"/>
                </a:xfrm>
                <a:prstGeom prst="line">
                  <a:avLst/>
                </a:prstGeom>
                <a:noFill/>
                <a:ln w="12700">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328" name="Line 277"/>
                <p:cNvSpPr>
                  <a:spLocks noChangeShapeType="1"/>
                </p:cNvSpPr>
                <p:nvPr/>
              </p:nvSpPr>
              <p:spPr bwMode="auto">
                <a:xfrm>
                  <a:off x="1328" y="2648"/>
                  <a:ext cx="0" cy="208"/>
                </a:xfrm>
                <a:prstGeom prst="line">
                  <a:avLst/>
                </a:prstGeom>
                <a:noFill/>
                <a:ln w="12700">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grpSp>
          <p:sp>
            <p:nvSpPr>
              <p:cNvPr id="318" name="Rectangle 278"/>
              <p:cNvSpPr>
                <a:spLocks noChangeArrowheads="1"/>
              </p:cNvSpPr>
              <p:nvPr/>
            </p:nvSpPr>
            <p:spPr bwMode="auto">
              <a:xfrm>
                <a:off x="4452" y="2544"/>
                <a:ext cx="617" cy="3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lnSpc>
                    <a:spcPct val="80000"/>
                  </a:lnSpc>
                </a:pPr>
                <a:r>
                  <a:rPr lang="en-GB" sz="1400" i="1" dirty="0">
                    <a:solidFill>
                      <a:schemeClr val="tx1"/>
                    </a:solidFill>
                    <a:latin typeface="+mn-lt"/>
                  </a:rPr>
                  <a:t>3GPP2</a:t>
                </a:r>
              </a:p>
              <a:p>
                <a:pPr algn="ctr">
                  <a:lnSpc>
                    <a:spcPct val="80000"/>
                  </a:lnSpc>
                </a:pPr>
                <a:r>
                  <a:rPr lang="en-GB" sz="1400" dirty="0">
                    <a:solidFill>
                      <a:schemeClr val="tx1"/>
                    </a:solidFill>
                    <a:latin typeface="+mn-lt"/>
                  </a:rPr>
                  <a:t>MNO</a:t>
                </a:r>
                <a:endParaRPr lang="de-DE" sz="1400" dirty="0">
                  <a:solidFill>
                    <a:schemeClr val="tx1"/>
                  </a:solidFill>
                  <a:latin typeface="+mn-lt"/>
                </a:endParaRPr>
              </a:p>
            </p:txBody>
          </p:sp>
        </p:grpSp>
        <p:grpSp>
          <p:nvGrpSpPr>
            <p:cNvPr id="15" name="Group 279"/>
            <p:cNvGrpSpPr>
              <a:grpSpLocks/>
            </p:cNvGrpSpPr>
            <p:nvPr/>
          </p:nvGrpSpPr>
          <p:grpSpPr bwMode="auto">
            <a:xfrm>
              <a:off x="5557567" y="1815694"/>
              <a:ext cx="1401311" cy="1623741"/>
              <a:chOff x="3743" y="1248"/>
              <a:chExt cx="1071" cy="1241"/>
            </a:xfrm>
          </p:grpSpPr>
          <p:grpSp>
            <p:nvGrpSpPr>
              <p:cNvPr id="102" name="Group 280"/>
              <p:cNvGrpSpPr>
                <a:grpSpLocks/>
              </p:cNvGrpSpPr>
              <p:nvPr/>
            </p:nvGrpSpPr>
            <p:grpSpPr bwMode="auto">
              <a:xfrm rot="18542789" flipH="1">
                <a:off x="3597" y="1443"/>
                <a:ext cx="1241" cy="852"/>
                <a:chOff x="3168" y="2208"/>
                <a:chExt cx="1296" cy="768"/>
              </a:xfrm>
            </p:grpSpPr>
            <p:sp>
              <p:nvSpPr>
                <p:cNvPr id="299" name="Oval 281"/>
                <p:cNvSpPr>
                  <a:spLocks noChangeArrowheads="1"/>
                </p:cNvSpPr>
                <p:nvPr/>
              </p:nvSpPr>
              <p:spPr bwMode="auto">
                <a:xfrm>
                  <a:off x="3168" y="2352"/>
                  <a:ext cx="576" cy="480"/>
                </a:xfrm>
                <a:prstGeom prst="ellipse">
                  <a:avLst/>
                </a:prstGeom>
                <a:solidFill>
                  <a:srgbClr val="FFFF99"/>
                </a:solidFill>
                <a:ln>
                  <a:noFill/>
                </a:ln>
                <a:effectLst/>
                <a:extLst>
                  <a:ext uri="{91240B29-F687-4f45-9708-019B960494DF}">
                    <a14:hiddenLine xmlns:a14="http://schemas.microsoft.com/office/drawing/2010/main" w="9525">
                      <a:solidFill>
                        <a:srgbClr val="FFD5FF"/>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300" name="Oval 282"/>
                <p:cNvSpPr>
                  <a:spLocks noChangeArrowheads="1"/>
                </p:cNvSpPr>
                <p:nvPr/>
              </p:nvSpPr>
              <p:spPr bwMode="auto">
                <a:xfrm>
                  <a:off x="3408" y="2400"/>
                  <a:ext cx="432" cy="576"/>
                </a:xfrm>
                <a:prstGeom prst="ellipse">
                  <a:avLst/>
                </a:prstGeom>
                <a:solidFill>
                  <a:srgbClr val="FFFF99"/>
                </a:solidFill>
                <a:ln>
                  <a:noFill/>
                </a:ln>
                <a:effectLst/>
                <a:extLst>
                  <a:ext uri="{91240B29-F687-4f45-9708-019B960494DF}">
                    <a14:hiddenLine xmlns:a14="http://schemas.microsoft.com/office/drawing/2010/main" w="9525">
                      <a:solidFill>
                        <a:srgbClr val="FFD5FF"/>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301" name="Oval 283"/>
                <p:cNvSpPr>
                  <a:spLocks noChangeArrowheads="1"/>
                </p:cNvSpPr>
                <p:nvPr/>
              </p:nvSpPr>
              <p:spPr bwMode="auto">
                <a:xfrm>
                  <a:off x="3360" y="2256"/>
                  <a:ext cx="384" cy="576"/>
                </a:xfrm>
                <a:prstGeom prst="ellipse">
                  <a:avLst/>
                </a:prstGeom>
                <a:solidFill>
                  <a:srgbClr val="FFFF99"/>
                </a:solidFill>
                <a:ln>
                  <a:noFill/>
                </a:ln>
                <a:effectLst/>
                <a:extLst>
                  <a:ext uri="{91240B29-F687-4f45-9708-019B960494DF}">
                    <a14:hiddenLine xmlns:a14="http://schemas.microsoft.com/office/drawing/2010/main" w="9525">
                      <a:solidFill>
                        <a:srgbClr val="FFD5FF"/>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302" name="Oval 284"/>
                <p:cNvSpPr>
                  <a:spLocks noChangeArrowheads="1"/>
                </p:cNvSpPr>
                <p:nvPr/>
              </p:nvSpPr>
              <p:spPr bwMode="auto">
                <a:xfrm>
                  <a:off x="3456" y="2304"/>
                  <a:ext cx="576" cy="336"/>
                </a:xfrm>
                <a:prstGeom prst="ellipse">
                  <a:avLst/>
                </a:prstGeom>
                <a:solidFill>
                  <a:srgbClr val="FFFF99"/>
                </a:solidFill>
                <a:ln>
                  <a:noFill/>
                </a:ln>
                <a:effectLst/>
                <a:extLst>
                  <a:ext uri="{91240B29-F687-4f45-9708-019B960494DF}">
                    <a14:hiddenLine xmlns:a14="http://schemas.microsoft.com/office/drawing/2010/main" w="9525">
                      <a:solidFill>
                        <a:srgbClr val="FFD5FF"/>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303" name="Oval 285"/>
                <p:cNvSpPr>
                  <a:spLocks noChangeArrowheads="1"/>
                </p:cNvSpPr>
                <p:nvPr/>
              </p:nvSpPr>
              <p:spPr bwMode="auto">
                <a:xfrm>
                  <a:off x="3600" y="2352"/>
                  <a:ext cx="384" cy="576"/>
                </a:xfrm>
                <a:prstGeom prst="ellipse">
                  <a:avLst/>
                </a:prstGeom>
                <a:solidFill>
                  <a:srgbClr val="FFFF99"/>
                </a:solidFill>
                <a:ln>
                  <a:noFill/>
                </a:ln>
                <a:effectLst/>
                <a:extLst>
                  <a:ext uri="{91240B29-F687-4f45-9708-019B960494DF}">
                    <a14:hiddenLine xmlns:a14="http://schemas.microsoft.com/office/drawing/2010/main" w="9525">
                      <a:solidFill>
                        <a:srgbClr val="FFD5FF"/>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304" name="Oval 286"/>
                <p:cNvSpPr>
                  <a:spLocks noChangeArrowheads="1"/>
                </p:cNvSpPr>
                <p:nvPr/>
              </p:nvSpPr>
              <p:spPr bwMode="auto">
                <a:xfrm>
                  <a:off x="3696" y="2448"/>
                  <a:ext cx="576" cy="432"/>
                </a:xfrm>
                <a:prstGeom prst="ellipse">
                  <a:avLst/>
                </a:prstGeom>
                <a:solidFill>
                  <a:srgbClr val="FFFF99"/>
                </a:solidFill>
                <a:ln>
                  <a:noFill/>
                </a:ln>
                <a:effectLst/>
                <a:extLst>
                  <a:ext uri="{91240B29-F687-4f45-9708-019B960494DF}">
                    <a14:hiddenLine xmlns:a14="http://schemas.microsoft.com/office/drawing/2010/main" w="9525">
                      <a:solidFill>
                        <a:srgbClr val="FFD5FF"/>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305" name="Oval 287"/>
                <p:cNvSpPr>
                  <a:spLocks noChangeArrowheads="1"/>
                </p:cNvSpPr>
                <p:nvPr/>
              </p:nvSpPr>
              <p:spPr bwMode="auto">
                <a:xfrm>
                  <a:off x="3744" y="2208"/>
                  <a:ext cx="432" cy="576"/>
                </a:xfrm>
                <a:prstGeom prst="ellipse">
                  <a:avLst/>
                </a:prstGeom>
                <a:solidFill>
                  <a:srgbClr val="FFFF99"/>
                </a:solidFill>
                <a:ln>
                  <a:noFill/>
                </a:ln>
                <a:effectLst/>
                <a:extLst>
                  <a:ext uri="{91240B29-F687-4f45-9708-019B960494DF}">
                    <a14:hiddenLine xmlns:a14="http://schemas.microsoft.com/office/drawing/2010/main" w="9525">
                      <a:solidFill>
                        <a:srgbClr val="FFD5FF"/>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306" name="Oval 288"/>
                <p:cNvSpPr>
                  <a:spLocks noChangeArrowheads="1"/>
                </p:cNvSpPr>
                <p:nvPr/>
              </p:nvSpPr>
              <p:spPr bwMode="auto">
                <a:xfrm>
                  <a:off x="3888" y="2304"/>
                  <a:ext cx="576" cy="432"/>
                </a:xfrm>
                <a:prstGeom prst="ellipse">
                  <a:avLst/>
                </a:prstGeom>
                <a:solidFill>
                  <a:srgbClr val="FFFF99"/>
                </a:solidFill>
                <a:ln>
                  <a:noFill/>
                </a:ln>
                <a:effectLst/>
                <a:extLst>
                  <a:ext uri="{91240B29-F687-4f45-9708-019B960494DF}">
                    <a14:hiddenLine xmlns:a14="http://schemas.microsoft.com/office/drawing/2010/main" w="9525">
                      <a:solidFill>
                        <a:srgbClr val="FFD5FF"/>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307" name="Oval 289"/>
                <p:cNvSpPr>
                  <a:spLocks noChangeArrowheads="1"/>
                </p:cNvSpPr>
                <p:nvPr/>
              </p:nvSpPr>
              <p:spPr bwMode="auto">
                <a:xfrm>
                  <a:off x="3936" y="2400"/>
                  <a:ext cx="480" cy="576"/>
                </a:xfrm>
                <a:prstGeom prst="ellipse">
                  <a:avLst/>
                </a:prstGeom>
                <a:solidFill>
                  <a:srgbClr val="FFFF99"/>
                </a:solidFill>
                <a:ln>
                  <a:noFill/>
                </a:ln>
                <a:effectLst/>
                <a:extLst>
                  <a:ext uri="{91240B29-F687-4f45-9708-019B960494DF}">
                    <a14:hiddenLine xmlns:a14="http://schemas.microsoft.com/office/drawing/2010/main" w="9525">
                      <a:solidFill>
                        <a:srgbClr val="FFD5FF"/>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grpSp>
          <p:grpSp>
            <p:nvGrpSpPr>
              <p:cNvPr id="103" name="Group 290"/>
              <p:cNvGrpSpPr>
                <a:grpSpLocks/>
              </p:cNvGrpSpPr>
              <p:nvPr/>
            </p:nvGrpSpPr>
            <p:grpSpPr bwMode="auto">
              <a:xfrm rot="18542789" flipH="1">
                <a:off x="3826" y="1508"/>
                <a:ext cx="1206" cy="720"/>
                <a:chOff x="3168" y="2208"/>
                <a:chExt cx="1296" cy="768"/>
              </a:xfrm>
            </p:grpSpPr>
            <p:sp>
              <p:nvSpPr>
                <p:cNvPr id="290" name="Oval 291"/>
                <p:cNvSpPr>
                  <a:spLocks noChangeArrowheads="1"/>
                </p:cNvSpPr>
                <p:nvPr/>
              </p:nvSpPr>
              <p:spPr bwMode="auto">
                <a:xfrm>
                  <a:off x="3168" y="2352"/>
                  <a:ext cx="576" cy="480"/>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91" name="Oval 292"/>
                <p:cNvSpPr>
                  <a:spLocks noChangeArrowheads="1"/>
                </p:cNvSpPr>
                <p:nvPr/>
              </p:nvSpPr>
              <p:spPr bwMode="auto">
                <a:xfrm>
                  <a:off x="3408" y="2400"/>
                  <a:ext cx="432" cy="576"/>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92" name="Oval 293"/>
                <p:cNvSpPr>
                  <a:spLocks noChangeArrowheads="1"/>
                </p:cNvSpPr>
                <p:nvPr/>
              </p:nvSpPr>
              <p:spPr bwMode="auto">
                <a:xfrm>
                  <a:off x="3360" y="2256"/>
                  <a:ext cx="384" cy="576"/>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93" name="Oval 294"/>
                <p:cNvSpPr>
                  <a:spLocks noChangeArrowheads="1"/>
                </p:cNvSpPr>
                <p:nvPr/>
              </p:nvSpPr>
              <p:spPr bwMode="auto">
                <a:xfrm>
                  <a:off x="3456" y="2304"/>
                  <a:ext cx="576" cy="336"/>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94" name="Oval 295"/>
                <p:cNvSpPr>
                  <a:spLocks noChangeArrowheads="1"/>
                </p:cNvSpPr>
                <p:nvPr/>
              </p:nvSpPr>
              <p:spPr bwMode="auto">
                <a:xfrm>
                  <a:off x="3600" y="2352"/>
                  <a:ext cx="384" cy="576"/>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95" name="Oval 296"/>
                <p:cNvSpPr>
                  <a:spLocks noChangeArrowheads="1"/>
                </p:cNvSpPr>
                <p:nvPr/>
              </p:nvSpPr>
              <p:spPr bwMode="auto">
                <a:xfrm>
                  <a:off x="3696" y="2448"/>
                  <a:ext cx="576" cy="432"/>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96" name="Oval 297"/>
                <p:cNvSpPr>
                  <a:spLocks noChangeArrowheads="1"/>
                </p:cNvSpPr>
                <p:nvPr/>
              </p:nvSpPr>
              <p:spPr bwMode="auto">
                <a:xfrm>
                  <a:off x="3744" y="2208"/>
                  <a:ext cx="432" cy="576"/>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97" name="Oval 298"/>
                <p:cNvSpPr>
                  <a:spLocks noChangeArrowheads="1"/>
                </p:cNvSpPr>
                <p:nvPr/>
              </p:nvSpPr>
              <p:spPr bwMode="auto">
                <a:xfrm>
                  <a:off x="3888" y="2304"/>
                  <a:ext cx="576" cy="432"/>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98" name="Oval 299"/>
                <p:cNvSpPr>
                  <a:spLocks noChangeArrowheads="1"/>
                </p:cNvSpPr>
                <p:nvPr/>
              </p:nvSpPr>
              <p:spPr bwMode="auto">
                <a:xfrm>
                  <a:off x="3936" y="2400"/>
                  <a:ext cx="480" cy="576"/>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grpSp>
          <p:grpSp>
            <p:nvGrpSpPr>
              <p:cNvPr id="104" name="Group 300"/>
              <p:cNvGrpSpPr>
                <a:grpSpLocks/>
              </p:cNvGrpSpPr>
              <p:nvPr/>
            </p:nvGrpSpPr>
            <p:grpSpPr bwMode="auto">
              <a:xfrm>
                <a:off x="4332" y="1881"/>
                <a:ext cx="146" cy="454"/>
                <a:chOff x="1008" y="2648"/>
                <a:chExt cx="400" cy="904"/>
              </a:xfrm>
            </p:grpSpPr>
            <p:grpSp>
              <p:nvGrpSpPr>
                <p:cNvPr id="256" name="Group 301"/>
                <p:cNvGrpSpPr>
                  <a:grpSpLocks/>
                </p:cNvGrpSpPr>
                <p:nvPr/>
              </p:nvGrpSpPr>
              <p:grpSpPr bwMode="auto">
                <a:xfrm>
                  <a:off x="1064" y="2832"/>
                  <a:ext cx="344" cy="696"/>
                  <a:chOff x="1064" y="2832"/>
                  <a:chExt cx="344" cy="696"/>
                </a:xfrm>
              </p:grpSpPr>
              <p:sp>
                <p:nvSpPr>
                  <p:cNvPr id="278" name="Line 302"/>
                  <p:cNvSpPr>
                    <a:spLocks noChangeShapeType="1"/>
                  </p:cNvSpPr>
                  <p:nvPr/>
                </p:nvSpPr>
                <p:spPr bwMode="auto">
                  <a:xfrm flipV="1">
                    <a:off x="1064" y="2832"/>
                    <a:ext cx="112" cy="688"/>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79" name="Line 303"/>
                  <p:cNvSpPr>
                    <a:spLocks noChangeShapeType="1"/>
                  </p:cNvSpPr>
                  <p:nvPr/>
                </p:nvSpPr>
                <p:spPr bwMode="auto">
                  <a:xfrm>
                    <a:off x="1176" y="2832"/>
                    <a:ext cx="152" cy="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80" name="Line 304"/>
                  <p:cNvSpPr>
                    <a:spLocks noChangeShapeType="1"/>
                  </p:cNvSpPr>
                  <p:nvPr/>
                </p:nvSpPr>
                <p:spPr bwMode="auto">
                  <a:xfrm>
                    <a:off x="1328" y="2840"/>
                    <a:ext cx="80" cy="688"/>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81" name="Line 305"/>
                  <p:cNvSpPr>
                    <a:spLocks noChangeShapeType="1"/>
                  </p:cNvSpPr>
                  <p:nvPr/>
                </p:nvSpPr>
                <p:spPr bwMode="auto">
                  <a:xfrm>
                    <a:off x="1152" y="3008"/>
                    <a:ext cx="200" cy="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82" name="Line 306"/>
                  <p:cNvSpPr>
                    <a:spLocks noChangeShapeType="1"/>
                  </p:cNvSpPr>
                  <p:nvPr/>
                </p:nvSpPr>
                <p:spPr bwMode="auto">
                  <a:xfrm>
                    <a:off x="1120" y="3224"/>
                    <a:ext cx="248" cy="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83" name="Line 307"/>
                  <p:cNvSpPr>
                    <a:spLocks noChangeShapeType="1"/>
                  </p:cNvSpPr>
                  <p:nvPr/>
                </p:nvSpPr>
                <p:spPr bwMode="auto">
                  <a:xfrm>
                    <a:off x="1072" y="3424"/>
                    <a:ext cx="320" cy="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84" name="Line 308"/>
                  <p:cNvSpPr>
                    <a:spLocks noChangeShapeType="1"/>
                  </p:cNvSpPr>
                  <p:nvPr/>
                </p:nvSpPr>
                <p:spPr bwMode="auto">
                  <a:xfrm flipV="1">
                    <a:off x="1152" y="2840"/>
                    <a:ext cx="168" cy="152"/>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85" name="Line 309"/>
                  <p:cNvSpPr>
                    <a:spLocks noChangeShapeType="1"/>
                  </p:cNvSpPr>
                  <p:nvPr/>
                </p:nvSpPr>
                <p:spPr bwMode="auto">
                  <a:xfrm>
                    <a:off x="1168" y="2832"/>
                    <a:ext cx="176" cy="168"/>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86" name="Line 310"/>
                  <p:cNvSpPr>
                    <a:spLocks noChangeShapeType="1"/>
                  </p:cNvSpPr>
                  <p:nvPr/>
                </p:nvSpPr>
                <p:spPr bwMode="auto">
                  <a:xfrm flipV="1">
                    <a:off x="1128" y="3024"/>
                    <a:ext cx="224" cy="192"/>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87" name="Line 311"/>
                  <p:cNvSpPr>
                    <a:spLocks noChangeShapeType="1"/>
                  </p:cNvSpPr>
                  <p:nvPr/>
                </p:nvSpPr>
                <p:spPr bwMode="auto">
                  <a:xfrm>
                    <a:off x="1152" y="3000"/>
                    <a:ext cx="216" cy="224"/>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88" name="Line 312"/>
                  <p:cNvSpPr>
                    <a:spLocks noChangeShapeType="1"/>
                  </p:cNvSpPr>
                  <p:nvPr/>
                </p:nvSpPr>
                <p:spPr bwMode="auto">
                  <a:xfrm flipV="1">
                    <a:off x="1088" y="3224"/>
                    <a:ext cx="280" cy="20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89" name="Line 313"/>
                  <p:cNvSpPr>
                    <a:spLocks noChangeShapeType="1"/>
                  </p:cNvSpPr>
                  <p:nvPr/>
                </p:nvSpPr>
                <p:spPr bwMode="auto">
                  <a:xfrm>
                    <a:off x="1104" y="3232"/>
                    <a:ext cx="288" cy="184"/>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grpSp>
            <p:grpSp>
              <p:nvGrpSpPr>
                <p:cNvPr id="257" name="Group 314"/>
                <p:cNvGrpSpPr>
                  <a:grpSpLocks/>
                </p:cNvGrpSpPr>
                <p:nvPr/>
              </p:nvGrpSpPr>
              <p:grpSpPr bwMode="auto">
                <a:xfrm>
                  <a:off x="1008" y="2856"/>
                  <a:ext cx="344" cy="696"/>
                  <a:chOff x="1064" y="2832"/>
                  <a:chExt cx="344" cy="696"/>
                </a:xfrm>
              </p:grpSpPr>
              <p:sp>
                <p:nvSpPr>
                  <p:cNvPr id="266" name="Line 315"/>
                  <p:cNvSpPr>
                    <a:spLocks noChangeShapeType="1"/>
                  </p:cNvSpPr>
                  <p:nvPr/>
                </p:nvSpPr>
                <p:spPr bwMode="auto">
                  <a:xfrm flipV="1">
                    <a:off x="1064" y="2832"/>
                    <a:ext cx="112" cy="688"/>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67" name="Line 316"/>
                  <p:cNvSpPr>
                    <a:spLocks noChangeShapeType="1"/>
                  </p:cNvSpPr>
                  <p:nvPr/>
                </p:nvSpPr>
                <p:spPr bwMode="auto">
                  <a:xfrm>
                    <a:off x="1176" y="2832"/>
                    <a:ext cx="152" cy="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68" name="Line 317"/>
                  <p:cNvSpPr>
                    <a:spLocks noChangeShapeType="1"/>
                  </p:cNvSpPr>
                  <p:nvPr/>
                </p:nvSpPr>
                <p:spPr bwMode="auto">
                  <a:xfrm>
                    <a:off x="1328" y="2840"/>
                    <a:ext cx="80" cy="688"/>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69" name="Line 318"/>
                  <p:cNvSpPr>
                    <a:spLocks noChangeShapeType="1"/>
                  </p:cNvSpPr>
                  <p:nvPr/>
                </p:nvSpPr>
                <p:spPr bwMode="auto">
                  <a:xfrm>
                    <a:off x="1152" y="3008"/>
                    <a:ext cx="200" cy="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70" name="Line 319"/>
                  <p:cNvSpPr>
                    <a:spLocks noChangeShapeType="1"/>
                  </p:cNvSpPr>
                  <p:nvPr/>
                </p:nvSpPr>
                <p:spPr bwMode="auto">
                  <a:xfrm>
                    <a:off x="1120" y="3224"/>
                    <a:ext cx="248" cy="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71" name="Line 320"/>
                  <p:cNvSpPr>
                    <a:spLocks noChangeShapeType="1"/>
                  </p:cNvSpPr>
                  <p:nvPr/>
                </p:nvSpPr>
                <p:spPr bwMode="auto">
                  <a:xfrm>
                    <a:off x="1072" y="3424"/>
                    <a:ext cx="320" cy="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72" name="Line 321"/>
                  <p:cNvSpPr>
                    <a:spLocks noChangeShapeType="1"/>
                  </p:cNvSpPr>
                  <p:nvPr/>
                </p:nvSpPr>
                <p:spPr bwMode="auto">
                  <a:xfrm flipV="1">
                    <a:off x="1152" y="2840"/>
                    <a:ext cx="168" cy="152"/>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73" name="Line 322"/>
                  <p:cNvSpPr>
                    <a:spLocks noChangeShapeType="1"/>
                  </p:cNvSpPr>
                  <p:nvPr/>
                </p:nvSpPr>
                <p:spPr bwMode="auto">
                  <a:xfrm>
                    <a:off x="1168" y="2832"/>
                    <a:ext cx="176" cy="168"/>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74" name="Line 323"/>
                  <p:cNvSpPr>
                    <a:spLocks noChangeShapeType="1"/>
                  </p:cNvSpPr>
                  <p:nvPr/>
                </p:nvSpPr>
                <p:spPr bwMode="auto">
                  <a:xfrm flipV="1">
                    <a:off x="1128" y="3024"/>
                    <a:ext cx="224" cy="192"/>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75" name="Line 324"/>
                  <p:cNvSpPr>
                    <a:spLocks noChangeShapeType="1"/>
                  </p:cNvSpPr>
                  <p:nvPr/>
                </p:nvSpPr>
                <p:spPr bwMode="auto">
                  <a:xfrm>
                    <a:off x="1152" y="3000"/>
                    <a:ext cx="216" cy="224"/>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76" name="Line 325"/>
                  <p:cNvSpPr>
                    <a:spLocks noChangeShapeType="1"/>
                  </p:cNvSpPr>
                  <p:nvPr/>
                </p:nvSpPr>
                <p:spPr bwMode="auto">
                  <a:xfrm flipV="1">
                    <a:off x="1088" y="3224"/>
                    <a:ext cx="280" cy="20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77" name="Line 326"/>
                  <p:cNvSpPr>
                    <a:spLocks noChangeShapeType="1"/>
                  </p:cNvSpPr>
                  <p:nvPr/>
                </p:nvSpPr>
                <p:spPr bwMode="auto">
                  <a:xfrm>
                    <a:off x="1104" y="3232"/>
                    <a:ext cx="288" cy="184"/>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grpSp>
            <p:sp>
              <p:nvSpPr>
                <p:cNvPr id="258" name="Line 327"/>
                <p:cNvSpPr>
                  <a:spLocks noChangeShapeType="1"/>
                </p:cNvSpPr>
                <p:nvPr/>
              </p:nvSpPr>
              <p:spPr bwMode="auto">
                <a:xfrm flipV="1">
                  <a:off x="1272" y="2832"/>
                  <a:ext cx="56" cy="24"/>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59" name="Line 328"/>
                <p:cNvSpPr>
                  <a:spLocks noChangeShapeType="1"/>
                </p:cNvSpPr>
                <p:nvPr/>
              </p:nvSpPr>
              <p:spPr bwMode="auto">
                <a:xfrm flipV="1">
                  <a:off x="1288" y="3008"/>
                  <a:ext cx="72" cy="16"/>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60" name="Line 329"/>
                <p:cNvSpPr>
                  <a:spLocks noChangeShapeType="1"/>
                </p:cNvSpPr>
                <p:nvPr/>
              </p:nvSpPr>
              <p:spPr bwMode="auto">
                <a:xfrm flipV="1">
                  <a:off x="1128" y="2840"/>
                  <a:ext cx="40" cy="16"/>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61" name="Line 330"/>
                <p:cNvSpPr>
                  <a:spLocks noChangeShapeType="1"/>
                </p:cNvSpPr>
                <p:nvPr/>
              </p:nvSpPr>
              <p:spPr bwMode="auto">
                <a:xfrm flipV="1">
                  <a:off x="1336" y="3208"/>
                  <a:ext cx="48" cy="32"/>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62" name="Line 331"/>
                <p:cNvSpPr>
                  <a:spLocks noChangeShapeType="1"/>
                </p:cNvSpPr>
                <p:nvPr/>
              </p:nvSpPr>
              <p:spPr bwMode="auto">
                <a:xfrm flipV="1">
                  <a:off x="1336" y="3416"/>
                  <a:ext cx="64" cy="32"/>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63" name="Line 332"/>
                <p:cNvSpPr>
                  <a:spLocks noChangeShapeType="1"/>
                </p:cNvSpPr>
                <p:nvPr/>
              </p:nvSpPr>
              <p:spPr bwMode="auto">
                <a:xfrm>
                  <a:off x="1112" y="2656"/>
                  <a:ext cx="0" cy="192"/>
                </a:xfrm>
                <a:prstGeom prst="line">
                  <a:avLst/>
                </a:prstGeom>
                <a:noFill/>
                <a:ln w="12700">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64" name="Line 333"/>
                <p:cNvSpPr>
                  <a:spLocks noChangeShapeType="1"/>
                </p:cNvSpPr>
                <p:nvPr/>
              </p:nvSpPr>
              <p:spPr bwMode="auto">
                <a:xfrm>
                  <a:off x="1232" y="2688"/>
                  <a:ext cx="0" cy="248"/>
                </a:xfrm>
                <a:prstGeom prst="line">
                  <a:avLst/>
                </a:prstGeom>
                <a:noFill/>
                <a:ln w="12700">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65" name="Line 334"/>
                <p:cNvSpPr>
                  <a:spLocks noChangeShapeType="1"/>
                </p:cNvSpPr>
                <p:nvPr/>
              </p:nvSpPr>
              <p:spPr bwMode="auto">
                <a:xfrm>
                  <a:off x="1328" y="2648"/>
                  <a:ext cx="0" cy="208"/>
                </a:xfrm>
                <a:prstGeom prst="line">
                  <a:avLst/>
                </a:prstGeom>
                <a:noFill/>
                <a:ln w="12700">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grpSp>
          <p:grpSp>
            <p:nvGrpSpPr>
              <p:cNvPr id="105" name="Group 335"/>
              <p:cNvGrpSpPr>
                <a:grpSpLocks/>
              </p:cNvGrpSpPr>
              <p:nvPr/>
            </p:nvGrpSpPr>
            <p:grpSpPr bwMode="auto">
              <a:xfrm>
                <a:off x="4574" y="1564"/>
                <a:ext cx="98" cy="358"/>
                <a:chOff x="1008" y="2648"/>
                <a:chExt cx="400" cy="904"/>
              </a:xfrm>
            </p:grpSpPr>
            <p:grpSp>
              <p:nvGrpSpPr>
                <p:cNvPr id="222" name="Group 336"/>
                <p:cNvGrpSpPr>
                  <a:grpSpLocks/>
                </p:cNvGrpSpPr>
                <p:nvPr/>
              </p:nvGrpSpPr>
              <p:grpSpPr bwMode="auto">
                <a:xfrm>
                  <a:off x="1064" y="2832"/>
                  <a:ext cx="344" cy="696"/>
                  <a:chOff x="1064" y="2832"/>
                  <a:chExt cx="344" cy="696"/>
                </a:xfrm>
              </p:grpSpPr>
              <p:sp>
                <p:nvSpPr>
                  <p:cNvPr id="244" name="Line 337"/>
                  <p:cNvSpPr>
                    <a:spLocks noChangeShapeType="1"/>
                  </p:cNvSpPr>
                  <p:nvPr/>
                </p:nvSpPr>
                <p:spPr bwMode="auto">
                  <a:xfrm flipV="1">
                    <a:off x="1064" y="2832"/>
                    <a:ext cx="112" cy="688"/>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45" name="Line 338"/>
                  <p:cNvSpPr>
                    <a:spLocks noChangeShapeType="1"/>
                  </p:cNvSpPr>
                  <p:nvPr/>
                </p:nvSpPr>
                <p:spPr bwMode="auto">
                  <a:xfrm>
                    <a:off x="1176" y="2832"/>
                    <a:ext cx="152" cy="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46" name="Line 339"/>
                  <p:cNvSpPr>
                    <a:spLocks noChangeShapeType="1"/>
                  </p:cNvSpPr>
                  <p:nvPr/>
                </p:nvSpPr>
                <p:spPr bwMode="auto">
                  <a:xfrm>
                    <a:off x="1328" y="2840"/>
                    <a:ext cx="80" cy="688"/>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47" name="Line 340"/>
                  <p:cNvSpPr>
                    <a:spLocks noChangeShapeType="1"/>
                  </p:cNvSpPr>
                  <p:nvPr/>
                </p:nvSpPr>
                <p:spPr bwMode="auto">
                  <a:xfrm>
                    <a:off x="1152" y="3008"/>
                    <a:ext cx="200" cy="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48" name="Line 341"/>
                  <p:cNvSpPr>
                    <a:spLocks noChangeShapeType="1"/>
                  </p:cNvSpPr>
                  <p:nvPr/>
                </p:nvSpPr>
                <p:spPr bwMode="auto">
                  <a:xfrm>
                    <a:off x="1120" y="3224"/>
                    <a:ext cx="248" cy="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49" name="Line 342"/>
                  <p:cNvSpPr>
                    <a:spLocks noChangeShapeType="1"/>
                  </p:cNvSpPr>
                  <p:nvPr/>
                </p:nvSpPr>
                <p:spPr bwMode="auto">
                  <a:xfrm>
                    <a:off x="1072" y="3424"/>
                    <a:ext cx="320" cy="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50" name="Line 343"/>
                  <p:cNvSpPr>
                    <a:spLocks noChangeShapeType="1"/>
                  </p:cNvSpPr>
                  <p:nvPr/>
                </p:nvSpPr>
                <p:spPr bwMode="auto">
                  <a:xfrm flipV="1">
                    <a:off x="1152" y="2840"/>
                    <a:ext cx="168" cy="152"/>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51" name="Line 344"/>
                  <p:cNvSpPr>
                    <a:spLocks noChangeShapeType="1"/>
                  </p:cNvSpPr>
                  <p:nvPr/>
                </p:nvSpPr>
                <p:spPr bwMode="auto">
                  <a:xfrm>
                    <a:off x="1168" y="2832"/>
                    <a:ext cx="176" cy="168"/>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52" name="Line 345"/>
                  <p:cNvSpPr>
                    <a:spLocks noChangeShapeType="1"/>
                  </p:cNvSpPr>
                  <p:nvPr/>
                </p:nvSpPr>
                <p:spPr bwMode="auto">
                  <a:xfrm flipV="1">
                    <a:off x="1128" y="3024"/>
                    <a:ext cx="224" cy="192"/>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53" name="Line 346"/>
                  <p:cNvSpPr>
                    <a:spLocks noChangeShapeType="1"/>
                  </p:cNvSpPr>
                  <p:nvPr/>
                </p:nvSpPr>
                <p:spPr bwMode="auto">
                  <a:xfrm>
                    <a:off x="1152" y="3000"/>
                    <a:ext cx="216" cy="224"/>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54" name="Line 347"/>
                  <p:cNvSpPr>
                    <a:spLocks noChangeShapeType="1"/>
                  </p:cNvSpPr>
                  <p:nvPr/>
                </p:nvSpPr>
                <p:spPr bwMode="auto">
                  <a:xfrm flipV="1">
                    <a:off x="1088" y="3224"/>
                    <a:ext cx="280" cy="20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55" name="Line 348"/>
                  <p:cNvSpPr>
                    <a:spLocks noChangeShapeType="1"/>
                  </p:cNvSpPr>
                  <p:nvPr/>
                </p:nvSpPr>
                <p:spPr bwMode="auto">
                  <a:xfrm>
                    <a:off x="1104" y="3232"/>
                    <a:ext cx="288" cy="184"/>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grpSp>
            <p:grpSp>
              <p:nvGrpSpPr>
                <p:cNvPr id="223" name="Group 349"/>
                <p:cNvGrpSpPr>
                  <a:grpSpLocks/>
                </p:cNvGrpSpPr>
                <p:nvPr/>
              </p:nvGrpSpPr>
              <p:grpSpPr bwMode="auto">
                <a:xfrm>
                  <a:off x="1008" y="2856"/>
                  <a:ext cx="344" cy="696"/>
                  <a:chOff x="1064" y="2832"/>
                  <a:chExt cx="344" cy="696"/>
                </a:xfrm>
              </p:grpSpPr>
              <p:sp>
                <p:nvSpPr>
                  <p:cNvPr id="232" name="Line 350"/>
                  <p:cNvSpPr>
                    <a:spLocks noChangeShapeType="1"/>
                  </p:cNvSpPr>
                  <p:nvPr/>
                </p:nvSpPr>
                <p:spPr bwMode="auto">
                  <a:xfrm flipV="1">
                    <a:off x="1064" y="2832"/>
                    <a:ext cx="112" cy="688"/>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33" name="Line 351"/>
                  <p:cNvSpPr>
                    <a:spLocks noChangeShapeType="1"/>
                  </p:cNvSpPr>
                  <p:nvPr/>
                </p:nvSpPr>
                <p:spPr bwMode="auto">
                  <a:xfrm>
                    <a:off x="1176" y="2832"/>
                    <a:ext cx="152" cy="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34" name="Line 352"/>
                  <p:cNvSpPr>
                    <a:spLocks noChangeShapeType="1"/>
                  </p:cNvSpPr>
                  <p:nvPr/>
                </p:nvSpPr>
                <p:spPr bwMode="auto">
                  <a:xfrm>
                    <a:off x="1328" y="2840"/>
                    <a:ext cx="80" cy="688"/>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35" name="Line 353"/>
                  <p:cNvSpPr>
                    <a:spLocks noChangeShapeType="1"/>
                  </p:cNvSpPr>
                  <p:nvPr/>
                </p:nvSpPr>
                <p:spPr bwMode="auto">
                  <a:xfrm>
                    <a:off x="1152" y="3008"/>
                    <a:ext cx="200" cy="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36" name="Line 354"/>
                  <p:cNvSpPr>
                    <a:spLocks noChangeShapeType="1"/>
                  </p:cNvSpPr>
                  <p:nvPr/>
                </p:nvSpPr>
                <p:spPr bwMode="auto">
                  <a:xfrm>
                    <a:off x="1120" y="3224"/>
                    <a:ext cx="248" cy="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37" name="Line 355"/>
                  <p:cNvSpPr>
                    <a:spLocks noChangeShapeType="1"/>
                  </p:cNvSpPr>
                  <p:nvPr/>
                </p:nvSpPr>
                <p:spPr bwMode="auto">
                  <a:xfrm>
                    <a:off x="1072" y="3424"/>
                    <a:ext cx="320" cy="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38" name="Line 356"/>
                  <p:cNvSpPr>
                    <a:spLocks noChangeShapeType="1"/>
                  </p:cNvSpPr>
                  <p:nvPr/>
                </p:nvSpPr>
                <p:spPr bwMode="auto">
                  <a:xfrm flipV="1">
                    <a:off x="1152" y="2840"/>
                    <a:ext cx="168" cy="152"/>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39" name="Line 357"/>
                  <p:cNvSpPr>
                    <a:spLocks noChangeShapeType="1"/>
                  </p:cNvSpPr>
                  <p:nvPr/>
                </p:nvSpPr>
                <p:spPr bwMode="auto">
                  <a:xfrm>
                    <a:off x="1168" y="2832"/>
                    <a:ext cx="176" cy="168"/>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40" name="Line 358"/>
                  <p:cNvSpPr>
                    <a:spLocks noChangeShapeType="1"/>
                  </p:cNvSpPr>
                  <p:nvPr/>
                </p:nvSpPr>
                <p:spPr bwMode="auto">
                  <a:xfrm flipV="1">
                    <a:off x="1128" y="3024"/>
                    <a:ext cx="224" cy="192"/>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41" name="Line 359"/>
                  <p:cNvSpPr>
                    <a:spLocks noChangeShapeType="1"/>
                  </p:cNvSpPr>
                  <p:nvPr/>
                </p:nvSpPr>
                <p:spPr bwMode="auto">
                  <a:xfrm>
                    <a:off x="1152" y="3000"/>
                    <a:ext cx="216" cy="224"/>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42" name="Line 360"/>
                  <p:cNvSpPr>
                    <a:spLocks noChangeShapeType="1"/>
                  </p:cNvSpPr>
                  <p:nvPr/>
                </p:nvSpPr>
                <p:spPr bwMode="auto">
                  <a:xfrm flipV="1">
                    <a:off x="1088" y="3224"/>
                    <a:ext cx="280" cy="20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43" name="Line 361"/>
                  <p:cNvSpPr>
                    <a:spLocks noChangeShapeType="1"/>
                  </p:cNvSpPr>
                  <p:nvPr/>
                </p:nvSpPr>
                <p:spPr bwMode="auto">
                  <a:xfrm>
                    <a:off x="1104" y="3232"/>
                    <a:ext cx="288" cy="184"/>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grpSp>
            <p:sp>
              <p:nvSpPr>
                <p:cNvPr id="224" name="Line 362"/>
                <p:cNvSpPr>
                  <a:spLocks noChangeShapeType="1"/>
                </p:cNvSpPr>
                <p:nvPr/>
              </p:nvSpPr>
              <p:spPr bwMode="auto">
                <a:xfrm flipV="1">
                  <a:off x="1272" y="2832"/>
                  <a:ext cx="56" cy="24"/>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25" name="Line 363"/>
                <p:cNvSpPr>
                  <a:spLocks noChangeShapeType="1"/>
                </p:cNvSpPr>
                <p:nvPr/>
              </p:nvSpPr>
              <p:spPr bwMode="auto">
                <a:xfrm flipV="1">
                  <a:off x="1288" y="3008"/>
                  <a:ext cx="72" cy="16"/>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26" name="Line 364"/>
                <p:cNvSpPr>
                  <a:spLocks noChangeShapeType="1"/>
                </p:cNvSpPr>
                <p:nvPr/>
              </p:nvSpPr>
              <p:spPr bwMode="auto">
                <a:xfrm flipV="1">
                  <a:off x="1128" y="2840"/>
                  <a:ext cx="40" cy="16"/>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27" name="Line 365"/>
                <p:cNvSpPr>
                  <a:spLocks noChangeShapeType="1"/>
                </p:cNvSpPr>
                <p:nvPr/>
              </p:nvSpPr>
              <p:spPr bwMode="auto">
                <a:xfrm flipV="1">
                  <a:off x="1336" y="3208"/>
                  <a:ext cx="48" cy="32"/>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28" name="Line 366"/>
                <p:cNvSpPr>
                  <a:spLocks noChangeShapeType="1"/>
                </p:cNvSpPr>
                <p:nvPr/>
              </p:nvSpPr>
              <p:spPr bwMode="auto">
                <a:xfrm flipV="1">
                  <a:off x="1336" y="3416"/>
                  <a:ext cx="64" cy="32"/>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29" name="Line 367"/>
                <p:cNvSpPr>
                  <a:spLocks noChangeShapeType="1"/>
                </p:cNvSpPr>
                <p:nvPr/>
              </p:nvSpPr>
              <p:spPr bwMode="auto">
                <a:xfrm>
                  <a:off x="1112" y="2656"/>
                  <a:ext cx="0" cy="192"/>
                </a:xfrm>
                <a:prstGeom prst="line">
                  <a:avLst/>
                </a:prstGeom>
                <a:noFill/>
                <a:ln w="12700">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30" name="Line 368"/>
                <p:cNvSpPr>
                  <a:spLocks noChangeShapeType="1"/>
                </p:cNvSpPr>
                <p:nvPr/>
              </p:nvSpPr>
              <p:spPr bwMode="auto">
                <a:xfrm>
                  <a:off x="1232" y="2688"/>
                  <a:ext cx="0" cy="248"/>
                </a:xfrm>
                <a:prstGeom prst="line">
                  <a:avLst/>
                </a:prstGeom>
                <a:noFill/>
                <a:ln w="12700">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31" name="Line 369"/>
                <p:cNvSpPr>
                  <a:spLocks noChangeShapeType="1"/>
                </p:cNvSpPr>
                <p:nvPr/>
              </p:nvSpPr>
              <p:spPr bwMode="auto">
                <a:xfrm>
                  <a:off x="1328" y="2648"/>
                  <a:ext cx="0" cy="208"/>
                </a:xfrm>
                <a:prstGeom prst="line">
                  <a:avLst/>
                </a:prstGeom>
                <a:noFill/>
                <a:ln w="12700">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grpSp>
          <p:grpSp>
            <p:nvGrpSpPr>
              <p:cNvPr id="106" name="Group 370"/>
              <p:cNvGrpSpPr>
                <a:grpSpLocks/>
              </p:cNvGrpSpPr>
              <p:nvPr/>
            </p:nvGrpSpPr>
            <p:grpSpPr bwMode="auto">
              <a:xfrm>
                <a:off x="4752" y="1324"/>
                <a:ext cx="62" cy="198"/>
                <a:chOff x="1008" y="2648"/>
                <a:chExt cx="400" cy="904"/>
              </a:xfrm>
            </p:grpSpPr>
            <p:grpSp>
              <p:nvGrpSpPr>
                <p:cNvPr id="188" name="Group 371"/>
                <p:cNvGrpSpPr>
                  <a:grpSpLocks/>
                </p:cNvGrpSpPr>
                <p:nvPr/>
              </p:nvGrpSpPr>
              <p:grpSpPr bwMode="auto">
                <a:xfrm>
                  <a:off x="1064" y="2832"/>
                  <a:ext cx="344" cy="696"/>
                  <a:chOff x="1064" y="2832"/>
                  <a:chExt cx="344" cy="696"/>
                </a:xfrm>
              </p:grpSpPr>
              <p:sp>
                <p:nvSpPr>
                  <p:cNvPr id="210" name="Line 372"/>
                  <p:cNvSpPr>
                    <a:spLocks noChangeShapeType="1"/>
                  </p:cNvSpPr>
                  <p:nvPr/>
                </p:nvSpPr>
                <p:spPr bwMode="auto">
                  <a:xfrm flipV="1">
                    <a:off x="1064" y="2832"/>
                    <a:ext cx="112" cy="688"/>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11" name="Line 373"/>
                  <p:cNvSpPr>
                    <a:spLocks noChangeShapeType="1"/>
                  </p:cNvSpPr>
                  <p:nvPr/>
                </p:nvSpPr>
                <p:spPr bwMode="auto">
                  <a:xfrm>
                    <a:off x="1176" y="2832"/>
                    <a:ext cx="152" cy="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12" name="Line 374"/>
                  <p:cNvSpPr>
                    <a:spLocks noChangeShapeType="1"/>
                  </p:cNvSpPr>
                  <p:nvPr/>
                </p:nvSpPr>
                <p:spPr bwMode="auto">
                  <a:xfrm>
                    <a:off x="1328" y="2840"/>
                    <a:ext cx="80" cy="688"/>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13" name="Line 375"/>
                  <p:cNvSpPr>
                    <a:spLocks noChangeShapeType="1"/>
                  </p:cNvSpPr>
                  <p:nvPr/>
                </p:nvSpPr>
                <p:spPr bwMode="auto">
                  <a:xfrm>
                    <a:off x="1152" y="3008"/>
                    <a:ext cx="200" cy="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14" name="Line 376"/>
                  <p:cNvSpPr>
                    <a:spLocks noChangeShapeType="1"/>
                  </p:cNvSpPr>
                  <p:nvPr/>
                </p:nvSpPr>
                <p:spPr bwMode="auto">
                  <a:xfrm>
                    <a:off x="1120" y="3224"/>
                    <a:ext cx="248" cy="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15" name="Line 377"/>
                  <p:cNvSpPr>
                    <a:spLocks noChangeShapeType="1"/>
                  </p:cNvSpPr>
                  <p:nvPr/>
                </p:nvSpPr>
                <p:spPr bwMode="auto">
                  <a:xfrm>
                    <a:off x="1072" y="3424"/>
                    <a:ext cx="320" cy="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16" name="Line 378"/>
                  <p:cNvSpPr>
                    <a:spLocks noChangeShapeType="1"/>
                  </p:cNvSpPr>
                  <p:nvPr/>
                </p:nvSpPr>
                <p:spPr bwMode="auto">
                  <a:xfrm flipV="1">
                    <a:off x="1152" y="2840"/>
                    <a:ext cx="168" cy="152"/>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17" name="Line 379"/>
                  <p:cNvSpPr>
                    <a:spLocks noChangeShapeType="1"/>
                  </p:cNvSpPr>
                  <p:nvPr/>
                </p:nvSpPr>
                <p:spPr bwMode="auto">
                  <a:xfrm>
                    <a:off x="1168" y="2832"/>
                    <a:ext cx="176" cy="168"/>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18" name="Line 380"/>
                  <p:cNvSpPr>
                    <a:spLocks noChangeShapeType="1"/>
                  </p:cNvSpPr>
                  <p:nvPr/>
                </p:nvSpPr>
                <p:spPr bwMode="auto">
                  <a:xfrm flipV="1">
                    <a:off x="1128" y="3024"/>
                    <a:ext cx="224" cy="192"/>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19" name="Line 381"/>
                  <p:cNvSpPr>
                    <a:spLocks noChangeShapeType="1"/>
                  </p:cNvSpPr>
                  <p:nvPr/>
                </p:nvSpPr>
                <p:spPr bwMode="auto">
                  <a:xfrm>
                    <a:off x="1152" y="3000"/>
                    <a:ext cx="216" cy="224"/>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20" name="Line 382"/>
                  <p:cNvSpPr>
                    <a:spLocks noChangeShapeType="1"/>
                  </p:cNvSpPr>
                  <p:nvPr/>
                </p:nvSpPr>
                <p:spPr bwMode="auto">
                  <a:xfrm flipV="1">
                    <a:off x="1088" y="3224"/>
                    <a:ext cx="280" cy="20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21" name="Line 383"/>
                  <p:cNvSpPr>
                    <a:spLocks noChangeShapeType="1"/>
                  </p:cNvSpPr>
                  <p:nvPr/>
                </p:nvSpPr>
                <p:spPr bwMode="auto">
                  <a:xfrm>
                    <a:off x="1104" y="3232"/>
                    <a:ext cx="288" cy="184"/>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grpSp>
            <p:grpSp>
              <p:nvGrpSpPr>
                <p:cNvPr id="189" name="Group 384"/>
                <p:cNvGrpSpPr>
                  <a:grpSpLocks/>
                </p:cNvGrpSpPr>
                <p:nvPr/>
              </p:nvGrpSpPr>
              <p:grpSpPr bwMode="auto">
                <a:xfrm>
                  <a:off x="1008" y="2856"/>
                  <a:ext cx="344" cy="696"/>
                  <a:chOff x="1064" y="2832"/>
                  <a:chExt cx="344" cy="696"/>
                </a:xfrm>
              </p:grpSpPr>
              <p:sp>
                <p:nvSpPr>
                  <p:cNvPr id="198" name="Line 385"/>
                  <p:cNvSpPr>
                    <a:spLocks noChangeShapeType="1"/>
                  </p:cNvSpPr>
                  <p:nvPr/>
                </p:nvSpPr>
                <p:spPr bwMode="auto">
                  <a:xfrm flipV="1">
                    <a:off x="1064" y="2832"/>
                    <a:ext cx="112" cy="688"/>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199" name="Line 386"/>
                  <p:cNvSpPr>
                    <a:spLocks noChangeShapeType="1"/>
                  </p:cNvSpPr>
                  <p:nvPr/>
                </p:nvSpPr>
                <p:spPr bwMode="auto">
                  <a:xfrm>
                    <a:off x="1176" y="2832"/>
                    <a:ext cx="152" cy="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00" name="Line 387"/>
                  <p:cNvSpPr>
                    <a:spLocks noChangeShapeType="1"/>
                  </p:cNvSpPr>
                  <p:nvPr/>
                </p:nvSpPr>
                <p:spPr bwMode="auto">
                  <a:xfrm>
                    <a:off x="1328" y="2840"/>
                    <a:ext cx="80" cy="688"/>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01" name="Line 388"/>
                  <p:cNvSpPr>
                    <a:spLocks noChangeShapeType="1"/>
                  </p:cNvSpPr>
                  <p:nvPr/>
                </p:nvSpPr>
                <p:spPr bwMode="auto">
                  <a:xfrm>
                    <a:off x="1152" y="3008"/>
                    <a:ext cx="200" cy="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02" name="Line 389"/>
                  <p:cNvSpPr>
                    <a:spLocks noChangeShapeType="1"/>
                  </p:cNvSpPr>
                  <p:nvPr/>
                </p:nvSpPr>
                <p:spPr bwMode="auto">
                  <a:xfrm>
                    <a:off x="1120" y="3224"/>
                    <a:ext cx="248" cy="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03" name="Line 390"/>
                  <p:cNvSpPr>
                    <a:spLocks noChangeShapeType="1"/>
                  </p:cNvSpPr>
                  <p:nvPr/>
                </p:nvSpPr>
                <p:spPr bwMode="auto">
                  <a:xfrm>
                    <a:off x="1072" y="3424"/>
                    <a:ext cx="320" cy="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04" name="Line 391"/>
                  <p:cNvSpPr>
                    <a:spLocks noChangeShapeType="1"/>
                  </p:cNvSpPr>
                  <p:nvPr/>
                </p:nvSpPr>
                <p:spPr bwMode="auto">
                  <a:xfrm flipV="1">
                    <a:off x="1152" y="2840"/>
                    <a:ext cx="168" cy="152"/>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05" name="Line 392"/>
                  <p:cNvSpPr>
                    <a:spLocks noChangeShapeType="1"/>
                  </p:cNvSpPr>
                  <p:nvPr/>
                </p:nvSpPr>
                <p:spPr bwMode="auto">
                  <a:xfrm>
                    <a:off x="1168" y="2832"/>
                    <a:ext cx="176" cy="168"/>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06" name="Line 393"/>
                  <p:cNvSpPr>
                    <a:spLocks noChangeShapeType="1"/>
                  </p:cNvSpPr>
                  <p:nvPr/>
                </p:nvSpPr>
                <p:spPr bwMode="auto">
                  <a:xfrm flipV="1">
                    <a:off x="1128" y="3024"/>
                    <a:ext cx="224" cy="192"/>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07" name="Line 394"/>
                  <p:cNvSpPr>
                    <a:spLocks noChangeShapeType="1"/>
                  </p:cNvSpPr>
                  <p:nvPr/>
                </p:nvSpPr>
                <p:spPr bwMode="auto">
                  <a:xfrm>
                    <a:off x="1152" y="3000"/>
                    <a:ext cx="216" cy="224"/>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08" name="Line 395"/>
                  <p:cNvSpPr>
                    <a:spLocks noChangeShapeType="1"/>
                  </p:cNvSpPr>
                  <p:nvPr/>
                </p:nvSpPr>
                <p:spPr bwMode="auto">
                  <a:xfrm flipV="1">
                    <a:off x="1088" y="3224"/>
                    <a:ext cx="280" cy="20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09" name="Line 396"/>
                  <p:cNvSpPr>
                    <a:spLocks noChangeShapeType="1"/>
                  </p:cNvSpPr>
                  <p:nvPr/>
                </p:nvSpPr>
                <p:spPr bwMode="auto">
                  <a:xfrm>
                    <a:off x="1104" y="3232"/>
                    <a:ext cx="288" cy="184"/>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grpSp>
            <p:sp>
              <p:nvSpPr>
                <p:cNvPr id="190" name="Line 397"/>
                <p:cNvSpPr>
                  <a:spLocks noChangeShapeType="1"/>
                </p:cNvSpPr>
                <p:nvPr/>
              </p:nvSpPr>
              <p:spPr bwMode="auto">
                <a:xfrm flipV="1">
                  <a:off x="1272" y="2832"/>
                  <a:ext cx="56" cy="24"/>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191" name="Line 398"/>
                <p:cNvSpPr>
                  <a:spLocks noChangeShapeType="1"/>
                </p:cNvSpPr>
                <p:nvPr/>
              </p:nvSpPr>
              <p:spPr bwMode="auto">
                <a:xfrm flipV="1">
                  <a:off x="1288" y="3008"/>
                  <a:ext cx="72" cy="16"/>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192" name="Line 399"/>
                <p:cNvSpPr>
                  <a:spLocks noChangeShapeType="1"/>
                </p:cNvSpPr>
                <p:nvPr/>
              </p:nvSpPr>
              <p:spPr bwMode="auto">
                <a:xfrm flipV="1">
                  <a:off x="1128" y="2840"/>
                  <a:ext cx="40" cy="16"/>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193" name="Line 400"/>
                <p:cNvSpPr>
                  <a:spLocks noChangeShapeType="1"/>
                </p:cNvSpPr>
                <p:nvPr/>
              </p:nvSpPr>
              <p:spPr bwMode="auto">
                <a:xfrm flipV="1">
                  <a:off x="1336" y="3208"/>
                  <a:ext cx="48" cy="32"/>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194" name="Line 401"/>
                <p:cNvSpPr>
                  <a:spLocks noChangeShapeType="1"/>
                </p:cNvSpPr>
                <p:nvPr/>
              </p:nvSpPr>
              <p:spPr bwMode="auto">
                <a:xfrm flipV="1">
                  <a:off x="1336" y="3416"/>
                  <a:ext cx="64" cy="32"/>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195" name="Line 402"/>
                <p:cNvSpPr>
                  <a:spLocks noChangeShapeType="1"/>
                </p:cNvSpPr>
                <p:nvPr/>
              </p:nvSpPr>
              <p:spPr bwMode="auto">
                <a:xfrm>
                  <a:off x="1112" y="2656"/>
                  <a:ext cx="0" cy="192"/>
                </a:xfrm>
                <a:prstGeom prst="line">
                  <a:avLst/>
                </a:prstGeom>
                <a:noFill/>
                <a:ln w="12700">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196" name="Line 403"/>
                <p:cNvSpPr>
                  <a:spLocks noChangeShapeType="1"/>
                </p:cNvSpPr>
                <p:nvPr/>
              </p:nvSpPr>
              <p:spPr bwMode="auto">
                <a:xfrm>
                  <a:off x="1232" y="2688"/>
                  <a:ext cx="0" cy="248"/>
                </a:xfrm>
                <a:prstGeom prst="line">
                  <a:avLst/>
                </a:prstGeom>
                <a:noFill/>
                <a:ln w="12700">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197" name="Line 404"/>
                <p:cNvSpPr>
                  <a:spLocks noChangeShapeType="1"/>
                </p:cNvSpPr>
                <p:nvPr/>
              </p:nvSpPr>
              <p:spPr bwMode="auto">
                <a:xfrm>
                  <a:off x="1328" y="2648"/>
                  <a:ext cx="0" cy="208"/>
                </a:xfrm>
                <a:prstGeom prst="line">
                  <a:avLst/>
                </a:prstGeom>
                <a:noFill/>
                <a:ln w="12700">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grpSp>
          <p:grpSp>
            <p:nvGrpSpPr>
              <p:cNvPr id="107" name="Group 405"/>
              <p:cNvGrpSpPr>
                <a:grpSpLocks/>
              </p:cNvGrpSpPr>
              <p:nvPr/>
            </p:nvGrpSpPr>
            <p:grpSpPr bwMode="auto">
              <a:xfrm>
                <a:off x="3743" y="1996"/>
                <a:ext cx="207" cy="293"/>
                <a:chOff x="4120" y="2308"/>
                <a:chExt cx="305" cy="415"/>
              </a:xfrm>
            </p:grpSpPr>
            <p:sp>
              <p:nvSpPr>
                <p:cNvPr id="177" name="Freeform 406"/>
                <p:cNvSpPr>
                  <a:spLocks/>
                </p:cNvSpPr>
                <p:nvPr/>
              </p:nvSpPr>
              <p:spPr bwMode="auto">
                <a:xfrm flipH="1">
                  <a:off x="4378" y="2308"/>
                  <a:ext cx="47" cy="415"/>
                </a:xfrm>
                <a:custGeom>
                  <a:avLst/>
                  <a:gdLst>
                    <a:gd name="T0" fmla="*/ 90 w 90"/>
                    <a:gd name="T1" fmla="*/ 546 h 546"/>
                    <a:gd name="T2" fmla="*/ 0 w 90"/>
                    <a:gd name="T3" fmla="*/ 432 h 546"/>
                    <a:gd name="T4" fmla="*/ 0 w 90"/>
                    <a:gd name="T5" fmla="*/ 0 h 546"/>
                    <a:gd name="T6" fmla="*/ 84 w 90"/>
                    <a:gd name="T7" fmla="*/ 42 h 546"/>
                    <a:gd name="T8" fmla="*/ 90 w 90"/>
                    <a:gd name="T9" fmla="*/ 546 h 546"/>
                  </a:gdLst>
                  <a:ahLst/>
                  <a:cxnLst>
                    <a:cxn ang="0">
                      <a:pos x="T0" y="T1"/>
                    </a:cxn>
                    <a:cxn ang="0">
                      <a:pos x="T2" y="T3"/>
                    </a:cxn>
                    <a:cxn ang="0">
                      <a:pos x="T4" y="T5"/>
                    </a:cxn>
                    <a:cxn ang="0">
                      <a:pos x="T6" y="T7"/>
                    </a:cxn>
                    <a:cxn ang="0">
                      <a:pos x="T8" y="T9"/>
                    </a:cxn>
                  </a:cxnLst>
                  <a:rect l="0" t="0" r="r" b="b"/>
                  <a:pathLst>
                    <a:path w="90" h="546">
                      <a:moveTo>
                        <a:pt x="90" y="546"/>
                      </a:moveTo>
                      <a:lnTo>
                        <a:pt x="0" y="432"/>
                      </a:lnTo>
                      <a:lnTo>
                        <a:pt x="0" y="0"/>
                      </a:lnTo>
                      <a:lnTo>
                        <a:pt x="84" y="42"/>
                      </a:lnTo>
                      <a:lnTo>
                        <a:pt x="90" y="546"/>
                      </a:lnTo>
                      <a:close/>
                    </a:path>
                  </a:pathLst>
                </a:custGeom>
                <a:solidFill>
                  <a:srgbClr val="006699"/>
                </a:solidFill>
                <a:ln>
                  <a:noFill/>
                </a:ln>
                <a:effectLst/>
                <a:extLst>
                  <a:ext uri="{91240B29-F687-4f45-9708-019B960494DF}">
                    <a14:hiddenLine xmlns:a14="http://schemas.microsoft.com/office/drawing/2010/main" w="1588" cap="flat" cmpd="sng">
                      <a:solidFill>
                        <a:srgbClr val="AAE6FF"/>
                      </a:solidFill>
                      <a:prstDash val="solid"/>
                      <a:round/>
                      <a:headEnd type="none" w="med" len="med"/>
                      <a:tailEnd type="none" w="med" len="med"/>
                    </a14:hiddenLine>
                  </a:ex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endParaRPr lang="en-US" sz="1400" dirty="0">
                    <a:latin typeface="+mn-lt"/>
                  </a:endParaRPr>
                </a:p>
              </p:txBody>
            </p:sp>
            <p:sp>
              <p:nvSpPr>
                <p:cNvPr id="178" name="Rectangle 407"/>
                <p:cNvSpPr>
                  <a:spLocks noChangeArrowheads="1"/>
                </p:cNvSpPr>
                <p:nvPr/>
              </p:nvSpPr>
              <p:spPr bwMode="auto">
                <a:xfrm flipH="1">
                  <a:off x="4127" y="2340"/>
                  <a:ext cx="255" cy="383"/>
                </a:xfrm>
                <a:prstGeom prst="rect">
                  <a:avLst/>
                </a:prstGeom>
                <a:solidFill>
                  <a:srgbClr val="0078AA"/>
                </a:solidFill>
                <a:ln>
                  <a:noFill/>
                </a:ln>
                <a:effectLst/>
                <a:extLst>
                  <a:ext uri="{91240B29-F687-4f45-9708-019B960494DF}">
                    <a14:hiddenLine xmlns:a14="http://schemas.microsoft.com/office/drawing/2010/main" w="1588">
                      <a:solidFill>
                        <a:srgbClr val="AAE6FF"/>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en-US" sz="1400" dirty="0">
                    <a:latin typeface="+mn-lt"/>
                  </a:endParaRPr>
                </a:p>
              </p:txBody>
            </p:sp>
            <p:sp>
              <p:nvSpPr>
                <p:cNvPr id="179" name="Oval 408"/>
                <p:cNvSpPr>
                  <a:spLocks noChangeArrowheads="1"/>
                </p:cNvSpPr>
                <p:nvPr/>
              </p:nvSpPr>
              <p:spPr bwMode="auto">
                <a:xfrm flipH="1">
                  <a:off x="4278" y="2390"/>
                  <a:ext cx="37" cy="36"/>
                </a:xfrm>
                <a:prstGeom prst="ellipse">
                  <a:avLst/>
                </a:prstGeom>
                <a:solidFill>
                  <a:srgbClr val="FFC9C9"/>
                </a:solidFill>
                <a:ln>
                  <a:noFill/>
                </a:ln>
                <a:effectLst/>
                <a:extLst>
                  <a:ext uri="{91240B29-F687-4f45-9708-019B960494DF}">
                    <a14:hiddenLine xmlns:a14="http://schemas.microsoft.com/office/drawing/2010/main" w="12700">
                      <a:solidFill>
                        <a:srgbClr val="FF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grpSp>
              <p:nvGrpSpPr>
                <p:cNvPr id="180" name="Group 409"/>
                <p:cNvGrpSpPr>
                  <a:grpSpLocks/>
                </p:cNvGrpSpPr>
                <p:nvPr/>
              </p:nvGrpSpPr>
              <p:grpSpPr bwMode="auto">
                <a:xfrm flipH="1">
                  <a:off x="4164" y="2500"/>
                  <a:ext cx="152" cy="109"/>
                  <a:chOff x="3216" y="2784"/>
                  <a:chExt cx="192" cy="144"/>
                </a:xfrm>
              </p:grpSpPr>
              <p:sp>
                <p:nvSpPr>
                  <p:cNvPr id="184" name="Line 410"/>
                  <p:cNvSpPr>
                    <a:spLocks noChangeShapeType="1"/>
                  </p:cNvSpPr>
                  <p:nvPr/>
                </p:nvSpPr>
                <p:spPr bwMode="auto">
                  <a:xfrm>
                    <a:off x="3216" y="2784"/>
                    <a:ext cx="192" cy="0"/>
                  </a:xfrm>
                  <a:prstGeom prst="line">
                    <a:avLst/>
                  </a:prstGeom>
                  <a:noFill/>
                  <a:ln w="12700">
                    <a:solidFill>
                      <a:srgbClr val="CCE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185" name="Line 411"/>
                  <p:cNvSpPr>
                    <a:spLocks noChangeShapeType="1"/>
                  </p:cNvSpPr>
                  <p:nvPr/>
                </p:nvSpPr>
                <p:spPr bwMode="auto">
                  <a:xfrm>
                    <a:off x="3216" y="2832"/>
                    <a:ext cx="192" cy="0"/>
                  </a:xfrm>
                  <a:prstGeom prst="line">
                    <a:avLst/>
                  </a:prstGeom>
                  <a:noFill/>
                  <a:ln w="12700">
                    <a:solidFill>
                      <a:srgbClr val="CCE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186" name="Line 412"/>
                  <p:cNvSpPr>
                    <a:spLocks noChangeShapeType="1"/>
                  </p:cNvSpPr>
                  <p:nvPr/>
                </p:nvSpPr>
                <p:spPr bwMode="auto">
                  <a:xfrm>
                    <a:off x="3216" y="2880"/>
                    <a:ext cx="192" cy="0"/>
                  </a:xfrm>
                  <a:prstGeom prst="line">
                    <a:avLst/>
                  </a:prstGeom>
                  <a:noFill/>
                  <a:ln w="12700">
                    <a:solidFill>
                      <a:srgbClr val="CCE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187" name="Line 413"/>
                  <p:cNvSpPr>
                    <a:spLocks noChangeShapeType="1"/>
                  </p:cNvSpPr>
                  <p:nvPr/>
                </p:nvSpPr>
                <p:spPr bwMode="auto">
                  <a:xfrm>
                    <a:off x="3216" y="2928"/>
                    <a:ext cx="192" cy="0"/>
                  </a:xfrm>
                  <a:prstGeom prst="line">
                    <a:avLst/>
                  </a:prstGeom>
                  <a:noFill/>
                  <a:ln w="12700">
                    <a:solidFill>
                      <a:srgbClr val="CCE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grpSp>
            <p:sp>
              <p:nvSpPr>
                <p:cNvPr id="181" name="Freeform 414"/>
                <p:cNvSpPr>
                  <a:spLocks/>
                </p:cNvSpPr>
                <p:nvPr/>
              </p:nvSpPr>
              <p:spPr bwMode="auto">
                <a:xfrm>
                  <a:off x="4120" y="2311"/>
                  <a:ext cx="301" cy="35"/>
                </a:xfrm>
                <a:custGeom>
                  <a:avLst/>
                  <a:gdLst>
                    <a:gd name="T0" fmla="*/ 259 w 301"/>
                    <a:gd name="T1" fmla="*/ 35 h 35"/>
                    <a:gd name="T2" fmla="*/ 0 w 301"/>
                    <a:gd name="T3" fmla="*/ 35 h 35"/>
                    <a:gd name="T4" fmla="*/ 81 w 301"/>
                    <a:gd name="T5" fmla="*/ 0 h 35"/>
                    <a:gd name="T6" fmla="*/ 301 w 301"/>
                    <a:gd name="T7" fmla="*/ 0 h 35"/>
                    <a:gd name="T8" fmla="*/ 259 w 301"/>
                    <a:gd name="T9" fmla="*/ 35 h 35"/>
                  </a:gdLst>
                  <a:ahLst/>
                  <a:cxnLst>
                    <a:cxn ang="0">
                      <a:pos x="T0" y="T1"/>
                    </a:cxn>
                    <a:cxn ang="0">
                      <a:pos x="T2" y="T3"/>
                    </a:cxn>
                    <a:cxn ang="0">
                      <a:pos x="T4" y="T5"/>
                    </a:cxn>
                    <a:cxn ang="0">
                      <a:pos x="T6" y="T7"/>
                    </a:cxn>
                    <a:cxn ang="0">
                      <a:pos x="T8" y="T9"/>
                    </a:cxn>
                  </a:cxnLst>
                  <a:rect l="0" t="0" r="r" b="b"/>
                  <a:pathLst>
                    <a:path w="301" h="35">
                      <a:moveTo>
                        <a:pt x="259" y="35"/>
                      </a:moveTo>
                      <a:lnTo>
                        <a:pt x="0" y="35"/>
                      </a:lnTo>
                      <a:lnTo>
                        <a:pt x="81" y="0"/>
                      </a:lnTo>
                      <a:lnTo>
                        <a:pt x="301" y="0"/>
                      </a:lnTo>
                      <a:lnTo>
                        <a:pt x="259" y="35"/>
                      </a:lnTo>
                      <a:close/>
                    </a:path>
                  </a:pathLst>
                </a:custGeom>
                <a:solidFill>
                  <a:srgbClr val="00B4FF"/>
                </a:solidFill>
                <a:ln>
                  <a:noFill/>
                </a:ln>
                <a:effectLst/>
                <a:extLst>
                  <a:ext uri="{91240B29-F687-4f45-9708-019B960494DF}">
                    <a14:hiddenLine xmlns:a14="http://schemas.microsoft.com/office/drawing/2010/main" w="1588" cap="flat" cmpd="sng">
                      <a:solidFill>
                        <a:srgbClr val="AAE6FF"/>
                      </a:solidFill>
                      <a:prstDash val="solid"/>
                      <a:round/>
                      <a:headEnd type="none" w="med" len="med"/>
                      <a:tailEnd type="none" w="med" len="med"/>
                    </a14:hiddenLine>
                  </a:ex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endParaRPr lang="en-US" sz="1400" dirty="0">
                    <a:latin typeface="+mn-lt"/>
                  </a:endParaRPr>
                </a:p>
              </p:txBody>
            </p:sp>
            <p:sp>
              <p:nvSpPr>
                <p:cNvPr id="182" name="Oval 415"/>
                <p:cNvSpPr>
                  <a:spLocks noChangeArrowheads="1"/>
                </p:cNvSpPr>
                <p:nvPr/>
              </p:nvSpPr>
              <p:spPr bwMode="auto">
                <a:xfrm flipH="1">
                  <a:off x="4170" y="2386"/>
                  <a:ext cx="37" cy="36"/>
                </a:xfrm>
                <a:prstGeom prst="ellipse">
                  <a:avLst/>
                </a:prstGeom>
                <a:solidFill>
                  <a:srgbClr val="FFC9C9"/>
                </a:solidFill>
                <a:ln>
                  <a:noFill/>
                </a:ln>
                <a:effectLst/>
                <a:extLst>
                  <a:ext uri="{91240B29-F687-4f45-9708-019B960494DF}">
                    <a14:hiddenLine xmlns:a14="http://schemas.microsoft.com/office/drawing/2010/main" w="12700">
                      <a:solidFill>
                        <a:srgbClr val="FF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183" name="Oval 416"/>
                <p:cNvSpPr>
                  <a:spLocks noChangeArrowheads="1"/>
                </p:cNvSpPr>
                <p:nvPr/>
              </p:nvSpPr>
              <p:spPr bwMode="auto">
                <a:xfrm flipH="1">
                  <a:off x="4224" y="2386"/>
                  <a:ext cx="37" cy="36"/>
                </a:xfrm>
                <a:prstGeom prst="ellipse">
                  <a:avLst/>
                </a:prstGeom>
                <a:solidFill>
                  <a:srgbClr val="CCFF33"/>
                </a:solidFill>
                <a:ln>
                  <a:noFill/>
                </a:ln>
                <a:effectLst/>
                <a:extLst>
                  <a:ext uri="{91240B29-F687-4f45-9708-019B960494DF}">
                    <a14:hiddenLine xmlns:a14="http://schemas.microsoft.com/office/drawing/2010/main" w="12700">
                      <a:solidFill>
                        <a:srgbClr val="FF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grpSp>
          <p:grpSp>
            <p:nvGrpSpPr>
              <p:cNvPr id="108" name="Group 417"/>
              <p:cNvGrpSpPr>
                <a:grpSpLocks/>
              </p:cNvGrpSpPr>
              <p:nvPr/>
            </p:nvGrpSpPr>
            <p:grpSpPr bwMode="auto">
              <a:xfrm>
                <a:off x="4006" y="1833"/>
                <a:ext cx="328" cy="344"/>
                <a:chOff x="1970" y="2277"/>
                <a:chExt cx="493" cy="732"/>
              </a:xfrm>
            </p:grpSpPr>
            <p:grpSp>
              <p:nvGrpSpPr>
                <p:cNvPr id="147" name="Group 418"/>
                <p:cNvGrpSpPr>
                  <a:grpSpLocks/>
                </p:cNvGrpSpPr>
                <p:nvPr/>
              </p:nvGrpSpPr>
              <p:grpSpPr bwMode="auto">
                <a:xfrm>
                  <a:off x="1970" y="2337"/>
                  <a:ext cx="413" cy="672"/>
                  <a:chOff x="2651" y="2304"/>
                  <a:chExt cx="413" cy="672"/>
                </a:xfrm>
              </p:grpSpPr>
              <p:sp>
                <p:nvSpPr>
                  <p:cNvPr id="150" name="Rectangle 419"/>
                  <p:cNvSpPr>
                    <a:spLocks noChangeArrowheads="1"/>
                  </p:cNvSpPr>
                  <p:nvPr/>
                </p:nvSpPr>
                <p:spPr bwMode="auto">
                  <a:xfrm>
                    <a:off x="2651" y="2304"/>
                    <a:ext cx="413" cy="672"/>
                  </a:xfrm>
                  <a:prstGeom prst="rect">
                    <a:avLst/>
                  </a:prstGeom>
                  <a:solidFill>
                    <a:srgbClr val="DDDD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dirty="0">
                      <a:latin typeface="+mn-lt"/>
                    </a:endParaRPr>
                  </a:p>
                </p:txBody>
              </p:sp>
              <p:grpSp>
                <p:nvGrpSpPr>
                  <p:cNvPr id="151" name="Group 420"/>
                  <p:cNvGrpSpPr>
                    <a:grpSpLocks/>
                  </p:cNvGrpSpPr>
                  <p:nvPr/>
                </p:nvGrpSpPr>
                <p:grpSpPr bwMode="auto">
                  <a:xfrm>
                    <a:off x="2688" y="2556"/>
                    <a:ext cx="336" cy="192"/>
                    <a:chOff x="2688" y="2352"/>
                    <a:chExt cx="336" cy="192"/>
                  </a:xfrm>
                </p:grpSpPr>
                <p:sp>
                  <p:nvSpPr>
                    <p:cNvPr id="173" name="Line 421"/>
                    <p:cNvSpPr>
                      <a:spLocks noChangeShapeType="1"/>
                    </p:cNvSpPr>
                    <p:nvPr/>
                  </p:nvSpPr>
                  <p:spPr bwMode="auto">
                    <a:xfrm>
                      <a:off x="2688" y="2352"/>
                      <a:ext cx="336"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dirty="0">
                        <a:latin typeface="+mn-lt"/>
                      </a:endParaRPr>
                    </a:p>
                  </p:txBody>
                </p:sp>
                <p:sp>
                  <p:nvSpPr>
                    <p:cNvPr id="174" name="Line 422"/>
                    <p:cNvSpPr>
                      <a:spLocks noChangeShapeType="1"/>
                    </p:cNvSpPr>
                    <p:nvPr/>
                  </p:nvSpPr>
                  <p:spPr bwMode="auto">
                    <a:xfrm>
                      <a:off x="2688" y="2352"/>
                      <a:ext cx="0" cy="192"/>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dirty="0">
                        <a:latin typeface="+mn-lt"/>
                      </a:endParaRPr>
                    </a:p>
                  </p:txBody>
                </p:sp>
                <p:sp>
                  <p:nvSpPr>
                    <p:cNvPr id="175" name="Line 423"/>
                    <p:cNvSpPr>
                      <a:spLocks noChangeShapeType="1"/>
                    </p:cNvSpPr>
                    <p:nvPr/>
                  </p:nvSpPr>
                  <p:spPr bwMode="auto">
                    <a:xfrm>
                      <a:off x="2688" y="2544"/>
                      <a:ext cx="336" cy="0"/>
                    </a:xfrm>
                    <a:prstGeom prst="line">
                      <a:avLst/>
                    </a:prstGeom>
                    <a:noFill/>
                    <a:ln w="9525">
                      <a:solidFill>
                        <a:srgbClr val="F8F8F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dirty="0">
                        <a:latin typeface="+mn-lt"/>
                      </a:endParaRPr>
                    </a:p>
                  </p:txBody>
                </p:sp>
                <p:sp>
                  <p:nvSpPr>
                    <p:cNvPr id="176" name="Line 424"/>
                    <p:cNvSpPr>
                      <a:spLocks noChangeShapeType="1"/>
                    </p:cNvSpPr>
                    <p:nvPr/>
                  </p:nvSpPr>
                  <p:spPr bwMode="auto">
                    <a:xfrm>
                      <a:off x="3024" y="2352"/>
                      <a:ext cx="0" cy="192"/>
                    </a:xfrm>
                    <a:prstGeom prst="line">
                      <a:avLst/>
                    </a:prstGeom>
                    <a:noFill/>
                    <a:ln w="9525">
                      <a:solidFill>
                        <a:srgbClr val="F8F8F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dirty="0">
                        <a:latin typeface="+mn-lt"/>
                      </a:endParaRPr>
                    </a:p>
                  </p:txBody>
                </p:sp>
              </p:grpSp>
              <p:sp>
                <p:nvSpPr>
                  <p:cNvPr id="152" name="Line 425"/>
                  <p:cNvSpPr>
                    <a:spLocks noChangeShapeType="1"/>
                  </p:cNvSpPr>
                  <p:nvPr/>
                </p:nvSpPr>
                <p:spPr bwMode="auto">
                  <a:xfrm>
                    <a:off x="2857" y="2355"/>
                    <a:ext cx="0" cy="185"/>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dirty="0">
                      <a:latin typeface="+mn-lt"/>
                    </a:endParaRPr>
                  </a:p>
                </p:txBody>
              </p:sp>
              <p:sp>
                <p:nvSpPr>
                  <p:cNvPr id="153" name="Line 426"/>
                  <p:cNvSpPr>
                    <a:spLocks noChangeShapeType="1"/>
                  </p:cNvSpPr>
                  <p:nvPr/>
                </p:nvSpPr>
                <p:spPr bwMode="auto">
                  <a:xfrm>
                    <a:off x="2909" y="2357"/>
                    <a:ext cx="0" cy="185"/>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dirty="0">
                      <a:latin typeface="+mn-lt"/>
                    </a:endParaRPr>
                  </a:p>
                </p:txBody>
              </p:sp>
              <p:sp>
                <p:nvSpPr>
                  <p:cNvPr id="154" name="Line 427"/>
                  <p:cNvSpPr>
                    <a:spLocks noChangeShapeType="1"/>
                  </p:cNvSpPr>
                  <p:nvPr/>
                </p:nvSpPr>
                <p:spPr bwMode="auto">
                  <a:xfrm>
                    <a:off x="2963" y="2357"/>
                    <a:ext cx="0" cy="182"/>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dirty="0">
                      <a:latin typeface="+mn-lt"/>
                    </a:endParaRPr>
                  </a:p>
                </p:txBody>
              </p:sp>
              <p:sp>
                <p:nvSpPr>
                  <p:cNvPr id="155" name="Line 428"/>
                  <p:cNvSpPr>
                    <a:spLocks noChangeShapeType="1"/>
                  </p:cNvSpPr>
                  <p:nvPr/>
                </p:nvSpPr>
                <p:spPr bwMode="auto">
                  <a:xfrm>
                    <a:off x="2801" y="2356"/>
                    <a:ext cx="0" cy="185"/>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dirty="0">
                      <a:latin typeface="+mn-lt"/>
                    </a:endParaRPr>
                  </a:p>
                </p:txBody>
              </p:sp>
              <p:sp>
                <p:nvSpPr>
                  <p:cNvPr id="156" name="Line 429"/>
                  <p:cNvSpPr>
                    <a:spLocks noChangeShapeType="1"/>
                  </p:cNvSpPr>
                  <p:nvPr/>
                </p:nvSpPr>
                <p:spPr bwMode="auto">
                  <a:xfrm>
                    <a:off x="2747" y="2356"/>
                    <a:ext cx="0" cy="185"/>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dirty="0">
                      <a:latin typeface="+mn-lt"/>
                    </a:endParaRPr>
                  </a:p>
                </p:txBody>
              </p:sp>
              <p:grpSp>
                <p:nvGrpSpPr>
                  <p:cNvPr id="157" name="Group 430"/>
                  <p:cNvGrpSpPr>
                    <a:grpSpLocks/>
                  </p:cNvGrpSpPr>
                  <p:nvPr/>
                </p:nvGrpSpPr>
                <p:grpSpPr bwMode="auto">
                  <a:xfrm>
                    <a:off x="2688" y="2352"/>
                    <a:ext cx="336" cy="192"/>
                    <a:chOff x="2688" y="2352"/>
                    <a:chExt cx="336" cy="192"/>
                  </a:xfrm>
                </p:grpSpPr>
                <p:sp>
                  <p:nvSpPr>
                    <p:cNvPr id="169" name="Line 431"/>
                    <p:cNvSpPr>
                      <a:spLocks noChangeShapeType="1"/>
                    </p:cNvSpPr>
                    <p:nvPr/>
                  </p:nvSpPr>
                  <p:spPr bwMode="auto">
                    <a:xfrm>
                      <a:off x="2688" y="2352"/>
                      <a:ext cx="336"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dirty="0">
                        <a:latin typeface="+mn-lt"/>
                      </a:endParaRPr>
                    </a:p>
                  </p:txBody>
                </p:sp>
                <p:sp>
                  <p:nvSpPr>
                    <p:cNvPr id="170" name="Line 432"/>
                    <p:cNvSpPr>
                      <a:spLocks noChangeShapeType="1"/>
                    </p:cNvSpPr>
                    <p:nvPr/>
                  </p:nvSpPr>
                  <p:spPr bwMode="auto">
                    <a:xfrm>
                      <a:off x="2688" y="2352"/>
                      <a:ext cx="0" cy="192"/>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dirty="0">
                        <a:latin typeface="+mn-lt"/>
                      </a:endParaRPr>
                    </a:p>
                  </p:txBody>
                </p:sp>
                <p:sp>
                  <p:nvSpPr>
                    <p:cNvPr id="171" name="Line 433"/>
                    <p:cNvSpPr>
                      <a:spLocks noChangeShapeType="1"/>
                    </p:cNvSpPr>
                    <p:nvPr/>
                  </p:nvSpPr>
                  <p:spPr bwMode="auto">
                    <a:xfrm>
                      <a:off x="2688" y="2544"/>
                      <a:ext cx="336" cy="0"/>
                    </a:xfrm>
                    <a:prstGeom prst="line">
                      <a:avLst/>
                    </a:prstGeom>
                    <a:noFill/>
                    <a:ln w="9525">
                      <a:solidFill>
                        <a:srgbClr val="F8F8F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dirty="0">
                        <a:latin typeface="+mn-lt"/>
                      </a:endParaRPr>
                    </a:p>
                  </p:txBody>
                </p:sp>
                <p:sp>
                  <p:nvSpPr>
                    <p:cNvPr id="172" name="Line 434"/>
                    <p:cNvSpPr>
                      <a:spLocks noChangeShapeType="1"/>
                    </p:cNvSpPr>
                    <p:nvPr/>
                  </p:nvSpPr>
                  <p:spPr bwMode="auto">
                    <a:xfrm>
                      <a:off x="3024" y="2352"/>
                      <a:ext cx="0" cy="192"/>
                    </a:xfrm>
                    <a:prstGeom prst="line">
                      <a:avLst/>
                    </a:prstGeom>
                    <a:noFill/>
                    <a:ln w="9525">
                      <a:solidFill>
                        <a:srgbClr val="F8F8F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dirty="0">
                        <a:latin typeface="+mn-lt"/>
                      </a:endParaRPr>
                    </a:p>
                  </p:txBody>
                </p:sp>
              </p:grpSp>
              <p:sp>
                <p:nvSpPr>
                  <p:cNvPr id="158" name="Line 435"/>
                  <p:cNvSpPr>
                    <a:spLocks noChangeShapeType="1"/>
                  </p:cNvSpPr>
                  <p:nvPr/>
                </p:nvSpPr>
                <p:spPr bwMode="auto">
                  <a:xfrm>
                    <a:off x="2932" y="2562"/>
                    <a:ext cx="0" cy="185"/>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dirty="0">
                      <a:latin typeface="+mn-lt"/>
                    </a:endParaRPr>
                  </a:p>
                </p:txBody>
              </p:sp>
              <p:sp>
                <p:nvSpPr>
                  <p:cNvPr id="159" name="Line 436"/>
                  <p:cNvSpPr>
                    <a:spLocks noChangeShapeType="1"/>
                  </p:cNvSpPr>
                  <p:nvPr/>
                </p:nvSpPr>
                <p:spPr bwMode="auto">
                  <a:xfrm>
                    <a:off x="2864" y="2760"/>
                    <a:ext cx="0" cy="185"/>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dirty="0">
                      <a:latin typeface="+mn-lt"/>
                    </a:endParaRPr>
                  </a:p>
                </p:txBody>
              </p:sp>
              <p:sp>
                <p:nvSpPr>
                  <p:cNvPr id="160" name="Line 437"/>
                  <p:cNvSpPr>
                    <a:spLocks noChangeShapeType="1"/>
                  </p:cNvSpPr>
                  <p:nvPr/>
                </p:nvSpPr>
                <p:spPr bwMode="auto">
                  <a:xfrm>
                    <a:off x="2916" y="2762"/>
                    <a:ext cx="0" cy="185"/>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dirty="0">
                      <a:latin typeface="+mn-lt"/>
                    </a:endParaRPr>
                  </a:p>
                </p:txBody>
              </p:sp>
              <p:sp>
                <p:nvSpPr>
                  <p:cNvPr id="161" name="Line 438"/>
                  <p:cNvSpPr>
                    <a:spLocks noChangeShapeType="1"/>
                  </p:cNvSpPr>
                  <p:nvPr/>
                </p:nvSpPr>
                <p:spPr bwMode="auto">
                  <a:xfrm>
                    <a:off x="2970" y="2762"/>
                    <a:ext cx="0" cy="182"/>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dirty="0">
                      <a:latin typeface="+mn-lt"/>
                    </a:endParaRPr>
                  </a:p>
                </p:txBody>
              </p:sp>
              <p:sp>
                <p:nvSpPr>
                  <p:cNvPr id="162" name="Line 439"/>
                  <p:cNvSpPr>
                    <a:spLocks noChangeShapeType="1"/>
                  </p:cNvSpPr>
                  <p:nvPr/>
                </p:nvSpPr>
                <p:spPr bwMode="auto">
                  <a:xfrm>
                    <a:off x="2808" y="2761"/>
                    <a:ext cx="0" cy="185"/>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dirty="0">
                      <a:latin typeface="+mn-lt"/>
                    </a:endParaRPr>
                  </a:p>
                </p:txBody>
              </p:sp>
              <p:sp>
                <p:nvSpPr>
                  <p:cNvPr id="163" name="Line 440"/>
                  <p:cNvSpPr>
                    <a:spLocks noChangeShapeType="1"/>
                  </p:cNvSpPr>
                  <p:nvPr/>
                </p:nvSpPr>
                <p:spPr bwMode="auto">
                  <a:xfrm>
                    <a:off x="2754" y="2761"/>
                    <a:ext cx="0" cy="185"/>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dirty="0">
                      <a:latin typeface="+mn-lt"/>
                    </a:endParaRPr>
                  </a:p>
                </p:txBody>
              </p:sp>
              <p:grpSp>
                <p:nvGrpSpPr>
                  <p:cNvPr id="164" name="Group 441"/>
                  <p:cNvGrpSpPr>
                    <a:grpSpLocks/>
                  </p:cNvGrpSpPr>
                  <p:nvPr/>
                </p:nvGrpSpPr>
                <p:grpSpPr bwMode="auto">
                  <a:xfrm>
                    <a:off x="2688" y="2757"/>
                    <a:ext cx="336" cy="192"/>
                    <a:chOff x="2688" y="2352"/>
                    <a:chExt cx="336" cy="192"/>
                  </a:xfrm>
                </p:grpSpPr>
                <p:sp>
                  <p:nvSpPr>
                    <p:cNvPr id="165" name="Line 442"/>
                    <p:cNvSpPr>
                      <a:spLocks noChangeShapeType="1"/>
                    </p:cNvSpPr>
                    <p:nvPr/>
                  </p:nvSpPr>
                  <p:spPr bwMode="auto">
                    <a:xfrm>
                      <a:off x="2688" y="2352"/>
                      <a:ext cx="336"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dirty="0">
                        <a:latin typeface="+mn-lt"/>
                      </a:endParaRPr>
                    </a:p>
                  </p:txBody>
                </p:sp>
                <p:sp>
                  <p:nvSpPr>
                    <p:cNvPr id="166" name="Line 443"/>
                    <p:cNvSpPr>
                      <a:spLocks noChangeShapeType="1"/>
                    </p:cNvSpPr>
                    <p:nvPr/>
                  </p:nvSpPr>
                  <p:spPr bwMode="auto">
                    <a:xfrm>
                      <a:off x="2688" y="2352"/>
                      <a:ext cx="0" cy="192"/>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dirty="0">
                        <a:latin typeface="+mn-lt"/>
                      </a:endParaRPr>
                    </a:p>
                  </p:txBody>
                </p:sp>
                <p:sp>
                  <p:nvSpPr>
                    <p:cNvPr id="167" name="Line 444"/>
                    <p:cNvSpPr>
                      <a:spLocks noChangeShapeType="1"/>
                    </p:cNvSpPr>
                    <p:nvPr/>
                  </p:nvSpPr>
                  <p:spPr bwMode="auto">
                    <a:xfrm>
                      <a:off x="2688" y="2544"/>
                      <a:ext cx="336" cy="0"/>
                    </a:xfrm>
                    <a:prstGeom prst="line">
                      <a:avLst/>
                    </a:prstGeom>
                    <a:noFill/>
                    <a:ln w="9525">
                      <a:solidFill>
                        <a:srgbClr val="F8F8F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dirty="0">
                        <a:latin typeface="+mn-lt"/>
                      </a:endParaRPr>
                    </a:p>
                  </p:txBody>
                </p:sp>
                <p:sp>
                  <p:nvSpPr>
                    <p:cNvPr id="168" name="Line 445"/>
                    <p:cNvSpPr>
                      <a:spLocks noChangeShapeType="1"/>
                    </p:cNvSpPr>
                    <p:nvPr/>
                  </p:nvSpPr>
                  <p:spPr bwMode="auto">
                    <a:xfrm>
                      <a:off x="3024" y="2352"/>
                      <a:ext cx="0" cy="192"/>
                    </a:xfrm>
                    <a:prstGeom prst="line">
                      <a:avLst/>
                    </a:prstGeom>
                    <a:noFill/>
                    <a:ln w="9525">
                      <a:solidFill>
                        <a:srgbClr val="F8F8F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dirty="0">
                        <a:latin typeface="+mn-lt"/>
                      </a:endParaRPr>
                    </a:p>
                  </p:txBody>
                </p:sp>
              </p:grpSp>
            </p:grpSp>
            <p:sp>
              <p:nvSpPr>
                <p:cNvPr id="148" name="Freeform 446"/>
                <p:cNvSpPr>
                  <a:spLocks/>
                </p:cNvSpPr>
                <p:nvPr/>
              </p:nvSpPr>
              <p:spPr bwMode="auto">
                <a:xfrm>
                  <a:off x="1977" y="2277"/>
                  <a:ext cx="486" cy="60"/>
                </a:xfrm>
                <a:custGeom>
                  <a:avLst/>
                  <a:gdLst>
                    <a:gd name="T0" fmla="*/ 0 w 486"/>
                    <a:gd name="T1" fmla="*/ 60 h 60"/>
                    <a:gd name="T2" fmla="*/ 402 w 486"/>
                    <a:gd name="T3" fmla="*/ 60 h 60"/>
                    <a:gd name="T4" fmla="*/ 486 w 486"/>
                    <a:gd name="T5" fmla="*/ 0 h 60"/>
                    <a:gd name="T6" fmla="*/ 144 w 486"/>
                    <a:gd name="T7" fmla="*/ 0 h 60"/>
                    <a:gd name="T8" fmla="*/ 0 w 486"/>
                    <a:gd name="T9" fmla="*/ 60 h 60"/>
                  </a:gdLst>
                  <a:ahLst/>
                  <a:cxnLst>
                    <a:cxn ang="0">
                      <a:pos x="T0" y="T1"/>
                    </a:cxn>
                    <a:cxn ang="0">
                      <a:pos x="T2" y="T3"/>
                    </a:cxn>
                    <a:cxn ang="0">
                      <a:pos x="T4" y="T5"/>
                    </a:cxn>
                    <a:cxn ang="0">
                      <a:pos x="T6" y="T7"/>
                    </a:cxn>
                    <a:cxn ang="0">
                      <a:pos x="T8" y="T9"/>
                    </a:cxn>
                  </a:cxnLst>
                  <a:rect l="0" t="0" r="r" b="b"/>
                  <a:pathLst>
                    <a:path w="486" h="60">
                      <a:moveTo>
                        <a:pt x="0" y="60"/>
                      </a:moveTo>
                      <a:lnTo>
                        <a:pt x="402" y="60"/>
                      </a:lnTo>
                      <a:lnTo>
                        <a:pt x="486" y="0"/>
                      </a:lnTo>
                      <a:lnTo>
                        <a:pt x="144" y="0"/>
                      </a:lnTo>
                      <a:lnTo>
                        <a:pt x="0" y="60"/>
                      </a:lnTo>
                      <a:close/>
                    </a:path>
                  </a:pathLst>
                </a:custGeom>
                <a:solidFill>
                  <a:srgbClr val="B2B2B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dirty="0">
                    <a:latin typeface="+mn-lt"/>
                  </a:endParaRPr>
                </a:p>
              </p:txBody>
            </p:sp>
            <p:sp>
              <p:nvSpPr>
                <p:cNvPr id="149" name="Freeform 447"/>
                <p:cNvSpPr>
                  <a:spLocks/>
                </p:cNvSpPr>
                <p:nvPr/>
              </p:nvSpPr>
              <p:spPr bwMode="auto">
                <a:xfrm>
                  <a:off x="2382" y="2277"/>
                  <a:ext cx="75" cy="723"/>
                </a:xfrm>
                <a:custGeom>
                  <a:avLst/>
                  <a:gdLst>
                    <a:gd name="T0" fmla="*/ 0 w 75"/>
                    <a:gd name="T1" fmla="*/ 723 h 723"/>
                    <a:gd name="T2" fmla="*/ 0 w 75"/>
                    <a:gd name="T3" fmla="*/ 57 h 723"/>
                    <a:gd name="T4" fmla="*/ 75 w 75"/>
                    <a:gd name="T5" fmla="*/ 0 h 723"/>
                    <a:gd name="T6" fmla="*/ 75 w 75"/>
                    <a:gd name="T7" fmla="*/ 606 h 723"/>
                    <a:gd name="T8" fmla="*/ 0 w 75"/>
                    <a:gd name="T9" fmla="*/ 723 h 723"/>
                  </a:gdLst>
                  <a:ahLst/>
                  <a:cxnLst>
                    <a:cxn ang="0">
                      <a:pos x="T0" y="T1"/>
                    </a:cxn>
                    <a:cxn ang="0">
                      <a:pos x="T2" y="T3"/>
                    </a:cxn>
                    <a:cxn ang="0">
                      <a:pos x="T4" y="T5"/>
                    </a:cxn>
                    <a:cxn ang="0">
                      <a:pos x="T6" y="T7"/>
                    </a:cxn>
                    <a:cxn ang="0">
                      <a:pos x="T8" y="T9"/>
                    </a:cxn>
                  </a:cxnLst>
                  <a:rect l="0" t="0" r="r" b="b"/>
                  <a:pathLst>
                    <a:path w="75" h="723">
                      <a:moveTo>
                        <a:pt x="0" y="723"/>
                      </a:moveTo>
                      <a:lnTo>
                        <a:pt x="0" y="57"/>
                      </a:lnTo>
                      <a:lnTo>
                        <a:pt x="75" y="0"/>
                      </a:lnTo>
                      <a:lnTo>
                        <a:pt x="75" y="606"/>
                      </a:lnTo>
                      <a:lnTo>
                        <a:pt x="0" y="723"/>
                      </a:lnTo>
                      <a:close/>
                    </a:path>
                  </a:pathLst>
                </a:custGeom>
                <a:solidFill>
                  <a:srgbClr val="969696"/>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endParaRPr lang="en-US" sz="1400" dirty="0">
                    <a:latin typeface="+mn-lt"/>
                  </a:endParaRPr>
                </a:p>
              </p:txBody>
            </p:sp>
          </p:grpSp>
          <p:sp>
            <p:nvSpPr>
              <p:cNvPr id="109" name="Text Box 448"/>
              <p:cNvSpPr txBox="1">
                <a:spLocks noChangeArrowheads="1"/>
              </p:cNvSpPr>
              <p:nvPr/>
            </p:nvSpPr>
            <p:spPr bwMode="auto">
              <a:xfrm>
                <a:off x="4022" y="1936"/>
                <a:ext cx="284" cy="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a:lnSpc>
                    <a:spcPct val="100000"/>
                  </a:lnSpc>
                </a:pPr>
                <a:r>
                  <a:rPr lang="de-DE" sz="1400" b="1" dirty="0">
                    <a:solidFill>
                      <a:schemeClr val="tx1"/>
                    </a:solidFill>
                    <a:latin typeface="+mn-lt"/>
                  </a:rPr>
                  <a:t>H</a:t>
                </a:r>
                <a:r>
                  <a:rPr lang="en-GB" sz="1400" b="1" dirty="0">
                    <a:solidFill>
                      <a:schemeClr val="tx1"/>
                    </a:solidFill>
                    <a:latin typeface="+mn-lt"/>
                  </a:rPr>
                  <a:t>LR</a:t>
                </a:r>
                <a:endParaRPr lang="de-DE" sz="1400" dirty="0">
                  <a:solidFill>
                    <a:schemeClr val="tx1"/>
                  </a:solidFill>
                  <a:latin typeface="+mn-lt"/>
                </a:endParaRPr>
              </a:p>
            </p:txBody>
          </p:sp>
          <p:grpSp>
            <p:nvGrpSpPr>
              <p:cNvPr id="111" name="Group 450"/>
              <p:cNvGrpSpPr>
                <a:grpSpLocks/>
              </p:cNvGrpSpPr>
              <p:nvPr/>
            </p:nvGrpSpPr>
            <p:grpSpPr bwMode="auto">
              <a:xfrm>
                <a:off x="4142" y="1276"/>
                <a:ext cx="62" cy="198"/>
                <a:chOff x="1008" y="2648"/>
                <a:chExt cx="400" cy="904"/>
              </a:xfrm>
            </p:grpSpPr>
            <p:grpSp>
              <p:nvGrpSpPr>
                <p:cNvPr id="113" name="Group 451"/>
                <p:cNvGrpSpPr>
                  <a:grpSpLocks/>
                </p:cNvGrpSpPr>
                <p:nvPr/>
              </p:nvGrpSpPr>
              <p:grpSpPr bwMode="auto">
                <a:xfrm>
                  <a:off x="1064" y="2832"/>
                  <a:ext cx="344" cy="696"/>
                  <a:chOff x="1064" y="2832"/>
                  <a:chExt cx="344" cy="696"/>
                </a:xfrm>
              </p:grpSpPr>
              <p:sp>
                <p:nvSpPr>
                  <p:cNvPr id="135" name="Line 452"/>
                  <p:cNvSpPr>
                    <a:spLocks noChangeShapeType="1"/>
                  </p:cNvSpPr>
                  <p:nvPr/>
                </p:nvSpPr>
                <p:spPr bwMode="auto">
                  <a:xfrm flipV="1">
                    <a:off x="1064" y="2832"/>
                    <a:ext cx="112" cy="688"/>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136" name="Line 453"/>
                  <p:cNvSpPr>
                    <a:spLocks noChangeShapeType="1"/>
                  </p:cNvSpPr>
                  <p:nvPr/>
                </p:nvSpPr>
                <p:spPr bwMode="auto">
                  <a:xfrm>
                    <a:off x="1176" y="2832"/>
                    <a:ext cx="152" cy="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137" name="Line 454"/>
                  <p:cNvSpPr>
                    <a:spLocks noChangeShapeType="1"/>
                  </p:cNvSpPr>
                  <p:nvPr/>
                </p:nvSpPr>
                <p:spPr bwMode="auto">
                  <a:xfrm>
                    <a:off x="1328" y="2840"/>
                    <a:ext cx="80" cy="688"/>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138" name="Line 455"/>
                  <p:cNvSpPr>
                    <a:spLocks noChangeShapeType="1"/>
                  </p:cNvSpPr>
                  <p:nvPr/>
                </p:nvSpPr>
                <p:spPr bwMode="auto">
                  <a:xfrm>
                    <a:off x="1152" y="3008"/>
                    <a:ext cx="200" cy="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139" name="Line 456"/>
                  <p:cNvSpPr>
                    <a:spLocks noChangeShapeType="1"/>
                  </p:cNvSpPr>
                  <p:nvPr/>
                </p:nvSpPr>
                <p:spPr bwMode="auto">
                  <a:xfrm>
                    <a:off x="1120" y="3224"/>
                    <a:ext cx="248" cy="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140" name="Line 457"/>
                  <p:cNvSpPr>
                    <a:spLocks noChangeShapeType="1"/>
                  </p:cNvSpPr>
                  <p:nvPr/>
                </p:nvSpPr>
                <p:spPr bwMode="auto">
                  <a:xfrm>
                    <a:off x="1072" y="3424"/>
                    <a:ext cx="320" cy="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141" name="Line 458"/>
                  <p:cNvSpPr>
                    <a:spLocks noChangeShapeType="1"/>
                  </p:cNvSpPr>
                  <p:nvPr/>
                </p:nvSpPr>
                <p:spPr bwMode="auto">
                  <a:xfrm flipV="1">
                    <a:off x="1152" y="2840"/>
                    <a:ext cx="168" cy="152"/>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142" name="Line 459"/>
                  <p:cNvSpPr>
                    <a:spLocks noChangeShapeType="1"/>
                  </p:cNvSpPr>
                  <p:nvPr/>
                </p:nvSpPr>
                <p:spPr bwMode="auto">
                  <a:xfrm>
                    <a:off x="1168" y="2832"/>
                    <a:ext cx="176" cy="168"/>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143" name="Line 460"/>
                  <p:cNvSpPr>
                    <a:spLocks noChangeShapeType="1"/>
                  </p:cNvSpPr>
                  <p:nvPr/>
                </p:nvSpPr>
                <p:spPr bwMode="auto">
                  <a:xfrm flipV="1">
                    <a:off x="1128" y="3024"/>
                    <a:ext cx="224" cy="192"/>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144" name="Line 461"/>
                  <p:cNvSpPr>
                    <a:spLocks noChangeShapeType="1"/>
                  </p:cNvSpPr>
                  <p:nvPr/>
                </p:nvSpPr>
                <p:spPr bwMode="auto">
                  <a:xfrm>
                    <a:off x="1152" y="3000"/>
                    <a:ext cx="216" cy="224"/>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145" name="Line 462"/>
                  <p:cNvSpPr>
                    <a:spLocks noChangeShapeType="1"/>
                  </p:cNvSpPr>
                  <p:nvPr/>
                </p:nvSpPr>
                <p:spPr bwMode="auto">
                  <a:xfrm flipV="1">
                    <a:off x="1088" y="3224"/>
                    <a:ext cx="280" cy="20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146" name="Line 463"/>
                  <p:cNvSpPr>
                    <a:spLocks noChangeShapeType="1"/>
                  </p:cNvSpPr>
                  <p:nvPr/>
                </p:nvSpPr>
                <p:spPr bwMode="auto">
                  <a:xfrm>
                    <a:off x="1104" y="3232"/>
                    <a:ext cx="288" cy="184"/>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grpSp>
            <p:grpSp>
              <p:nvGrpSpPr>
                <p:cNvPr id="114" name="Group 464"/>
                <p:cNvGrpSpPr>
                  <a:grpSpLocks/>
                </p:cNvGrpSpPr>
                <p:nvPr/>
              </p:nvGrpSpPr>
              <p:grpSpPr bwMode="auto">
                <a:xfrm>
                  <a:off x="1008" y="2856"/>
                  <a:ext cx="344" cy="696"/>
                  <a:chOff x="1064" y="2832"/>
                  <a:chExt cx="344" cy="696"/>
                </a:xfrm>
              </p:grpSpPr>
              <p:sp>
                <p:nvSpPr>
                  <p:cNvPr id="123" name="Line 465"/>
                  <p:cNvSpPr>
                    <a:spLocks noChangeShapeType="1"/>
                  </p:cNvSpPr>
                  <p:nvPr/>
                </p:nvSpPr>
                <p:spPr bwMode="auto">
                  <a:xfrm flipV="1">
                    <a:off x="1064" y="2832"/>
                    <a:ext cx="112" cy="688"/>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124" name="Line 466"/>
                  <p:cNvSpPr>
                    <a:spLocks noChangeShapeType="1"/>
                  </p:cNvSpPr>
                  <p:nvPr/>
                </p:nvSpPr>
                <p:spPr bwMode="auto">
                  <a:xfrm>
                    <a:off x="1176" y="2832"/>
                    <a:ext cx="152" cy="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125" name="Line 467"/>
                  <p:cNvSpPr>
                    <a:spLocks noChangeShapeType="1"/>
                  </p:cNvSpPr>
                  <p:nvPr/>
                </p:nvSpPr>
                <p:spPr bwMode="auto">
                  <a:xfrm>
                    <a:off x="1328" y="2840"/>
                    <a:ext cx="80" cy="688"/>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126" name="Line 468"/>
                  <p:cNvSpPr>
                    <a:spLocks noChangeShapeType="1"/>
                  </p:cNvSpPr>
                  <p:nvPr/>
                </p:nvSpPr>
                <p:spPr bwMode="auto">
                  <a:xfrm>
                    <a:off x="1152" y="3008"/>
                    <a:ext cx="200" cy="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127" name="Line 469"/>
                  <p:cNvSpPr>
                    <a:spLocks noChangeShapeType="1"/>
                  </p:cNvSpPr>
                  <p:nvPr/>
                </p:nvSpPr>
                <p:spPr bwMode="auto">
                  <a:xfrm>
                    <a:off x="1120" y="3224"/>
                    <a:ext cx="248" cy="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128" name="Line 470"/>
                  <p:cNvSpPr>
                    <a:spLocks noChangeShapeType="1"/>
                  </p:cNvSpPr>
                  <p:nvPr/>
                </p:nvSpPr>
                <p:spPr bwMode="auto">
                  <a:xfrm>
                    <a:off x="1072" y="3424"/>
                    <a:ext cx="320" cy="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129" name="Line 471"/>
                  <p:cNvSpPr>
                    <a:spLocks noChangeShapeType="1"/>
                  </p:cNvSpPr>
                  <p:nvPr/>
                </p:nvSpPr>
                <p:spPr bwMode="auto">
                  <a:xfrm flipV="1">
                    <a:off x="1152" y="2840"/>
                    <a:ext cx="168" cy="152"/>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130" name="Line 472"/>
                  <p:cNvSpPr>
                    <a:spLocks noChangeShapeType="1"/>
                  </p:cNvSpPr>
                  <p:nvPr/>
                </p:nvSpPr>
                <p:spPr bwMode="auto">
                  <a:xfrm>
                    <a:off x="1168" y="2832"/>
                    <a:ext cx="176" cy="168"/>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131" name="Line 473"/>
                  <p:cNvSpPr>
                    <a:spLocks noChangeShapeType="1"/>
                  </p:cNvSpPr>
                  <p:nvPr/>
                </p:nvSpPr>
                <p:spPr bwMode="auto">
                  <a:xfrm flipV="1">
                    <a:off x="1128" y="3024"/>
                    <a:ext cx="224" cy="192"/>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132" name="Line 474"/>
                  <p:cNvSpPr>
                    <a:spLocks noChangeShapeType="1"/>
                  </p:cNvSpPr>
                  <p:nvPr/>
                </p:nvSpPr>
                <p:spPr bwMode="auto">
                  <a:xfrm>
                    <a:off x="1152" y="3000"/>
                    <a:ext cx="216" cy="224"/>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133" name="Line 475"/>
                  <p:cNvSpPr>
                    <a:spLocks noChangeShapeType="1"/>
                  </p:cNvSpPr>
                  <p:nvPr/>
                </p:nvSpPr>
                <p:spPr bwMode="auto">
                  <a:xfrm flipV="1">
                    <a:off x="1088" y="3224"/>
                    <a:ext cx="280" cy="200"/>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134" name="Line 476"/>
                  <p:cNvSpPr>
                    <a:spLocks noChangeShapeType="1"/>
                  </p:cNvSpPr>
                  <p:nvPr/>
                </p:nvSpPr>
                <p:spPr bwMode="auto">
                  <a:xfrm>
                    <a:off x="1104" y="3232"/>
                    <a:ext cx="288" cy="184"/>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grpSp>
            <p:sp>
              <p:nvSpPr>
                <p:cNvPr id="115" name="Line 477"/>
                <p:cNvSpPr>
                  <a:spLocks noChangeShapeType="1"/>
                </p:cNvSpPr>
                <p:nvPr/>
              </p:nvSpPr>
              <p:spPr bwMode="auto">
                <a:xfrm flipV="1">
                  <a:off x="1272" y="2832"/>
                  <a:ext cx="56" cy="24"/>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116" name="Line 478"/>
                <p:cNvSpPr>
                  <a:spLocks noChangeShapeType="1"/>
                </p:cNvSpPr>
                <p:nvPr/>
              </p:nvSpPr>
              <p:spPr bwMode="auto">
                <a:xfrm flipV="1">
                  <a:off x="1288" y="3008"/>
                  <a:ext cx="72" cy="16"/>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117" name="Line 479"/>
                <p:cNvSpPr>
                  <a:spLocks noChangeShapeType="1"/>
                </p:cNvSpPr>
                <p:nvPr/>
              </p:nvSpPr>
              <p:spPr bwMode="auto">
                <a:xfrm flipV="1">
                  <a:off x="1128" y="2840"/>
                  <a:ext cx="40" cy="16"/>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118" name="Line 480"/>
                <p:cNvSpPr>
                  <a:spLocks noChangeShapeType="1"/>
                </p:cNvSpPr>
                <p:nvPr/>
              </p:nvSpPr>
              <p:spPr bwMode="auto">
                <a:xfrm flipV="1">
                  <a:off x="1336" y="3208"/>
                  <a:ext cx="48" cy="32"/>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119" name="Line 481"/>
                <p:cNvSpPr>
                  <a:spLocks noChangeShapeType="1"/>
                </p:cNvSpPr>
                <p:nvPr/>
              </p:nvSpPr>
              <p:spPr bwMode="auto">
                <a:xfrm flipV="1">
                  <a:off x="1336" y="3416"/>
                  <a:ext cx="64" cy="32"/>
                </a:xfrm>
                <a:prstGeom prst="line">
                  <a:avLst/>
                </a:prstGeom>
                <a:noFill/>
                <a:ln w="9525">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120" name="Line 482"/>
                <p:cNvSpPr>
                  <a:spLocks noChangeShapeType="1"/>
                </p:cNvSpPr>
                <p:nvPr/>
              </p:nvSpPr>
              <p:spPr bwMode="auto">
                <a:xfrm>
                  <a:off x="1112" y="2656"/>
                  <a:ext cx="0" cy="192"/>
                </a:xfrm>
                <a:prstGeom prst="line">
                  <a:avLst/>
                </a:prstGeom>
                <a:noFill/>
                <a:ln w="12700">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121" name="Line 483"/>
                <p:cNvSpPr>
                  <a:spLocks noChangeShapeType="1"/>
                </p:cNvSpPr>
                <p:nvPr/>
              </p:nvSpPr>
              <p:spPr bwMode="auto">
                <a:xfrm>
                  <a:off x="1232" y="2688"/>
                  <a:ext cx="0" cy="248"/>
                </a:xfrm>
                <a:prstGeom prst="line">
                  <a:avLst/>
                </a:prstGeom>
                <a:noFill/>
                <a:ln w="12700">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122" name="Line 484"/>
                <p:cNvSpPr>
                  <a:spLocks noChangeShapeType="1"/>
                </p:cNvSpPr>
                <p:nvPr/>
              </p:nvSpPr>
              <p:spPr bwMode="auto">
                <a:xfrm>
                  <a:off x="1328" y="2648"/>
                  <a:ext cx="0" cy="208"/>
                </a:xfrm>
                <a:prstGeom prst="line">
                  <a:avLst/>
                </a:prstGeom>
                <a:noFill/>
                <a:ln w="12700">
                  <a:solidFill>
                    <a:srgbClr val="99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grpSp>
          <p:sp>
            <p:nvSpPr>
              <p:cNvPr id="112" name="Rectangle 485"/>
              <p:cNvSpPr>
                <a:spLocks noChangeArrowheads="1"/>
              </p:cNvSpPr>
              <p:nvPr/>
            </p:nvSpPr>
            <p:spPr bwMode="auto">
              <a:xfrm>
                <a:off x="4075" y="1497"/>
                <a:ext cx="535" cy="3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lnSpc>
                    <a:spcPct val="80000"/>
                  </a:lnSpc>
                </a:pPr>
                <a:r>
                  <a:rPr lang="en-GB" sz="1400" i="1" dirty="0">
                    <a:solidFill>
                      <a:schemeClr val="tx1"/>
                    </a:solidFill>
                    <a:latin typeface="+mn-lt"/>
                  </a:rPr>
                  <a:t>3GPP</a:t>
                </a:r>
              </a:p>
              <a:p>
                <a:pPr algn="ctr">
                  <a:lnSpc>
                    <a:spcPct val="80000"/>
                  </a:lnSpc>
                </a:pPr>
                <a:r>
                  <a:rPr lang="en-GB" sz="1400" dirty="0">
                    <a:solidFill>
                      <a:schemeClr val="tx1"/>
                    </a:solidFill>
                    <a:latin typeface="+mn-lt"/>
                  </a:rPr>
                  <a:t>MNO</a:t>
                </a:r>
                <a:endParaRPr lang="de-DE" sz="1400" dirty="0">
                  <a:solidFill>
                    <a:schemeClr val="tx1"/>
                  </a:solidFill>
                  <a:latin typeface="+mn-lt"/>
                </a:endParaRPr>
              </a:p>
            </p:txBody>
          </p:sp>
        </p:grpSp>
        <p:grpSp>
          <p:nvGrpSpPr>
            <p:cNvPr id="16" name="Group 507"/>
            <p:cNvGrpSpPr>
              <a:grpSpLocks/>
            </p:cNvGrpSpPr>
            <p:nvPr/>
          </p:nvGrpSpPr>
          <p:grpSpPr bwMode="auto">
            <a:xfrm>
              <a:off x="6673642" y="4327847"/>
              <a:ext cx="270842" cy="383365"/>
              <a:chOff x="4120" y="2308"/>
              <a:chExt cx="305" cy="415"/>
            </a:xfrm>
          </p:grpSpPr>
          <p:sp>
            <p:nvSpPr>
              <p:cNvPr id="91" name="Freeform 508"/>
              <p:cNvSpPr>
                <a:spLocks/>
              </p:cNvSpPr>
              <p:nvPr/>
            </p:nvSpPr>
            <p:spPr bwMode="auto">
              <a:xfrm flipH="1">
                <a:off x="4378" y="2308"/>
                <a:ext cx="47" cy="415"/>
              </a:xfrm>
              <a:custGeom>
                <a:avLst/>
                <a:gdLst>
                  <a:gd name="T0" fmla="*/ 90 w 90"/>
                  <a:gd name="T1" fmla="*/ 546 h 546"/>
                  <a:gd name="T2" fmla="*/ 0 w 90"/>
                  <a:gd name="T3" fmla="*/ 432 h 546"/>
                  <a:gd name="T4" fmla="*/ 0 w 90"/>
                  <a:gd name="T5" fmla="*/ 0 h 546"/>
                  <a:gd name="T6" fmla="*/ 84 w 90"/>
                  <a:gd name="T7" fmla="*/ 42 h 546"/>
                  <a:gd name="T8" fmla="*/ 90 w 90"/>
                  <a:gd name="T9" fmla="*/ 546 h 546"/>
                </a:gdLst>
                <a:ahLst/>
                <a:cxnLst>
                  <a:cxn ang="0">
                    <a:pos x="T0" y="T1"/>
                  </a:cxn>
                  <a:cxn ang="0">
                    <a:pos x="T2" y="T3"/>
                  </a:cxn>
                  <a:cxn ang="0">
                    <a:pos x="T4" y="T5"/>
                  </a:cxn>
                  <a:cxn ang="0">
                    <a:pos x="T6" y="T7"/>
                  </a:cxn>
                  <a:cxn ang="0">
                    <a:pos x="T8" y="T9"/>
                  </a:cxn>
                </a:cxnLst>
                <a:rect l="0" t="0" r="r" b="b"/>
                <a:pathLst>
                  <a:path w="90" h="546">
                    <a:moveTo>
                      <a:pt x="90" y="546"/>
                    </a:moveTo>
                    <a:lnTo>
                      <a:pt x="0" y="432"/>
                    </a:lnTo>
                    <a:lnTo>
                      <a:pt x="0" y="0"/>
                    </a:lnTo>
                    <a:lnTo>
                      <a:pt x="84" y="42"/>
                    </a:lnTo>
                    <a:lnTo>
                      <a:pt x="90" y="546"/>
                    </a:lnTo>
                    <a:close/>
                  </a:path>
                </a:pathLst>
              </a:custGeom>
              <a:solidFill>
                <a:srgbClr val="006699"/>
              </a:solidFill>
              <a:ln>
                <a:noFill/>
              </a:ln>
              <a:effectLst/>
              <a:extLst>
                <a:ext uri="{91240B29-F687-4f45-9708-019B960494DF}">
                  <a14:hiddenLine xmlns:a14="http://schemas.microsoft.com/office/drawing/2010/main" w="1588" cap="flat" cmpd="sng">
                    <a:solidFill>
                      <a:srgbClr val="AAE6FF"/>
                    </a:solidFill>
                    <a:prstDash val="solid"/>
                    <a:round/>
                    <a:headEnd type="none" w="med" len="med"/>
                    <a:tailEnd type="none" w="med" len="med"/>
                  </a14:hiddenLine>
                </a:ex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endParaRPr lang="en-US" sz="1400" dirty="0">
                  <a:latin typeface="+mn-lt"/>
                </a:endParaRPr>
              </a:p>
            </p:txBody>
          </p:sp>
          <p:sp>
            <p:nvSpPr>
              <p:cNvPr id="92" name="Rectangle 509"/>
              <p:cNvSpPr>
                <a:spLocks noChangeArrowheads="1"/>
              </p:cNvSpPr>
              <p:nvPr/>
            </p:nvSpPr>
            <p:spPr bwMode="auto">
              <a:xfrm flipH="1">
                <a:off x="4127" y="2340"/>
                <a:ext cx="255" cy="383"/>
              </a:xfrm>
              <a:prstGeom prst="rect">
                <a:avLst/>
              </a:prstGeom>
              <a:solidFill>
                <a:srgbClr val="0078AA"/>
              </a:solidFill>
              <a:ln>
                <a:noFill/>
              </a:ln>
              <a:effectLst/>
              <a:extLst>
                <a:ext uri="{91240B29-F687-4f45-9708-019B960494DF}">
                  <a14:hiddenLine xmlns:a14="http://schemas.microsoft.com/office/drawing/2010/main" w="1588">
                    <a:solidFill>
                      <a:srgbClr val="AAE6FF"/>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en-US" sz="1400" dirty="0">
                  <a:latin typeface="+mn-lt"/>
                </a:endParaRPr>
              </a:p>
            </p:txBody>
          </p:sp>
          <p:sp>
            <p:nvSpPr>
              <p:cNvPr id="93" name="Oval 510"/>
              <p:cNvSpPr>
                <a:spLocks noChangeArrowheads="1"/>
              </p:cNvSpPr>
              <p:nvPr/>
            </p:nvSpPr>
            <p:spPr bwMode="auto">
              <a:xfrm flipH="1">
                <a:off x="4278" y="2390"/>
                <a:ext cx="37" cy="36"/>
              </a:xfrm>
              <a:prstGeom prst="ellipse">
                <a:avLst/>
              </a:prstGeom>
              <a:solidFill>
                <a:srgbClr val="FFC9C9"/>
              </a:solidFill>
              <a:ln>
                <a:noFill/>
              </a:ln>
              <a:effectLst/>
              <a:extLst>
                <a:ext uri="{91240B29-F687-4f45-9708-019B960494DF}">
                  <a14:hiddenLine xmlns:a14="http://schemas.microsoft.com/office/drawing/2010/main" w="12700">
                    <a:solidFill>
                      <a:srgbClr val="FF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grpSp>
            <p:nvGrpSpPr>
              <p:cNvPr id="94" name="Group 511"/>
              <p:cNvGrpSpPr>
                <a:grpSpLocks/>
              </p:cNvGrpSpPr>
              <p:nvPr/>
            </p:nvGrpSpPr>
            <p:grpSpPr bwMode="auto">
              <a:xfrm flipH="1">
                <a:off x="4164" y="2500"/>
                <a:ext cx="152" cy="109"/>
                <a:chOff x="3216" y="2784"/>
                <a:chExt cx="192" cy="144"/>
              </a:xfrm>
            </p:grpSpPr>
            <p:sp>
              <p:nvSpPr>
                <p:cNvPr id="98" name="Line 512"/>
                <p:cNvSpPr>
                  <a:spLocks noChangeShapeType="1"/>
                </p:cNvSpPr>
                <p:nvPr/>
              </p:nvSpPr>
              <p:spPr bwMode="auto">
                <a:xfrm>
                  <a:off x="3216" y="2784"/>
                  <a:ext cx="192" cy="0"/>
                </a:xfrm>
                <a:prstGeom prst="line">
                  <a:avLst/>
                </a:prstGeom>
                <a:noFill/>
                <a:ln w="12700">
                  <a:solidFill>
                    <a:srgbClr val="CCE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99" name="Line 513"/>
                <p:cNvSpPr>
                  <a:spLocks noChangeShapeType="1"/>
                </p:cNvSpPr>
                <p:nvPr/>
              </p:nvSpPr>
              <p:spPr bwMode="auto">
                <a:xfrm>
                  <a:off x="3216" y="2832"/>
                  <a:ext cx="192" cy="0"/>
                </a:xfrm>
                <a:prstGeom prst="line">
                  <a:avLst/>
                </a:prstGeom>
                <a:noFill/>
                <a:ln w="12700">
                  <a:solidFill>
                    <a:srgbClr val="CCE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100" name="Line 514"/>
                <p:cNvSpPr>
                  <a:spLocks noChangeShapeType="1"/>
                </p:cNvSpPr>
                <p:nvPr/>
              </p:nvSpPr>
              <p:spPr bwMode="auto">
                <a:xfrm>
                  <a:off x="3216" y="2880"/>
                  <a:ext cx="192" cy="0"/>
                </a:xfrm>
                <a:prstGeom prst="line">
                  <a:avLst/>
                </a:prstGeom>
                <a:noFill/>
                <a:ln w="12700">
                  <a:solidFill>
                    <a:srgbClr val="CCE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101" name="Line 515"/>
                <p:cNvSpPr>
                  <a:spLocks noChangeShapeType="1"/>
                </p:cNvSpPr>
                <p:nvPr/>
              </p:nvSpPr>
              <p:spPr bwMode="auto">
                <a:xfrm>
                  <a:off x="3216" y="2928"/>
                  <a:ext cx="192" cy="0"/>
                </a:xfrm>
                <a:prstGeom prst="line">
                  <a:avLst/>
                </a:prstGeom>
                <a:noFill/>
                <a:ln w="12700">
                  <a:solidFill>
                    <a:srgbClr val="CCE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grpSp>
          <p:sp>
            <p:nvSpPr>
              <p:cNvPr id="95" name="Freeform 516"/>
              <p:cNvSpPr>
                <a:spLocks/>
              </p:cNvSpPr>
              <p:nvPr/>
            </p:nvSpPr>
            <p:spPr bwMode="auto">
              <a:xfrm>
                <a:off x="4120" y="2311"/>
                <a:ext cx="301" cy="35"/>
              </a:xfrm>
              <a:custGeom>
                <a:avLst/>
                <a:gdLst>
                  <a:gd name="T0" fmla="*/ 259 w 301"/>
                  <a:gd name="T1" fmla="*/ 35 h 35"/>
                  <a:gd name="T2" fmla="*/ 0 w 301"/>
                  <a:gd name="T3" fmla="*/ 35 h 35"/>
                  <a:gd name="T4" fmla="*/ 81 w 301"/>
                  <a:gd name="T5" fmla="*/ 0 h 35"/>
                  <a:gd name="T6" fmla="*/ 301 w 301"/>
                  <a:gd name="T7" fmla="*/ 0 h 35"/>
                  <a:gd name="T8" fmla="*/ 259 w 301"/>
                  <a:gd name="T9" fmla="*/ 35 h 35"/>
                </a:gdLst>
                <a:ahLst/>
                <a:cxnLst>
                  <a:cxn ang="0">
                    <a:pos x="T0" y="T1"/>
                  </a:cxn>
                  <a:cxn ang="0">
                    <a:pos x="T2" y="T3"/>
                  </a:cxn>
                  <a:cxn ang="0">
                    <a:pos x="T4" y="T5"/>
                  </a:cxn>
                  <a:cxn ang="0">
                    <a:pos x="T6" y="T7"/>
                  </a:cxn>
                  <a:cxn ang="0">
                    <a:pos x="T8" y="T9"/>
                  </a:cxn>
                </a:cxnLst>
                <a:rect l="0" t="0" r="r" b="b"/>
                <a:pathLst>
                  <a:path w="301" h="35">
                    <a:moveTo>
                      <a:pt x="259" y="35"/>
                    </a:moveTo>
                    <a:lnTo>
                      <a:pt x="0" y="35"/>
                    </a:lnTo>
                    <a:lnTo>
                      <a:pt x="81" y="0"/>
                    </a:lnTo>
                    <a:lnTo>
                      <a:pt x="301" y="0"/>
                    </a:lnTo>
                    <a:lnTo>
                      <a:pt x="259" y="35"/>
                    </a:lnTo>
                    <a:close/>
                  </a:path>
                </a:pathLst>
              </a:custGeom>
              <a:solidFill>
                <a:srgbClr val="00B4FF"/>
              </a:solidFill>
              <a:ln>
                <a:noFill/>
              </a:ln>
              <a:effectLst/>
              <a:extLst>
                <a:ext uri="{91240B29-F687-4f45-9708-019B960494DF}">
                  <a14:hiddenLine xmlns:a14="http://schemas.microsoft.com/office/drawing/2010/main" w="1588" cap="flat" cmpd="sng">
                    <a:solidFill>
                      <a:srgbClr val="AAE6FF"/>
                    </a:solidFill>
                    <a:prstDash val="solid"/>
                    <a:round/>
                    <a:headEnd type="none" w="med" len="med"/>
                    <a:tailEnd type="none" w="med" len="med"/>
                  </a14:hiddenLine>
                </a:ex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endParaRPr lang="en-US" sz="1400" dirty="0">
                  <a:latin typeface="+mn-lt"/>
                </a:endParaRPr>
              </a:p>
            </p:txBody>
          </p:sp>
          <p:sp>
            <p:nvSpPr>
              <p:cNvPr id="96" name="Oval 517"/>
              <p:cNvSpPr>
                <a:spLocks noChangeArrowheads="1"/>
              </p:cNvSpPr>
              <p:nvPr/>
            </p:nvSpPr>
            <p:spPr bwMode="auto">
              <a:xfrm flipH="1">
                <a:off x="4170" y="2386"/>
                <a:ext cx="37" cy="36"/>
              </a:xfrm>
              <a:prstGeom prst="ellipse">
                <a:avLst/>
              </a:prstGeom>
              <a:solidFill>
                <a:srgbClr val="FFC9C9"/>
              </a:solidFill>
              <a:ln>
                <a:noFill/>
              </a:ln>
              <a:effectLst/>
              <a:extLst>
                <a:ext uri="{91240B29-F687-4f45-9708-019B960494DF}">
                  <a14:hiddenLine xmlns:a14="http://schemas.microsoft.com/office/drawing/2010/main" w="12700">
                    <a:solidFill>
                      <a:srgbClr val="FF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97" name="Oval 518"/>
              <p:cNvSpPr>
                <a:spLocks noChangeArrowheads="1"/>
              </p:cNvSpPr>
              <p:nvPr/>
            </p:nvSpPr>
            <p:spPr bwMode="auto">
              <a:xfrm flipH="1">
                <a:off x="4224" y="2386"/>
                <a:ext cx="37" cy="36"/>
              </a:xfrm>
              <a:prstGeom prst="ellipse">
                <a:avLst/>
              </a:prstGeom>
              <a:solidFill>
                <a:srgbClr val="CCFF33"/>
              </a:solidFill>
              <a:ln>
                <a:noFill/>
              </a:ln>
              <a:effectLst/>
              <a:extLst>
                <a:ext uri="{91240B29-F687-4f45-9708-019B960494DF}">
                  <a14:hiddenLine xmlns:a14="http://schemas.microsoft.com/office/drawing/2010/main" w="12700">
                    <a:solidFill>
                      <a:srgbClr val="FF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grpSp>
        <p:sp>
          <p:nvSpPr>
            <p:cNvPr id="18" name="Rectangle 520"/>
            <p:cNvSpPr>
              <a:spLocks noChangeArrowheads="1"/>
            </p:cNvSpPr>
            <p:nvPr/>
          </p:nvSpPr>
          <p:spPr bwMode="auto">
            <a:xfrm>
              <a:off x="7491141" y="4459731"/>
              <a:ext cx="663576" cy="444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lnSpc>
                  <a:spcPct val="80000"/>
                </a:lnSpc>
              </a:pPr>
              <a:r>
                <a:rPr lang="en-GB" sz="1400" dirty="0">
                  <a:solidFill>
                    <a:schemeClr val="tx1"/>
                  </a:solidFill>
                  <a:latin typeface="+mn-lt"/>
                </a:rPr>
                <a:t>Home</a:t>
              </a:r>
            </a:p>
            <a:p>
              <a:pPr algn="ctr">
                <a:lnSpc>
                  <a:spcPct val="80000"/>
                </a:lnSpc>
              </a:pPr>
              <a:r>
                <a:rPr lang="en-GB" sz="1400" dirty="0">
                  <a:solidFill>
                    <a:schemeClr val="tx1"/>
                  </a:solidFill>
                  <a:latin typeface="+mn-lt"/>
                </a:rPr>
                <a:t>ISP</a:t>
              </a:r>
              <a:endParaRPr lang="de-DE" sz="1400" dirty="0">
                <a:solidFill>
                  <a:schemeClr val="tx1"/>
                </a:solidFill>
                <a:latin typeface="+mn-lt"/>
              </a:endParaRPr>
            </a:p>
          </p:txBody>
        </p:sp>
        <p:pic>
          <p:nvPicPr>
            <p:cNvPr id="19" name="Picture 521" descr="BL00119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02270" y="4560999"/>
              <a:ext cx="628038" cy="265607"/>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522" descr="BL00137_"/>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90536" y="4290969"/>
              <a:ext cx="495346" cy="225025"/>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523" descr="j020249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95699" y="4081865"/>
              <a:ext cx="294393" cy="374206"/>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524" descr="j020249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007288" y="4204856"/>
              <a:ext cx="294393" cy="374206"/>
            </a:xfrm>
            <a:prstGeom prst="rect">
              <a:avLst/>
            </a:prstGeom>
            <a:noFill/>
            <a:extLst>
              <a:ext uri="{909E8E84-426E-40dd-AFC4-6F175D3DCCD1}">
                <a14:hiddenFill xmlns:a14="http://schemas.microsoft.com/office/drawing/2010/main">
                  <a:solidFill>
                    <a:srgbClr val="FFFFFF"/>
                  </a:solidFill>
                </a14:hiddenFill>
              </a:ext>
            </a:extLst>
          </p:spPr>
        </p:pic>
        <p:grpSp>
          <p:nvGrpSpPr>
            <p:cNvPr id="23" name="Group 525"/>
            <p:cNvGrpSpPr>
              <a:grpSpLocks/>
            </p:cNvGrpSpPr>
            <p:nvPr/>
          </p:nvGrpSpPr>
          <p:grpSpPr bwMode="auto">
            <a:xfrm>
              <a:off x="4697938" y="2318125"/>
              <a:ext cx="188411" cy="320562"/>
              <a:chOff x="4120" y="2308"/>
              <a:chExt cx="305" cy="415"/>
            </a:xfrm>
          </p:grpSpPr>
          <p:sp>
            <p:nvSpPr>
              <p:cNvPr id="80" name="Freeform 526"/>
              <p:cNvSpPr>
                <a:spLocks/>
              </p:cNvSpPr>
              <p:nvPr/>
            </p:nvSpPr>
            <p:spPr bwMode="auto">
              <a:xfrm flipH="1">
                <a:off x="4378" y="2308"/>
                <a:ext cx="47" cy="415"/>
              </a:xfrm>
              <a:custGeom>
                <a:avLst/>
                <a:gdLst>
                  <a:gd name="T0" fmla="*/ 90 w 90"/>
                  <a:gd name="T1" fmla="*/ 546 h 546"/>
                  <a:gd name="T2" fmla="*/ 0 w 90"/>
                  <a:gd name="T3" fmla="*/ 432 h 546"/>
                  <a:gd name="T4" fmla="*/ 0 w 90"/>
                  <a:gd name="T5" fmla="*/ 0 h 546"/>
                  <a:gd name="T6" fmla="*/ 84 w 90"/>
                  <a:gd name="T7" fmla="*/ 42 h 546"/>
                  <a:gd name="T8" fmla="*/ 90 w 90"/>
                  <a:gd name="T9" fmla="*/ 546 h 546"/>
                </a:gdLst>
                <a:ahLst/>
                <a:cxnLst>
                  <a:cxn ang="0">
                    <a:pos x="T0" y="T1"/>
                  </a:cxn>
                  <a:cxn ang="0">
                    <a:pos x="T2" y="T3"/>
                  </a:cxn>
                  <a:cxn ang="0">
                    <a:pos x="T4" y="T5"/>
                  </a:cxn>
                  <a:cxn ang="0">
                    <a:pos x="T6" y="T7"/>
                  </a:cxn>
                  <a:cxn ang="0">
                    <a:pos x="T8" y="T9"/>
                  </a:cxn>
                </a:cxnLst>
                <a:rect l="0" t="0" r="r" b="b"/>
                <a:pathLst>
                  <a:path w="90" h="546">
                    <a:moveTo>
                      <a:pt x="90" y="546"/>
                    </a:moveTo>
                    <a:lnTo>
                      <a:pt x="0" y="432"/>
                    </a:lnTo>
                    <a:lnTo>
                      <a:pt x="0" y="0"/>
                    </a:lnTo>
                    <a:lnTo>
                      <a:pt x="84" y="42"/>
                    </a:lnTo>
                    <a:lnTo>
                      <a:pt x="90" y="546"/>
                    </a:lnTo>
                    <a:close/>
                  </a:path>
                </a:pathLst>
              </a:custGeom>
              <a:solidFill>
                <a:srgbClr val="006699"/>
              </a:solidFill>
              <a:ln>
                <a:noFill/>
              </a:ln>
              <a:effectLst/>
              <a:extLst>
                <a:ext uri="{91240B29-F687-4f45-9708-019B960494DF}">
                  <a14:hiddenLine xmlns:a14="http://schemas.microsoft.com/office/drawing/2010/main" w="1588" cap="flat" cmpd="sng">
                    <a:solidFill>
                      <a:srgbClr val="AAE6FF"/>
                    </a:solidFill>
                    <a:prstDash val="solid"/>
                    <a:round/>
                    <a:headEnd type="none" w="med" len="med"/>
                    <a:tailEnd type="none" w="med" len="med"/>
                  </a14:hiddenLine>
                </a:ex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endParaRPr lang="en-US" sz="1400" dirty="0">
                  <a:latin typeface="+mn-lt"/>
                </a:endParaRPr>
              </a:p>
            </p:txBody>
          </p:sp>
          <p:sp>
            <p:nvSpPr>
              <p:cNvPr id="81" name="Rectangle 527"/>
              <p:cNvSpPr>
                <a:spLocks noChangeArrowheads="1"/>
              </p:cNvSpPr>
              <p:nvPr/>
            </p:nvSpPr>
            <p:spPr bwMode="auto">
              <a:xfrm flipH="1">
                <a:off x="4127" y="2340"/>
                <a:ext cx="255" cy="383"/>
              </a:xfrm>
              <a:prstGeom prst="rect">
                <a:avLst/>
              </a:prstGeom>
              <a:solidFill>
                <a:srgbClr val="0078AA"/>
              </a:solidFill>
              <a:ln>
                <a:noFill/>
              </a:ln>
              <a:effectLst/>
              <a:extLst>
                <a:ext uri="{91240B29-F687-4f45-9708-019B960494DF}">
                  <a14:hiddenLine xmlns:a14="http://schemas.microsoft.com/office/drawing/2010/main" w="1588">
                    <a:solidFill>
                      <a:srgbClr val="AAE6FF"/>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en-US" sz="1400" dirty="0">
                  <a:latin typeface="+mn-lt"/>
                </a:endParaRPr>
              </a:p>
            </p:txBody>
          </p:sp>
          <p:sp>
            <p:nvSpPr>
              <p:cNvPr id="82" name="Oval 528"/>
              <p:cNvSpPr>
                <a:spLocks noChangeArrowheads="1"/>
              </p:cNvSpPr>
              <p:nvPr/>
            </p:nvSpPr>
            <p:spPr bwMode="auto">
              <a:xfrm flipH="1">
                <a:off x="4278" y="2390"/>
                <a:ext cx="37" cy="36"/>
              </a:xfrm>
              <a:prstGeom prst="ellipse">
                <a:avLst/>
              </a:prstGeom>
              <a:solidFill>
                <a:srgbClr val="FFC9C9"/>
              </a:solidFill>
              <a:ln>
                <a:noFill/>
              </a:ln>
              <a:effectLst/>
              <a:extLst>
                <a:ext uri="{91240B29-F687-4f45-9708-019B960494DF}">
                  <a14:hiddenLine xmlns:a14="http://schemas.microsoft.com/office/drawing/2010/main" w="12700">
                    <a:solidFill>
                      <a:srgbClr val="FF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grpSp>
            <p:nvGrpSpPr>
              <p:cNvPr id="83" name="Group 529"/>
              <p:cNvGrpSpPr>
                <a:grpSpLocks/>
              </p:cNvGrpSpPr>
              <p:nvPr/>
            </p:nvGrpSpPr>
            <p:grpSpPr bwMode="auto">
              <a:xfrm flipH="1">
                <a:off x="4164" y="2500"/>
                <a:ext cx="152" cy="109"/>
                <a:chOff x="3216" y="2784"/>
                <a:chExt cx="192" cy="144"/>
              </a:xfrm>
            </p:grpSpPr>
            <p:sp>
              <p:nvSpPr>
                <p:cNvPr id="87" name="Line 530"/>
                <p:cNvSpPr>
                  <a:spLocks noChangeShapeType="1"/>
                </p:cNvSpPr>
                <p:nvPr/>
              </p:nvSpPr>
              <p:spPr bwMode="auto">
                <a:xfrm>
                  <a:off x="3216" y="2784"/>
                  <a:ext cx="192" cy="0"/>
                </a:xfrm>
                <a:prstGeom prst="line">
                  <a:avLst/>
                </a:prstGeom>
                <a:noFill/>
                <a:ln w="12700">
                  <a:solidFill>
                    <a:srgbClr val="CCE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88" name="Line 531"/>
                <p:cNvSpPr>
                  <a:spLocks noChangeShapeType="1"/>
                </p:cNvSpPr>
                <p:nvPr/>
              </p:nvSpPr>
              <p:spPr bwMode="auto">
                <a:xfrm>
                  <a:off x="3216" y="2832"/>
                  <a:ext cx="192" cy="0"/>
                </a:xfrm>
                <a:prstGeom prst="line">
                  <a:avLst/>
                </a:prstGeom>
                <a:noFill/>
                <a:ln w="12700">
                  <a:solidFill>
                    <a:srgbClr val="CCE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89" name="Line 532"/>
                <p:cNvSpPr>
                  <a:spLocks noChangeShapeType="1"/>
                </p:cNvSpPr>
                <p:nvPr/>
              </p:nvSpPr>
              <p:spPr bwMode="auto">
                <a:xfrm>
                  <a:off x="3216" y="2880"/>
                  <a:ext cx="192" cy="0"/>
                </a:xfrm>
                <a:prstGeom prst="line">
                  <a:avLst/>
                </a:prstGeom>
                <a:noFill/>
                <a:ln w="12700">
                  <a:solidFill>
                    <a:srgbClr val="CCE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90" name="Line 533"/>
                <p:cNvSpPr>
                  <a:spLocks noChangeShapeType="1"/>
                </p:cNvSpPr>
                <p:nvPr/>
              </p:nvSpPr>
              <p:spPr bwMode="auto">
                <a:xfrm>
                  <a:off x="3216" y="2928"/>
                  <a:ext cx="192" cy="0"/>
                </a:xfrm>
                <a:prstGeom prst="line">
                  <a:avLst/>
                </a:prstGeom>
                <a:noFill/>
                <a:ln w="12700">
                  <a:solidFill>
                    <a:srgbClr val="CCE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grpSp>
          <p:sp>
            <p:nvSpPr>
              <p:cNvPr id="84" name="Freeform 534"/>
              <p:cNvSpPr>
                <a:spLocks/>
              </p:cNvSpPr>
              <p:nvPr/>
            </p:nvSpPr>
            <p:spPr bwMode="auto">
              <a:xfrm>
                <a:off x="4120" y="2311"/>
                <a:ext cx="301" cy="35"/>
              </a:xfrm>
              <a:custGeom>
                <a:avLst/>
                <a:gdLst>
                  <a:gd name="T0" fmla="*/ 259 w 301"/>
                  <a:gd name="T1" fmla="*/ 35 h 35"/>
                  <a:gd name="T2" fmla="*/ 0 w 301"/>
                  <a:gd name="T3" fmla="*/ 35 h 35"/>
                  <a:gd name="T4" fmla="*/ 81 w 301"/>
                  <a:gd name="T5" fmla="*/ 0 h 35"/>
                  <a:gd name="T6" fmla="*/ 301 w 301"/>
                  <a:gd name="T7" fmla="*/ 0 h 35"/>
                  <a:gd name="T8" fmla="*/ 259 w 301"/>
                  <a:gd name="T9" fmla="*/ 35 h 35"/>
                </a:gdLst>
                <a:ahLst/>
                <a:cxnLst>
                  <a:cxn ang="0">
                    <a:pos x="T0" y="T1"/>
                  </a:cxn>
                  <a:cxn ang="0">
                    <a:pos x="T2" y="T3"/>
                  </a:cxn>
                  <a:cxn ang="0">
                    <a:pos x="T4" y="T5"/>
                  </a:cxn>
                  <a:cxn ang="0">
                    <a:pos x="T6" y="T7"/>
                  </a:cxn>
                  <a:cxn ang="0">
                    <a:pos x="T8" y="T9"/>
                  </a:cxn>
                </a:cxnLst>
                <a:rect l="0" t="0" r="r" b="b"/>
                <a:pathLst>
                  <a:path w="301" h="35">
                    <a:moveTo>
                      <a:pt x="259" y="35"/>
                    </a:moveTo>
                    <a:lnTo>
                      <a:pt x="0" y="35"/>
                    </a:lnTo>
                    <a:lnTo>
                      <a:pt x="81" y="0"/>
                    </a:lnTo>
                    <a:lnTo>
                      <a:pt x="301" y="0"/>
                    </a:lnTo>
                    <a:lnTo>
                      <a:pt x="259" y="35"/>
                    </a:lnTo>
                    <a:close/>
                  </a:path>
                </a:pathLst>
              </a:custGeom>
              <a:solidFill>
                <a:srgbClr val="00B4FF"/>
              </a:solidFill>
              <a:ln>
                <a:noFill/>
              </a:ln>
              <a:effectLst/>
              <a:extLst>
                <a:ext uri="{91240B29-F687-4f45-9708-019B960494DF}">
                  <a14:hiddenLine xmlns:a14="http://schemas.microsoft.com/office/drawing/2010/main" w="1588" cap="flat" cmpd="sng">
                    <a:solidFill>
                      <a:srgbClr val="AAE6FF"/>
                    </a:solidFill>
                    <a:prstDash val="solid"/>
                    <a:round/>
                    <a:headEnd type="none" w="med" len="med"/>
                    <a:tailEnd type="none" w="med" len="med"/>
                  </a14:hiddenLine>
                </a:ex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endParaRPr lang="en-US" sz="1400" dirty="0">
                  <a:latin typeface="+mn-lt"/>
                </a:endParaRPr>
              </a:p>
            </p:txBody>
          </p:sp>
          <p:sp>
            <p:nvSpPr>
              <p:cNvPr id="85" name="Oval 535"/>
              <p:cNvSpPr>
                <a:spLocks noChangeArrowheads="1"/>
              </p:cNvSpPr>
              <p:nvPr/>
            </p:nvSpPr>
            <p:spPr bwMode="auto">
              <a:xfrm flipH="1">
                <a:off x="4170" y="2386"/>
                <a:ext cx="37" cy="36"/>
              </a:xfrm>
              <a:prstGeom prst="ellipse">
                <a:avLst/>
              </a:prstGeom>
              <a:solidFill>
                <a:srgbClr val="FFC9C9"/>
              </a:solidFill>
              <a:ln>
                <a:noFill/>
              </a:ln>
              <a:effectLst/>
              <a:extLst>
                <a:ext uri="{91240B29-F687-4f45-9708-019B960494DF}">
                  <a14:hiddenLine xmlns:a14="http://schemas.microsoft.com/office/drawing/2010/main" w="12700">
                    <a:solidFill>
                      <a:srgbClr val="FF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86" name="Oval 536"/>
              <p:cNvSpPr>
                <a:spLocks noChangeArrowheads="1"/>
              </p:cNvSpPr>
              <p:nvPr/>
            </p:nvSpPr>
            <p:spPr bwMode="auto">
              <a:xfrm flipH="1">
                <a:off x="4224" y="2386"/>
                <a:ext cx="37" cy="36"/>
              </a:xfrm>
              <a:prstGeom prst="ellipse">
                <a:avLst/>
              </a:prstGeom>
              <a:solidFill>
                <a:srgbClr val="CCFF33"/>
              </a:solidFill>
              <a:ln>
                <a:noFill/>
              </a:ln>
              <a:effectLst/>
              <a:extLst>
                <a:ext uri="{91240B29-F687-4f45-9708-019B960494DF}">
                  <a14:hiddenLine xmlns:a14="http://schemas.microsoft.com/office/drawing/2010/main" w="12700">
                    <a:solidFill>
                      <a:srgbClr val="FF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grpSp>
        <p:sp>
          <p:nvSpPr>
            <p:cNvPr id="24" name="Rectangle 537"/>
            <p:cNvSpPr>
              <a:spLocks noChangeArrowheads="1"/>
            </p:cNvSpPr>
            <p:nvPr/>
          </p:nvSpPr>
          <p:spPr bwMode="auto">
            <a:xfrm>
              <a:off x="3940556" y="1728512"/>
              <a:ext cx="903162" cy="444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nSpc>
                  <a:spcPct val="80000"/>
                </a:lnSpc>
              </a:pPr>
              <a:r>
                <a:rPr lang="en-GB" sz="1400" dirty="0">
                  <a:solidFill>
                    <a:schemeClr val="tx1"/>
                  </a:solidFill>
                  <a:latin typeface="+mn-lt"/>
                </a:rPr>
                <a:t>Roaming</a:t>
              </a:r>
            </a:p>
            <a:p>
              <a:pPr>
                <a:lnSpc>
                  <a:spcPct val="80000"/>
                </a:lnSpc>
              </a:pPr>
              <a:r>
                <a:rPr lang="en-GB" sz="1400" dirty="0">
                  <a:solidFill>
                    <a:schemeClr val="tx1"/>
                  </a:solidFill>
                  <a:latin typeface="+mn-lt"/>
                </a:rPr>
                <a:t>Broker</a:t>
              </a:r>
              <a:endParaRPr lang="de-DE" sz="1400" dirty="0">
                <a:solidFill>
                  <a:schemeClr val="tx1"/>
                </a:solidFill>
                <a:latin typeface="+mn-lt"/>
              </a:endParaRPr>
            </a:p>
          </p:txBody>
        </p:sp>
        <p:grpSp>
          <p:nvGrpSpPr>
            <p:cNvPr id="25" name="Group 538"/>
            <p:cNvGrpSpPr>
              <a:grpSpLocks/>
            </p:cNvGrpSpPr>
            <p:nvPr/>
          </p:nvGrpSpPr>
          <p:grpSpPr bwMode="auto">
            <a:xfrm flipH="1">
              <a:off x="2374197" y="2998499"/>
              <a:ext cx="1173647" cy="764113"/>
              <a:chOff x="3168" y="2208"/>
              <a:chExt cx="1296" cy="768"/>
            </a:xfrm>
          </p:grpSpPr>
          <p:grpSp>
            <p:nvGrpSpPr>
              <p:cNvPr id="60" name="Group 539"/>
              <p:cNvGrpSpPr>
                <a:grpSpLocks/>
              </p:cNvGrpSpPr>
              <p:nvPr/>
            </p:nvGrpSpPr>
            <p:grpSpPr bwMode="auto">
              <a:xfrm>
                <a:off x="3168" y="2208"/>
                <a:ext cx="1296" cy="768"/>
                <a:chOff x="3168" y="2208"/>
                <a:chExt cx="1296" cy="768"/>
              </a:xfrm>
            </p:grpSpPr>
            <p:sp>
              <p:nvSpPr>
                <p:cNvPr id="71" name="Oval 540"/>
                <p:cNvSpPr>
                  <a:spLocks noChangeArrowheads="1"/>
                </p:cNvSpPr>
                <p:nvPr/>
              </p:nvSpPr>
              <p:spPr bwMode="auto">
                <a:xfrm>
                  <a:off x="3168" y="2352"/>
                  <a:ext cx="576" cy="480"/>
                </a:xfrm>
                <a:prstGeom prst="ellipse">
                  <a:avLst/>
                </a:prstGeom>
                <a:solidFill>
                  <a:srgbClr val="A3E1C2"/>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72" name="Oval 541"/>
                <p:cNvSpPr>
                  <a:spLocks noChangeArrowheads="1"/>
                </p:cNvSpPr>
                <p:nvPr/>
              </p:nvSpPr>
              <p:spPr bwMode="auto">
                <a:xfrm>
                  <a:off x="3408" y="2400"/>
                  <a:ext cx="432" cy="576"/>
                </a:xfrm>
                <a:prstGeom prst="ellipse">
                  <a:avLst/>
                </a:prstGeom>
                <a:solidFill>
                  <a:srgbClr val="A3E1C2"/>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73" name="Oval 542"/>
                <p:cNvSpPr>
                  <a:spLocks noChangeArrowheads="1"/>
                </p:cNvSpPr>
                <p:nvPr/>
              </p:nvSpPr>
              <p:spPr bwMode="auto">
                <a:xfrm>
                  <a:off x="3360" y="2256"/>
                  <a:ext cx="384" cy="576"/>
                </a:xfrm>
                <a:prstGeom prst="ellipse">
                  <a:avLst/>
                </a:prstGeom>
                <a:solidFill>
                  <a:srgbClr val="A3E1C2"/>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74" name="Oval 543"/>
                <p:cNvSpPr>
                  <a:spLocks noChangeArrowheads="1"/>
                </p:cNvSpPr>
                <p:nvPr/>
              </p:nvSpPr>
              <p:spPr bwMode="auto">
                <a:xfrm>
                  <a:off x="3456" y="2304"/>
                  <a:ext cx="576" cy="336"/>
                </a:xfrm>
                <a:prstGeom prst="ellipse">
                  <a:avLst/>
                </a:prstGeom>
                <a:solidFill>
                  <a:srgbClr val="A3E1C2"/>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75" name="Oval 544"/>
                <p:cNvSpPr>
                  <a:spLocks noChangeArrowheads="1"/>
                </p:cNvSpPr>
                <p:nvPr/>
              </p:nvSpPr>
              <p:spPr bwMode="auto">
                <a:xfrm>
                  <a:off x="3600" y="2352"/>
                  <a:ext cx="384" cy="576"/>
                </a:xfrm>
                <a:prstGeom prst="ellipse">
                  <a:avLst/>
                </a:prstGeom>
                <a:solidFill>
                  <a:srgbClr val="A3E1C2"/>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76" name="Oval 545"/>
                <p:cNvSpPr>
                  <a:spLocks noChangeArrowheads="1"/>
                </p:cNvSpPr>
                <p:nvPr/>
              </p:nvSpPr>
              <p:spPr bwMode="auto">
                <a:xfrm>
                  <a:off x="3696" y="2448"/>
                  <a:ext cx="576" cy="432"/>
                </a:xfrm>
                <a:prstGeom prst="ellipse">
                  <a:avLst/>
                </a:prstGeom>
                <a:solidFill>
                  <a:srgbClr val="A3E1C2"/>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77" name="Oval 546"/>
                <p:cNvSpPr>
                  <a:spLocks noChangeArrowheads="1"/>
                </p:cNvSpPr>
                <p:nvPr/>
              </p:nvSpPr>
              <p:spPr bwMode="auto">
                <a:xfrm>
                  <a:off x="3744" y="2208"/>
                  <a:ext cx="432" cy="576"/>
                </a:xfrm>
                <a:prstGeom prst="ellipse">
                  <a:avLst/>
                </a:prstGeom>
                <a:solidFill>
                  <a:srgbClr val="A3E1C2"/>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78" name="Oval 547"/>
                <p:cNvSpPr>
                  <a:spLocks noChangeArrowheads="1"/>
                </p:cNvSpPr>
                <p:nvPr/>
              </p:nvSpPr>
              <p:spPr bwMode="auto">
                <a:xfrm>
                  <a:off x="3888" y="2304"/>
                  <a:ext cx="576" cy="432"/>
                </a:xfrm>
                <a:prstGeom prst="ellipse">
                  <a:avLst/>
                </a:prstGeom>
                <a:solidFill>
                  <a:srgbClr val="A3E1C2"/>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79" name="Oval 548"/>
                <p:cNvSpPr>
                  <a:spLocks noChangeArrowheads="1"/>
                </p:cNvSpPr>
                <p:nvPr/>
              </p:nvSpPr>
              <p:spPr bwMode="auto">
                <a:xfrm>
                  <a:off x="3936" y="2400"/>
                  <a:ext cx="480" cy="576"/>
                </a:xfrm>
                <a:prstGeom prst="ellipse">
                  <a:avLst/>
                </a:prstGeom>
                <a:solidFill>
                  <a:srgbClr val="A3E1C2"/>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grpSp>
          <p:grpSp>
            <p:nvGrpSpPr>
              <p:cNvPr id="61" name="Group 549"/>
              <p:cNvGrpSpPr>
                <a:grpSpLocks/>
              </p:cNvGrpSpPr>
              <p:nvPr/>
            </p:nvGrpSpPr>
            <p:grpSpPr bwMode="auto">
              <a:xfrm>
                <a:off x="3216" y="2304"/>
                <a:ext cx="1152" cy="576"/>
                <a:chOff x="3168" y="2208"/>
                <a:chExt cx="1296" cy="768"/>
              </a:xfrm>
            </p:grpSpPr>
            <p:sp>
              <p:nvSpPr>
                <p:cNvPr id="62" name="Oval 550"/>
                <p:cNvSpPr>
                  <a:spLocks noChangeArrowheads="1"/>
                </p:cNvSpPr>
                <p:nvPr/>
              </p:nvSpPr>
              <p:spPr bwMode="auto">
                <a:xfrm>
                  <a:off x="3168" y="2352"/>
                  <a:ext cx="576" cy="480"/>
                </a:xfrm>
                <a:prstGeom prst="ellipse">
                  <a:avLst/>
                </a:prstGeom>
                <a:solidFill>
                  <a:srgbClr val="A3E1C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63" name="Oval 551"/>
                <p:cNvSpPr>
                  <a:spLocks noChangeArrowheads="1"/>
                </p:cNvSpPr>
                <p:nvPr/>
              </p:nvSpPr>
              <p:spPr bwMode="auto">
                <a:xfrm>
                  <a:off x="3408" y="2400"/>
                  <a:ext cx="432" cy="576"/>
                </a:xfrm>
                <a:prstGeom prst="ellipse">
                  <a:avLst/>
                </a:prstGeom>
                <a:solidFill>
                  <a:srgbClr val="A3E1C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64" name="Oval 552"/>
                <p:cNvSpPr>
                  <a:spLocks noChangeArrowheads="1"/>
                </p:cNvSpPr>
                <p:nvPr/>
              </p:nvSpPr>
              <p:spPr bwMode="auto">
                <a:xfrm>
                  <a:off x="3360" y="2256"/>
                  <a:ext cx="384" cy="576"/>
                </a:xfrm>
                <a:prstGeom prst="ellipse">
                  <a:avLst/>
                </a:prstGeom>
                <a:solidFill>
                  <a:srgbClr val="A3E1C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65" name="Oval 553"/>
                <p:cNvSpPr>
                  <a:spLocks noChangeArrowheads="1"/>
                </p:cNvSpPr>
                <p:nvPr/>
              </p:nvSpPr>
              <p:spPr bwMode="auto">
                <a:xfrm>
                  <a:off x="3456" y="2305"/>
                  <a:ext cx="576" cy="336"/>
                </a:xfrm>
                <a:prstGeom prst="ellipse">
                  <a:avLst/>
                </a:prstGeom>
                <a:solidFill>
                  <a:srgbClr val="A3E1C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66" name="Oval 554"/>
                <p:cNvSpPr>
                  <a:spLocks noChangeArrowheads="1"/>
                </p:cNvSpPr>
                <p:nvPr/>
              </p:nvSpPr>
              <p:spPr bwMode="auto">
                <a:xfrm>
                  <a:off x="3600" y="2352"/>
                  <a:ext cx="384" cy="576"/>
                </a:xfrm>
                <a:prstGeom prst="ellipse">
                  <a:avLst/>
                </a:prstGeom>
                <a:solidFill>
                  <a:srgbClr val="A3E1C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67" name="Oval 555"/>
                <p:cNvSpPr>
                  <a:spLocks noChangeArrowheads="1"/>
                </p:cNvSpPr>
                <p:nvPr/>
              </p:nvSpPr>
              <p:spPr bwMode="auto">
                <a:xfrm>
                  <a:off x="3696" y="2448"/>
                  <a:ext cx="576" cy="432"/>
                </a:xfrm>
                <a:prstGeom prst="ellipse">
                  <a:avLst/>
                </a:prstGeom>
                <a:solidFill>
                  <a:srgbClr val="A3E1C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68" name="Oval 556"/>
                <p:cNvSpPr>
                  <a:spLocks noChangeArrowheads="1"/>
                </p:cNvSpPr>
                <p:nvPr/>
              </p:nvSpPr>
              <p:spPr bwMode="auto">
                <a:xfrm>
                  <a:off x="3744" y="2208"/>
                  <a:ext cx="432" cy="576"/>
                </a:xfrm>
                <a:prstGeom prst="ellipse">
                  <a:avLst/>
                </a:prstGeom>
                <a:solidFill>
                  <a:srgbClr val="A3E1C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69" name="Oval 557"/>
                <p:cNvSpPr>
                  <a:spLocks noChangeArrowheads="1"/>
                </p:cNvSpPr>
                <p:nvPr/>
              </p:nvSpPr>
              <p:spPr bwMode="auto">
                <a:xfrm>
                  <a:off x="3888" y="2304"/>
                  <a:ext cx="576" cy="432"/>
                </a:xfrm>
                <a:prstGeom prst="ellipse">
                  <a:avLst/>
                </a:prstGeom>
                <a:solidFill>
                  <a:srgbClr val="A3E1C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70" name="Oval 558"/>
                <p:cNvSpPr>
                  <a:spLocks noChangeArrowheads="1"/>
                </p:cNvSpPr>
                <p:nvPr/>
              </p:nvSpPr>
              <p:spPr bwMode="auto">
                <a:xfrm>
                  <a:off x="3936" y="2400"/>
                  <a:ext cx="480" cy="576"/>
                </a:xfrm>
                <a:prstGeom prst="ellipse">
                  <a:avLst/>
                </a:prstGeom>
                <a:solidFill>
                  <a:srgbClr val="A3E1C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grpSp>
        </p:grpSp>
        <p:sp>
          <p:nvSpPr>
            <p:cNvPr id="26" name="Line 559"/>
            <p:cNvSpPr>
              <a:spLocks noChangeShapeType="1"/>
            </p:cNvSpPr>
            <p:nvPr/>
          </p:nvSpPr>
          <p:spPr bwMode="auto">
            <a:xfrm flipV="1">
              <a:off x="2594010" y="3368781"/>
              <a:ext cx="433085" cy="19102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7" name="Line 560"/>
            <p:cNvSpPr>
              <a:spLocks noChangeShapeType="1"/>
            </p:cNvSpPr>
            <p:nvPr/>
          </p:nvSpPr>
          <p:spPr bwMode="auto">
            <a:xfrm flipH="1" flipV="1">
              <a:off x="2809899" y="3082238"/>
              <a:ext cx="217197" cy="28654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8" name="Line 561"/>
            <p:cNvSpPr>
              <a:spLocks noChangeShapeType="1"/>
            </p:cNvSpPr>
            <p:nvPr/>
          </p:nvSpPr>
          <p:spPr bwMode="auto">
            <a:xfrm>
              <a:off x="3027095" y="3392332"/>
              <a:ext cx="48673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29" name="AutoShape 562"/>
            <p:cNvSpPr>
              <a:spLocks noChangeArrowheads="1"/>
            </p:cNvSpPr>
            <p:nvPr/>
          </p:nvSpPr>
          <p:spPr bwMode="auto">
            <a:xfrm>
              <a:off x="2918497" y="3321678"/>
              <a:ext cx="198879" cy="94206"/>
            </a:xfrm>
            <a:prstGeom prst="cube">
              <a:avLst>
                <a:gd name="adj" fmla="val 43750"/>
              </a:avLst>
            </a:prstGeom>
            <a:solidFill>
              <a:srgbClr val="008080"/>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grpSp>
          <p:nvGrpSpPr>
            <p:cNvPr id="32" name="Group 565"/>
            <p:cNvGrpSpPr>
              <a:grpSpLocks/>
            </p:cNvGrpSpPr>
            <p:nvPr/>
          </p:nvGrpSpPr>
          <p:grpSpPr bwMode="auto">
            <a:xfrm>
              <a:off x="3343874" y="3165844"/>
              <a:ext cx="238827" cy="335744"/>
              <a:chOff x="3088" y="1702"/>
              <a:chExt cx="305" cy="415"/>
            </a:xfrm>
          </p:grpSpPr>
          <p:sp>
            <p:nvSpPr>
              <p:cNvPr id="49" name="Freeform 566"/>
              <p:cNvSpPr>
                <a:spLocks/>
              </p:cNvSpPr>
              <p:nvPr/>
            </p:nvSpPr>
            <p:spPr bwMode="auto">
              <a:xfrm flipH="1">
                <a:off x="3346" y="1702"/>
                <a:ext cx="47" cy="415"/>
              </a:xfrm>
              <a:custGeom>
                <a:avLst/>
                <a:gdLst>
                  <a:gd name="T0" fmla="*/ 90 w 90"/>
                  <a:gd name="T1" fmla="*/ 546 h 546"/>
                  <a:gd name="T2" fmla="*/ 0 w 90"/>
                  <a:gd name="T3" fmla="*/ 432 h 546"/>
                  <a:gd name="T4" fmla="*/ 0 w 90"/>
                  <a:gd name="T5" fmla="*/ 0 h 546"/>
                  <a:gd name="T6" fmla="*/ 84 w 90"/>
                  <a:gd name="T7" fmla="*/ 42 h 546"/>
                  <a:gd name="T8" fmla="*/ 90 w 90"/>
                  <a:gd name="T9" fmla="*/ 546 h 546"/>
                </a:gdLst>
                <a:ahLst/>
                <a:cxnLst>
                  <a:cxn ang="0">
                    <a:pos x="T0" y="T1"/>
                  </a:cxn>
                  <a:cxn ang="0">
                    <a:pos x="T2" y="T3"/>
                  </a:cxn>
                  <a:cxn ang="0">
                    <a:pos x="T4" y="T5"/>
                  </a:cxn>
                  <a:cxn ang="0">
                    <a:pos x="T6" y="T7"/>
                  </a:cxn>
                  <a:cxn ang="0">
                    <a:pos x="T8" y="T9"/>
                  </a:cxn>
                </a:cxnLst>
                <a:rect l="0" t="0" r="r" b="b"/>
                <a:pathLst>
                  <a:path w="90" h="546">
                    <a:moveTo>
                      <a:pt x="90" y="546"/>
                    </a:moveTo>
                    <a:lnTo>
                      <a:pt x="0" y="432"/>
                    </a:lnTo>
                    <a:lnTo>
                      <a:pt x="0" y="0"/>
                    </a:lnTo>
                    <a:lnTo>
                      <a:pt x="84" y="42"/>
                    </a:lnTo>
                    <a:lnTo>
                      <a:pt x="90" y="546"/>
                    </a:lnTo>
                    <a:close/>
                  </a:path>
                </a:pathLst>
              </a:custGeom>
              <a:solidFill>
                <a:srgbClr val="339966"/>
              </a:solidFill>
              <a:ln>
                <a:noFill/>
              </a:ln>
              <a:effectLst/>
              <a:extLst>
                <a:ext uri="{91240B29-F687-4f45-9708-019B960494DF}">
                  <a14:hiddenLine xmlns:a14="http://schemas.microsoft.com/office/drawing/2010/main" w="1588" cap="flat" cmpd="sng">
                    <a:solidFill>
                      <a:srgbClr val="AAE6FF"/>
                    </a:solidFill>
                    <a:prstDash val="solid"/>
                    <a:round/>
                    <a:headEnd type="none" w="med" len="med"/>
                    <a:tailEnd type="none" w="med" len="med"/>
                  </a14:hiddenLine>
                </a:ex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endParaRPr lang="en-US" sz="1400" dirty="0">
                  <a:latin typeface="+mn-lt"/>
                </a:endParaRPr>
              </a:p>
            </p:txBody>
          </p:sp>
          <p:sp>
            <p:nvSpPr>
              <p:cNvPr id="50" name="Rectangle 567"/>
              <p:cNvSpPr>
                <a:spLocks noChangeArrowheads="1"/>
              </p:cNvSpPr>
              <p:nvPr/>
            </p:nvSpPr>
            <p:spPr bwMode="auto">
              <a:xfrm flipH="1">
                <a:off x="3095" y="1734"/>
                <a:ext cx="255" cy="383"/>
              </a:xfrm>
              <a:prstGeom prst="rect">
                <a:avLst/>
              </a:prstGeom>
              <a:solidFill>
                <a:srgbClr val="339966"/>
              </a:solidFill>
              <a:ln>
                <a:noFill/>
              </a:ln>
              <a:effectLst/>
              <a:extLst>
                <a:ext uri="{91240B29-F687-4f45-9708-019B960494DF}">
                  <a14:hiddenLine xmlns:a14="http://schemas.microsoft.com/office/drawing/2010/main" w="1588">
                    <a:solidFill>
                      <a:srgbClr val="AAE6FF"/>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en-US" sz="1400" dirty="0">
                  <a:latin typeface="+mn-lt"/>
                </a:endParaRPr>
              </a:p>
            </p:txBody>
          </p:sp>
          <p:sp>
            <p:nvSpPr>
              <p:cNvPr id="51" name="Oval 568"/>
              <p:cNvSpPr>
                <a:spLocks noChangeArrowheads="1"/>
              </p:cNvSpPr>
              <p:nvPr/>
            </p:nvSpPr>
            <p:spPr bwMode="auto">
              <a:xfrm flipH="1">
                <a:off x="3246" y="1784"/>
                <a:ext cx="37" cy="36"/>
              </a:xfrm>
              <a:prstGeom prst="ellipse">
                <a:avLst/>
              </a:prstGeom>
              <a:solidFill>
                <a:srgbClr val="339966"/>
              </a:solidFill>
              <a:ln>
                <a:noFill/>
              </a:ln>
              <a:effectLst/>
              <a:extLst>
                <a:ext uri="{91240B29-F687-4f45-9708-019B960494DF}">
                  <a14:hiddenLine xmlns:a14="http://schemas.microsoft.com/office/drawing/2010/main" w="12700">
                    <a:solidFill>
                      <a:srgbClr val="FF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grpSp>
            <p:nvGrpSpPr>
              <p:cNvPr id="52" name="Group 569"/>
              <p:cNvGrpSpPr>
                <a:grpSpLocks/>
              </p:cNvGrpSpPr>
              <p:nvPr/>
            </p:nvGrpSpPr>
            <p:grpSpPr bwMode="auto">
              <a:xfrm flipH="1">
                <a:off x="3132" y="1894"/>
                <a:ext cx="152" cy="109"/>
                <a:chOff x="3216" y="2784"/>
                <a:chExt cx="192" cy="144"/>
              </a:xfrm>
            </p:grpSpPr>
            <p:sp>
              <p:nvSpPr>
                <p:cNvPr id="56" name="Line 570"/>
                <p:cNvSpPr>
                  <a:spLocks noChangeShapeType="1"/>
                </p:cNvSpPr>
                <p:nvPr/>
              </p:nvSpPr>
              <p:spPr bwMode="auto">
                <a:xfrm>
                  <a:off x="3216" y="2784"/>
                  <a:ext cx="192" cy="0"/>
                </a:xfrm>
                <a:prstGeom prst="line">
                  <a:avLst/>
                </a:prstGeom>
                <a:noFill/>
                <a:ln w="12700">
                  <a:solidFill>
                    <a:srgbClr val="CCE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57" name="Line 571"/>
                <p:cNvSpPr>
                  <a:spLocks noChangeShapeType="1"/>
                </p:cNvSpPr>
                <p:nvPr/>
              </p:nvSpPr>
              <p:spPr bwMode="auto">
                <a:xfrm>
                  <a:off x="3216" y="2832"/>
                  <a:ext cx="192" cy="0"/>
                </a:xfrm>
                <a:prstGeom prst="line">
                  <a:avLst/>
                </a:prstGeom>
                <a:noFill/>
                <a:ln w="12700">
                  <a:solidFill>
                    <a:srgbClr val="CCE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58" name="Line 572"/>
                <p:cNvSpPr>
                  <a:spLocks noChangeShapeType="1"/>
                </p:cNvSpPr>
                <p:nvPr/>
              </p:nvSpPr>
              <p:spPr bwMode="auto">
                <a:xfrm>
                  <a:off x="3216" y="2880"/>
                  <a:ext cx="192" cy="0"/>
                </a:xfrm>
                <a:prstGeom prst="line">
                  <a:avLst/>
                </a:prstGeom>
                <a:noFill/>
                <a:ln w="12700">
                  <a:solidFill>
                    <a:srgbClr val="CCE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59" name="Line 573"/>
                <p:cNvSpPr>
                  <a:spLocks noChangeShapeType="1"/>
                </p:cNvSpPr>
                <p:nvPr/>
              </p:nvSpPr>
              <p:spPr bwMode="auto">
                <a:xfrm>
                  <a:off x="3216" y="2928"/>
                  <a:ext cx="192" cy="0"/>
                </a:xfrm>
                <a:prstGeom prst="line">
                  <a:avLst/>
                </a:prstGeom>
                <a:noFill/>
                <a:ln w="12700">
                  <a:solidFill>
                    <a:srgbClr val="CCE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grpSp>
          <p:sp>
            <p:nvSpPr>
              <p:cNvPr id="53" name="Freeform 574"/>
              <p:cNvSpPr>
                <a:spLocks/>
              </p:cNvSpPr>
              <p:nvPr/>
            </p:nvSpPr>
            <p:spPr bwMode="auto">
              <a:xfrm>
                <a:off x="3088" y="1705"/>
                <a:ext cx="301" cy="35"/>
              </a:xfrm>
              <a:custGeom>
                <a:avLst/>
                <a:gdLst>
                  <a:gd name="T0" fmla="*/ 259 w 301"/>
                  <a:gd name="T1" fmla="*/ 35 h 35"/>
                  <a:gd name="T2" fmla="*/ 0 w 301"/>
                  <a:gd name="T3" fmla="*/ 35 h 35"/>
                  <a:gd name="T4" fmla="*/ 81 w 301"/>
                  <a:gd name="T5" fmla="*/ 0 h 35"/>
                  <a:gd name="T6" fmla="*/ 301 w 301"/>
                  <a:gd name="T7" fmla="*/ 0 h 35"/>
                  <a:gd name="T8" fmla="*/ 259 w 301"/>
                  <a:gd name="T9" fmla="*/ 35 h 35"/>
                </a:gdLst>
                <a:ahLst/>
                <a:cxnLst>
                  <a:cxn ang="0">
                    <a:pos x="T0" y="T1"/>
                  </a:cxn>
                  <a:cxn ang="0">
                    <a:pos x="T2" y="T3"/>
                  </a:cxn>
                  <a:cxn ang="0">
                    <a:pos x="T4" y="T5"/>
                  </a:cxn>
                  <a:cxn ang="0">
                    <a:pos x="T6" y="T7"/>
                  </a:cxn>
                  <a:cxn ang="0">
                    <a:pos x="T8" y="T9"/>
                  </a:cxn>
                </a:cxnLst>
                <a:rect l="0" t="0" r="r" b="b"/>
                <a:pathLst>
                  <a:path w="301" h="35">
                    <a:moveTo>
                      <a:pt x="259" y="35"/>
                    </a:moveTo>
                    <a:lnTo>
                      <a:pt x="0" y="35"/>
                    </a:lnTo>
                    <a:lnTo>
                      <a:pt x="81" y="0"/>
                    </a:lnTo>
                    <a:lnTo>
                      <a:pt x="301" y="0"/>
                    </a:lnTo>
                    <a:lnTo>
                      <a:pt x="259" y="35"/>
                    </a:lnTo>
                    <a:close/>
                  </a:path>
                </a:pathLst>
              </a:custGeom>
              <a:solidFill>
                <a:srgbClr val="339966"/>
              </a:solidFill>
              <a:ln>
                <a:noFill/>
              </a:ln>
              <a:effectLst/>
              <a:extLst>
                <a:ext uri="{91240B29-F687-4f45-9708-019B960494DF}">
                  <a14:hiddenLine xmlns:a14="http://schemas.microsoft.com/office/drawing/2010/main" w="1588" cap="flat" cmpd="sng">
                    <a:solidFill>
                      <a:srgbClr val="AAE6FF"/>
                    </a:solidFill>
                    <a:prstDash val="solid"/>
                    <a:round/>
                    <a:headEnd type="none" w="med" len="med"/>
                    <a:tailEnd type="none" w="med" len="med"/>
                  </a14:hiddenLine>
                </a:ex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endParaRPr lang="en-US" sz="1400" dirty="0">
                  <a:latin typeface="+mn-lt"/>
                </a:endParaRPr>
              </a:p>
            </p:txBody>
          </p:sp>
          <p:sp>
            <p:nvSpPr>
              <p:cNvPr id="54" name="Oval 575"/>
              <p:cNvSpPr>
                <a:spLocks noChangeArrowheads="1"/>
              </p:cNvSpPr>
              <p:nvPr/>
            </p:nvSpPr>
            <p:spPr bwMode="auto">
              <a:xfrm flipH="1">
                <a:off x="3138" y="1780"/>
                <a:ext cx="37" cy="36"/>
              </a:xfrm>
              <a:prstGeom prst="ellipse">
                <a:avLst/>
              </a:prstGeom>
              <a:solidFill>
                <a:srgbClr val="339966"/>
              </a:solidFill>
              <a:ln>
                <a:noFill/>
              </a:ln>
              <a:effectLst/>
              <a:extLst>
                <a:ext uri="{91240B29-F687-4f45-9708-019B960494DF}">
                  <a14:hiddenLine xmlns:a14="http://schemas.microsoft.com/office/drawing/2010/main" w="12700">
                    <a:solidFill>
                      <a:srgbClr val="FF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sp>
            <p:nvSpPr>
              <p:cNvPr id="55" name="Oval 576"/>
              <p:cNvSpPr>
                <a:spLocks noChangeArrowheads="1"/>
              </p:cNvSpPr>
              <p:nvPr/>
            </p:nvSpPr>
            <p:spPr bwMode="auto">
              <a:xfrm flipH="1">
                <a:off x="3192" y="1780"/>
                <a:ext cx="37" cy="36"/>
              </a:xfrm>
              <a:prstGeom prst="ellipse">
                <a:avLst/>
              </a:prstGeom>
              <a:solidFill>
                <a:srgbClr val="339966"/>
              </a:solidFill>
              <a:ln>
                <a:noFill/>
              </a:ln>
              <a:effectLst/>
              <a:extLst>
                <a:ext uri="{91240B29-F687-4f45-9708-019B960494DF}">
                  <a14:hiddenLine xmlns:a14="http://schemas.microsoft.com/office/drawing/2010/main" w="12700">
                    <a:solidFill>
                      <a:srgbClr val="FF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400" dirty="0">
                  <a:latin typeface="+mn-lt"/>
                </a:endParaRPr>
              </a:p>
            </p:txBody>
          </p:sp>
        </p:grpSp>
        <p:sp>
          <p:nvSpPr>
            <p:cNvPr id="33" name="Line 577"/>
            <p:cNvSpPr>
              <a:spLocks noChangeShapeType="1"/>
            </p:cNvSpPr>
            <p:nvPr/>
          </p:nvSpPr>
          <p:spPr bwMode="auto">
            <a:xfrm>
              <a:off x="3567469" y="3448593"/>
              <a:ext cx="816450" cy="376823"/>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sz="1400" dirty="0">
                <a:latin typeface="+mn-lt"/>
              </a:endParaRPr>
            </a:p>
          </p:txBody>
        </p:sp>
        <p:sp>
          <p:nvSpPr>
            <p:cNvPr id="34" name="Line 578"/>
            <p:cNvSpPr>
              <a:spLocks noChangeShapeType="1"/>
            </p:cNvSpPr>
            <p:nvPr/>
          </p:nvSpPr>
          <p:spPr bwMode="auto">
            <a:xfrm flipH="1">
              <a:off x="4635135" y="2632144"/>
              <a:ext cx="125608" cy="1004861"/>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sz="1400" dirty="0">
                <a:latin typeface="+mn-lt"/>
              </a:endParaRPr>
            </a:p>
          </p:txBody>
        </p:sp>
        <p:sp>
          <p:nvSpPr>
            <p:cNvPr id="35" name="Line 579"/>
            <p:cNvSpPr>
              <a:spLocks noChangeShapeType="1"/>
            </p:cNvSpPr>
            <p:nvPr/>
          </p:nvSpPr>
          <p:spPr bwMode="auto">
            <a:xfrm flipH="1">
              <a:off x="5011957" y="3134574"/>
              <a:ext cx="565234" cy="565234"/>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sz="1400" dirty="0">
                <a:latin typeface="+mn-lt"/>
              </a:endParaRPr>
            </a:p>
          </p:txBody>
        </p:sp>
        <p:sp>
          <p:nvSpPr>
            <p:cNvPr id="36" name="Line 580"/>
            <p:cNvSpPr>
              <a:spLocks noChangeShapeType="1"/>
            </p:cNvSpPr>
            <p:nvPr/>
          </p:nvSpPr>
          <p:spPr bwMode="auto">
            <a:xfrm flipH="1">
              <a:off x="5137565" y="3762613"/>
              <a:ext cx="1507292" cy="62804"/>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sz="1400" dirty="0">
                <a:latin typeface="+mn-lt"/>
              </a:endParaRPr>
            </a:p>
          </p:txBody>
        </p:sp>
        <p:sp>
          <p:nvSpPr>
            <p:cNvPr id="37" name="Line 581"/>
            <p:cNvSpPr>
              <a:spLocks noChangeShapeType="1"/>
            </p:cNvSpPr>
            <p:nvPr/>
          </p:nvSpPr>
          <p:spPr bwMode="auto">
            <a:xfrm flipH="1" flipV="1">
              <a:off x="5011957" y="4013828"/>
              <a:ext cx="1695703" cy="628038"/>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sz="1400" dirty="0">
                <a:latin typeface="+mn-lt"/>
              </a:endParaRPr>
            </a:p>
          </p:txBody>
        </p:sp>
        <p:sp>
          <p:nvSpPr>
            <p:cNvPr id="38" name="Line 582"/>
            <p:cNvSpPr>
              <a:spLocks noChangeShapeType="1"/>
            </p:cNvSpPr>
            <p:nvPr/>
          </p:nvSpPr>
          <p:spPr bwMode="auto">
            <a:xfrm flipV="1">
              <a:off x="3630273" y="4076632"/>
              <a:ext cx="942057" cy="376823"/>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sz="1400" dirty="0">
                <a:latin typeface="+mn-lt"/>
              </a:endParaRPr>
            </a:p>
          </p:txBody>
        </p:sp>
        <p:pic>
          <p:nvPicPr>
            <p:cNvPr id="39" name="Picture 583"/>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74761" y="3762613"/>
              <a:ext cx="290468" cy="184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tx1">
                        <a:alpha val="74998"/>
                      </a:schemeClr>
                    </a:outerShdw>
                  </a:effectLst>
                </a14:hiddenEffects>
              </a:ext>
            </a:extLst>
          </p:spPr>
        </p:pic>
        <p:pic>
          <p:nvPicPr>
            <p:cNvPr id="40" name="Picture 584"/>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83359" y="3610837"/>
              <a:ext cx="290468" cy="184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tx1">
                        <a:alpha val="74998"/>
                      </a:schemeClr>
                    </a:outerShdw>
                  </a:effectLst>
                </a14:hiddenEffects>
              </a:ext>
            </a:extLst>
          </p:spPr>
        </p:pic>
        <p:pic>
          <p:nvPicPr>
            <p:cNvPr id="41" name="Picture 585"/>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58312" y="3761305"/>
              <a:ext cx="289160" cy="1844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tx1">
                        <a:alpha val="74998"/>
                      </a:schemeClr>
                    </a:outerShdw>
                  </a:effectLst>
                </a14:hiddenEffects>
              </a:ext>
            </a:extLst>
          </p:spPr>
        </p:pic>
        <p:pic>
          <p:nvPicPr>
            <p:cNvPr id="42" name="Picture 586"/>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23546" y="3630463"/>
              <a:ext cx="290468" cy="1844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tx1">
                        <a:alpha val="74998"/>
                      </a:schemeClr>
                    </a:outerShdw>
                  </a:effectLst>
                </a14:hiddenEffects>
              </a:ext>
            </a:extLst>
          </p:spPr>
        </p:pic>
        <p:pic>
          <p:nvPicPr>
            <p:cNvPr id="43" name="Picture 587"/>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86350" y="3951024"/>
              <a:ext cx="290468" cy="184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tx1">
                        <a:alpha val="74998"/>
                      </a:schemeClr>
                    </a:outerShdw>
                  </a:effectLst>
                </a14:hiddenEffects>
              </a:ext>
            </a:extLst>
          </p:spPr>
        </p:pic>
        <p:sp>
          <p:nvSpPr>
            <p:cNvPr id="44" name="Rectangle 589"/>
            <p:cNvSpPr>
              <a:spLocks noChangeArrowheads="1"/>
            </p:cNvSpPr>
            <p:nvPr/>
          </p:nvSpPr>
          <p:spPr bwMode="auto">
            <a:xfrm>
              <a:off x="936214" y="2354043"/>
              <a:ext cx="65349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nSpc>
                  <a:spcPct val="100000"/>
                </a:lnSpc>
              </a:pPr>
              <a:r>
                <a:rPr lang="en-GB" sz="1400" dirty="0">
                  <a:solidFill>
                    <a:schemeClr val="tx1"/>
                  </a:solidFill>
                  <a:latin typeface="+mn-lt"/>
                </a:rPr>
                <a:t>Users</a:t>
              </a:r>
              <a:endParaRPr lang="de-DE" sz="1400" dirty="0">
                <a:solidFill>
                  <a:schemeClr val="tx1"/>
                </a:solidFill>
                <a:latin typeface="+mn-lt"/>
              </a:endParaRPr>
            </a:p>
          </p:txBody>
        </p:sp>
        <p:pic>
          <p:nvPicPr>
            <p:cNvPr id="575" name="Picture 574"/>
            <p:cNvPicPr>
              <a:picLocks noChangeAspect="1"/>
            </p:cNvPicPr>
            <p:nvPr/>
          </p:nvPicPr>
          <p:blipFill>
            <a:blip r:embed="rId7"/>
            <a:stretch>
              <a:fillRect/>
            </a:stretch>
          </p:blipFill>
          <p:spPr>
            <a:xfrm>
              <a:off x="926595" y="4696014"/>
              <a:ext cx="845840" cy="555302"/>
            </a:xfrm>
            <a:prstGeom prst="rect">
              <a:avLst/>
            </a:prstGeom>
          </p:spPr>
        </p:pic>
        <p:pic>
          <p:nvPicPr>
            <p:cNvPr id="576" name="Picture 575"/>
            <p:cNvPicPr>
              <a:picLocks noChangeAspect="1"/>
            </p:cNvPicPr>
            <p:nvPr/>
          </p:nvPicPr>
          <p:blipFill>
            <a:blip r:embed="rId8"/>
            <a:stretch>
              <a:fillRect/>
            </a:stretch>
          </p:blipFill>
          <p:spPr>
            <a:xfrm>
              <a:off x="881590" y="3255854"/>
              <a:ext cx="495055" cy="1059727"/>
            </a:xfrm>
            <a:prstGeom prst="rect">
              <a:avLst/>
            </a:prstGeom>
          </p:spPr>
        </p:pic>
        <p:pic>
          <p:nvPicPr>
            <p:cNvPr id="577" name="Picture 576"/>
            <p:cNvPicPr>
              <a:picLocks noChangeAspect="1"/>
            </p:cNvPicPr>
            <p:nvPr/>
          </p:nvPicPr>
          <p:blipFill>
            <a:blip r:embed="rId9"/>
            <a:stretch>
              <a:fillRect/>
            </a:stretch>
          </p:blipFill>
          <p:spPr>
            <a:xfrm>
              <a:off x="2321750" y="4515994"/>
              <a:ext cx="369532" cy="338950"/>
            </a:xfrm>
            <a:prstGeom prst="rect">
              <a:avLst/>
            </a:prstGeom>
          </p:spPr>
        </p:pic>
        <p:pic>
          <p:nvPicPr>
            <p:cNvPr id="578" name="Picture 577" descr="bu003715.png"/>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331640" y="3615894"/>
              <a:ext cx="403784" cy="1006020"/>
            </a:xfrm>
            <a:prstGeom prst="rect">
              <a:avLst/>
            </a:prstGeom>
          </p:spPr>
        </p:pic>
        <p:pic>
          <p:nvPicPr>
            <p:cNvPr id="579" name="Picture 578"/>
            <p:cNvPicPr>
              <a:picLocks noChangeAspect="1"/>
            </p:cNvPicPr>
            <p:nvPr/>
          </p:nvPicPr>
          <p:blipFill>
            <a:blip r:embed="rId9"/>
            <a:stretch>
              <a:fillRect/>
            </a:stretch>
          </p:blipFill>
          <p:spPr>
            <a:xfrm>
              <a:off x="2595841" y="4020938"/>
              <a:ext cx="320466" cy="293945"/>
            </a:xfrm>
            <a:prstGeom prst="rect">
              <a:avLst/>
            </a:prstGeom>
          </p:spPr>
        </p:pic>
        <p:pic>
          <p:nvPicPr>
            <p:cNvPr id="580" name="Picture 579"/>
            <p:cNvPicPr>
              <a:picLocks noChangeAspect="1"/>
            </p:cNvPicPr>
            <p:nvPr/>
          </p:nvPicPr>
          <p:blipFill>
            <a:blip r:embed="rId9"/>
            <a:stretch>
              <a:fillRect/>
            </a:stretch>
          </p:blipFill>
          <p:spPr>
            <a:xfrm>
              <a:off x="2411760" y="3345864"/>
              <a:ext cx="320466" cy="293945"/>
            </a:xfrm>
            <a:prstGeom prst="rect">
              <a:avLst/>
            </a:prstGeom>
          </p:spPr>
        </p:pic>
        <p:pic>
          <p:nvPicPr>
            <p:cNvPr id="581" name="Picture 580"/>
            <p:cNvPicPr>
              <a:picLocks noChangeAspect="1"/>
            </p:cNvPicPr>
            <p:nvPr/>
          </p:nvPicPr>
          <p:blipFill>
            <a:blip r:embed="rId9"/>
            <a:stretch>
              <a:fillRect/>
            </a:stretch>
          </p:blipFill>
          <p:spPr>
            <a:xfrm>
              <a:off x="2681789" y="2982099"/>
              <a:ext cx="275461" cy="252665"/>
            </a:xfrm>
            <a:prstGeom prst="rect">
              <a:avLst/>
            </a:prstGeom>
          </p:spPr>
        </p:pic>
        <p:pic>
          <p:nvPicPr>
            <p:cNvPr id="586" name="Content Placeholder 573"/>
            <p:cNvPicPr>
              <a:picLocks noChangeAspect="1"/>
            </p:cNvPicPr>
            <p:nvPr/>
          </p:nvPicPr>
          <p:blipFill rotWithShape="1">
            <a:blip r:embed="rId11"/>
            <a:srcRect t="-4536" b="-4536"/>
            <a:stretch/>
          </p:blipFill>
          <p:spPr>
            <a:xfrm>
              <a:off x="1196625" y="2760799"/>
              <a:ext cx="710382" cy="538995"/>
            </a:xfrm>
            <a:prstGeom prst="rect">
              <a:avLst/>
            </a:prstGeom>
          </p:spPr>
        </p:pic>
      </p:gr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USE Case description</a:t>
            </a:r>
          </a:p>
        </p:txBody>
      </p:sp>
      <p:sp>
        <p:nvSpPr>
          <p:cNvPr id="3" name="Text Placeholder 2"/>
          <p:cNvSpPr>
            <a:spLocks noGrp="1"/>
          </p:cNvSpPr>
          <p:nvPr>
            <p:ph type="body" idx="1"/>
          </p:nvPr>
        </p:nvSpPr>
        <p:spPr/>
        <p:txBody>
          <a:bodyPr/>
          <a:lstStyle/>
          <a:p>
            <a:r>
              <a:rPr lang="en-US" dirty="0"/>
              <a:t>Wi-Fi Hotspot Roaming Use Case</a:t>
            </a:r>
            <a:endParaRPr lang="en-US"/>
          </a:p>
        </p:txBody>
      </p:sp>
    </p:spTree>
    <p:extLst>
      <p:ext uri="{BB962C8B-B14F-4D97-AF65-F5344CB8AC3E}">
        <p14:creationId xmlns:p14="http://schemas.microsoft.com/office/powerpoint/2010/main" val="17993643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case description:</a:t>
            </a:r>
            <a:br>
              <a:rPr lang="en-US" dirty="0" smtClean="0"/>
            </a:br>
            <a:r>
              <a:rPr lang="en-US" dirty="0" smtClean="0"/>
              <a:t>Joe’s Convenient Wi-Fi Service</a:t>
            </a:r>
            <a:endParaRPr lang="en-US" dirty="0"/>
          </a:p>
        </p:txBody>
      </p:sp>
      <p:sp>
        <p:nvSpPr>
          <p:cNvPr id="3" name="Content Placeholder 2"/>
          <p:cNvSpPr>
            <a:spLocks noGrp="1"/>
          </p:cNvSpPr>
          <p:nvPr>
            <p:ph idx="1"/>
          </p:nvPr>
        </p:nvSpPr>
        <p:spPr>
          <a:xfrm>
            <a:off x="457200" y="1600200"/>
            <a:ext cx="8229600" cy="4889140"/>
          </a:xfrm>
        </p:spPr>
        <p:txBody>
          <a:bodyPr>
            <a:normAutofit fontScale="55000" lnSpcReduction="20000"/>
          </a:bodyPr>
          <a:lstStyle/>
          <a:p>
            <a:pPr marL="0" indent="0">
              <a:buNone/>
            </a:pPr>
            <a:r>
              <a:rPr lang="en-US" dirty="0"/>
              <a:t>Joe is a road worrier always keen to make best use of the time he has to spend for traveling and sitting around waiting for the next flight or ride. Therefore he has a subscription with a local Wi-Fi service provider which has best coverage throughout his home town due to a plethora of Wi-Fi APs installed in nearly every public place in town including the airport and public transport vehicles, which Joe frequently uses.</a:t>
            </a:r>
          </a:p>
          <a:p>
            <a:pPr marL="0" indent="0">
              <a:buNone/>
            </a:pPr>
            <a:r>
              <a:rPr lang="en-US" dirty="0"/>
              <a:t>As Joe is regularly using Wi-Fi for making phone calls and participating in conference calls, he went for the premium subscription option providing him a prioritized traffic path over Wi-Fi to his VoIP provider. </a:t>
            </a:r>
          </a:p>
          <a:p>
            <a:pPr marL="0" indent="0">
              <a:buNone/>
            </a:pPr>
            <a:r>
              <a:rPr lang="en-US" dirty="0"/>
              <a:t>Luckily his Wi-Fi provider is early adopter of the Hotspot 2.0 technology providing not only secured air links but also convenient service experience when moving around in his home town. Due to the many roaming contracts, which Joe’s local Wi-Fi operator has established some major Wi-Fi operator and huge Wi-Fi roaming consortia, Joe’s convenient Wi-Fi service does not break when he is out of town.</a:t>
            </a:r>
          </a:p>
          <a:p>
            <a:pPr marL="0" indent="0">
              <a:buNone/>
            </a:pPr>
            <a:r>
              <a:rPr lang="en-US" dirty="0"/>
              <a:t>Usually his Wi-Fi devices just automatically connect to available Wi-Fi by making use of the enhanced network detection and selection features of Hotspot 2.0 and the credentials, he got from his Wi-Fi service provider, for automatic log-on. Even more, Joe enjoys the same high quality VoIP connectivity when he is roaming into the networks of the major Wi-Fi operators with direct contracts to his home Wi-Fi service provider.</a:t>
            </a:r>
          </a:p>
          <a:p>
            <a:pPr marL="0" indent="0">
              <a:buNone/>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Wi-Fi Roaming Scenarios</a:t>
            </a:r>
          </a:p>
        </p:txBody>
      </p:sp>
      <p:sp>
        <p:nvSpPr>
          <p:cNvPr id="3" name="Content Placeholder 2"/>
          <p:cNvSpPr>
            <a:spLocks noGrp="1"/>
          </p:cNvSpPr>
          <p:nvPr>
            <p:ph idx="1"/>
          </p:nvPr>
        </p:nvSpPr>
        <p:spPr>
          <a:xfrm>
            <a:off x="457200" y="1600200"/>
            <a:ext cx="8229600" cy="4844135"/>
          </a:xfrm>
        </p:spPr>
        <p:txBody>
          <a:bodyPr>
            <a:normAutofit fontScale="77500" lnSpcReduction="20000"/>
          </a:bodyPr>
          <a:lstStyle/>
          <a:p>
            <a:pPr marL="0" indent="0">
              <a:buNone/>
            </a:pPr>
            <a:r>
              <a:rPr lang="en-US" dirty="0"/>
              <a:t>The following roaming scenarios are considered:</a:t>
            </a:r>
          </a:p>
          <a:p>
            <a:pPr marL="514350" indent="-514350">
              <a:buFont typeface="+mj-lt"/>
              <a:buAutoNum type="arabicPeriod"/>
            </a:pPr>
            <a:r>
              <a:rPr lang="en-US" dirty="0"/>
              <a:t>Home operator has roaming agreement with other operator. Traffic is routed via other operator’s core into the Internet</a:t>
            </a:r>
          </a:p>
          <a:p>
            <a:pPr marL="514350" indent="-514350">
              <a:buFont typeface="+mj-lt"/>
              <a:buAutoNum type="arabicPeriod"/>
            </a:pPr>
            <a:r>
              <a:rPr lang="en-US" dirty="0"/>
              <a:t>Home operator has roaming agreement with other operator. Traffic is routed back to the home operator’s core network.</a:t>
            </a:r>
          </a:p>
          <a:p>
            <a:pPr marL="514350" indent="-514350">
              <a:buFont typeface="+mj-lt"/>
              <a:buAutoNum type="arabicPeriod"/>
            </a:pPr>
            <a:r>
              <a:rPr lang="en-US" dirty="0"/>
              <a:t>Home operator has Wi-Fi access sharing agreement with other operator allowing to serve customers like within the own access infrastructure</a:t>
            </a:r>
          </a:p>
          <a:p>
            <a:pPr marL="514350" indent="-514350">
              <a:buFont typeface="+mj-lt"/>
              <a:buAutoNum type="arabicPeriod"/>
            </a:pPr>
            <a:r>
              <a:rPr lang="en-US" dirty="0"/>
              <a:t>Home operator has agreement with roaming consortia which enables to use credentials for access to all other operators’ Wi-Fi access, which belong to the roaming consortia.</a:t>
            </a:r>
          </a:p>
        </p:txBody>
      </p:sp>
    </p:spTree>
    <p:extLst>
      <p:ext uri="{BB962C8B-B14F-4D97-AF65-F5344CB8AC3E}">
        <p14:creationId xmlns:p14="http://schemas.microsoft.com/office/powerpoint/2010/main" val="193676403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Mapping to OmniRAN</a:t>
            </a:r>
          </a:p>
        </p:txBody>
      </p:sp>
      <p:sp>
        <p:nvSpPr>
          <p:cNvPr id="3" name="Text Placeholder 2"/>
          <p:cNvSpPr>
            <a:spLocks noGrp="1"/>
          </p:cNvSpPr>
          <p:nvPr>
            <p:ph type="body" idx="1"/>
          </p:nvPr>
        </p:nvSpPr>
        <p:spPr/>
        <p:txBody>
          <a:bodyPr/>
          <a:lstStyle/>
          <a:p>
            <a:r>
              <a:rPr lang="en-US" dirty="0"/>
              <a:t>Wi-Fi Hotspot Roaming Use Case</a:t>
            </a:r>
            <a:endParaRPr lang="en-US"/>
          </a:p>
        </p:txBody>
      </p:sp>
    </p:spTree>
    <p:extLst>
      <p:ext uri="{BB962C8B-B14F-4D97-AF65-F5344CB8AC3E}">
        <p14:creationId xmlns:p14="http://schemas.microsoft.com/office/powerpoint/2010/main" val="19352108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82000" cy="1143000"/>
          </a:xfrm>
        </p:spPr>
        <p:txBody>
          <a:bodyPr/>
          <a:lstStyle/>
          <a:p>
            <a:r>
              <a:rPr lang="en-US" dirty="0" smtClean="0"/>
              <a:t>Topology view on </a:t>
            </a:r>
            <a:r>
              <a:rPr lang="en-US" dirty="0" err="1" smtClean="0"/>
              <a:t>OmniRAN</a:t>
            </a:r>
            <a:r>
              <a:rPr lang="en-US" dirty="0" smtClean="0"/>
              <a:t> architecture and reference </a:t>
            </a:r>
            <a:r>
              <a:rPr lang="en-US" dirty="0"/>
              <a:t>p</a:t>
            </a:r>
            <a:r>
              <a:rPr lang="en-US" dirty="0" smtClean="0"/>
              <a:t>oints</a:t>
            </a:r>
            <a:endParaRPr lang="en-US" dirty="0"/>
          </a:p>
        </p:txBody>
      </p:sp>
      <p:grpSp>
        <p:nvGrpSpPr>
          <p:cNvPr id="3" name="Group 123"/>
          <p:cNvGrpSpPr/>
          <p:nvPr/>
        </p:nvGrpSpPr>
        <p:grpSpPr>
          <a:xfrm>
            <a:off x="2124075" y="1733550"/>
            <a:ext cx="1000125" cy="990600"/>
            <a:chOff x="7315200" y="3886200"/>
            <a:chExt cx="1000125" cy="990600"/>
          </a:xfrm>
        </p:grpSpPr>
        <p:sp>
          <p:nvSpPr>
            <p:cNvPr id="8" name="AutoShape 154"/>
            <p:cNvSpPr>
              <a:spLocks noChangeArrowheads="1"/>
            </p:cNvSpPr>
            <p:nvPr/>
          </p:nvSpPr>
          <p:spPr bwMode="auto">
            <a:xfrm>
              <a:off x="7315200" y="38862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grpSp>
          <p:nvGrpSpPr>
            <p:cNvPr id="5" name="Group 158"/>
            <p:cNvGrpSpPr>
              <a:grpSpLocks noChangeAspect="1"/>
            </p:cNvGrpSpPr>
            <p:nvPr/>
          </p:nvGrpSpPr>
          <p:grpSpPr bwMode="auto">
            <a:xfrm flipH="1">
              <a:off x="7696199" y="4259473"/>
              <a:ext cx="411161" cy="494972"/>
              <a:chOff x="5" y="2480"/>
              <a:chExt cx="237" cy="430"/>
            </a:xfrm>
          </p:grpSpPr>
          <p:grpSp>
            <p:nvGrpSpPr>
              <p:cNvPr id="9" name="Group 159"/>
              <p:cNvGrpSpPr>
                <a:grpSpLocks noChangeAspect="1"/>
              </p:cNvGrpSpPr>
              <p:nvPr/>
            </p:nvGrpSpPr>
            <p:grpSpPr bwMode="auto">
              <a:xfrm>
                <a:off x="5" y="2521"/>
                <a:ext cx="145" cy="389"/>
                <a:chOff x="5" y="2521"/>
                <a:chExt cx="145" cy="389"/>
              </a:xfrm>
            </p:grpSpPr>
            <p:grpSp>
              <p:nvGrpSpPr>
                <p:cNvPr id="11" name="Group 160"/>
                <p:cNvGrpSpPr>
                  <a:grpSpLocks noChangeAspect="1"/>
                </p:cNvGrpSpPr>
                <p:nvPr/>
              </p:nvGrpSpPr>
              <p:grpSpPr bwMode="auto">
                <a:xfrm>
                  <a:off x="7" y="2654"/>
                  <a:ext cx="143" cy="256"/>
                  <a:chOff x="7" y="2654"/>
                  <a:chExt cx="143" cy="256"/>
                </a:xfrm>
              </p:grpSpPr>
              <p:grpSp>
                <p:nvGrpSpPr>
                  <p:cNvPr id="12" name="Group 161"/>
                  <p:cNvGrpSpPr>
                    <a:grpSpLocks noChangeAspect="1"/>
                  </p:cNvGrpSpPr>
                  <p:nvPr/>
                </p:nvGrpSpPr>
                <p:grpSpPr bwMode="auto">
                  <a:xfrm>
                    <a:off x="7" y="2661"/>
                    <a:ext cx="93" cy="247"/>
                    <a:chOff x="7" y="2661"/>
                    <a:chExt cx="93" cy="247"/>
                  </a:xfrm>
                </p:grpSpPr>
                <p:sp>
                  <p:nvSpPr>
                    <p:cNvPr id="32"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3"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4"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5"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6"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7"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8"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25"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6"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7"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8"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9"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0"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1"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16" name="Group 176"/>
                <p:cNvGrpSpPr>
                  <a:grpSpLocks noChangeAspect="1"/>
                </p:cNvGrpSpPr>
                <p:nvPr/>
              </p:nvGrpSpPr>
              <p:grpSpPr bwMode="auto">
                <a:xfrm>
                  <a:off x="5" y="2533"/>
                  <a:ext cx="141" cy="374"/>
                  <a:chOff x="5" y="2533"/>
                  <a:chExt cx="141" cy="374"/>
                </a:xfrm>
              </p:grpSpPr>
              <p:sp>
                <p:nvSpPr>
                  <p:cNvPr id="19"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0"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1"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2"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3"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8"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13"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4"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5"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39" name="Rectangle 187"/>
            <p:cNvSpPr>
              <a:spLocks noChangeArrowheads="1"/>
            </p:cNvSpPr>
            <p:nvPr/>
          </p:nvSpPr>
          <p:spPr bwMode="auto">
            <a:xfrm>
              <a:off x="7373937" y="39624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grpSp>
      <p:grpSp>
        <p:nvGrpSpPr>
          <p:cNvPr id="17" name="Group 122"/>
          <p:cNvGrpSpPr/>
          <p:nvPr/>
        </p:nvGrpSpPr>
        <p:grpSpPr>
          <a:xfrm>
            <a:off x="3886200" y="1733550"/>
            <a:ext cx="990600" cy="990600"/>
            <a:chOff x="7315200" y="2819400"/>
            <a:chExt cx="990600" cy="990600"/>
          </a:xfrm>
        </p:grpSpPr>
        <p:sp>
          <p:nvSpPr>
            <p:cNvPr id="6"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pic>
          <p:nvPicPr>
            <p:cNvPr id="10" name="Picture 157"/>
            <p:cNvPicPr>
              <a:picLocks noChangeArrowheads="1"/>
            </p:cNvPicPr>
            <p:nvPr/>
          </p:nvPicPr>
          <p:blipFill>
            <a:blip r:embed="rId3"/>
            <a:srcRect/>
            <a:stretch>
              <a:fillRect/>
            </a:stretch>
          </p:blipFill>
          <p:spPr bwMode="auto">
            <a:xfrm>
              <a:off x="7648575" y="3509962"/>
              <a:ext cx="352425" cy="223838"/>
            </a:xfrm>
            <a:prstGeom prst="rect">
              <a:avLst/>
            </a:prstGeom>
            <a:noFill/>
            <a:ln w="12700">
              <a:noFill/>
              <a:miter lim="800000"/>
              <a:headEnd/>
              <a:tailEnd/>
            </a:ln>
            <a:effectLst/>
          </p:spPr>
        </p:pic>
        <p:sp>
          <p:nvSpPr>
            <p:cNvPr id="40"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Core</a:t>
              </a:r>
              <a:endParaRPr lang="en-US" sz="1600" b="1" dirty="0">
                <a:latin typeface="Arial" pitchFamily="34" charset="0"/>
                <a:cs typeface="Arial" pitchFamily="34" charset="0"/>
              </a:endParaRPr>
            </a:p>
          </p:txBody>
        </p:sp>
        <p:grpSp>
          <p:nvGrpSpPr>
            <p:cNvPr id="24" name="Group 107"/>
            <p:cNvGrpSpPr/>
            <p:nvPr/>
          </p:nvGrpSpPr>
          <p:grpSpPr>
            <a:xfrm>
              <a:off x="7520910" y="3095706"/>
              <a:ext cx="532437" cy="381000"/>
              <a:chOff x="7481888" y="3079208"/>
              <a:chExt cx="595312" cy="425992"/>
            </a:xfrm>
          </p:grpSpPr>
          <p:sp>
            <p:nvSpPr>
              <p:cNvPr id="109"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a:p>
            </p:txBody>
          </p:sp>
          <p:sp>
            <p:nvSpPr>
              <p:cNvPr id="110"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a:ea typeface="ＭＳ Ｐゴシック" pitchFamily="34" charset="-128"/>
                </a:endParaRPr>
              </a:p>
            </p:txBody>
          </p:sp>
          <p:grpSp>
            <p:nvGrpSpPr>
              <p:cNvPr id="41" name="Group 122"/>
              <p:cNvGrpSpPr>
                <a:grpSpLocks/>
              </p:cNvGrpSpPr>
              <p:nvPr/>
            </p:nvGrpSpPr>
            <p:grpSpPr bwMode="auto">
              <a:xfrm>
                <a:off x="7848751" y="3079208"/>
                <a:ext cx="228449" cy="389708"/>
                <a:chOff x="4120" y="2308"/>
                <a:chExt cx="305" cy="415"/>
              </a:xfrm>
            </p:grpSpPr>
            <p:sp>
              <p:nvSpPr>
                <p:cNvPr id="112"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a:p>
              </p:txBody>
            </p:sp>
            <p:sp>
              <p:nvSpPr>
                <p:cNvPr id="113"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a:p>
              </p:txBody>
            </p:sp>
            <p:sp>
              <p:nvSpPr>
                <p:cNvPr id="114"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a:p>
              </p:txBody>
            </p:sp>
            <p:grpSp>
              <p:nvGrpSpPr>
                <p:cNvPr id="42" name="Group 126"/>
                <p:cNvGrpSpPr>
                  <a:grpSpLocks/>
                </p:cNvGrpSpPr>
                <p:nvPr/>
              </p:nvGrpSpPr>
              <p:grpSpPr bwMode="auto">
                <a:xfrm flipH="1">
                  <a:off x="4164" y="2500"/>
                  <a:ext cx="152" cy="109"/>
                  <a:chOff x="3216" y="2784"/>
                  <a:chExt cx="192" cy="144"/>
                </a:xfrm>
              </p:grpSpPr>
              <p:sp>
                <p:nvSpPr>
                  <p:cNvPr id="119"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a:p>
                </p:txBody>
              </p:sp>
              <p:sp>
                <p:nvSpPr>
                  <p:cNvPr id="120"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a:p>
                </p:txBody>
              </p:sp>
              <p:sp>
                <p:nvSpPr>
                  <p:cNvPr id="121"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a:p>
                </p:txBody>
              </p:sp>
              <p:sp>
                <p:nvSpPr>
                  <p:cNvPr id="122"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a:p>
                </p:txBody>
              </p:sp>
            </p:grpSp>
            <p:sp>
              <p:nvSpPr>
                <p:cNvPr id="116"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a:p>
              </p:txBody>
            </p:sp>
            <p:sp>
              <p:nvSpPr>
                <p:cNvPr id="117"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a:p>
              </p:txBody>
            </p:sp>
            <p:sp>
              <p:nvSpPr>
                <p:cNvPr id="118"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a:p>
              </p:txBody>
            </p:sp>
          </p:grpSp>
        </p:grpSp>
      </p:grpSp>
      <p:grpSp>
        <p:nvGrpSpPr>
          <p:cNvPr id="44" name="Group 582"/>
          <p:cNvGrpSpPr/>
          <p:nvPr/>
        </p:nvGrpSpPr>
        <p:grpSpPr>
          <a:xfrm>
            <a:off x="5257800" y="1733550"/>
            <a:ext cx="990600" cy="990600"/>
            <a:chOff x="5257800" y="1733550"/>
            <a:chExt cx="990600" cy="990600"/>
          </a:xfrm>
        </p:grpSpPr>
        <p:sp>
          <p:nvSpPr>
            <p:cNvPr id="43" name="Rounded Rectangle 42"/>
            <p:cNvSpPr/>
            <p:nvPr/>
          </p:nvSpPr>
          <p:spPr bwMode="auto">
            <a:xfrm>
              <a:off x="5257800" y="1733550"/>
              <a:ext cx="990600" cy="990600"/>
            </a:xfrm>
            <a:prstGeom prst="roundRect">
              <a:avLst/>
            </a:prstGeom>
            <a:solidFill>
              <a:schemeClr val="accent4">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a:ln>
                  <a:noFill/>
                </a:ln>
                <a:solidFill>
                  <a:schemeClr val="tx1"/>
                </a:solidFill>
                <a:effectLst/>
                <a:latin typeface="Times New Roman" charset="0"/>
              </a:endParaRPr>
            </a:p>
          </p:txBody>
        </p:sp>
        <p:grpSp>
          <p:nvGrpSpPr>
            <p:cNvPr id="45" name="Group 61"/>
            <p:cNvGrpSpPr/>
            <p:nvPr/>
          </p:nvGrpSpPr>
          <p:grpSpPr>
            <a:xfrm>
              <a:off x="5410201" y="1816606"/>
              <a:ext cx="609600" cy="450344"/>
              <a:chOff x="6324600" y="1828800"/>
              <a:chExt cx="917575" cy="677862"/>
            </a:xfrm>
          </p:grpSpPr>
          <p:grpSp>
            <p:nvGrpSpPr>
              <p:cNvPr id="46" name="Group 10"/>
              <p:cNvGrpSpPr>
                <a:grpSpLocks/>
              </p:cNvGrpSpPr>
              <p:nvPr/>
            </p:nvGrpSpPr>
            <p:grpSpPr bwMode="auto">
              <a:xfrm>
                <a:off x="6972300" y="1828800"/>
                <a:ext cx="269875" cy="460375"/>
                <a:chOff x="4120" y="2308"/>
                <a:chExt cx="305" cy="415"/>
              </a:xfrm>
            </p:grpSpPr>
            <p:sp>
              <p:nvSpPr>
                <p:cNvPr id="82" name="Freeform 11"/>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83" name="Rectangle 12"/>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84" name="Oval 13"/>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47" name="Group 14"/>
                <p:cNvGrpSpPr>
                  <a:grpSpLocks/>
                </p:cNvGrpSpPr>
                <p:nvPr/>
              </p:nvGrpSpPr>
              <p:grpSpPr bwMode="auto">
                <a:xfrm flipH="1">
                  <a:off x="4164" y="2500"/>
                  <a:ext cx="152" cy="109"/>
                  <a:chOff x="3216" y="2784"/>
                  <a:chExt cx="192" cy="144"/>
                </a:xfrm>
              </p:grpSpPr>
              <p:sp>
                <p:nvSpPr>
                  <p:cNvPr id="89" name="Line 15"/>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90" name="Line 16"/>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91" name="Line 17"/>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92" name="Line 18"/>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86" name="Freeform 19"/>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87" name="Oval 20"/>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88" name="Oval 21"/>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48" name="Group 22"/>
              <p:cNvGrpSpPr>
                <a:grpSpLocks/>
              </p:cNvGrpSpPr>
              <p:nvPr/>
            </p:nvGrpSpPr>
            <p:grpSpPr bwMode="auto">
              <a:xfrm>
                <a:off x="6756400" y="1901825"/>
                <a:ext cx="269875" cy="460375"/>
                <a:chOff x="4120" y="2308"/>
                <a:chExt cx="305" cy="415"/>
              </a:xfrm>
            </p:grpSpPr>
            <p:sp>
              <p:nvSpPr>
                <p:cNvPr id="71" name="Freeform 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72" name="Rectangle 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73" name="Oval 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52" name="Group 26"/>
                <p:cNvGrpSpPr>
                  <a:grpSpLocks/>
                </p:cNvGrpSpPr>
                <p:nvPr/>
              </p:nvGrpSpPr>
              <p:grpSpPr bwMode="auto">
                <a:xfrm flipH="1">
                  <a:off x="4164" y="2500"/>
                  <a:ext cx="152" cy="109"/>
                  <a:chOff x="3216" y="2784"/>
                  <a:chExt cx="192" cy="144"/>
                </a:xfrm>
              </p:grpSpPr>
              <p:sp>
                <p:nvSpPr>
                  <p:cNvPr id="78" name="Line 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79" name="Line 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80" name="Line 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81" name="Line 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75" name="Freeform 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76" name="Oval 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77" name="Oval 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63" name="Group 34"/>
              <p:cNvGrpSpPr>
                <a:grpSpLocks/>
              </p:cNvGrpSpPr>
              <p:nvPr/>
            </p:nvGrpSpPr>
            <p:grpSpPr bwMode="auto">
              <a:xfrm>
                <a:off x="6540500" y="1973262"/>
                <a:ext cx="269875" cy="460375"/>
                <a:chOff x="4120" y="2308"/>
                <a:chExt cx="305" cy="415"/>
              </a:xfrm>
            </p:grpSpPr>
            <p:sp>
              <p:nvSpPr>
                <p:cNvPr id="60" name="Freeform 35"/>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61" name="Rectangle 36"/>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62" name="Oval 37"/>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74" name="Group 38"/>
                <p:cNvGrpSpPr>
                  <a:grpSpLocks/>
                </p:cNvGrpSpPr>
                <p:nvPr/>
              </p:nvGrpSpPr>
              <p:grpSpPr bwMode="auto">
                <a:xfrm flipH="1">
                  <a:off x="4164" y="2500"/>
                  <a:ext cx="152" cy="109"/>
                  <a:chOff x="3216" y="2784"/>
                  <a:chExt cx="192" cy="144"/>
                </a:xfrm>
              </p:grpSpPr>
              <p:sp>
                <p:nvSpPr>
                  <p:cNvPr id="67" name="Line 39"/>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68" name="Line 40"/>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69" name="Line 41"/>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70" name="Line 42"/>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64" name="Freeform 43"/>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65" name="Oval 44"/>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66" name="Oval 45"/>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85" name="Group 618"/>
              <p:cNvGrpSpPr>
                <a:grpSpLocks/>
              </p:cNvGrpSpPr>
              <p:nvPr/>
            </p:nvGrpSpPr>
            <p:grpSpPr bwMode="auto">
              <a:xfrm>
                <a:off x="6324600" y="2046287"/>
                <a:ext cx="269875" cy="460375"/>
                <a:chOff x="4120" y="2308"/>
                <a:chExt cx="305" cy="415"/>
              </a:xfrm>
            </p:grpSpPr>
            <p:sp>
              <p:nvSpPr>
                <p:cNvPr id="49" name="Freeform 619"/>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50" name="Rectangle 620"/>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51" name="Oval 621"/>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93" name="Group 622"/>
                <p:cNvGrpSpPr>
                  <a:grpSpLocks/>
                </p:cNvGrpSpPr>
                <p:nvPr/>
              </p:nvGrpSpPr>
              <p:grpSpPr bwMode="auto">
                <a:xfrm flipH="1">
                  <a:off x="4164" y="2500"/>
                  <a:ext cx="152" cy="109"/>
                  <a:chOff x="3216" y="2784"/>
                  <a:chExt cx="192" cy="144"/>
                </a:xfrm>
              </p:grpSpPr>
              <p:sp>
                <p:nvSpPr>
                  <p:cNvPr id="56" name="Line 623"/>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57" name="Line 624"/>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58" name="Line 625"/>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59" name="Line 626"/>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53" name="Freeform 627"/>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54" name="Oval 628"/>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55" name="Oval 629"/>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graphicFrame>
          <p:nvGraphicFramePr>
            <p:cNvPr id="126" name="Object 15">
              <a:hlinkClick r:id="" action="ppaction://ole?verb=0"/>
            </p:cNvPr>
            <p:cNvGraphicFramePr>
              <a:graphicFrameLocks/>
            </p:cNvGraphicFramePr>
            <p:nvPr/>
          </p:nvGraphicFramePr>
          <p:xfrm>
            <a:off x="5341951" y="2253186"/>
            <a:ext cx="798445" cy="429931"/>
          </p:xfrm>
          <a:graphic>
            <a:graphicData uri="http://schemas.openxmlformats.org/presentationml/2006/ole">
              <mc:AlternateContent xmlns:mc="http://schemas.openxmlformats.org/markup-compatibility/2006">
                <mc:Choice xmlns:v="urn:schemas-microsoft-com:vml" Requires="v">
                  <p:oleObj spid="_x0000_s12289" name="Clip" r:id="rId4" imgW="5757415" imgH="3221332" progId="">
                    <p:embed/>
                  </p:oleObj>
                </mc:Choice>
                <mc:Fallback>
                  <p:oleObj name="Clip" r:id="rId4" imgW="5757415" imgH="3221332" progId="">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41951" y="2253186"/>
                          <a:ext cx="798445" cy="4299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8099" dir="2700000" algn="ctr" rotWithShape="0">
                                  <a:schemeClr val="bg2">
                                    <a:alpha val="74997"/>
                                  </a:schemeClr>
                                </a:outerShdw>
                              </a:effectLst>
                            </a14:hiddenEffects>
                          </a:ext>
                        </a:extLst>
                      </p:spPr>
                    </p:pic>
                  </p:oleObj>
                </mc:Fallback>
              </mc:AlternateContent>
            </a:graphicData>
          </a:graphic>
        </p:graphicFrame>
        <p:sp>
          <p:nvSpPr>
            <p:cNvPr id="127" name="Text Box 16"/>
            <p:cNvSpPr txBox="1">
              <a:spLocks noChangeArrowheads="1"/>
            </p:cNvSpPr>
            <p:nvPr/>
          </p:nvSpPr>
          <p:spPr bwMode="auto">
            <a:xfrm>
              <a:off x="5428250" y="2315396"/>
              <a:ext cx="637242" cy="253916"/>
            </a:xfrm>
            <a:prstGeom prst="rect">
              <a:avLst/>
            </a:prstGeom>
            <a:noFill/>
            <a:ln w="9525">
              <a:noFill/>
              <a:miter lim="800000"/>
              <a:headEnd/>
              <a:tailEnd/>
            </a:ln>
            <a:effectLst/>
          </p:spPr>
          <p:txBody>
            <a:bodyPr wrap="square">
              <a:spAutoFit/>
            </a:bodyPr>
            <a:lstStyle/>
            <a:p>
              <a:pPr eaLnBrk="0" hangingPunct="0">
                <a:lnSpc>
                  <a:spcPct val="100000"/>
                </a:lnSpc>
                <a:spcBef>
                  <a:spcPct val="0"/>
                </a:spcBef>
                <a:buFontTx/>
                <a:buNone/>
              </a:pPr>
              <a:r>
                <a:rPr lang="en-US" sz="1050" dirty="0" smtClean="0">
                  <a:latin typeface="Arial" pitchFamily="34" charset="0"/>
                  <a:ea typeface="ＭＳ Ｐゴシック" pitchFamily="34" charset="-128"/>
                  <a:cs typeface="Arial" pitchFamily="34" charset="0"/>
                </a:rPr>
                <a:t>Internet</a:t>
              </a:r>
              <a:endParaRPr lang="en-US" sz="1050" dirty="0">
                <a:latin typeface="Arial" pitchFamily="34" charset="0"/>
                <a:ea typeface="ＭＳ Ｐゴシック" pitchFamily="34" charset="-128"/>
                <a:cs typeface="Arial" pitchFamily="34" charset="0"/>
              </a:endParaRPr>
            </a:p>
          </p:txBody>
        </p:sp>
      </p:grpSp>
      <p:cxnSp>
        <p:nvCxnSpPr>
          <p:cNvPr id="130" name="Straight Connector 129"/>
          <p:cNvCxnSpPr>
            <a:stCxn id="7" idx="3"/>
            <a:endCxn id="8" idx="1"/>
          </p:cNvCxnSpPr>
          <p:nvPr/>
        </p:nvCxnSpPr>
        <p:spPr bwMode="auto">
          <a:xfrm>
            <a:off x="1371600" y="2284731"/>
            <a:ext cx="752475"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94" name="Group 95"/>
          <p:cNvGrpSpPr/>
          <p:nvPr/>
        </p:nvGrpSpPr>
        <p:grpSpPr>
          <a:xfrm>
            <a:off x="1524000" y="2209800"/>
            <a:ext cx="479618" cy="457200"/>
            <a:chOff x="1524000" y="2209800"/>
            <a:chExt cx="479618" cy="457200"/>
          </a:xfrm>
        </p:grpSpPr>
        <p:sp>
          <p:nvSpPr>
            <p:cNvPr id="131" name="Oval 130"/>
            <p:cNvSpPr/>
            <p:nvPr/>
          </p:nvSpPr>
          <p:spPr bwMode="auto">
            <a:xfrm>
              <a:off x="1676400" y="22098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33" name="TextBox 132"/>
            <p:cNvSpPr txBox="1"/>
            <p:nvPr/>
          </p:nvSpPr>
          <p:spPr>
            <a:xfrm>
              <a:off x="1524000" y="2297668"/>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R1</a:t>
              </a:r>
              <a:endParaRPr lang="en-US" sz="1800" b="1" dirty="0">
                <a:latin typeface="Arial" pitchFamily="34" charset="0"/>
                <a:cs typeface="Arial" pitchFamily="34" charset="0"/>
              </a:endParaRPr>
            </a:p>
          </p:txBody>
        </p:sp>
      </p:grpSp>
      <p:cxnSp>
        <p:nvCxnSpPr>
          <p:cNvPr id="136" name="Straight Connector 135"/>
          <p:cNvCxnSpPr>
            <a:stCxn id="8" idx="3"/>
            <a:endCxn id="6" idx="1"/>
          </p:cNvCxnSpPr>
          <p:nvPr/>
        </p:nvCxnSpPr>
        <p:spPr bwMode="auto">
          <a:xfrm>
            <a:off x="3124200" y="2228850"/>
            <a:ext cx="762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95" name="Group 40"/>
          <p:cNvGrpSpPr/>
          <p:nvPr/>
        </p:nvGrpSpPr>
        <p:grpSpPr>
          <a:xfrm>
            <a:off x="3276600" y="2156671"/>
            <a:ext cx="479618" cy="461425"/>
            <a:chOff x="3276600" y="2156671"/>
            <a:chExt cx="479618" cy="461425"/>
          </a:xfrm>
        </p:grpSpPr>
        <p:sp>
          <p:nvSpPr>
            <p:cNvPr id="137" name="Oval 136"/>
            <p:cNvSpPr/>
            <p:nvPr/>
          </p:nvSpPr>
          <p:spPr bwMode="auto">
            <a:xfrm>
              <a:off x="3429000" y="2156671"/>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38" name="TextBox 137"/>
            <p:cNvSpPr txBox="1"/>
            <p:nvPr/>
          </p:nvSpPr>
          <p:spPr>
            <a:xfrm>
              <a:off x="3276600" y="2248764"/>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grpSp>
      <p:cxnSp>
        <p:nvCxnSpPr>
          <p:cNvPr id="134" name="Straight Connector 133"/>
          <p:cNvCxnSpPr>
            <a:stCxn id="6" idx="3"/>
            <a:endCxn id="43" idx="1"/>
          </p:cNvCxnSpPr>
          <p:nvPr/>
        </p:nvCxnSpPr>
        <p:spPr bwMode="auto">
          <a:xfrm>
            <a:off x="4876800" y="2228850"/>
            <a:ext cx="381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96" name="Group 98"/>
          <p:cNvGrpSpPr/>
          <p:nvPr/>
        </p:nvGrpSpPr>
        <p:grpSpPr>
          <a:xfrm>
            <a:off x="2133600" y="2724150"/>
            <a:ext cx="571500" cy="400050"/>
            <a:chOff x="2133600" y="2724150"/>
            <a:chExt cx="571500" cy="400050"/>
          </a:xfrm>
        </p:grpSpPr>
        <p:cxnSp>
          <p:nvCxnSpPr>
            <p:cNvPr id="129" name="Straight Connector 128"/>
            <p:cNvCxnSpPr>
              <a:stCxn id="8" idx="2"/>
              <a:endCxn id="145" idx="0"/>
            </p:cNvCxnSpPr>
            <p:nvPr/>
          </p:nvCxnSpPr>
          <p:spPr bwMode="auto">
            <a:xfrm>
              <a:off x="2624138" y="2724150"/>
              <a:ext cx="9525" cy="40005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132" name="TextBox 131"/>
            <p:cNvSpPr txBox="1"/>
            <p:nvPr/>
          </p:nvSpPr>
          <p:spPr>
            <a:xfrm>
              <a:off x="2133600" y="2743200"/>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R4</a:t>
              </a:r>
              <a:endParaRPr lang="en-US" sz="1800" b="1" dirty="0">
                <a:latin typeface="Arial" pitchFamily="34" charset="0"/>
                <a:cs typeface="Arial" pitchFamily="34" charset="0"/>
              </a:endParaRPr>
            </a:p>
          </p:txBody>
        </p:sp>
        <p:sp>
          <p:nvSpPr>
            <p:cNvPr id="178" name="Oval 177"/>
            <p:cNvSpPr/>
            <p:nvPr/>
          </p:nvSpPr>
          <p:spPr bwMode="auto">
            <a:xfrm>
              <a:off x="2552700" y="28479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grpSp>
      <p:grpSp>
        <p:nvGrpSpPr>
          <p:cNvPr id="97" name="Group 581"/>
          <p:cNvGrpSpPr/>
          <p:nvPr/>
        </p:nvGrpSpPr>
        <p:grpSpPr>
          <a:xfrm>
            <a:off x="2124075" y="2724150"/>
            <a:ext cx="4124325" cy="2686050"/>
            <a:chOff x="2124075" y="2724150"/>
            <a:chExt cx="4124325" cy="2686050"/>
          </a:xfrm>
        </p:grpSpPr>
        <p:grpSp>
          <p:nvGrpSpPr>
            <p:cNvPr id="98" name="Group 179"/>
            <p:cNvGrpSpPr/>
            <p:nvPr/>
          </p:nvGrpSpPr>
          <p:grpSpPr>
            <a:xfrm>
              <a:off x="2124075" y="4419600"/>
              <a:ext cx="1000125" cy="990600"/>
              <a:chOff x="7315200" y="3886200"/>
              <a:chExt cx="1000125" cy="990600"/>
            </a:xfrm>
          </p:grpSpPr>
          <p:sp>
            <p:nvSpPr>
              <p:cNvPr id="181" name="AutoShape 154"/>
              <p:cNvSpPr>
                <a:spLocks noChangeArrowheads="1"/>
              </p:cNvSpPr>
              <p:nvPr/>
            </p:nvSpPr>
            <p:spPr bwMode="auto">
              <a:xfrm>
                <a:off x="7315200" y="38862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grpSp>
            <p:nvGrpSpPr>
              <p:cNvPr id="99" name="Group 158"/>
              <p:cNvGrpSpPr>
                <a:grpSpLocks noChangeAspect="1"/>
              </p:cNvGrpSpPr>
              <p:nvPr/>
            </p:nvGrpSpPr>
            <p:grpSpPr bwMode="auto">
              <a:xfrm flipH="1">
                <a:off x="7696199" y="4259473"/>
                <a:ext cx="411161" cy="494972"/>
                <a:chOff x="5" y="2480"/>
                <a:chExt cx="237" cy="430"/>
              </a:xfrm>
            </p:grpSpPr>
            <p:grpSp>
              <p:nvGrpSpPr>
                <p:cNvPr id="100" name="Group 159"/>
                <p:cNvGrpSpPr>
                  <a:grpSpLocks noChangeAspect="1"/>
                </p:cNvGrpSpPr>
                <p:nvPr/>
              </p:nvGrpSpPr>
              <p:grpSpPr bwMode="auto">
                <a:xfrm>
                  <a:off x="5" y="2521"/>
                  <a:ext cx="145" cy="389"/>
                  <a:chOff x="5" y="2521"/>
                  <a:chExt cx="145" cy="389"/>
                </a:xfrm>
              </p:grpSpPr>
              <p:grpSp>
                <p:nvGrpSpPr>
                  <p:cNvPr id="101" name="Group 160"/>
                  <p:cNvGrpSpPr>
                    <a:grpSpLocks noChangeAspect="1"/>
                  </p:cNvGrpSpPr>
                  <p:nvPr/>
                </p:nvGrpSpPr>
                <p:grpSpPr bwMode="auto">
                  <a:xfrm>
                    <a:off x="7" y="2654"/>
                    <a:ext cx="143" cy="256"/>
                    <a:chOff x="7" y="2654"/>
                    <a:chExt cx="143" cy="256"/>
                  </a:xfrm>
                </p:grpSpPr>
                <p:grpSp>
                  <p:nvGrpSpPr>
                    <p:cNvPr id="102" name="Group 161"/>
                    <p:cNvGrpSpPr>
                      <a:grpSpLocks noChangeAspect="1"/>
                    </p:cNvGrpSpPr>
                    <p:nvPr/>
                  </p:nvGrpSpPr>
                  <p:grpSpPr bwMode="auto">
                    <a:xfrm>
                      <a:off x="7" y="2661"/>
                      <a:ext cx="93" cy="247"/>
                      <a:chOff x="7" y="2661"/>
                      <a:chExt cx="93" cy="247"/>
                    </a:xfrm>
                  </p:grpSpPr>
                  <p:sp>
                    <p:nvSpPr>
                      <p:cNvPr id="206"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7"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8"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9"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10"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11"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12"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99"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0"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1"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2"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3"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4"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5"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103" name="Group 176"/>
                  <p:cNvGrpSpPr>
                    <a:grpSpLocks noChangeAspect="1"/>
                  </p:cNvGrpSpPr>
                  <p:nvPr/>
                </p:nvGrpSpPr>
                <p:grpSpPr bwMode="auto">
                  <a:xfrm>
                    <a:off x="5" y="2533"/>
                    <a:ext cx="141" cy="374"/>
                    <a:chOff x="5" y="2533"/>
                    <a:chExt cx="141" cy="374"/>
                  </a:xfrm>
                </p:grpSpPr>
                <p:sp>
                  <p:nvSpPr>
                    <p:cNvPr id="193"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94"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95"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96"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97"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92"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187"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88"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89"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85" name="Rectangle 187"/>
              <p:cNvSpPr>
                <a:spLocks noChangeArrowheads="1"/>
              </p:cNvSpPr>
              <p:nvPr/>
            </p:nvSpPr>
            <p:spPr bwMode="auto">
              <a:xfrm>
                <a:off x="7373937" y="39624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grpSp>
        <p:grpSp>
          <p:nvGrpSpPr>
            <p:cNvPr id="104" name="Group 212"/>
            <p:cNvGrpSpPr/>
            <p:nvPr/>
          </p:nvGrpSpPr>
          <p:grpSpPr>
            <a:xfrm>
              <a:off x="3886200" y="4419600"/>
              <a:ext cx="990600" cy="990600"/>
              <a:chOff x="7315200" y="2819400"/>
              <a:chExt cx="990600" cy="990600"/>
            </a:xfrm>
          </p:grpSpPr>
          <p:sp>
            <p:nvSpPr>
              <p:cNvPr id="214"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pic>
            <p:nvPicPr>
              <p:cNvPr id="215" name="Picture 157"/>
              <p:cNvPicPr>
                <a:picLocks noChangeArrowheads="1"/>
              </p:cNvPicPr>
              <p:nvPr/>
            </p:nvPicPr>
            <p:blipFill>
              <a:blip r:embed="rId3"/>
              <a:srcRect/>
              <a:stretch>
                <a:fillRect/>
              </a:stretch>
            </p:blipFill>
            <p:spPr bwMode="auto">
              <a:xfrm>
                <a:off x="7648575" y="3509962"/>
                <a:ext cx="352425" cy="223838"/>
              </a:xfrm>
              <a:prstGeom prst="rect">
                <a:avLst/>
              </a:prstGeom>
              <a:noFill/>
              <a:ln w="12700">
                <a:noFill/>
                <a:miter lim="800000"/>
                <a:headEnd/>
                <a:tailEnd/>
              </a:ln>
              <a:effectLst/>
            </p:spPr>
          </p:pic>
          <p:sp>
            <p:nvSpPr>
              <p:cNvPr id="216"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Core</a:t>
                </a:r>
                <a:endParaRPr lang="en-US" sz="1600" b="1" dirty="0">
                  <a:latin typeface="Arial" pitchFamily="34" charset="0"/>
                  <a:cs typeface="Arial" pitchFamily="34" charset="0"/>
                </a:endParaRPr>
              </a:p>
            </p:txBody>
          </p:sp>
          <p:grpSp>
            <p:nvGrpSpPr>
              <p:cNvPr id="105" name="Group 216"/>
              <p:cNvGrpSpPr/>
              <p:nvPr/>
            </p:nvGrpSpPr>
            <p:grpSpPr>
              <a:xfrm>
                <a:off x="7520910" y="3095706"/>
                <a:ext cx="532437" cy="381000"/>
                <a:chOff x="7481888" y="3079208"/>
                <a:chExt cx="595312" cy="425992"/>
              </a:xfrm>
            </p:grpSpPr>
            <p:sp>
              <p:nvSpPr>
                <p:cNvPr id="218"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a:p>
              </p:txBody>
            </p:sp>
            <p:sp>
              <p:nvSpPr>
                <p:cNvPr id="219"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a:ea typeface="ＭＳ Ｐゴシック" pitchFamily="34" charset="-128"/>
                  </a:endParaRPr>
                </a:p>
              </p:txBody>
            </p:sp>
            <p:grpSp>
              <p:nvGrpSpPr>
                <p:cNvPr id="106" name="Group 122"/>
                <p:cNvGrpSpPr>
                  <a:grpSpLocks/>
                </p:cNvGrpSpPr>
                <p:nvPr/>
              </p:nvGrpSpPr>
              <p:grpSpPr bwMode="auto">
                <a:xfrm>
                  <a:off x="7848751" y="3079208"/>
                  <a:ext cx="228449" cy="389708"/>
                  <a:chOff x="4120" y="2308"/>
                  <a:chExt cx="305" cy="415"/>
                </a:xfrm>
              </p:grpSpPr>
              <p:sp>
                <p:nvSpPr>
                  <p:cNvPr id="221"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a:p>
                </p:txBody>
              </p:sp>
              <p:sp>
                <p:nvSpPr>
                  <p:cNvPr id="222"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a:p>
                </p:txBody>
              </p:sp>
              <p:sp>
                <p:nvSpPr>
                  <p:cNvPr id="223"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a:p>
                </p:txBody>
              </p:sp>
              <p:grpSp>
                <p:nvGrpSpPr>
                  <p:cNvPr id="107" name="Group 126"/>
                  <p:cNvGrpSpPr>
                    <a:grpSpLocks/>
                  </p:cNvGrpSpPr>
                  <p:nvPr/>
                </p:nvGrpSpPr>
                <p:grpSpPr bwMode="auto">
                  <a:xfrm flipH="1">
                    <a:off x="4164" y="2500"/>
                    <a:ext cx="152" cy="109"/>
                    <a:chOff x="3216" y="2784"/>
                    <a:chExt cx="192" cy="144"/>
                  </a:xfrm>
                </p:grpSpPr>
                <p:sp>
                  <p:nvSpPr>
                    <p:cNvPr id="228"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a:p>
                  </p:txBody>
                </p:sp>
                <p:sp>
                  <p:nvSpPr>
                    <p:cNvPr id="229"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a:p>
                  </p:txBody>
                </p:sp>
                <p:sp>
                  <p:nvSpPr>
                    <p:cNvPr id="230"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a:p>
                  </p:txBody>
                </p:sp>
                <p:sp>
                  <p:nvSpPr>
                    <p:cNvPr id="231"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a:p>
                  </p:txBody>
                </p:sp>
              </p:grpSp>
              <p:sp>
                <p:nvSpPr>
                  <p:cNvPr id="225"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a:p>
                </p:txBody>
              </p:sp>
              <p:sp>
                <p:nvSpPr>
                  <p:cNvPr id="226"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a:p>
                </p:txBody>
              </p:sp>
              <p:sp>
                <p:nvSpPr>
                  <p:cNvPr id="227"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a:p>
                </p:txBody>
              </p:sp>
            </p:grpSp>
          </p:grpSp>
        </p:grpSp>
        <p:grpSp>
          <p:nvGrpSpPr>
            <p:cNvPr id="108" name="Group 579"/>
            <p:cNvGrpSpPr/>
            <p:nvPr/>
          </p:nvGrpSpPr>
          <p:grpSpPr>
            <a:xfrm>
              <a:off x="5257800" y="4419600"/>
              <a:ext cx="990600" cy="990600"/>
              <a:chOff x="5257800" y="4419600"/>
              <a:chExt cx="990600" cy="990600"/>
            </a:xfrm>
          </p:grpSpPr>
          <p:sp>
            <p:nvSpPr>
              <p:cNvPr id="233" name="Rounded Rectangle 232"/>
              <p:cNvSpPr/>
              <p:nvPr/>
            </p:nvSpPr>
            <p:spPr bwMode="auto">
              <a:xfrm>
                <a:off x="5257800" y="4419600"/>
                <a:ext cx="990600" cy="990600"/>
              </a:xfrm>
              <a:prstGeom prst="roundRect">
                <a:avLst/>
              </a:prstGeom>
              <a:solidFill>
                <a:schemeClr val="accent4">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a:ln>
                    <a:noFill/>
                  </a:ln>
                  <a:solidFill>
                    <a:schemeClr val="tx1"/>
                  </a:solidFill>
                  <a:effectLst/>
                  <a:latin typeface="Times New Roman" charset="0"/>
                </a:endParaRPr>
              </a:p>
            </p:txBody>
          </p:sp>
          <p:grpSp>
            <p:nvGrpSpPr>
              <p:cNvPr id="111" name="Group 61"/>
              <p:cNvGrpSpPr/>
              <p:nvPr/>
            </p:nvGrpSpPr>
            <p:grpSpPr>
              <a:xfrm>
                <a:off x="5410201" y="4502656"/>
                <a:ext cx="609600" cy="450344"/>
                <a:chOff x="6324600" y="1828800"/>
                <a:chExt cx="917575" cy="677862"/>
              </a:xfrm>
            </p:grpSpPr>
            <p:grpSp>
              <p:nvGrpSpPr>
                <p:cNvPr id="115" name="Group 10"/>
                <p:cNvGrpSpPr>
                  <a:grpSpLocks/>
                </p:cNvGrpSpPr>
                <p:nvPr/>
              </p:nvGrpSpPr>
              <p:grpSpPr bwMode="auto">
                <a:xfrm>
                  <a:off x="6972300" y="1828800"/>
                  <a:ext cx="269875" cy="460375"/>
                  <a:chOff x="4120" y="2308"/>
                  <a:chExt cx="305" cy="415"/>
                </a:xfrm>
              </p:grpSpPr>
              <p:sp>
                <p:nvSpPr>
                  <p:cNvPr id="274" name="Freeform 11"/>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275" name="Rectangle 12"/>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276" name="Oval 13"/>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123" name="Group 14"/>
                  <p:cNvGrpSpPr>
                    <a:grpSpLocks/>
                  </p:cNvGrpSpPr>
                  <p:nvPr/>
                </p:nvGrpSpPr>
                <p:grpSpPr bwMode="auto">
                  <a:xfrm flipH="1">
                    <a:off x="4164" y="2500"/>
                    <a:ext cx="152" cy="109"/>
                    <a:chOff x="3216" y="2784"/>
                    <a:chExt cx="192" cy="144"/>
                  </a:xfrm>
                </p:grpSpPr>
                <p:sp>
                  <p:nvSpPr>
                    <p:cNvPr id="281" name="Line 15"/>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282" name="Line 16"/>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283" name="Line 17"/>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284" name="Line 18"/>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278" name="Freeform 19"/>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279" name="Oval 20"/>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280" name="Oval 21"/>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124" name="Group 22"/>
                <p:cNvGrpSpPr>
                  <a:grpSpLocks/>
                </p:cNvGrpSpPr>
                <p:nvPr/>
              </p:nvGrpSpPr>
              <p:grpSpPr bwMode="auto">
                <a:xfrm>
                  <a:off x="6756400" y="1901825"/>
                  <a:ext cx="269875" cy="460375"/>
                  <a:chOff x="4120" y="2308"/>
                  <a:chExt cx="305" cy="415"/>
                </a:xfrm>
              </p:grpSpPr>
              <p:sp>
                <p:nvSpPr>
                  <p:cNvPr id="263" name="Freeform 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264" name="Rectangle 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265" name="Oval 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125" name="Group 26"/>
                  <p:cNvGrpSpPr>
                    <a:grpSpLocks/>
                  </p:cNvGrpSpPr>
                  <p:nvPr/>
                </p:nvGrpSpPr>
                <p:grpSpPr bwMode="auto">
                  <a:xfrm flipH="1">
                    <a:off x="4164" y="2500"/>
                    <a:ext cx="152" cy="109"/>
                    <a:chOff x="3216" y="2784"/>
                    <a:chExt cx="192" cy="144"/>
                  </a:xfrm>
                </p:grpSpPr>
                <p:sp>
                  <p:nvSpPr>
                    <p:cNvPr id="270" name="Line 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271" name="Line 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272" name="Line 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273" name="Line 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267" name="Freeform 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268" name="Oval 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269" name="Oval 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128" name="Group 34"/>
                <p:cNvGrpSpPr>
                  <a:grpSpLocks/>
                </p:cNvGrpSpPr>
                <p:nvPr/>
              </p:nvGrpSpPr>
              <p:grpSpPr bwMode="auto">
                <a:xfrm>
                  <a:off x="6540500" y="1973262"/>
                  <a:ext cx="269875" cy="460375"/>
                  <a:chOff x="4120" y="2308"/>
                  <a:chExt cx="305" cy="415"/>
                </a:xfrm>
              </p:grpSpPr>
              <p:sp>
                <p:nvSpPr>
                  <p:cNvPr id="252" name="Freeform 35"/>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253" name="Rectangle 36"/>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254" name="Oval 37"/>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135" name="Group 38"/>
                  <p:cNvGrpSpPr>
                    <a:grpSpLocks/>
                  </p:cNvGrpSpPr>
                  <p:nvPr/>
                </p:nvGrpSpPr>
                <p:grpSpPr bwMode="auto">
                  <a:xfrm flipH="1">
                    <a:off x="4164" y="2500"/>
                    <a:ext cx="152" cy="109"/>
                    <a:chOff x="3216" y="2784"/>
                    <a:chExt cx="192" cy="144"/>
                  </a:xfrm>
                </p:grpSpPr>
                <p:sp>
                  <p:nvSpPr>
                    <p:cNvPr id="259" name="Line 39"/>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260" name="Line 40"/>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261" name="Line 41"/>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262" name="Line 42"/>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256" name="Freeform 43"/>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257" name="Oval 44"/>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258" name="Oval 45"/>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139" name="Group 618"/>
                <p:cNvGrpSpPr>
                  <a:grpSpLocks/>
                </p:cNvGrpSpPr>
                <p:nvPr/>
              </p:nvGrpSpPr>
              <p:grpSpPr bwMode="auto">
                <a:xfrm>
                  <a:off x="6324600" y="2046287"/>
                  <a:ext cx="269875" cy="460375"/>
                  <a:chOff x="4120" y="2308"/>
                  <a:chExt cx="305" cy="415"/>
                </a:xfrm>
              </p:grpSpPr>
              <p:sp>
                <p:nvSpPr>
                  <p:cNvPr id="241" name="Freeform 619"/>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242" name="Rectangle 620"/>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243" name="Oval 621"/>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140" name="Group 622"/>
                  <p:cNvGrpSpPr>
                    <a:grpSpLocks/>
                  </p:cNvGrpSpPr>
                  <p:nvPr/>
                </p:nvGrpSpPr>
                <p:grpSpPr bwMode="auto">
                  <a:xfrm flipH="1">
                    <a:off x="4164" y="2500"/>
                    <a:ext cx="152" cy="109"/>
                    <a:chOff x="3216" y="2784"/>
                    <a:chExt cx="192" cy="144"/>
                  </a:xfrm>
                </p:grpSpPr>
                <p:sp>
                  <p:nvSpPr>
                    <p:cNvPr id="248" name="Line 623"/>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249" name="Line 624"/>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250" name="Line 625"/>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251" name="Line 626"/>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245" name="Freeform 627"/>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246" name="Oval 628"/>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247" name="Oval 629"/>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graphicFrame>
            <p:nvGraphicFramePr>
              <p:cNvPr id="235" name="Object 15">
                <a:hlinkClick r:id="" action="ppaction://ole?verb=0"/>
              </p:cNvPr>
              <p:cNvGraphicFramePr>
                <a:graphicFrameLocks/>
              </p:cNvGraphicFramePr>
              <p:nvPr/>
            </p:nvGraphicFramePr>
            <p:xfrm>
              <a:off x="5341951" y="4939236"/>
              <a:ext cx="798445" cy="429931"/>
            </p:xfrm>
            <a:graphic>
              <a:graphicData uri="http://schemas.openxmlformats.org/presentationml/2006/ole">
                <mc:AlternateContent xmlns:mc="http://schemas.openxmlformats.org/markup-compatibility/2006">
                  <mc:Choice xmlns:v="urn:schemas-microsoft-com:vml" Requires="v">
                    <p:oleObj spid="_x0000_s12290" name="Clip" r:id="rId6" imgW="5757415" imgH="3221332" progId="">
                      <p:embed/>
                    </p:oleObj>
                  </mc:Choice>
                  <mc:Fallback>
                    <p:oleObj name="Clip" r:id="rId6" imgW="5757415" imgH="3221332" progId="">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41951" y="4939236"/>
                            <a:ext cx="798445" cy="4299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8099" dir="2700000" algn="ctr" rotWithShape="0">
                                    <a:schemeClr val="bg2">
                                      <a:alpha val="74997"/>
                                    </a:schemeClr>
                                  </a:outerShdw>
                                </a:effectLst>
                              </a14:hiddenEffects>
                            </a:ext>
                          </a:extLst>
                        </p:spPr>
                      </p:pic>
                    </p:oleObj>
                  </mc:Fallback>
                </mc:AlternateContent>
              </a:graphicData>
            </a:graphic>
          </p:graphicFrame>
          <p:sp>
            <p:nvSpPr>
              <p:cNvPr id="236" name="Text Box 16"/>
              <p:cNvSpPr txBox="1">
                <a:spLocks noChangeArrowheads="1"/>
              </p:cNvSpPr>
              <p:nvPr/>
            </p:nvSpPr>
            <p:spPr bwMode="auto">
              <a:xfrm>
                <a:off x="5428250" y="5001446"/>
                <a:ext cx="637242" cy="253916"/>
              </a:xfrm>
              <a:prstGeom prst="rect">
                <a:avLst/>
              </a:prstGeom>
              <a:noFill/>
              <a:ln w="9525">
                <a:noFill/>
                <a:miter lim="800000"/>
                <a:headEnd/>
                <a:tailEnd/>
              </a:ln>
              <a:effectLst/>
            </p:spPr>
            <p:txBody>
              <a:bodyPr wrap="square">
                <a:spAutoFit/>
              </a:bodyPr>
              <a:lstStyle/>
              <a:p>
                <a:pPr eaLnBrk="0" hangingPunct="0">
                  <a:lnSpc>
                    <a:spcPct val="100000"/>
                  </a:lnSpc>
                  <a:spcBef>
                    <a:spcPct val="0"/>
                  </a:spcBef>
                  <a:buFontTx/>
                  <a:buNone/>
                </a:pPr>
                <a:r>
                  <a:rPr lang="en-US" sz="1050" dirty="0" smtClean="0">
                    <a:latin typeface="Arial" pitchFamily="34" charset="0"/>
                    <a:ea typeface="ＭＳ Ｐゴシック" pitchFamily="34" charset="-128"/>
                    <a:cs typeface="Arial" pitchFamily="34" charset="0"/>
                  </a:rPr>
                  <a:t>Internet</a:t>
                </a:r>
                <a:endParaRPr lang="en-US" sz="1050" dirty="0">
                  <a:latin typeface="Arial" pitchFamily="34" charset="0"/>
                  <a:ea typeface="ＭＳ Ｐゴシック" pitchFamily="34" charset="-128"/>
                  <a:cs typeface="Arial" pitchFamily="34" charset="0"/>
                </a:endParaRPr>
              </a:p>
            </p:txBody>
          </p:sp>
        </p:grpSp>
        <p:cxnSp>
          <p:nvCxnSpPr>
            <p:cNvPr id="285" name="Straight Connector 284"/>
            <p:cNvCxnSpPr>
              <a:stCxn id="181" idx="3"/>
              <a:endCxn id="214" idx="1"/>
            </p:cNvCxnSpPr>
            <p:nvPr/>
          </p:nvCxnSpPr>
          <p:spPr bwMode="auto">
            <a:xfrm>
              <a:off x="3124200" y="4914900"/>
              <a:ext cx="762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286" name="Oval 285"/>
            <p:cNvSpPr/>
            <p:nvPr/>
          </p:nvSpPr>
          <p:spPr bwMode="auto">
            <a:xfrm>
              <a:off x="3429000" y="4849494"/>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87" name="TextBox 286"/>
            <p:cNvSpPr txBox="1"/>
            <p:nvPr/>
          </p:nvSpPr>
          <p:spPr>
            <a:xfrm>
              <a:off x="3276600" y="4544694"/>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cxnSp>
          <p:nvCxnSpPr>
            <p:cNvPr id="288" name="Straight Connector 287"/>
            <p:cNvCxnSpPr>
              <a:stCxn id="214" idx="3"/>
              <a:endCxn id="233" idx="1"/>
            </p:cNvCxnSpPr>
            <p:nvPr/>
          </p:nvCxnSpPr>
          <p:spPr bwMode="auto">
            <a:xfrm>
              <a:off x="4876800" y="4914900"/>
              <a:ext cx="381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289" name="Straight Connector 288"/>
            <p:cNvCxnSpPr>
              <a:stCxn id="6" idx="2"/>
              <a:endCxn id="214" idx="0"/>
            </p:cNvCxnSpPr>
            <p:nvPr/>
          </p:nvCxnSpPr>
          <p:spPr bwMode="auto">
            <a:xfrm>
              <a:off x="4381500" y="2724150"/>
              <a:ext cx="0" cy="169545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292" name="Oval 291"/>
            <p:cNvSpPr/>
            <p:nvPr/>
          </p:nvSpPr>
          <p:spPr bwMode="auto">
            <a:xfrm>
              <a:off x="4314611" y="383897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93" name="TextBox 292"/>
            <p:cNvSpPr txBox="1"/>
            <p:nvPr/>
          </p:nvSpPr>
          <p:spPr>
            <a:xfrm>
              <a:off x="3886200" y="3733800"/>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R5</a:t>
              </a:r>
              <a:endParaRPr lang="en-US" sz="1800" b="1" dirty="0">
                <a:latin typeface="Arial" pitchFamily="34" charset="0"/>
                <a:cs typeface="Arial" pitchFamily="34" charset="0"/>
              </a:endParaRPr>
            </a:p>
          </p:txBody>
        </p:sp>
      </p:grpSp>
      <p:grpSp>
        <p:nvGrpSpPr>
          <p:cNvPr id="141" name="Group 294"/>
          <p:cNvGrpSpPr/>
          <p:nvPr/>
        </p:nvGrpSpPr>
        <p:grpSpPr>
          <a:xfrm>
            <a:off x="381000" y="1733550"/>
            <a:ext cx="990600" cy="990600"/>
            <a:chOff x="381000" y="1962150"/>
            <a:chExt cx="990600" cy="990600"/>
          </a:xfrm>
        </p:grpSpPr>
        <p:sp>
          <p:nvSpPr>
            <p:cNvPr id="7" name="AutoShape 153"/>
            <p:cNvSpPr>
              <a:spLocks noChangeArrowheads="1"/>
            </p:cNvSpPr>
            <p:nvPr/>
          </p:nvSpPr>
          <p:spPr bwMode="auto">
            <a:xfrm>
              <a:off x="381000" y="1962150"/>
              <a:ext cx="990600" cy="990600"/>
            </a:xfrm>
            <a:prstGeom prst="flowChartAlternateProcess">
              <a:avLst/>
            </a:prstGeom>
            <a:solidFill>
              <a:srgbClr val="6DC0FF"/>
            </a:solidFill>
            <a:ln w="9525">
              <a:noFill/>
              <a:miter lim="800000"/>
              <a:headEnd/>
              <a:tailEnd/>
            </a:ln>
            <a:effectLst/>
          </p:spPr>
          <p:txBody>
            <a:bodyPr wrap="none" lIns="0" tIns="0" rIns="0" bIns="0" anchor="t" anchorCtr="1"/>
            <a:lstStyle/>
            <a:p>
              <a:r>
                <a:rPr lang="en-US" sz="1600" b="1" dirty="0" smtClean="0">
                  <a:latin typeface="Arial" pitchFamily="34" charset="0"/>
                  <a:cs typeface="Arial" pitchFamily="34" charset="0"/>
                </a:rPr>
                <a:t>Terminal</a:t>
              </a:r>
              <a:endParaRPr lang="en-US" sz="1600" b="1" dirty="0">
                <a:latin typeface="Arial" pitchFamily="34" charset="0"/>
                <a:cs typeface="Arial" pitchFamily="34" charset="0"/>
              </a:endParaRPr>
            </a:p>
          </p:txBody>
        </p:sp>
        <p:pic>
          <p:nvPicPr>
            <p:cNvPr id="294" name="Picture 293" descr="MC900439836.PNG"/>
            <p:cNvPicPr>
              <a:picLocks noChangeAspect="1"/>
            </p:cNvPicPr>
            <p:nvPr/>
          </p:nvPicPr>
          <p:blipFill>
            <a:blip r:embed="rId7"/>
            <a:stretch>
              <a:fillRect/>
            </a:stretch>
          </p:blipFill>
          <p:spPr>
            <a:xfrm>
              <a:off x="609600" y="2286000"/>
              <a:ext cx="533400" cy="533400"/>
            </a:xfrm>
            <a:prstGeom prst="rect">
              <a:avLst/>
            </a:prstGeom>
          </p:spPr>
        </p:pic>
      </p:grpSp>
      <p:grpSp>
        <p:nvGrpSpPr>
          <p:cNvPr id="142" name="Group 578"/>
          <p:cNvGrpSpPr/>
          <p:nvPr/>
        </p:nvGrpSpPr>
        <p:grpSpPr>
          <a:xfrm>
            <a:off x="304800" y="2362200"/>
            <a:ext cx="8442055" cy="3962400"/>
            <a:chOff x="304800" y="2362200"/>
            <a:chExt cx="8442055" cy="3962400"/>
          </a:xfrm>
        </p:grpSpPr>
        <p:cxnSp>
          <p:nvCxnSpPr>
            <p:cNvPr id="330" name="Straight Connector 329"/>
            <p:cNvCxnSpPr>
              <a:stCxn id="309" idx="0"/>
              <a:endCxn id="401" idx="0"/>
            </p:cNvCxnSpPr>
            <p:nvPr/>
          </p:nvCxnSpPr>
          <p:spPr bwMode="auto">
            <a:xfrm flipV="1">
              <a:off x="3556193" y="2362200"/>
              <a:ext cx="3554219" cy="484496"/>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31" name="Straight Connector 330"/>
            <p:cNvCxnSpPr>
              <a:stCxn id="309" idx="3"/>
              <a:endCxn id="401" idx="3"/>
            </p:cNvCxnSpPr>
            <p:nvPr/>
          </p:nvCxnSpPr>
          <p:spPr bwMode="auto">
            <a:xfrm>
              <a:off x="3502311" y="2976778"/>
              <a:ext cx="2513633" cy="2027702"/>
            </a:xfrm>
            <a:prstGeom prst="line">
              <a:avLst/>
            </a:prstGeom>
            <a:solidFill>
              <a:schemeClr val="accent1"/>
            </a:solidFill>
            <a:ln w="12700" cap="flat" cmpd="sng" algn="ctr">
              <a:solidFill>
                <a:schemeClr val="tx1"/>
              </a:solidFill>
              <a:prstDash val="dash"/>
              <a:round/>
              <a:headEnd type="none" w="sm" len="sm"/>
              <a:tailEnd type="none" w="sm" len="sm"/>
            </a:ln>
            <a:effectLst/>
          </p:spPr>
        </p:cxnSp>
        <p:grpSp>
          <p:nvGrpSpPr>
            <p:cNvPr id="146" name="Group 367"/>
            <p:cNvGrpSpPr/>
            <p:nvPr/>
          </p:nvGrpSpPr>
          <p:grpSpPr>
            <a:xfrm>
              <a:off x="5562600" y="2362200"/>
              <a:ext cx="3095624" cy="3095624"/>
              <a:chOff x="5715000" y="1628775"/>
              <a:chExt cx="3095624" cy="3095624"/>
            </a:xfrm>
          </p:grpSpPr>
          <p:sp>
            <p:nvSpPr>
              <p:cNvPr id="369" name="Oval 368"/>
              <p:cNvSpPr/>
              <p:nvPr/>
            </p:nvSpPr>
            <p:spPr bwMode="auto">
              <a:xfrm>
                <a:off x="5791200" y="1651994"/>
                <a:ext cx="2971800" cy="3030071"/>
              </a:xfrm>
              <a:prstGeom prst="ellips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370" name="Rectangle 369"/>
              <p:cNvSpPr/>
              <p:nvPr/>
            </p:nvSpPr>
            <p:spPr bwMode="auto">
              <a:xfrm>
                <a:off x="7642324" y="2045494"/>
                <a:ext cx="595312" cy="23217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charset="0"/>
                </a:endParaRPr>
              </a:p>
            </p:txBody>
          </p:sp>
          <p:sp>
            <p:nvSpPr>
              <p:cNvPr id="371" name="Rectangle 370"/>
              <p:cNvSpPr/>
              <p:nvPr/>
            </p:nvSpPr>
            <p:spPr bwMode="auto">
              <a:xfrm>
                <a:off x="8207870" y="2045494"/>
                <a:ext cx="59531" cy="226218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charset="0"/>
                </a:endParaRPr>
              </a:p>
            </p:txBody>
          </p:sp>
          <p:sp>
            <p:nvSpPr>
              <p:cNvPr id="372" name="Rectangle 371"/>
              <p:cNvSpPr/>
              <p:nvPr/>
            </p:nvSpPr>
            <p:spPr bwMode="auto">
              <a:xfrm>
                <a:off x="6332637" y="2045494"/>
                <a:ext cx="595312" cy="23217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charset="0"/>
                </a:endParaRPr>
              </a:p>
            </p:txBody>
          </p:sp>
          <p:sp>
            <p:nvSpPr>
              <p:cNvPr id="373" name="Rectangle 372"/>
              <p:cNvSpPr/>
              <p:nvPr/>
            </p:nvSpPr>
            <p:spPr bwMode="auto">
              <a:xfrm>
                <a:off x="6295430" y="2060376"/>
                <a:ext cx="59531" cy="226218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charset="0"/>
                </a:endParaRPr>
              </a:p>
            </p:txBody>
          </p:sp>
          <p:sp>
            <p:nvSpPr>
              <p:cNvPr id="374" name="Oval 26"/>
              <p:cNvSpPr>
                <a:spLocks noChangeArrowheads="1"/>
              </p:cNvSpPr>
              <p:nvPr/>
            </p:nvSpPr>
            <p:spPr bwMode="auto">
              <a:xfrm>
                <a:off x="7166074" y="2402681"/>
                <a:ext cx="230684" cy="1637109"/>
              </a:xfrm>
              <a:prstGeom prst="ellipse">
                <a:avLst/>
              </a:prstGeom>
              <a:noFill/>
              <a:ln w="9525">
                <a:solidFill>
                  <a:schemeClr val="tx1"/>
                </a:solidFill>
                <a:round/>
                <a:headEnd/>
                <a:tailEnd/>
              </a:ln>
              <a:effectLst/>
            </p:spPr>
            <p:txBody>
              <a:bodyPr wrap="none" anchor="ctr"/>
              <a:lstStyle/>
              <a:p>
                <a:endParaRPr lang="en-US" sz="1000"/>
              </a:p>
            </p:txBody>
          </p:sp>
          <p:sp>
            <p:nvSpPr>
              <p:cNvPr id="375" name="Text Box 27"/>
              <p:cNvSpPr txBox="1">
                <a:spLocks noChangeArrowheads="1"/>
              </p:cNvSpPr>
              <p:nvPr/>
            </p:nvSpPr>
            <p:spPr bwMode="auto">
              <a:xfrm>
                <a:off x="7106543" y="2164556"/>
                <a:ext cx="380232" cy="276999"/>
              </a:xfrm>
              <a:prstGeom prst="rect">
                <a:avLst/>
              </a:prstGeom>
              <a:noFill/>
              <a:ln w="9525">
                <a:noFill/>
                <a:miter lim="800000"/>
                <a:headEnd/>
                <a:tailEnd/>
              </a:ln>
              <a:effectLst/>
            </p:spPr>
            <p:txBody>
              <a:bodyPr wrap="none">
                <a:spAutoFit/>
              </a:bodyPr>
              <a:lstStyle/>
              <a:p>
                <a:pPr eaLnBrk="0" hangingPunct="0">
                  <a:lnSpc>
                    <a:spcPct val="100000"/>
                  </a:lnSpc>
                  <a:spcBef>
                    <a:spcPct val="0"/>
                  </a:spcBef>
                  <a:buFontTx/>
                  <a:buNone/>
                </a:pPr>
                <a:r>
                  <a:rPr lang="en-US" b="1" dirty="0">
                    <a:latin typeface="Arial" pitchFamily="34" charset="0"/>
                    <a:cs typeface="Arial" pitchFamily="34" charset="0"/>
                  </a:rPr>
                  <a:t>R3</a:t>
                </a:r>
              </a:p>
            </p:txBody>
          </p:sp>
          <p:sp>
            <p:nvSpPr>
              <p:cNvPr id="376" name="Rectangle 375"/>
              <p:cNvSpPr/>
              <p:nvPr/>
            </p:nvSpPr>
            <p:spPr bwMode="auto">
              <a:xfrm>
                <a:off x="6034980" y="2402681"/>
                <a:ext cx="833437" cy="178594"/>
              </a:xfrm>
              <a:prstGeom prst="rect">
                <a:avLst/>
              </a:prstGeom>
              <a:solidFill>
                <a:srgbClr val="A7E8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Authentication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77" name="Rectangle 376"/>
              <p:cNvSpPr/>
              <p:nvPr/>
            </p:nvSpPr>
            <p:spPr bwMode="auto">
              <a:xfrm>
                <a:off x="6034980" y="2640806"/>
                <a:ext cx="833437" cy="178594"/>
              </a:xfrm>
              <a:prstGeom prst="rect">
                <a:avLst/>
              </a:prstGeom>
              <a:solidFill>
                <a:srgbClr val="A7E8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Authorization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78" name="Rectangle 377"/>
              <p:cNvSpPr/>
              <p:nvPr/>
            </p:nvSpPr>
            <p:spPr bwMode="auto">
              <a:xfrm>
                <a:off x="6034980" y="2878931"/>
                <a:ext cx="833437" cy="178594"/>
              </a:xfrm>
              <a:prstGeom prst="rect">
                <a:avLst/>
              </a:prstGeom>
              <a:solidFill>
                <a:srgbClr val="A7E8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000" dirty="0" smtClean="0">
                    <a:latin typeface="Arial" pitchFamily="34" charset="0"/>
                    <a:cs typeface="Arial" pitchFamily="34" charset="0"/>
                  </a:rPr>
                  <a:t>Accounting</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79" name="Rectangle 378"/>
              <p:cNvSpPr/>
              <p:nvPr/>
            </p:nvSpPr>
            <p:spPr bwMode="auto">
              <a:xfrm>
                <a:off x="6034980" y="3117056"/>
                <a:ext cx="833437" cy="178594"/>
              </a:xfrm>
              <a:prstGeom prst="rect">
                <a:avLst/>
              </a:prstGeom>
              <a:solidFill>
                <a:srgbClr val="A7E8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Location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0" name="Rectangle 379"/>
              <p:cNvSpPr/>
              <p:nvPr/>
            </p:nvSpPr>
            <p:spPr bwMode="auto">
              <a:xfrm>
                <a:off x="6034980" y="3355181"/>
                <a:ext cx="833437" cy="178594"/>
              </a:xfrm>
              <a:prstGeom prst="rect">
                <a:avLst/>
              </a:prstGeom>
              <a:solidFill>
                <a:srgbClr val="A7E8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err="1" smtClean="0">
                    <a:ln>
                      <a:noFill/>
                    </a:ln>
                    <a:solidFill>
                      <a:schemeClr val="tx1"/>
                    </a:solidFill>
                    <a:effectLst/>
                    <a:latin typeface="Arial" pitchFamily="34" charset="0"/>
                    <a:cs typeface="Arial" pitchFamily="34" charset="0"/>
                  </a:rPr>
                  <a:t>CoA</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1" name="Rectangle 380"/>
              <p:cNvSpPr/>
              <p:nvPr/>
            </p:nvSpPr>
            <p:spPr bwMode="auto">
              <a:xfrm>
                <a:off x="6034980" y="3593306"/>
                <a:ext cx="833437" cy="178594"/>
              </a:xfrm>
              <a:prstGeom prst="rect">
                <a:avLst/>
              </a:prstGeom>
              <a:solidFill>
                <a:srgbClr val="A7E8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Mobility</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2" name="Rectangle 381"/>
              <p:cNvSpPr/>
              <p:nvPr/>
            </p:nvSpPr>
            <p:spPr bwMode="auto">
              <a:xfrm>
                <a:off x="6034980" y="3831431"/>
                <a:ext cx="833437" cy="178594"/>
              </a:xfrm>
              <a:prstGeom prst="rect">
                <a:avLst/>
              </a:prstGeom>
              <a:solidFill>
                <a:srgbClr val="A7E8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Encapsulation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3" name="Rectangle 382"/>
              <p:cNvSpPr/>
              <p:nvPr/>
            </p:nvSpPr>
            <p:spPr bwMode="auto">
              <a:xfrm>
                <a:off x="7701855" y="2402681"/>
                <a:ext cx="833437" cy="178594"/>
              </a:xfrm>
              <a:prstGeom prst="rect">
                <a:avLst/>
              </a:prstGeom>
              <a:solidFill>
                <a:srgbClr val="8BB2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Authentication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4" name="Rectangle 383"/>
              <p:cNvSpPr/>
              <p:nvPr/>
            </p:nvSpPr>
            <p:spPr bwMode="auto">
              <a:xfrm>
                <a:off x="7701855" y="2640806"/>
                <a:ext cx="833437" cy="178594"/>
              </a:xfrm>
              <a:prstGeom prst="rect">
                <a:avLst/>
              </a:prstGeom>
              <a:solidFill>
                <a:srgbClr val="8BB2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Authorization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5" name="Rectangle 384"/>
              <p:cNvSpPr/>
              <p:nvPr/>
            </p:nvSpPr>
            <p:spPr bwMode="auto">
              <a:xfrm>
                <a:off x="7701855" y="2878931"/>
                <a:ext cx="833437" cy="178594"/>
              </a:xfrm>
              <a:prstGeom prst="rect">
                <a:avLst/>
              </a:prstGeom>
              <a:solidFill>
                <a:srgbClr val="8BB2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000" dirty="0" smtClean="0">
                    <a:latin typeface="Arial" pitchFamily="34" charset="0"/>
                    <a:cs typeface="Arial" pitchFamily="34" charset="0"/>
                  </a:rPr>
                  <a:t>Accounting</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6" name="Rectangle 385"/>
              <p:cNvSpPr/>
              <p:nvPr/>
            </p:nvSpPr>
            <p:spPr bwMode="auto">
              <a:xfrm>
                <a:off x="7701855" y="3117056"/>
                <a:ext cx="833437" cy="178594"/>
              </a:xfrm>
              <a:prstGeom prst="rect">
                <a:avLst/>
              </a:prstGeom>
              <a:solidFill>
                <a:srgbClr val="8BB2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Location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7" name="Rectangle 386"/>
              <p:cNvSpPr/>
              <p:nvPr/>
            </p:nvSpPr>
            <p:spPr bwMode="auto">
              <a:xfrm>
                <a:off x="7701855" y="3355181"/>
                <a:ext cx="833437" cy="178594"/>
              </a:xfrm>
              <a:prstGeom prst="rect">
                <a:avLst/>
              </a:prstGeom>
              <a:solidFill>
                <a:srgbClr val="8BB2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err="1" smtClean="0">
                    <a:ln>
                      <a:noFill/>
                    </a:ln>
                    <a:solidFill>
                      <a:schemeClr val="tx1"/>
                    </a:solidFill>
                    <a:effectLst/>
                    <a:latin typeface="Arial" pitchFamily="34" charset="0"/>
                    <a:cs typeface="Arial" pitchFamily="34" charset="0"/>
                  </a:rPr>
                  <a:t>CoA</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8" name="Rectangle 387"/>
              <p:cNvSpPr/>
              <p:nvPr/>
            </p:nvSpPr>
            <p:spPr bwMode="auto">
              <a:xfrm>
                <a:off x="7701855" y="3593306"/>
                <a:ext cx="833437" cy="178594"/>
              </a:xfrm>
              <a:prstGeom prst="rect">
                <a:avLst/>
              </a:prstGeom>
              <a:solidFill>
                <a:srgbClr val="8BB2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Mobility</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9" name="Rectangle 388"/>
              <p:cNvSpPr/>
              <p:nvPr/>
            </p:nvSpPr>
            <p:spPr bwMode="auto">
              <a:xfrm>
                <a:off x="7701855" y="3831431"/>
                <a:ext cx="833437" cy="178594"/>
              </a:xfrm>
              <a:prstGeom prst="rect">
                <a:avLst/>
              </a:prstGeom>
              <a:solidFill>
                <a:srgbClr val="8BB2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Encapsulation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cxnSp>
            <p:nvCxnSpPr>
              <p:cNvPr id="390" name="Straight Arrow Connector 389"/>
              <p:cNvCxnSpPr>
                <a:stCxn id="376" idx="3"/>
                <a:endCxn id="383" idx="1"/>
              </p:cNvCxnSpPr>
              <p:nvPr/>
            </p:nvCxnSpPr>
            <p:spPr bwMode="auto">
              <a:xfrm>
                <a:off x="6868418" y="2491978"/>
                <a:ext cx="833437"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91" name="Straight Arrow Connector 390"/>
              <p:cNvCxnSpPr>
                <a:stCxn id="377" idx="3"/>
                <a:endCxn id="384" idx="1"/>
              </p:cNvCxnSpPr>
              <p:nvPr/>
            </p:nvCxnSpPr>
            <p:spPr bwMode="auto">
              <a:xfrm>
                <a:off x="6868418" y="2730103"/>
                <a:ext cx="833437"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92" name="Straight Arrow Connector 391"/>
              <p:cNvCxnSpPr>
                <a:stCxn id="378" idx="3"/>
                <a:endCxn id="385" idx="1"/>
              </p:cNvCxnSpPr>
              <p:nvPr/>
            </p:nvCxnSpPr>
            <p:spPr bwMode="auto">
              <a:xfrm>
                <a:off x="6868418" y="2968228"/>
                <a:ext cx="833437"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93" name="Straight Arrow Connector 392"/>
              <p:cNvCxnSpPr>
                <a:stCxn id="379" idx="3"/>
                <a:endCxn id="386" idx="1"/>
              </p:cNvCxnSpPr>
              <p:nvPr/>
            </p:nvCxnSpPr>
            <p:spPr bwMode="auto">
              <a:xfrm>
                <a:off x="6868418" y="3206353"/>
                <a:ext cx="833437"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94" name="Straight Arrow Connector 393"/>
              <p:cNvCxnSpPr>
                <a:stCxn id="380" idx="3"/>
                <a:endCxn id="387" idx="1"/>
              </p:cNvCxnSpPr>
              <p:nvPr/>
            </p:nvCxnSpPr>
            <p:spPr bwMode="auto">
              <a:xfrm>
                <a:off x="6868418" y="3444478"/>
                <a:ext cx="833437"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95" name="Straight Arrow Connector 394"/>
              <p:cNvCxnSpPr>
                <a:stCxn id="381" idx="3"/>
                <a:endCxn id="388" idx="1"/>
              </p:cNvCxnSpPr>
              <p:nvPr/>
            </p:nvCxnSpPr>
            <p:spPr bwMode="auto">
              <a:xfrm>
                <a:off x="6868418" y="3682602"/>
                <a:ext cx="833437"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96" name="Straight Arrow Connector 395"/>
              <p:cNvCxnSpPr>
                <a:stCxn id="382" idx="3"/>
                <a:endCxn id="389" idx="1"/>
              </p:cNvCxnSpPr>
              <p:nvPr/>
            </p:nvCxnSpPr>
            <p:spPr bwMode="auto">
              <a:xfrm>
                <a:off x="6868418" y="3920727"/>
                <a:ext cx="833437" cy="0"/>
              </a:xfrm>
              <a:prstGeom prst="straightConnector1">
                <a:avLst/>
              </a:prstGeom>
              <a:solidFill>
                <a:schemeClr val="accent1"/>
              </a:solidFill>
              <a:ln w="38100" cap="flat" cmpd="sng" algn="ctr">
                <a:solidFill>
                  <a:schemeClr val="tx1"/>
                </a:solidFill>
                <a:prstDash val="solid"/>
                <a:round/>
                <a:headEnd type="none" w="med" len="med"/>
                <a:tailEnd type="none" w="med" len="med"/>
              </a:ln>
              <a:effectLst/>
            </p:spPr>
          </p:cxnSp>
          <p:sp>
            <p:nvSpPr>
              <p:cNvPr id="397" name="TextBox 396"/>
              <p:cNvSpPr txBox="1"/>
              <p:nvPr/>
            </p:nvSpPr>
            <p:spPr>
              <a:xfrm>
                <a:off x="6890742" y="3719809"/>
                <a:ext cx="797013" cy="261610"/>
              </a:xfrm>
              <a:prstGeom prst="rect">
                <a:avLst/>
              </a:prstGeom>
              <a:noFill/>
            </p:spPr>
            <p:txBody>
              <a:bodyPr wrap="none" rtlCol="0">
                <a:spAutoFit/>
              </a:bodyPr>
              <a:lstStyle/>
              <a:p>
                <a:r>
                  <a:rPr lang="en-US" sz="1050" b="1" dirty="0" err="1" smtClean="0">
                    <a:latin typeface="Arial" pitchFamily="34" charset="0"/>
                    <a:cs typeface="Arial" pitchFamily="34" charset="0"/>
                  </a:rPr>
                  <a:t>DataPath</a:t>
                </a:r>
                <a:endParaRPr lang="en-US" sz="1050" b="1" dirty="0">
                  <a:latin typeface="Arial" pitchFamily="34" charset="0"/>
                  <a:cs typeface="Arial" pitchFamily="34" charset="0"/>
                </a:endParaRPr>
              </a:p>
            </p:txBody>
          </p:sp>
          <p:sp>
            <p:nvSpPr>
              <p:cNvPr id="398" name="Text Box 27"/>
              <p:cNvSpPr txBox="1">
                <a:spLocks noChangeArrowheads="1"/>
              </p:cNvSpPr>
              <p:nvPr/>
            </p:nvSpPr>
            <p:spPr bwMode="auto">
              <a:xfrm>
                <a:off x="6172200" y="2045494"/>
                <a:ext cx="811441" cy="307777"/>
              </a:xfrm>
              <a:prstGeom prst="rect">
                <a:avLst/>
              </a:prstGeom>
              <a:noFill/>
              <a:ln w="9525">
                <a:noFill/>
                <a:miter lim="800000"/>
                <a:headEnd/>
                <a:tailEnd/>
              </a:ln>
              <a:effectLst/>
            </p:spPr>
            <p:txBody>
              <a:bodyPr wrap="none">
                <a:spAutoFit/>
              </a:bodyPr>
              <a:lstStyle/>
              <a:p>
                <a:pPr eaLnBrk="0" hangingPunct="0">
                  <a:lnSpc>
                    <a:spcPct val="100000"/>
                  </a:lnSpc>
                  <a:spcBef>
                    <a:spcPct val="0"/>
                  </a:spcBef>
                  <a:buFontTx/>
                  <a:buNone/>
                </a:pPr>
                <a:r>
                  <a:rPr lang="en-US" sz="1400" b="1" dirty="0" smtClean="0">
                    <a:latin typeface="Arial" pitchFamily="34" charset="0"/>
                    <a:cs typeface="Arial" pitchFamily="34" charset="0"/>
                  </a:rPr>
                  <a:t>Access</a:t>
                </a:r>
                <a:endParaRPr lang="en-US" sz="1400" b="1" dirty="0">
                  <a:latin typeface="Arial" pitchFamily="34" charset="0"/>
                  <a:cs typeface="Arial" pitchFamily="34" charset="0"/>
                </a:endParaRPr>
              </a:p>
            </p:txBody>
          </p:sp>
          <p:sp>
            <p:nvSpPr>
              <p:cNvPr id="399" name="Text Box 27"/>
              <p:cNvSpPr txBox="1">
                <a:spLocks noChangeArrowheads="1"/>
              </p:cNvSpPr>
              <p:nvPr/>
            </p:nvSpPr>
            <p:spPr bwMode="auto">
              <a:xfrm>
                <a:off x="7642324" y="2045494"/>
                <a:ext cx="593432" cy="307777"/>
              </a:xfrm>
              <a:prstGeom prst="rect">
                <a:avLst/>
              </a:prstGeom>
              <a:noFill/>
              <a:ln w="9525">
                <a:noFill/>
                <a:miter lim="800000"/>
                <a:headEnd/>
                <a:tailEnd/>
              </a:ln>
              <a:effectLst/>
            </p:spPr>
            <p:txBody>
              <a:bodyPr wrap="none">
                <a:spAutoFit/>
              </a:bodyPr>
              <a:lstStyle/>
              <a:p>
                <a:pPr eaLnBrk="0" hangingPunct="0">
                  <a:lnSpc>
                    <a:spcPct val="100000"/>
                  </a:lnSpc>
                  <a:spcBef>
                    <a:spcPct val="0"/>
                  </a:spcBef>
                  <a:buFontTx/>
                  <a:buNone/>
                </a:pPr>
                <a:r>
                  <a:rPr lang="en-US" sz="1400" b="1" dirty="0" smtClean="0">
                    <a:latin typeface="Arial" pitchFamily="34" charset="0"/>
                    <a:cs typeface="Arial" pitchFamily="34" charset="0"/>
                  </a:rPr>
                  <a:t>Core</a:t>
                </a:r>
                <a:endParaRPr lang="en-US" sz="1400" b="1" dirty="0">
                  <a:latin typeface="Arial" pitchFamily="34" charset="0"/>
                  <a:cs typeface="Arial" pitchFamily="34" charset="0"/>
                </a:endParaRPr>
              </a:p>
            </p:txBody>
          </p:sp>
          <p:sp>
            <p:nvSpPr>
              <p:cNvPr id="400" name="Rectangle 399"/>
              <p:cNvSpPr/>
              <p:nvPr/>
            </p:nvSpPr>
            <p:spPr bwMode="auto">
              <a:xfrm>
                <a:off x="6927949" y="4069555"/>
                <a:ext cx="714375" cy="238125"/>
              </a:xfrm>
              <a:prstGeom prst="rect">
                <a:avLst/>
              </a:prstGeom>
              <a:solidFill>
                <a:schemeClr val="bg2"/>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Transport</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401" name="Donut 400"/>
              <p:cNvSpPr/>
              <p:nvPr/>
            </p:nvSpPr>
            <p:spPr bwMode="auto">
              <a:xfrm>
                <a:off x="5715000" y="1628775"/>
                <a:ext cx="3095624" cy="3095624"/>
              </a:xfrm>
              <a:prstGeom prst="donut">
                <a:avLst>
                  <a:gd name="adj" fmla="val 3120"/>
                </a:avLst>
              </a:prstGeom>
              <a:solidFill>
                <a:schemeClr val="tx1">
                  <a:lumMod val="65000"/>
                  <a:lumOff val="3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charset="0"/>
                </a:endParaRPr>
              </a:p>
            </p:txBody>
          </p:sp>
        </p:grpSp>
        <p:sp>
          <p:nvSpPr>
            <p:cNvPr id="578" name="TextBox 577"/>
            <p:cNvSpPr txBox="1"/>
            <p:nvPr/>
          </p:nvSpPr>
          <p:spPr>
            <a:xfrm>
              <a:off x="304800" y="5616714"/>
              <a:ext cx="8442055" cy="707886"/>
            </a:xfrm>
            <a:prstGeom prst="rect">
              <a:avLst/>
            </a:prstGeom>
            <a:noFill/>
          </p:spPr>
          <p:txBody>
            <a:bodyPr wrap="none" rtlCol="0">
              <a:spAutoFit/>
            </a:bodyPr>
            <a:lstStyle/>
            <a:p>
              <a:pPr marL="179388" indent="-179388">
                <a:buFont typeface="Arial" pitchFamily="34" charset="0"/>
                <a:buChar char="•"/>
              </a:pPr>
              <a:r>
                <a:rPr lang="en-US" sz="2000" dirty="0" smtClean="0">
                  <a:latin typeface="Arial" pitchFamily="34" charset="0"/>
                  <a:cs typeface="Arial" pitchFamily="34" charset="0"/>
                </a:rPr>
                <a:t>Reference Points represent a bundle of protocols between peer entities</a:t>
              </a:r>
            </a:p>
            <a:p>
              <a:pPr marL="630238" lvl="1" indent="-173038"/>
              <a:r>
                <a:rPr lang="en-US" sz="2000" dirty="0" smtClean="0">
                  <a:latin typeface="Arial" pitchFamily="34" charset="0"/>
                  <a:cs typeface="Arial" pitchFamily="34" charset="0"/>
                </a:rPr>
                <a:t>-	Similar to real network interfaces</a:t>
              </a:r>
            </a:p>
          </p:txBody>
        </p:sp>
      </p:grpSp>
      <p:grpSp>
        <p:nvGrpSpPr>
          <p:cNvPr id="148" name="Group 4"/>
          <p:cNvGrpSpPr/>
          <p:nvPr/>
        </p:nvGrpSpPr>
        <p:grpSpPr>
          <a:xfrm>
            <a:off x="1371600" y="1676400"/>
            <a:ext cx="2514600" cy="457200"/>
            <a:chOff x="1371600" y="1676400"/>
            <a:chExt cx="2514600" cy="457200"/>
          </a:xfrm>
        </p:grpSpPr>
        <p:sp>
          <p:nvSpPr>
            <p:cNvPr id="143" name="Oval 142"/>
            <p:cNvSpPr/>
            <p:nvPr/>
          </p:nvSpPr>
          <p:spPr bwMode="auto">
            <a:xfrm>
              <a:off x="1666875" y="19812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44" name="TextBox 143"/>
            <p:cNvSpPr txBox="1"/>
            <p:nvPr/>
          </p:nvSpPr>
          <p:spPr>
            <a:xfrm>
              <a:off x="1514475" y="1676400"/>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R2</a:t>
              </a:r>
              <a:endParaRPr lang="en-US" sz="1800" b="1" dirty="0">
                <a:latin typeface="Arial" pitchFamily="34" charset="0"/>
                <a:cs typeface="Arial" pitchFamily="34" charset="0"/>
              </a:endParaRPr>
            </a:p>
          </p:txBody>
        </p:sp>
        <p:cxnSp>
          <p:nvCxnSpPr>
            <p:cNvPr id="4" name="Straight Connector 3"/>
            <p:cNvCxnSpPr/>
            <p:nvPr/>
          </p:nvCxnSpPr>
          <p:spPr bwMode="auto">
            <a:xfrm>
              <a:off x="1371600" y="2043694"/>
              <a:ext cx="2514600" cy="0"/>
            </a:xfrm>
            <a:prstGeom prst="line">
              <a:avLst/>
            </a:prstGeom>
            <a:solidFill>
              <a:schemeClr val="accent1"/>
            </a:solidFill>
            <a:ln w="12700" cap="flat" cmpd="sng" algn="ctr">
              <a:solidFill>
                <a:schemeClr val="tx1"/>
              </a:solidFill>
              <a:prstDash val="sysDash"/>
              <a:round/>
              <a:headEnd type="none" w="sm" len="sm"/>
              <a:tailEnd type="none" w="sm" len="sm"/>
            </a:ln>
            <a:effectLst/>
          </p:spPr>
        </p:cxnSp>
      </p:grpSp>
      <p:grpSp>
        <p:nvGrpSpPr>
          <p:cNvPr id="152" name="Group 99"/>
          <p:cNvGrpSpPr/>
          <p:nvPr/>
        </p:nvGrpSpPr>
        <p:grpSpPr>
          <a:xfrm>
            <a:off x="2133600" y="2394944"/>
            <a:ext cx="1762125" cy="1719856"/>
            <a:chOff x="2133600" y="2394944"/>
            <a:chExt cx="1762125" cy="1719856"/>
          </a:xfrm>
        </p:grpSpPr>
        <p:sp>
          <p:nvSpPr>
            <p:cNvPr id="309" name="Oval 308"/>
            <p:cNvSpPr/>
            <p:nvPr/>
          </p:nvSpPr>
          <p:spPr bwMode="auto">
            <a:xfrm>
              <a:off x="3479993" y="2846696"/>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grpSp>
          <p:nvGrpSpPr>
            <p:cNvPr id="153" name="Group 174"/>
            <p:cNvGrpSpPr/>
            <p:nvPr/>
          </p:nvGrpSpPr>
          <p:grpSpPr>
            <a:xfrm>
              <a:off x="2133600" y="3124200"/>
              <a:ext cx="1000125" cy="990600"/>
              <a:chOff x="2286000" y="3352800"/>
              <a:chExt cx="1000125" cy="990600"/>
            </a:xfrm>
          </p:grpSpPr>
          <p:sp>
            <p:nvSpPr>
              <p:cNvPr id="145" name="AutoShape 154"/>
              <p:cNvSpPr>
                <a:spLocks noChangeArrowheads="1"/>
              </p:cNvSpPr>
              <p:nvPr/>
            </p:nvSpPr>
            <p:spPr bwMode="auto">
              <a:xfrm>
                <a:off x="2286000" y="3352800"/>
                <a:ext cx="1000125" cy="990600"/>
              </a:xfrm>
              <a:prstGeom prst="flowChartAlternateProcess">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grpSp>
            <p:nvGrpSpPr>
              <p:cNvPr id="160" name="Group 158"/>
              <p:cNvGrpSpPr>
                <a:grpSpLocks noChangeAspect="1"/>
              </p:cNvGrpSpPr>
              <p:nvPr/>
            </p:nvGrpSpPr>
            <p:grpSpPr bwMode="auto">
              <a:xfrm flipH="1">
                <a:off x="2666999" y="3726073"/>
                <a:ext cx="411161" cy="494972"/>
                <a:chOff x="5" y="2480"/>
                <a:chExt cx="237" cy="430"/>
              </a:xfrm>
            </p:grpSpPr>
            <p:grpSp>
              <p:nvGrpSpPr>
                <p:cNvPr id="175" name="Group 159"/>
                <p:cNvGrpSpPr>
                  <a:grpSpLocks noChangeAspect="1"/>
                </p:cNvGrpSpPr>
                <p:nvPr/>
              </p:nvGrpSpPr>
              <p:grpSpPr bwMode="auto">
                <a:xfrm>
                  <a:off x="5" y="2521"/>
                  <a:ext cx="145" cy="389"/>
                  <a:chOff x="5" y="2521"/>
                  <a:chExt cx="145" cy="389"/>
                </a:xfrm>
              </p:grpSpPr>
              <p:grpSp>
                <p:nvGrpSpPr>
                  <p:cNvPr id="176" name="Group 160"/>
                  <p:cNvGrpSpPr>
                    <a:grpSpLocks noChangeAspect="1"/>
                  </p:cNvGrpSpPr>
                  <p:nvPr/>
                </p:nvGrpSpPr>
                <p:grpSpPr bwMode="auto">
                  <a:xfrm>
                    <a:off x="7" y="2654"/>
                    <a:ext cx="143" cy="256"/>
                    <a:chOff x="7" y="2654"/>
                    <a:chExt cx="143" cy="256"/>
                  </a:xfrm>
                </p:grpSpPr>
                <p:grpSp>
                  <p:nvGrpSpPr>
                    <p:cNvPr id="177" name="Group 161"/>
                    <p:cNvGrpSpPr>
                      <a:grpSpLocks noChangeAspect="1"/>
                    </p:cNvGrpSpPr>
                    <p:nvPr/>
                  </p:nvGrpSpPr>
                  <p:grpSpPr bwMode="auto">
                    <a:xfrm>
                      <a:off x="7" y="2661"/>
                      <a:ext cx="93" cy="247"/>
                      <a:chOff x="7" y="2661"/>
                      <a:chExt cx="93" cy="247"/>
                    </a:xfrm>
                  </p:grpSpPr>
                  <p:sp>
                    <p:nvSpPr>
                      <p:cNvPr id="168"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9"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70"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71"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72"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73"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74"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61"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2"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3"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4"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5"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6"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7"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179" name="Group 176"/>
                  <p:cNvGrpSpPr>
                    <a:grpSpLocks noChangeAspect="1"/>
                  </p:cNvGrpSpPr>
                  <p:nvPr/>
                </p:nvGrpSpPr>
                <p:grpSpPr bwMode="auto">
                  <a:xfrm>
                    <a:off x="5" y="2533"/>
                    <a:ext cx="141" cy="374"/>
                    <a:chOff x="5" y="2533"/>
                    <a:chExt cx="141" cy="374"/>
                  </a:xfrm>
                </p:grpSpPr>
                <p:sp>
                  <p:nvSpPr>
                    <p:cNvPr id="155"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56"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57"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58"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59"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54"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149"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50"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51"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47" name="Rectangle 187"/>
              <p:cNvSpPr>
                <a:spLocks noChangeArrowheads="1"/>
              </p:cNvSpPr>
              <p:nvPr/>
            </p:nvSpPr>
            <p:spPr bwMode="auto">
              <a:xfrm>
                <a:off x="2344737" y="34290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grpSp>
        <p:cxnSp>
          <p:nvCxnSpPr>
            <p:cNvPr id="306" name="Straight Connector 305"/>
            <p:cNvCxnSpPr>
              <a:stCxn id="145" idx="3"/>
            </p:cNvCxnSpPr>
            <p:nvPr/>
          </p:nvCxnSpPr>
          <p:spPr bwMode="auto">
            <a:xfrm flipV="1">
              <a:off x="3133725" y="2394944"/>
              <a:ext cx="762000" cy="122455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310" name="TextBox 309"/>
            <p:cNvSpPr txBox="1"/>
            <p:nvPr/>
          </p:nvSpPr>
          <p:spPr>
            <a:xfrm>
              <a:off x="3078033" y="2745998"/>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grpSp>
    </p:spTree>
    <p:extLst>
      <p:ext uri="{BB962C8B-B14F-4D97-AF65-F5344CB8AC3E}">
        <p14:creationId xmlns:p14="http://schemas.microsoft.com/office/powerpoint/2010/main" val="360173195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mniran_usecase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314</TotalTime>
  <Words>1088</Words>
  <Application>Microsoft Macintosh PowerPoint</Application>
  <PresentationFormat>On-screen Show (4:3)</PresentationFormat>
  <Paragraphs>200</Paragraphs>
  <Slides>17</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omniran_usecase_template</vt:lpstr>
      <vt:lpstr>Clip</vt:lpstr>
      <vt:lpstr>PowerPoint Presentation</vt:lpstr>
      <vt:lpstr>Wi-Fi Hotspot Roaming Use Case</vt:lpstr>
      <vt:lpstr>Deployment Domain</vt:lpstr>
      <vt:lpstr>Deployment Domain: Wi-Fi Roaming</vt:lpstr>
      <vt:lpstr>USE Case description</vt:lpstr>
      <vt:lpstr>Use case description: Joe’s Convenient Wi-Fi Service</vt:lpstr>
      <vt:lpstr>Wi-Fi Roaming Scenarios</vt:lpstr>
      <vt:lpstr>Mapping to OmniRAN</vt:lpstr>
      <vt:lpstr>Topology view on OmniRAN architecture and reference points</vt:lpstr>
      <vt:lpstr>OmniRAN Architecture Mapping</vt:lpstr>
      <vt:lpstr>1. Home operator has roaming agreement with other operator. Traffic is routed via other operator’s core into the Internet</vt:lpstr>
      <vt:lpstr>2. Home operator has roaming agreement with other operator. Traffic is routed back to the home operator’s core network.</vt:lpstr>
      <vt:lpstr>3.  Home operator has Wi-Fi access sharing agreement with other operator allowing to serve customers like by the own access infrastructure</vt:lpstr>
      <vt:lpstr>4. Home operator has agreement with roaming consortia which enables to use credentials for access to all other operators’ networks belong to the roaming consortia.</vt:lpstr>
      <vt:lpstr>Requirements for OmniRAN: </vt:lpstr>
      <vt:lpstr>GAPS To EXISTING IEEE 802 Functionality</vt:lpstr>
      <vt:lpstr>Conclusion</vt:lpstr>
    </vt:vector>
  </TitlesOfParts>
  <Company>Nokia Siemens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Max Riegel</dc:creator>
  <cp:lastModifiedBy>Max Riegel</cp:lastModifiedBy>
  <cp:revision>31</cp:revision>
  <cp:lastPrinted>1998-02-10T13:28:06Z</cp:lastPrinted>
  <dcterms:created xsi:type="dcterms:W3CDTF">2013-03-11T14:14:17Z</dcterms:created>
  <dcterms:modified xsi:type="dcterms:W3CDTF">2013-05-15T23:37:42Z</dcterms:modified>
</cp:coreProperties>
</file>