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4" r:id="rId2"/>
    <p:sldId id="262" r:id="rId3"/>
    <p:sldId id="263" r:id="rId4"/>
    <p:sldId id="265" r:id="rId5"/>
    <p:sldId id="268" r:id="rId6"/>
    <p:sldId id="278" r:id="rId7"/>
    <p:sldId id="279" r:id="rId8"/>
    <p:sldId id="283" r:id="rId9"/>
    <p:sldId id="280" r:id="rId10"/>
    <p:sldId id="281" r:id="rId11"/>
    <p:sldId id="267" r:id="rId12"/>
    <p:sldId id="28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99233" autoAdjust="0"/>
  </p:normalViewPr>
  <p:slideViewPr>
    <p:cSldViewPr>
      <p:cViewPr>
        <p:scale>
          <a:sx n="100" d="100"/>
          <a:sy n="100" d="100"/>
        </p:scale>
        <p:origin x="-512" y="-3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56010" y="76200"/>
            <a:ext cx="2159390" cy="307777"/>
          </a:xfrm>
          <a:prstGeom prst="rect">
            <a:avLst/>
          </a:prstGeom>
        </p:spPr>
        <p:txBody>
          <a:bodyPr wrap="none">
            <a:spAutoFit/>
          </a:bodyPr>
          <a:lstStyle/>
          <a:p>
            <a:pPr algn="r"/>
            <a:r>
              <a:rPr lang="en-US" sz="1400" b="1" dirty="0" err="1" smtClean="0"/>
              <a:t>omniran-13</a:t>
            </a:r>
            <a:r>
              <a:rPr lang="en-US" sz="1400" b="1" dirty="0" smtClean="0"/>
              <a:t>-0019-00-0000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8.bin"/><Relationship Id="rId5" Type="http://schemas.openxmlformats.org/officeDocument/2006/relationships/image" Target="../media/image11.wmf"/><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oleObject" Target="../embeddings/oleObject9.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wmf"/><Relationship Id="rId8" Type="http://schemas.openxmlformats.org/officeDocument/2006/relationships/image" Target="../media/image7.wmf"/><Relationship Id="rId9" Type="http://schemas.openxmlformats.org/officeDocument/2006/relationships/image" Target="../media/image8.wmf"/><Relationship Id="rId10" Type="http://schemas.openxmlformats.org/officeDocument/2006/relationships/image" Target="../media/image9.png"/><Relationship Id="rId11"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1.bin"/><Relationship Id="rId5" Type="http://schemas.openxmlformats.org/officeDocument/2006/relationships/image" Target="../media/image11.wmf"/><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3.bin"/><Relationship Id="rId5" Type="http://schemas.openxmlformats.org/officeDocument/2006/relationships/image" Target="../media/image11.wmf"/><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oleObject" Target="../embeddings/oleObject4.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5.bin"/><Relationship Id="rId5" Type="http://schemas.openxmlformats.org/officeDocument/2006/relationships/image" Target="../media/image11.wmf"/><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oleObject" Target="../embeddings/oleObject6.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7.bin"/><Relationship Id="rId5" Type="http://schemas.openxmlformats.org/officeDocument/2006/relationships/image" Target="../media/image11.wmf"/><Relationship Id="rId6" Type="http://schemas.openxmlformats.org/officeDocument/2006/relationships/image" Target="../media/image13.png"/><Relationship Id="rId7" Type="http://schemas.openxmlformats.org/officeDocument/2006/relationships/image" Target="../media/image14.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54447409"/>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577540"/>
                <a:gridCol w="1845205"/>
                <a:gridCol w="2598441"/>
              </a:tblGrid>
              <a:tr h="399499">
                <a:tc gridSpan="4">
                  <a:txBody>
                    <a:bodyPr/>
                    <a:lstStyle/>
                    <a:p>
                      <a:pPr algn="ctr"/>
                      <a:r>
                        <a:rPr lang="en-US" sz="2000" dirty="0" smtClean="0">
                          <a:solidFill>
                            <a:schemeClr val="tx2"/>
                          </a:solidFill>
                          <a:latin typeface="+mj-lt"/>
                        </a:rPr>
                        <a:t>OmniRAN</a:t>
                      </a:r>
                      <a:r>
                        <a:rPr lang="en-US" sz="2000" baseline="0" dirty="0" smtClean="0">
                          <a:solidFill>
                            <a:schemeClr val="tx2"/>
                          </a:solidFill>
                          <a:latin typeface="+mj-lt"/>
                        </a:rPr>
                        <a:t> Wi-Fi Hotspot Roaming Use Case</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2013-03-17</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NSN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+49 173 293 8240</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maximilian.riegel@nsn.com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pPr>
              <a:spcBef>
                <a:spcPts val="600"/>
              </a:spcBef>
            </a:pPr>
            <a:endParaRPr lang="en-US" sz="1600" dirty="0" smtClean="0">
              <a:latin typeface="+mn-lt"/>
            </a:endParaRPr>
          </a:p>
          <a:p>
            <a:pPr>
              <a:spcBef>
                <a:spcPts val="600"/>
              </a:spcBef>
            </a:pPr>
            <a:r>
              <a:rPr lang="en-US" sz="1600" dirty="0">
                <a:latin typeface="+mn-lt"/>
              </a:rPr>
              <a:t>The presentation addresses the deployment of the OmniRAN architecture for the specification of open interfaces for roaming between Wi-Fi hotspot operators.</a:t>
            </a:r>
          </a:p>
          <a:p>
            <a:pPr>
              <a:spcBef>
                <a:spcPts val="600"/>
              </a:spcBef>
            </a:pPr>
            <a:r>
              <a:rPr lang="en-US" sz="1600" dirty="0">
                <a:latin typeface="+mn-lt"/>
              </a:rPr>
              <a:t>The possibility to get access to communication services in other service providers’ networks has been one of the main reasons for the overwhelming success of cellular communication and is considered as necessary function also for public Wi-Fi access networks.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a:t>4.	</a:t>
            </a:r>
            <a:r>
              <a:rPr lang="en-US" sz="2700"/>
              <a:t>Home operator has agreement with roaming consortia which enables to use credentials for access to all other operators’ networks belong to the roaming consortia.</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8199"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264477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256984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209359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5" name="Group 4"/>
          <p:cNvGrpSpPr/>
          <p:nvPr/>
        </p:nvGrpSpPr>
        <p:grpSpPr>
          <a:xfrm>
            <a:off x="2226694" y="203644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endParaRPr lang="en-US" sz="1800" b="1" dirty="0">
              <a:latin typeface="Arial" pitchFamily="34" charset="0"/>
              <a:cs typeface="Arial" pitchFamily="34" charset="0"/>
            </a:endParaRP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8200"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5236594" y="3129195"/>
            <a:ext cx="0" cy="2234530"/>
          </a:xfrm>
          <a:prstGeom prst="line">
            <a:avLst/>
          </a:prstGeom>
          <a:solidFill>
            <a:schemeClr val="accent1"/>
          </a:solidFill>
          <a:ln w="19050" cap="flat" cmpd="sng" algn="ctr">
            <a:solidFill>
              <a:schemeClr val="tx1"/>
            </a:solidFill>
            <a:prstDash val="sysDash"/>
            <a:round/>
            <a:headEnd type="none" w="sm" len="sm"/>
            <a:tailEnd type="none" w="sm" len="sm"/>
          </a:ln>
          <a:effectLst/>
        </p:spPr>
      </p:cxnSp>
      <p:sp>
        <p:nvSpPr>
          <p:cNvPr id="292" name="Oval 291"/>
          <p:cNvSpPr/>
          <p:nvPr/>
        </p:nvSpPr>
        <p:spPr bwMode="auto">
          <a:xfrm>
            <a:off x="5157005" y="4920033"/>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4728594" y="481486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endParaRPr lang="en-US" sz="1800" b="1" dirty="0">
              <a:latin typeface="Arial" pitchFamily="34" charset="0"/>
              <a:cs typeface="Arial" pitchFamily="34" charset="0"/>
            </a:endParaRPr>
          </a:p>
        </p:txBody>
      </p:sp>
      <p:sp>
        <p:nvSpPr>
          <p:cNvPr id="200" name="AutoShape 154"/>
          <p:cNvSpPr>
            <a:spLocks noChangeArrowheads="1"/>
          </p:cNvSpPr>
          <p:nvPr/>
        </p:nvSpPr>
        <p:spPr bwMode="auto">
          <a:xfrm>
            <a:off x="4752020" y="3744035"/>
            <a:ext cx="990600" cy="990600"/>
          </a:xfrm>
          <a:prstGeom prst="flowChartAlternateProcess">
            <a:avLst/>
          </a:prstGeom>
          <a:solidFill>
            <a:schemeClr val="accent3"/>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02" name="Rectangle 188"/>
          <p:cNvSpPr>
            <a:spLocks noChangeArrowheads="1"/>
          </p:cNvSpPr>
          <p:nvPr/>
        </p:nvSpPr>
        <p:spPr bwMode="auto">
          <a:xfrm>
            <a:off x="4810757" y="3791660"/>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03" name="Group 202"/>
          <p:cNvGrpSpPr/>
          <p:nvPr/>
        </p:nvGrpSpPr>
        <p:grpSpPr>
          <a:xfrm>
            <a:off x="4957730" y="4020341"/>
            <a:ext cx="532437" cy="381000"/>
            <a:chOff x="7481888" y="3079208"/>
            <a:chExt cx="595312" cy="425992"/>
          </a:xfrm>
        </p:grpSpPr>
        <p:sp>
          <p:nvSpPr>
            <p:cNvPr id="204"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05"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06" name="Group 122"/>
            <p:cNvGrpSpPr>
              <a:grpSpLocks/>
            </p:cNvGrpSpPr>
            <p:nvPr/>
          </p:nvGrpSpPr>
          <p:grpSpPr bwMode="auto">
            <a:xfrm>
              <a:off x="7848751" y="3079208"/>
              <a:ext cx="228449" cy="389708"/>
              <a:chOff x="4120" y="2308"/>
              <a:chExt cx="305" cy="415"/>
            </a:xfrm>
          </p:grpSpPr>
          <p:sp>
            <p:nvSpPr>
              <p:cNvPr id="207"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08"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09"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10" name="Group 126"/>
              <p:cNvGrpSpPr>
                <a:grpSpLocks/>
              </p:cNvGrpSpPr>
              <p:nvPr/>
            </p:nvGrpSpPr>
            <p:grpSpPr bwMode="auto">
              <a:xfrm flipH="1">
                <a:off x="4164" y="2500"/>
                <a:ext cx="152" cy="109"/>
                <a:chOff x="3216" y="2784"/>
                <a:chExt cx="192" cy="144"/>
              </a:xfrm>
            </p:grpSpPr>
            <p:sp>
              <p:nvSpPr>
                <p:cNvPr id="29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9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96"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97"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11"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12"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3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298" name="Oval 297"/>
          <p:cNvSpPr/>
          <p:nvPr/>
        </p:nvSpPr>
        <p:spPr bwMode="auto">
          <a:xfrm>
            <a:off x="5171985" y="339915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9" name="TextBox 298"/>
          <p:cNvSpPr txBox="1"/>
          <p:nvPr/>
        </p:nvSpPr>
        <p:spPr>
          <a:xfrm>
            <a:off x="4743574" y="329398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300" name="TextBox 299"/>
          <p:cNvSpPr txBox="1"/>
          <p:nvPr/>
        </p:nvSpPr>
        <p:spPr>
          <a:xfrm>
            <a:off x="5742130" y="4014065"/>
            <a:ext cx="2313554" cy="369332"/>
          </a:xfrm>
          <a:prstGeom prst="rect">
            <a:avLst/>
          </a:prstGeom>
          <a:noFill/>
        </p:spPr>
        <p:txBody>
          <a:bodyPr wrap="none" rtlCol="0">
            <a:spAutoFit/>
          </a:bodyPr>
          <a:lstStyle/>
          <a:p>
            <a:r>
              <a:rPr lang="en-US" sz="1800" b="1" dirty="0">
                <a:latin typeface="Arial" pitchFamily="34" charset="0"/>
                <a:cs typeface="Arial" pitchFamily="34" charset="0"/>
              </a:rPr>
              <a:t>Roaming Consortia</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OmniRAN:</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a:t>All</a:t>
            </a:r>
            <a:r>
              <a:rPr lang="en-US"/>
              <a:t> different flavors of Wi-Fi roaming can be handled with just 2 Reference Points of the OmniRAN architecture:</a:t>
            </a:r>
          </a:p>
          <a:p>
            <a:pPr lvl="1"/>
            <a:r>
              <a:rPr lang="en-US"/>
              <a:t>R3, when terminal is anchored in the home network</a:t>
            </a:r>
          </a:p>
          <a:p>
            <a:pPr lvl="2"/>
            <a:r>
              <a:rPr lang="en-US"/>
              <a:t>Default router in the home network</a:t>
            </a:r>
          </a:p>
          <a:p>
            <a:pPr lvl="1"/>
            <a:r>
              <a:rPr lang="en-US"/>
              <a:t>R5, when terminal is anchored in the visited network</a:t>
            </a:r>
          </a:p>
          <a:p>
            <a:pPr lvl="2"/>
            <a:r>
              <a:rPr lang="en-US"/>
              <a:t>Default router in the visited network</a:t>
            </a:r>
          </a:p>
          <a:p>
            <a:r>
              <a:rPr lang="en-US"/>
              <a:t>When terminal is anchored in the visited network, it doesn’t matter for OmniRAN whether traffic is routed back into the home network or not</a:t>
            </a:r>
          </a:p>
          <a:p>
            <a:pPr lvl="1"/>
            <a:r>
              <a:rPr lang="en-US"/>
              <a:t>Routing is statically configured and independent of terminal attachment</a:t>
            </a:r>
          </a:p>
          <a:p>
            <a:r>
              <a:rPr lang="en-US"/>
              <a:t>There may be configurations, which require further considerations, but can still be handled by OmniRAN</a:t>
            </a:r>
          </a:p>
          <a:p>
            <a:r>
              <a:rPr lang="en-US"/>
              <a:t>A Roaming Consortium usually deploys R5 for inter-connection of all the involved operators.</a:t>
            </a:r>
            <a:endParaRPr lang="en-US"/>
          </a:p>
          <a:p>
            <a:pPr lvl="1"/>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p>
        </p:txBody>
      </p:sp>
      <p:sp>
        <p:nvSpPr>
          <p:cNvPr id="3" name="Content Placeholder 2"/>
          <p:cNvSpPr>
            <a:spLocks noGrp="1"/>
          </p:cNvSpPr>
          <p:nvPr>
            <p:ph idx="1"/>
          </p:nvPr>
        </p:nvSpPr>
        <p:spPr/>
        <p:txBody>
          <a:bodyPr/>
          <a:lstStyle/>
          <a:p>
            <a:r>
              <a:rPr lang="en-US"/>
              <a:t>OmniRAN provides the specifications to establish Wi-Fi Roaming with all its different flavors.</a:t>
            </a:r>
          </a:p>
          <a:p>
            <a:r>
              <a:rPr lang="en-US"/>
              <a:t>R5 is mainly a AAA interface designed for inter-operator roaming.</a:t>
            </a:r>
          </a:p>
          <a:p>
            <a:r>
              <a:rPr lang="en-US"/>
              <a:t>R3 can be used when forced traffic forwarding into the home is required.</a:t>
            </a:r>
          </a:p>
        </p:txBody>
      </p:sp>
    </p:spTree>
    <p:extLst>
      <p:ext uri="{BB962C8B-B14F-4D97-AF65-F5344CB8AC3E}">
        <p14:creationId xmlns:p14="http://schemas.microsoft.com/office/powerpoint/2010/main" val="16973893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Wi-Fi Hotspot Roaming Use Case</a:t>
            </a:r>
          </a:p>
        </p:txBody>
      </p:sp>
      <p:sp>
        <p:nvSpPr>
          <p:cNvPr id="3" name="Subtitle 2"/>
          <p:cNvSpPr>
            <a:spLocks noGrp="1"/>
          </p:cNvSpPr>
          <p:nvPr>
            <p:ph type="subTitle" idx="1"/>
          </p:nvPr>
        </p:nvSpPr>
        <p:spPr/>
        <p:txBody>
          <a:bodyPr/>
          <a:lstStyle/>
          <a:p>
            <a:r>
              <a:rPr lang="en-US" dirty="0" smtClean="0"/>
              <a:t>OmniRAN use case contribution</a:t>
            </a:r>
          </a:p>
          <a:p>
            <a:r>
              <a:rPr lang="en-US" dirty="0"/>
              <a:t>Max Riegel, NSN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Content Placeholder 584"/>
          <p:cNvSpPr>
            <a:spLocks noGrp="1"/>
          </p:cNvSpPr>
          <p:nvPr>
            <p:ph idx="1"/>
          </p:nvPr>
        </p:nvSpPr>
        <p:spPr/>
        <p:txBody>
          <a:bodyPr>
            <a:normAutofit fontScale="62500" lnSpcReduction="20000"/>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Roaming is a well know functionality in cellular networks allowing us to use our cellular phones worldwide without hassle.</a:t>
            </a:r>
          </a:p>
          <a:p>
            <a:r>
              <a:rPr lang="en-US"/>
              <a:t>Roaming among Wi-Fi hotspots belonging to different operators is seen a prerequisite to further develop Wi-Fi access service to a cellular like experience</a:t>
            </a:r>
          </a:p>
        </p:txBody>
      </p:sp>
      <p:sp>
        <p:nvSpPr>
          <p:cNvPr id="2" name="Title 1"/>
          <p:cNvSpPr>
            <a:spLocks noGrp="1"/>
          </p:cNvSpPr>
          <p:nvPr>
            <p:ph type="title"/>
          </p:nvPr>
        </p:nvSpPr>
        <p:spPr/>
        <p:txBody>
          <a:bodyPr/>
          <a:lstStyle/>
          <a:p>
            <a:r>
              <a:rPr lang="en-US" dirty="0" smtClean="0"/>
              <a:t>Deployment Domain:</a:t>
            </a:r>
            <a:br>
              <a:rPr lang="en-US" dirty="0" smtClean="0"/>
            </a:br>
            <a:r>
              <a:rPr lang="en-US" dirty="0" smtClean="0"/>
              <a:t>Wi-Fi Roaming</a:t>
            </a:r>
            <a:endParaRPr lang="en-US" dirty="0"/>
          </a:p>
        </p:txBody>
      </p:sp>
      <p:grpSp>
        <p:nvGrpSpPr>
          <p:cNvPr id="587" name="Group 586"/>
          <p:cNvGrpSpPr/>
          <p:nvPr/>
        </p:nvGrpSpPr>
        <p:grpSpPr>
          <a:xfrm>
            <a:off x="1414990" y="1606684"/>
            <a:ext cx="5992325" cy="2902436"/>
            <a:chOff x="881590" y="1728512"/>
            <a:chExt cx="7273127" cy="3522804"/>
          </a:xfrm>
        </p:grpSpPr>
        <p:grpSp>
          <p:nvGrpSpPr>
            <p:cNvPr id="582" name="Group 581"/>
            <p:cNvGrpSpPr/>
            <p:nvPr/>
          </p:nvGrpSpPr>
          <p:grpSpPr>
            <a:xfrm>
              <a:off x="2248590" y="4011211"/>
              <a:ext cx="1424862" cy="1007478"/>
              <a:chOff x="2158580" y="3509282"/>
              <a:chExt cx="1424862" cy="1007478"/>
            </a:xfrm>
          </p:grpSpPr>
          <p:grpSp>
            <p:nvGrpSpPr>
              <p:cNvPr id="514" name="Group 31"/>
              <p:cNvGrpSpPr>
                <a:grpSpLocks/>
              </p:cNvGrpSpPr>
              <p:nvPr/>
            </p:nvGrpSpPr>
            <p:grpSpPr bwMode="auto">
              <a:xfrm flipH="1">
                <a:off x="2158580" y="3509282"/>
                <a:ext cx="1362059" cy="1007478"/>
                <a:chOff x="3168" y="2208"/>
                <a:chExt cx="1296" cy="768"/>
              </a:xfrm>
            </p:grpSpPr>
            <p:grpSp>
              <p:nvGrpSpPr>
                <p:cNvPr id="534" name="Group 32"/>
                <p:cNvGrpSpPr>
                  <a:grpSpLocks/>
                </p:cNvGrpSpPr>
                <p:nvPr/>
              </p:nvGrpSpPr>
              <p:grpSpPr bwMode="auto">
                <a:xfrm>
                  <a:off x="3168" y="2208"/>
                  <a:ext cx="1296" cy="768"/>
                  <a:chOff x="3168" y="2208"/>
                  <a:chExt cx="1296" cy="768"/>
                </a:xfrm>
              </p:grpSpPr>
              <p:sp>
                <p:nvSpPr>
                  <p:cNvPr id="545" name="Oval 33"/>
                  <p:cNvSpPr>
                    <a:spLocks noChangeArrowheads="1"/>
                  </p:cNvSpPr>
                  <p:nvPr/>
                </p:nvSpPr>
                <p:spPr bwMode="auto">
                  <a:xfrm>
                    <a:off x="3168" y="2352"/>
                    <a:ext cx="576" cy="480"/>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6" name="Oval 34"/>
                  <p:cNvSpPr>
                    <a:spLocks noChangeArrowheads="1"/>
                  </p:cNvSpPr>
                  <p:nvPr/>
                </p:nvSpPr>
                <p:spPr bwMode="auto">
                  <a:xfrm>
                    <a:off x="3408" y="2400"/>
                    <a:ext cx="432"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7" name="Oval 35"/>
                  <p:cNvSpPr>
                    <a:spLocks noChangeArrowheads="1"/>
                  </p:cNvSpPr>
                  <p:nvPr/>
                </p:nvSpPr>
                <p:spPr bwMode="auto">
                  <a:xfrm>
                    <a:off x="3360" y="2256"/>
                    <a:ext cx="384"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8" name="Oval 36"/>
                  <p:cNvSpPr>
                    <a:spLocks noChangeArrowheads="1"/>
                  </p:cNvSpPr>
                  <p:nvPr/>
                </p:nvSpPr>
                <p:spPr bwMode="auto">
                  <a:xfrm>
                    <a:off x="3456" y="2304"/>
                    <a:ext cx="576" cy="33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9" name="Oval 37"/>
                  <p:cNvSpPr>
                    <a:spLocks noChangeArrowheads="1"/>
                  </p:cNvSpPr>
                  <p:nvPr/>
                </p:nvSpPr>
                <p:spPr bwMode="auto">
                  <a:xfrm>
                    <a:off x="3600" y="2352"/>
                    <a:ext cx="384"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0" name="Oval 38"/>
                  <p:cNvSpPr>
                    <a:spLocks noChangeArrowheads="1"/>
                  </p:cNvSpPr>
                  <p:nvPr/>
                </p:nvSpPr>
                <p:spPr bwMode="auto">
                  <a:xfrm>
                    <a:off x="3696" y="2448"/>
                    <a:ext cx="576" cy="432"/>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1" name="Oval 39"/>
                  <p:cNvSpPr>
                    <a:spLocks noChangeArrowheads="1"/>
                  </p:cNvSpPr>
                  <p:nvPr/>
                </p:nvSpPr>
                <p:spPr bwMode="auto">
                  <a:xfrm>
                    <a:off x="3744" y="2208"/>
                    <a:ext cx="432"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2" name="Oval 40"/>
                  <p:cNvSpPr>
                    <a:spLocks noChangeArrowheads="1"/>
                  </p:cNvSpPr>
                  <p:nvPr/>
                </p:nvSpPr>
                <p:spPr bwMode="auto">
                  <a:xfrm>
                    <a:off x="3888" y="2304"/>
                    <a:ext cx="576" cy="432"/>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3" name="Oval 41"/>
                  <p:cNvSpPr>
                    <a:spLocks noChangeArrowheads="1"/>
                  </p:cNvSpPr>
                  <p:nvPr/>
                </p:nvSpPr>
                <p:spPr bwMode="auto">
                  <a:xfrm>
                    <a:off x="3936" y="2400"/>
                    <a:ext cx="480"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535" name="Group 42"/>
                <p:cNvGrpSpPr>
                  <a:grpSpLocks/>
                </p:cNvGrpSpPr>
                <p:nvPr/>
              </p:nvGrpSpPr>
              <p:grpSpPr bwMode="auto">
                <a:xfrm>
                  <a:off x="3216" y="2304"/>
                  <a:ext cx="1152" cy="576"/>
                  <a:chOff x="3168" y="2208"/>
                  <a:chExt cx="1296" cy="768"/>
                </a:xfrm>
              </p:grpSpPr>
              <p:sp>
                <p:nvSpPr>
                  <p:cNvPr id="536" name="Oval 43"/>
                  <p:cNvSpPr>
                    <a:spLocks noChangeArrowheads="1"/>
                  </p:cNvSpPr>
                  <p:nvPr/>
                </p:nvSpPr>
                <p:spPr bwMode="auto">
                  <a:xfrm>
                    <a:off x="3168" y="2352"/>
                    <a:ext cx="576" cy="480"/>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7" name="Oval 44"/>
                  <p:cNvSpPr>
                    <a:spLocks noChangeArrowheads="1"/>
                  </p:cNvSpPr>
                  <p:nvPr/>
                </p:nvSpPr>
                <p:spPr bwMode="auto">
                  <a:xfrm>
                    <a:off x="3408" y="2400"/>
                    <a:ext cx="432"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8" name="Oval 45"/>
                  <p:cNvSpPr>
                    <a:spLocks noChangeArrowheads="1"/>
                  </p:cNvSpPr>
                  <p:nvPr/>
                </p:nvSpPr>
                <p:spPr bwMode="auto">
                  <a:xfrm>
                    <a:off x="3360" y="2256"/>
                    <a:ext cx="384"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9" name="Oval 46"/>
                  <p:cNvSpPr>
                    <a:spLocks noChangeArrowheads="1"/>
                  </p:cNvSpPr>
                  <p:nvPr/>
                </p:nvSpPr>
                <p:spPr bwMode="auto">
                  <a:xfrm>
                    <a:off x="3456" y="2304"/>
                    <a:ext cx="576" cy="33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0" name="Oval 47"/>
                  <p:cNvSpPr>
                    <a:spLocks noChangeArrowheads="1"/>
                  </p:cNvSpPr>
                  <p:nvPr/>
                </p:nvSpPr>
                <p:spPr bwMode="auto">
                  <a:xfrm>
                    <a:off x="3600" y="2352"/>
                    <a:ext cx="384"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1" name="Oval 48"/>
                  <p:cNvSpPr>
                    <a:spLocks noChangeArrowheads="1"/>
                  </p:cNvSpPr>
                  <p:nvPr/>
                </p:nvSpPr>
                <p:spPr bwMode="auto">
                  <a:xfrm>
                    <a:off x="3696" y="2448"/>
                    <a:ext cx="576" cy="432"/>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2" name="Oval 49"/>
                  <p:cNvSpPr>
                    <a:spLocks noChangeArrowheads="1"/>
                  </p:cNvSpPr>
                  <p:nvPr/>
                </p:nvSpPr>
                <p:spPr bwMode="auto">
                  <a:xfrm>
                    <a:off x="3744" y="2208"/>
                    <a:ext cx="432"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3" name="Oval 50"/>
                  <p:cNvSpPr>
                    <a:spLocks noChangeArrowheads="1"/>
                  </p:cNvSpPr>
                  <p:nvPr/>
                </p:nvSpPr>
                <p:spPr bwMode="auto">
                  <a:xfrm>
                    <a:off x="3888" y="2304"/>
                    <a:ext cx="576" cy="432"/>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44" name="Oval 51"/>
                  <p:cNvSpPr>
                    <a:spLocks noChangeArrowheads="1"/>
                  </p:cNvSpPr>
                  <p:nvPr/>
                </p:nvSpPr>
                <p:spPr bwMode="auto">
                  <a:xfrm>
                    <a:off x="3936" y="2400"/>
                    <a:ext cx="480"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sp>
            <p:nvSpPr>
              <p:cNvPr id="515" name="Line 52"/>
              <p:cNvSpPr>
                <a:spLocks noChangeShapeType="1"/>
              </p:cNvSpPr>
              <p:nvPr/>
            </p:nvSpPr>
            <p:spPr bwMode="auto">
              <a:xfrm flipV="1">
                <a:off x="2452973" y="4011713"/>
                <a:ext cx="502431" cy="25121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6" name="Line 53"/>
              <p:cNvSpPr>
                <a:spLocks noChangeShapeType="1"/>
              </p:cNvSpPr>
              <p:nvPr/>
            </p:nvSpPr>
            <p:spPr bwMode="auto">
              <a:xfrm flipH="1" flipV="1">
                <a:off x="2704188" y="3634890"/>
                <a:ext cx="251215" cy="37682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7" name="Line 54"/>
              <p:cNvSpPr>
                <a:spLocks noChangeShapeType="1"/>
              </p:cNvSpPr>
              <p:nvPr/>
            </p:nvSpPr>
            <p:spPr bwMode="auto">
              <a:xfrm>
                <a:off x="2955404" y="4043114"/>
                <a:ext cx="56523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8" name="AutoShape 55"/>
              <p:cNvSpPr>
                <a:spLocks noChangeArrowheads="1"/>
              </p:cNvSpPr>
              <p:nvPr/>
            </p:nvSpPr>
            <p:spPr bwMode="auto">
              <a:xfrm>
                <a:off x="2829796" y="3948909"/>
                <a:ext cx="231589" cy="125608"/>
              </a:xfrm>
              <a:prstGeom prst="cube">
                <a:avLst>
                  <a:gd name="adj" fmla="val 43750"/>
                </a:avLst>
              </a:prstGeom>
              <a:solidFill>
                <a:srgbClr val="666699"/>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522" name="Group 59"/>
              <p:cNvGrpSpPr>
                <a:grpSpLocks/>
              </p:cNvGrpSpPr>
              <p:nvPr/>
            </p:nvGrpSpPr>
            <p:grpSpPr bwMode="auto">
              <a:xfrm>
                <a:off x="3269423" y="3691654"/>
                <a:ext cx="314019" cy="502431"/>
                <a:chOff x="3088" y="1702"/>
                <a:chExt cx="305" cy="415"/>
              </a:xfrm>
            </p:grpSpPr>
            <p:sp>
              <p:nvSpPr>
                <p:cNvPr id="523" name="Freeform 60"/>
                <p:cNvSpPr>
                  <a:spLocks/>
                </p:cNvSpPr>
                <p:nvPr/>
              </p:nvSpPr>
              <p:spPr bwMode="auto">
                <a:xfrm flipH="1">
                  <a:off x="3346" y="1702"/>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524" name="Rectangle 61"/>
                <p:cNvSpPr>
                  <a:spLocks noChangeArrowheads="1"/>
                </p:cNvSpPr>
                <p:nvPr/>
              </p:nvSpPr>
              <p:spPr bwMode="auto">
                <a:xfrm flipH="1">
                  <a:off x="3095" y="1734"/>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525" name="Oval 62"/>
                <p:cNvSpPr>
                  <a:spLocks noChangeArrowheads="1"/>
                </p:cNvSpPr>
                <p:nvPr/>
              </p:nvSpPr>
              <p:spPr bwMode="auto">
                <a:xfrm flipH="1">
                  <a:off x="3246" y="1784"/>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526" name="Group 63"/>
                <p:cNvGrpSpPr>
                  <a:grpSpLocks/>
                </p:cNvGrpSpPr>
                <p:nvPr/>
              </p:nvGrpSpPr>
              <p:grpSpPr bwMode="auto">
                <a:xfrm flipH="1">
                  <a:off x="3132" y="1894"/>
                  <a:ext cx="152" cy="109"/>
                  <a:chOff x="3216" y="2784"/>
                  <a:chExt cx="192" cy="144"/>
                </a:xfrm>
              </p:grpSpPr>
              <p:sp>
                <p:nvSpPr>
                  <p:cNvPr id="530" name="Line 64"/>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1" name="Line 65"/>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2" name="Line 66"/>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33" name="Line 67"/>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527" name="Freeform 68"/>
                <p:cNvSpPr>
                  <a:spLocks/>
                </p:cNvSpPr>
                <p:nvPr/>
              </p:nvSpPr>
              <p:spPr bwMode="auto">
                <a:xfrm>
                  <a:off x="3088" y="1705"/>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528" name="Oval 69"/>
                <p:cNvSpPr>
                  <a:spLocks noChangeArrowheads="1"/>
                </p:cNvSpPr>
                <p:nvPr/>
              </p:nvSpPr>
              <p:spPr bwMode="auto">
                <a:xfrm flipH="1">
                  <a:off x="3138" y="178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29" name="Oval 70"/>
                <p:cNvSpPr>
                  <a:spLocks noChangeArrowheads="1"/>
                </p:cNvSpPr>
                <p:nvPr/>
              </p:nvSpPr>
              <p:spPr bwMode="auto">
                <a:xfrm flipH="1">
                  <a:off x="3192" y="1780"/>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pic>
          <p:nvPicPr>
            <p:cNvPr id="5" name="Picture 2" descr="BL01004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6723" y="1929526"/>
              <a:ext cx="1004861" cy="706543"/>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4"/>
            <p:cNvGrpSpPr>
              <a:grpSpLocks/>
            </p:cNvGrpSpPr>
            <p:nvPr/>
          </p:nvGrpSpPr>
          <p:grpSpPr bwMode="auto">
            <a:xfrm rot="5400000">
              <a:off x="4132704" y="3071770"/>
              <a:ext cx="1381684" cy="1632899"/>
              <a:chOff x="4651" y="1968"/>
              <a:chExt cx="1132" cy="1529"/>
            </a:xfrm>
          </p:grpSpPr>
          <p:grpSp>
            <p:nvGrpSpPr>
              <p:cNvPr id="554" name="Group 5"/>
              <p:cNvGrpSpPr>
                <a:grpSpLocks/>
              </p:cNvGrpSpPr>
              <p:nvPr/>
            </p:nvGrpSpPr>
            <p:grpSpPr bwMode="auto">
              <a:xfrm rot="16200000" flipH="1">
                <a:off x="4452" y="2167"/>
                <a:ext cx="1529" cy="1132"/>
                <a:chOff x="3168" y="2208"/>
                <a:chExt cx="1296" cy="768"/>
              </a:xfrm>
            </p:grpSpPr>
            <p:sp>
              <p:nvSpPr>
                <p:cNvPr id="565" name="Oval 6"/>
                <p:cNvSpPr>
                  <a:spLocks noChangeArrowheads="1"/>
                </p:cNvSpPr>
                <p:nvPr/>
              </p:nvSpPr>
              <p:spPr bwMode="auto">
                <a:xfrm>
                  <a:off x="3168" y="2352"/>
                  <a:ext cx="576" cy="480"/>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6" name="Oval 7"/>
                <p:cNvSpPr>
                  <a:spLocks noChangeArrowheads="1"/>
                </p:cNvSpPr>
                <p:nvPr/>
              </p:nvSpPr>
              <p:spPr bwMode="auto">
                <a:xfrm>
                  <a:off x="3408" y="2400"/>
                  <a:ext cx="432"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7" name="Oval 8"/>
                <p:cNvSpPr>
                  <a:spLocks noChangeArrowheads="1"/>
                </p:cNvSpPr>
                <p:nvPr/>
              </p:nvSpPr>
              <p:spPr bwMode="auto">
                <a:xfrm>
                  <a:off x="3360" y="2256"/>
                  <a:ext cx="384"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8" name="Oval 9"/>
                <p:cNvSpPr>
                  <a:spLocks noChangeArrowheads="1"/>
                </p:cNvSpPr>
                <p:nvPr/>
              </p:nvSpPr>
              <p:spPr bwMode="auto">
                <a:xfrm>
                  <a:off x="3456" y="2304"/>
                  <a:ext cx="576" cy="33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9" name="Oval 10"/>
                <p:cNvSpPr>
                  <a:spLocks noChangeArrowheads="1"/>
                </p:cNvSpPr>
                <p:nvPr/>
              </p:nvSpPr>
              <p:spPr bwMode="auto">
                <a:xfrm>
                  <a:off x="3600" y="2352"/>
                  <a:ext cx="384"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70" name="Oval 11"/>
                <p:cNvSpPr>
                  <a:spLocks noChangeArrowheads="1"/>
                </p:cNvSpPr>
                <p:nvPr/>
              </p:nvSpPr>
              <p:spPr bwMode="auto">
                <a:xfrm>
                  <a:off x="3696" y="2448"/>
                  <a:ext cx="576" cy="432"/>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71" name="Oval 12"/>
                <p:cNvSpPr>
                  <a:spLocks noChangeArrowheads="1"/>
                </p:cNvSpPr>
                <p:nvPr/>
              </p:nvSpPr>
              <p:spPr bwMode="auto">
                <a:xfrm>
                  <a:off x="3744" y="2208"/>
                  <a:ext cx="432"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72" name="Oval 13"/>
                <p:cNvSpPr>
                  <a:spLocks noChangeArrowheads="1"/>
                </p:cNvSpPr>
                <p:nvPr/>
              </p:nvSpPr>
              <p:spPr bwMode="auto">
                <a:xfrm>
                  <a:off x="3888" y="2304"/>
                  <a:ext cx="576" cy="432"/>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73" name="Oval 14"/>
                <p:cNvSpPr>
                  <a:spLocks noChangeArrowheads="1"/>
                </p:cNvSpPr>
                <p:nvPr/>
              </p:nvSpPr>
              <p:spPr bwMode="auto">
                <a:xfrm>
                  <a:off x="3936" y="2400"/>
                  <a:ext cx="480"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555" name="Group 15"/>
              <p:cNvGrpSpPr>
                <a:grpSpLocks/>
              </p:cNvGrpSpPr>
              <p:nvPr/>
            </p:nvGrpSpPr>
            <p:grpSpPr bwMode="auto">
              <a:xfrm rot="16200000" flipH="1">
                <a:off x="4537" y="2279"/>
                <a:ext cx="1359" cy="849"/>
                <a:chOff x="3168" y="2208"/>
                <a:chExt cx="1296" cy="768"/>
              </a:xfrm>
            </p:grpSpPr>
            <p:sp>
              <p:nvSpPr>
                <p:cNvPr id="556" name="Oval 16"/>
                <p:cNvSpPr>
                  <a:spLocks noChangeArrowheads="1"/>
                </p:cNvSpPr>
                <p:nvPr/>
              </p:nvSpPr>
              <p:spPr bwMode="auto">
                <a:xfrm>
                  <a:off x="3168" y="2352"/>
                  <a:ext cx="576" cy="480"/>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7" name="Oval 17"/>
                <p:cNvSpPr>
                  <a:spLocks noChangeArrowheads="1"/>
                </p:cNvSpPr>
                <p:nvPr/>
              </p:nvSpPr>
              <p:spPr bwMode="auto">
                <a:xfrm>
                  <a:off x="3408" y="2400"/>
                  <a:ext cx="432"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8" name="Oval 18"/>
                <p:cNvSpPr>
                  <a:spLocks noChangeArrowheads="1"/>
                </p:cNvSpPr>
                <p:nvPr/>
              </p:nvSpPr>
              <p:spPr bwMode="auto">
                <a:xfrm>
                  <a:off x="3360" y="2256"/>
                  <a:ext cx="384"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9" name="Oval 19"/>
                <p:cNvSpPr>
                  <a:spLocks noChangeArrowheads="1"/>
                </p:cNvSpPr>
                <p:nvPr/>
              </p:nvSpPr>
              <p:spPr bwMode="auto">
                <a:xfrm>
                  <a:off x="3456" y="2304"/>
                  <a:ext cx="576" cy="33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0" name="Oval 20"/>
                <p:cNvSpPr>
                  <a:spLocks noChangeArrowheads="1"/>
                </p:cNvSpPr>
                <p:nvPr/>
              </p:nvSpPr>
              <p:spPr bwMode="auto">
                <a:xfrm>
                  <a:off x="3600" y="2352"/>
                  <a:ext cx="384"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1" name="Oval 21"/>
                <p:cNvSpPr>
                  <a:spLocks noChangeArrowheads="1"/>
                </p:cNvSpPr>
                <p:nvPr/>
              </p:nvSpPr>
              <p:spPr bwMode="auto">
                <a:xfrm>
                  <a:off x="3696" y="2448"/>
                  <a:ext cx="576" cy="432"/>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2" name="Oval 22"/>
                <p:cNvSpPr>
                  <a:spLocks noChangeArrowheads="1"/>
                </p:cNvSpPr>
                <p:nvPr/>
              </p:nvSpPr>
              <p:spPr bwMode="auto">
                <a:xfrm>
                  <a:off x="3744" y="2208"/>
                  <a:ext cx="432"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3" name="Oval 23"/>
                <p:cNvSpPr>
                  <a:spLocks noChangeArrowheads="1"/>
                </p:cNvSpPr>
                <p:nvPr/>
              </p:nvSpPr>
              <p:spPr bwMode="auto">
                <a:xfrm>
                  <a:off x="3888" y="2304"/>
                  <a:ext cx="576" cy="432"/>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64" name="Oval 24"/>
                <p:cNvSpPr>
                  <a:spLocks noChangeArrowheads="1"/>
                </p:cNvSpPr>
                <p:nvPr/>
              </p:nvSpPr>
              <p:spPr bwMode="auto">
                <a:xfrm>
                  <a:off x="3936" y="2400"/>
                  <a:ext cx="480"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sp>
          <p:nvSpPr>
            <p:cNvPr id="7" name="Oval 25"/>
            <p:cNvSpPr>
              <a:spLocks noChangeArrowheads="1"/>
            </p:cNvSpPr>
            <p:nvPr/>
          </p:nvSpPr>
          <p:spPr bwMode="auto">
            <a:xfrm>
              <a:off x="4383919" y="3699809"/>
              <a:ext cx="842618" cy="344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pic>
          <p:nvPicPr>
            <p:cNvPr id="9" name="Picture 2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2891" y="3924856"/>
              <a:ext cx="289160"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sp>
          <p:nvSpPr>
            <p:cNvPr id="13" name="Rectangle 71"/>
            <p:cNvSpPr>
              <a:spLocks noChangeArrowheads="1"/>
            </p:cNvSpPr>
            <p:nvPr/>
          </p:nvSpPr>
          <p:spPr bwMode="auto">
            <a:xfrm>
              <a:off x="2369954" y="2363012"/>
              <a:ext cx="13019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100000"/>
                </a:lnSpc>
              </a:pPr>
              <a:r>
                <a:rPr lang="en-GB" sz="1400">
                  <a:solidFill>
                    <a:schemeClr val="tx1"/>
                  </a:solidFill>
                  <a:latin typeface="+mn-lt"/>
                </a:rPr>
                <a:t>Wireless ISPs</a:t>
              </a:r>
              <a:endParaRPr lang="de-DE" sz="1400">
                <a:solidFill>
                  <a:schemeClr val="tx1"/>
                </a:solidFill>
                <a:latin typeface="+mn-lt"/>
              </a:endParaRPr>
            </a:p>
          </p:txBody>
        </p:sp>
        <p:grpSp>
          <p:nvGrpSpPr>
            <p:cNvPr id="14" name="Group 72"/>
            <p:cNvGrpSpPr>
              <a:grpSpLocks/>
            </p:cNvGrpSpPr>
            <p:nvPr/>
          </p:nvGrpSpPr>
          <p:grpSpPr bwMode="auto">
            <a:xfrm>
              <a:off x="6625232" y="2443732"/>
              <a:ext cx="1401311" cy="1623741"/>
              <a:chOff x="4161" y="2295"/>
              <a:chExt cx="1071" cy="1241"/>
            </a:xfrm>
          </p:grpSpPr>
          <p:grpSp>
            <p:nvGrpSpPr>
              <p:cNvPr id="308" name="Group 73"/>
              <p:cNvGrpSpPr>
                <a:grpSpLocks/>
              </p:cNvGrpSpPr>
              <p:nvPr/>
            </p:nvGrpSpPr>
            <p:grpSpPr bwMode="auto">
              <a:xfrm rot="18542789" flipH="1">
                <a:off x="4015" y="2490"/>
                <a:ext cx="1241" cy="852"/>
                <a:chOff x="3168" y="2208"/>
                <a:chExt cx="1296" cy="768"/>
              </a:xfrm>
            </p:grpSpPr>
            <p:sp>
              <p:nvSpPr>
                <p:cNvPr id="505" name="Oval 74"/>
                <p:cNvSpPr>
                  <a:spLocks noChangeArrowheads="1"/>
                </p:cNvSpPr>
                <p:nvPr/>
              </p:nvSpPr>
              <p:spPr bwMode="auto">
                <a:xfrm>
                  <a:off x="3168" y="2352"/>
                  <a:ext cx="576" cy="480"/>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6" name="Oval 75"/>
                <p:cNvSpPr>
                  <a:spLocks noChangeArrowheads="1"/>
                </p:cNvSpPr>
                <p:nvPr/>
              </p:nvSpPr>
              <p:spPr bwMode="auto">
                <a:xfrm>
                  <a:off x="3408" y="2400"/>
                  <a:ext cx="432"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7" name="Oval 76"/>
                <p:cNvSpPr>
                  <a:spLocks noChangeArrowheads="1"/>
                </p:cNvSpPr>
                <p:nvPr/>
              </p:nvSpPr>
              <p:spPr bwMode="auto">
                <a:xfrm>
                  <a:off x="3360" y="2256"/>
                  <a:ext cx="384"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8" name="Oval 77"/>
                <p:cNvSpPr>
                  <a:spLocks noChangeArrowheads="1"/>
                </p:cNvSpPr>
                <p:nvPr/>
              </p:nvSpPr>
              <p:spPr bwMode="auto">
                <a:xfrm>
                  <a:off x="3456" y="2304"/>
                  <a:ext cx="576" cy="33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9" name="Oval 78"/>
                <p:cNvSpPr>
                  <a:spLocks noChangeArrowheads="1"/>
                </p:cNvSpPr>
                <p:nvPr/>
              </p:nvSpPr>
              <p:spPr bwMode="auto">
                <a:xfrm>
                  <a:off x="3600" y="2352"/>
                  <a:ext cx="384"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0" name="Oval 79"/>
                <p:cNvSpPr>
                  <a:spLocks noChangeArrowheads="1"/>
                </p:cNvSpPr>
                <p:nvPr/>
              </p:nvSpPr>
              <p:spPr bwMode="auto">
                <a:xfrm>
                  <a:off x="3696" y="2448"/>
                  <a:ext cx="576" cy="432"/>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1" name="Oval 80"/>
                <p:cNvSpPr>
                  <a:spLocks noChangeArrowheads="1"/>
                </p:cNvSpPr>
                <p:nvPr/>
              </p:nvSpPr>
              <p:spPr bwMode="auto">
                <a:xfrm>
                  <a:off x="3744" y="2208"/>
                  <a:ext cx="432"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2" name="Oval 81"/>
                <p:cNvSpPr>
                  <a:spLocks noChangeArrowheads="1"/>
                </p:cNvSpPr>
                <p:nvPr/>
              </p:nvSpPr>
              <p:spPr bwMode="auto">
                <a:xfrm>
                  <a:off x="3888" y="2304"/>
                  <a:ext cx="576" cy="432"/>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13" name="Oval 82"/>
                <p:cNvSpPr>
                  <a:spLocks noChangeArrowheads="1"/>
                </p:cNvSpPr>
                <p:nvPr/>
              </p:nvSpPr>
              <p:spPr bwMode="auto">
                <a:xfrm>
                  <a:off x="3936" y="2400"/>
                  <a:ext cx="480"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09" name="Group 83"/>
              <p:cNvGrpSpPr>
                <a:grpSpLocks/>
              </p:cNvGrpSpPr>
              <p:nvPr/>
            </p:nvGrpSpPr>
            <p:grpSpPr bwMode="auto">
              <a:xfrm rot="18542789" flipH="1">
                <a:off x="4244" y="2555"/>
                <a:ext cx="1206" cy="720"/>
                <a:chOff x="3168" y="2208"/>
                <a:chExt cx="1296" cy="768"/>
              </a:xfrm>
            </p:grpSpPr>
            <p:sp>
              <p:nvSpPr>
                <p:cNvPr id="496" name="Oval 84"/>
                <p:cNvSpPr>
                  <a:spLocks noChangeArrowheads="1"/>
                </p:cNvSpPr>
                <p:nvPr/>
              </p:nvSpPr>
              <p:spPr bwMode="auto">
                <a:xfrm>
                  <a:off x="3168" y="2352"/>
                  <a:ext cx="576" cy="480"/>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7" name="Oval 85"/>
                <p:cNvSpPr>
                  <a:spLocks noChangeArrowheads="1"/>
                </p:cNvSpPr>
                <p:nvPr/>
              </p:nvSpPr>
              <p:spPr bwMode="auto">
                <a:xfrm>
                  <a:off x="3408" y="2400"/>
                  <a:ext cx="432"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8" name="Oval 86"/>
                <p:cNvSpPr>
                  <a:spLocks noChangeArrowheads="1"/>
                </p:cNvSpPr>
                <p:nvPr/>
              </p:nvSpPr>
              <p:spPr bwMode="auto">
                <a:xfrm>
                  <a:off x="3360" y="2256"/>
                  <a:ext cx="384"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9" name="Oval 87"/>
                <p:cNvSpPr>
                  <a:spLocks noChangeArrowheads="1"/>
                </p:cNvSpPr>
                <p:nvPr/>
              </p:nvSpPr>
              <p:spPr bwMode="auto">
                <a:xfrm>
                  <a:off x="3456" y="2304"/>
                  <a:ext cx="576" cy="33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0" name="Oval 88"/>
                <p:cNvSpPr>
                  <a:spLocks noChangeArrowheads="1"/>
                </p:cNvSpPr>
                <p:nvPr/>
              </p:nvSpPr>
              <p:spPr bwMode="auto">
                <a:xfrm>
                  <a:off x="3600" y="2352"/>
                  <a:ext cx="384"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1" name="Oval 89"/>
                <p:cNvSpPr>
                  <a:spLocks noChangeArrowheads="1"/>
                </p:cNvSpPr>
                <p:nvPr/>
              </p:nvSpPr>
              <p:spPr bwMode="auto">
                <a:xfrm>
                  <a:off x="3696" y="2448"/>
                  <a:ext cx="576" cy="432"/>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2" name="Oval 90"/>
                <p:cNvSpPr>
                  <a:spLocks noChangeArrowheads="1"/>
                </p:cNvSpPr>
                <p:nvPr/>
              </p:nvSpPr>
              <p:spPr bwMode="auto">
                <a:xfrm>
                  <a:off x="3744" y="2208"/>
                  <a:ext cx="432"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3" name="Oval 91"/>
                <p:cNvSpPr>
                  <a:spLocks noChangeArrowheads="1"/>
                </p:cNvSpPr>
                <p:nvPr/>
              </p:nvSpPr>
              <p:spPr bwMode="auto">
                <a:xfrm>
                  <a:off x="3888" y="2304"/>
                  <a:ext cx="576" cy="432"/>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04" name="Oval 92"/>
                <p:cNvSpPr>
                  <a:spLocks noChangeArrowheads="1"/>
                </p:cNvSpPr>
                <p:nvPr/>
              </p:nvSpPr>
              <p:spPr bwMode="auto">
                <a:xfrm>
                  <a:off x="3936" y="2400"/>
                  <a:ext cx="480"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10" name="Group 93"/>
              <p:cNvGrpSpPr>
                <a:grpSpLocks/>
              </p:cNvGrpSpPr>
              <p:nvPr/>
            </p:nvGrpSpPr>
            <p:grpSpPr bwMode="auto">
              <a:xfrm>
                <a:off x="4750" y="2928"/>
                <a:ext cx="146" cy="454"/>
                <a:chOff x="1008" y="2648"/>
                <a:chExt cx="400" cy="904"/>
              </a:xfrm>
            </p:grpSpPr>
            <p:grpSp>
              <p:nvGrpSpPr>
                <p:cNvPr id="462" name="Group 94"/>
                <p:cNvGrpSpPr>
                  <a:grpSpLocks/>
                </p:cNvGrpSpPr>
                <p:nvPr/>
              </p:nvGrpSpPr>
              <p:grpSpPr bwMode="auto">
                <a:xfrm>
                  <a:off x="1064" y="2832"/>
                  <a:ext cx="344" cy="696"/>
                  <a:chOff x="1064" y="2832"/>
                  <a:chExt cx="344" cy="696"/>
                </a:xfrm>
              </p:grpSpPr>
              <p:sp>
                <p:nvSpPr>
                  <p:cNvPr id="484" name="Line 9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5" name="Line 9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6" name="Line 9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7" name="Line 9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8" name="Line 9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9" name="Line 10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0" name="Line 10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1" name="Line 10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2" name="Line 10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3" name="Line 10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4" name="Line 10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95" name="Line 10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463" name="Group 107"/>
                <p:cNvGrpSpPr>
                  <a:grpSpLocks/>
                </p:cNvGrpSpPr>
                <p:nvPr/>
              </p:nvGrpSpPr>
              <p:grpSpPr bwMode="auto">
                <a:xfrm>
                  <a:off x="1008" y="2856"/>
                  <a:ext cx="344" cy="696"/>
                  <a:chOff x="1064" y="2832"/>
                  <a:chExt cx="344" cy="696"/>
                </a:xfrm>
              </p:grpSpPr>
              <p:sp>
                <p:nvSpPr>
                  <p:cNvPr id="472" name="Line 10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3" name="Line 10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4" name="Line 11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5" name="Line 11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6" name="Line 11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7" name="Line 11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8" name="Line 11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9" name="Line 11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0" name="Line 11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1" name="Line 11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2" name="Line 11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83" name="Line 11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464" name="Line 12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5" name="Line 12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6" name="Line 12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7" name="Line 12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8" name="Line 12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9" name="Line 12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0" name="Line 12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71" name="Line 12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11" name="Group 128"/>
              <p:cNvGrpSpPr>
                <a:grpSpLocks/>
              </p:cNvGrpSpPr>
              <p:nvPr/>
            </p:nvGrpSpPr>
            <p:grpSpPr bwMode="auto">
              <a:xfrm>
                <a:off x="4992" y="2611"/>
                <a:ext cx="98" cy="358"/>
                <a:chOff x="1008" y="2648"/>
                <a:chExt cx="400" cy="904"/>
              </a:xfrm>
            </p:grpSpPr>
            <p:grpSp>
              <p:nvGrpSpPr>
                <p:cNvPr id="428" name="Group 129"/>
                <p:cNvGrpSpPr>
                  <a:grpSpLocks/>
                </p:cNvGrpSpPr>
                <p:nvPr/>
              </p:nvGrpSpPr>
              <p:grpSpPr bwMode="auto">
                <a:xfrm>
                  <a:off x="1064" y="2832"/>
                  <a:ext cx="344" cy="696"/>
                  <a:chOff x="1064" y="2832"/>
                  <a:chExt cx="344" cy="696"/>
                </a:xfrm>
              </p:grpSpPr>
              <p:sp>
                <p:nvSpPr>
                  <p:cNvPr id="450" name="Line 130"/>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1" name="Line 131"/>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2" name="Line 132"/>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3" name="Line 133"/>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4" name="Line 134"/>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5" name="Line 135"/>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6" name="Line 136"/>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7" name="Line 137"/>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8" name="Line 138"/>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59" name="Line 139"/>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0" name="Line 140"/>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61" name="Line 141"/>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429" name="Group 142"/>
                <p:cNvGrpSpPr>
                  <a:grpSpLocks/>
                </p:cNvGrpSpPr>
                <p:nvPr/>
              </p:nvGrpSpPr>
              <p:grpSpPr bwMode="auto">
                <a:xfrm>
                  <a:off x="1008" y="2856"/>
                  <a:ext cx="344" cy="696"/>
                  <a:chOff x="1064" y="2832"/>
                  <a:chExt cx="344" cy="696"/>
                </a:xfrm>
              </p:grpSpPr>
              <p:sp>
                <p:nvSpPr>
                  <p:cNvPr id="438" name="Line 143"/>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9" name="Line 144"/>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0" name="Line 145"/>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1" name="Line 146"/>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2" name="Line 147"/>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3" name="Line 148"/>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4" name="Line 149"/>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5" name="Line 150"/>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6" name="Line 151"/>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7" name="Line 152"/>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8" name="Line 153"/>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49" name="Line 154"/>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430" name="Line 155"/>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1" name="Line 156"/>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2" name="Line 157"/>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3" name="Line 158"/>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4" name="Line 159"/>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5" name="Line 160"/>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6" name="Line 161"/>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37" name="Line 162"/>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12" name="Group 163"/>
              <p:cNvGrpSpPr>
                <a:grpSpLocks/>
              </p:cNvGrpSpPr>
              <p:nvPr/>
            </p:nvGrpSpPr>
            <p:grpSpPr bwMode="auto">
              <a:xfrm>
                <a:off x="5170" y="2371"/>
                <a:ext cx="62" cy="198"/>
                <a:chOff x="1008" y="2648"/>
                <a:chExt cx="400" cy="904"/>
              </a:xfrm>
            </p:grpSpPr>
            <p:grpSp>
              <p:nvGrpSpPr>
                <p:cNvPr id="394" name="Group 164"/>
                <p:cNvGrpSpPr>
                  <a:grpSpLocks/>
                </p:cNvGrpSpPr>
                <p:nvPr/>
              </p:nvGrpSpPr>
              <p:grpSpPr bwMode="auto">
                <a:xfrm>
                  <a:off x="1064" y="2832"/>
                  <a:ext cx="344" cy="696"/>
                  <a:chOff x="1064" y="2832"/>
                  <a:chExt cx="344" cy="696"/>
                </a:xfrm>
              </p:grpSpPr>
              <p:sp>
                <p:nvSpPr>
                  <p:cNvPr id="416" name="Line 16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7" name="Line 16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8" name="Line 16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9" name="Line 16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0" name="Line 16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1" name="Line 17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2" name="Line 17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3" name="Line 17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4" name="Line 17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5" name="Line 17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6" name="Line 17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27" name="Line 17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95" name="Group 177"/>
                <p:cNvGrpSpPr>
                  <a:grpSpLocks/>
                </p:cNvGrpSpPr>
                <p:nvPr/>
              </p:nvGrpSpPr>
              <p:grpSpPr bwMode="auto">
                <a:xfrm>
                  <a:off x="1008" y="2856"/>
                  <a:ext cx="344" cy="696"/>
                  <a:chOff x="1064" y="2832"/>
                  <a:chExt cx="344" cy="696"/>
                </a:xfrm>
              </p:grpSpPr>
              <p:sp>
                <p:nvSpPr>
                  <p:cNvPr id="404" name="Line 17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5" name="Line 17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6" name="Line 18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7" name="Line 18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8" name="Line 18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9" name="Line 18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0" name="Line 18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1" name="Line 18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2" name="Line 18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3" name="Line 18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4" name="Line 18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15" name="Line 18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396" name="Line 19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7" name="Line 19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8" name="Line 19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9" name="Line 19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0" name="Line 19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1" name="Line 19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2" name="Line 19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403" name="Line 19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13" name="Group 198"/>
              <p:cNvGrpSpPr>
                <a:grpSpLocks/>
              </p:cNvGrpSpPr>
              <p:nvPr/>
            </p:nvGrpSpPr>
            <p:grpSpPr bwMode="auto">
              <a:xfrm>
                <a:off x="4161" y="3043"/>
                <a:ext cx="207" cy="293"/>
                <a:chOff x="4120" y="2308"/>
                <a:chExt cx="305" cy="415"/>
              </a:xfrm>
            </p:grpSpPr>
            <p:sp>
              <p:nvSpPr>
                <p:cNvPr id="383" name="Freeform 199"/>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384" name="Rectangle 200"/>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385" name="Oval 201"/>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386" name="Group 202"/>
                <p:cNvGrpSpPr>
                  <a:grpSpLocks/>
                </p:cNvGrpSpPr>
                <p:nvPr/>
              </p:nvGrpSpPr>
              <p:grpSpPr bwMode="auto">
                <a:xfrm flipH="1">
                  <a:off x="4164" y="2500"/>
                  <a:ext cx="152" cy="109"/>
                  <a:chOff x="3216" y="2784"/>
                  <a:chExt cx="192" cy="144"/>
                </a:xfrm>
              </p:grpSpPr>
              <p:sp>
                <p:nvSpPr>
                  <p:cNvPr id="390" name="Line 203"/>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1" name="Line 204"/>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2" name="Line 205"/>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93" name="Line 206"/>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387" name="Freeform 207"/>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388" name="Oval 208"/>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89" name="Oval 209"/>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14" name="Group 210"/>
              <p:cNvGrpSpPr>
                <a:grpSpLocks/>
              </p:cNvGrpSpPr>
              <p:nvPr/>
            </p:nvGrpSpPr>
            <p:grpSpPr bwMode="auto">
              <a:xfrm>
                <a:off x="4424" y="2880"/>
                <a:ext cx="328" cy="344"/>
                <a:chOff x="1970" y="2277"/>
                <a:chExt cx="493" cy="732"/>
              </a:xfrm>
            </p:grpSpPr>
            <p:grpSp>
              <p:nvGrpSpPr>
                <p:cNvPr id="353" name="Group 211"/>
                <p:cNvGrpSpPr>
                  <a:grpSpLocks/>
                </p:cNvGrpSpPr>
                <p:nvPr/>
              </p:nvGrpSpPr>
              <p:grpSpPr bwMode="auto">
                <a:xfrm>
                  <a:off x="1970" y="2337"/>
                  <a:ext cx="413" cy="672"/>
                  <a:chOff x="2651" y="2304"/>
                  <a:chExt cx="413" cy="672"/>
                </a:xfrm>
              </p:grpSpPr>
              <p:sp>
                <p:nvSpPr>
                  <p:cNvPr id="356" name="Rectangle 212"/>
                  <p:cNvSpPr>
                    <a:spLocks noChangeArrowheads="1"/>
                  </p:cNvSpPr>
                  <p:nvPr/>
                </p:nvSpPr>
                <p:spPr bwMode="auto">
                  <a:xfrm>
                    <a:off x="2651" y="2304"/>
                    <a:ext cx="413" cy="67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357" name="Group 213"/>
                  <p:cNvGrpSpPr>
                    <a:grpSpLocks/>
                  </p:cNvGrpSpPr>
                  <p:nvPr/>
                </p:nvGrpSpPr>
                <p:grpSpPr bwMode="auto">
                  <a:xfrm>
                    <a:off x="2688" y="2556"/>
                    <a:ext cx="336" cy="192"/>
                    <a:chOff x="2688" y="2352"/>
                    <a:chExt cx="336" cy="192"/>
                  </a:xfrm>
                </p:grpSpPr>
                <p:sp>
                  <p:nvSpPr>
                    <p:cNvPr id="379" name="Line 214"/>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80" name="Line 215"/>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81" name="Line 216"/>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82" name="Line 217"/>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358" name="Line 218"/>
                  <p:cNvSpPr>
                    <a:spLocks noChangeShapeType="1"/>
                  </p:cNvSpPr>
                  <p:nvPr/>
                </p:nvSpPr>
                <p:spPr bwMode="auto">
                  <a:xfrm>
                    <a:off x="2857" y="2355"/>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59" name="Line 219"/>
                  <p:cNvSpPr>
                    <a:spLocks noChangeShapeType="1"/>
                  </p:cNvSpPr>
                  <p:nvPr/>
                </p:nvSpPr>
                <p:spPr bwMode="auto">
                  <a:xfrm>
                    <a:off x="2909" y="2357"/>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0" name="Line 220"/>
                  <p:cNvSpPr>
                    <a:spLocks noChangeShapeType="1"/>
                  </p:cNvSpPr>
                  <p:nvPr/>
                </p:nvSpPr>
                <p:spPr bwMode="auto">
                  <a:xfrm>
                    <a:off x="2963" y="2357"/>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1" name="Line 221"/>
                  <p:cNvSpPr>
                    <a:spLocks noChangeShapeType="1"/>
                  </p:cNvSpPr>
                  <p:nvPr/>
                </p:nvSpPr>
                <p:spPr bwMode="auto">
                  <a:xfrm>
                    <a:off x="2801"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2" name="Line 222"/>
                  <p:cNvSpPr>
                    <a:spLocks noChangeShapeType="1"/>
                  </p:cNvSpPr>
                  <p:nvPr/>
                </p:nvSpPr>
                <p:spPr bwMode="auto">
                  <a:xfrm>
                    <a:off x="2747"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363" name="Group 223"/>
                  <p:cNvGrpSpPr>
                    <a:grpSpLocks/>
                  </p:cNvGrpSpPr>
                  <p:nvPr/>
                </p:nvGrpSpPr>
                <p:grpSpPr bwMode="auto">
                  <a:xfrm>
                    <a:off x="2688" y="2352"/>
                    <a:ext cx="336" cy="192"/>
                    <a:chOff x="2688" y="2352"/>
                    <a:chExt cx="336" cy="192"/>
                  </a:xfrm>
                </p:grpSpPr>
                <p:sp>
                  <p:nvSpPr>
                    <p:cNvPr id="375" name="Line 224"/>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6" name="Line 225"/>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7" name="Line 226"/>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8" name="Line 227"/>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364" name="Line 228"/>
                  <p:cNvSpPr>
                    <a:spLocks noChangeShapeType="1"/>
                  </p:cNvSpPr>
                  <p:nvPr/>
                </p:nvSpPr>
                <p:spPr bwMode="auto">
                  <a:xfrm>
                    <a:off x="2932" y="25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5" name="Line 229"/>
                  <p:cNvSpPr>
                    <a:spLocks noChangeShapeType="1"/>
                  </p:cNvSpPr>
                  <p:nvPr/>
                </p:nvSpPr>
                <p:spPr bwMode="auto">
                  <a:xfrm>
                    <a:off x="2864" y="2760"/>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6" name="Line 230"/>
                  <p:cNvSpPr>
                    <a:spLocks noChangeShapeType="1"/>
                  </p:cNvSpPr>
                  <p:nvPr/>
                </p:nvSpPr>
                <p:spPr bwMode="auto">
                  <a:xfrm>
                    <a:off x="2916" y="27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7" name="Line 231"/>
                  <p:cNvSpPr>
                    <a:spLocks noChangeShapeType="1"/>
                  </p:cNvSpPr>
                  <p:nvPr/>
                </p:nvSpPr>
                <p:spPr bwMode="auto">
                  <a:xfrm>
                    <a:off x="2970" y="2762"/>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8" name="Line 232"/>
                  <p:cNvSpPr>
                    <a:spLocks noChangeShapeType="1"/>
                  </p:cNvSpPr>
                  <p:nvPr/>
                </p:nvSpPr>
                <p:spPr bwMode="auto">
                  <a:xfrm>
                    <a:off x="2808"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69" name="Line 233"/>
                  <p:cNvSpPr>
                    <a:spLocks noChangeShapeType="1"/>
                  </p:cNvSpPr>
                  <p:nvPr/>
                </p:nvSpPr>
                <p:spPr bwMode="auto">
                  <a:xfrm>
                    <a:off x="2754"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370" name="Group 234"/>
                  <p:cNvGrpSpPr>
                    <a:grpSpLocks/>
                  </p:cNvGrpSpPr>
                  <p:nvPr/>
                </p:nvGrpSpPr>
                <p:grpSpPr bwMode="auto">
                  <a:xfrm>
                    <a:off x="2688" y="2757"/>
                    <a:ext cx="336" cy="192"/>
                    <a:chOff x="2688" y="2352"/>
                    <a:chExt cx="336" cy="192"/>
                  </a:xfrm>
                </p:grpSpPr>
                <p:sp>
                  <p:nvSpPr>
                    <p:cNvPr id="371" name="Line 235"/>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2" name="Line 236"/>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3" name="Line 237"/>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74" name="Line 238"/>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grpSp>
            <p:sp>
              <p:nvSpPr>
                <p:cNvPr id="354" name="Freeform 239"/>
                <p:cNvSpPr>
                  <a:spLocks/>
                </p:cNvSpPr>
                <p:nvPr/>
              </p:nvSpPr>
              <p:spPr bwMode="auto">
                <a:xfrm>
                  <a:off x="1977" y="2277"/>
                  <a:ext cx="486" cy="60"/>
                </a:xfrm>
                <a:custGeom>
                  <a:avLst/>
                  <a:gdLst>
                    <a:gd name="T0" fmla="*/ 0 w 486"/>
                    <a:gd name="T1" fmla="*/ 60 h 60"/>
                    <a:gd name="T2" fmla="*/ 402 w 486"/>
                    <a:gd name="T3" fmla="*/ 60 h 60"/>
                    <a:gd name="T4" fmla="*/ 486 w 486"/>
                    <a:gd name="T5" fmla="*/ 0 h 60"/>
                    <a:gd name="T6" fmla="*/ 144 w 486"/>
                    <a:gd name="T7" fmla="*/ 0 h 60"/>
                    <a:gd name="T8" fmla="*/ 0 w 486"/>
                    <a:gd name="T9" fmla="*/ 60 h 60"/>
                  </a:gdLst>
                  <a:ahLst/>
                  <a:cxnLst>
                    <a:cxn ang="0">
                      <a:pos x="T0" y="T1"/>
                    </a:cxn>
                    <a:cxn ang="0">
                      <a:pos x="T2" y="T3"/>
                    </a:cxn>
                    <a:cxn ang="0">
                      <a:pos x="T4" y="T5"/>
                    </a:cxn>
                    <a:cxn ang="0">
                      <a:pos x="T6" y="T7"/>
                    </a:cxn>
                    <a:cxn ang="0">
                      <a:pos x="T8" y="T9"/>
                    </a:cxn>
                  </a:cxnLst>
                  <a:rect l="0" t="0" r="r" b="b"/>
                  <a:pathLst>
                    <a:path w="486" h="60">
                      <a:moveTo>
                        <a:pt x="0" y="60"/>
                      </a:moveTo>
                      <a:lnTo>
                        <a:pt x="402" y="60"/>
                      </a:lnTo>
                      <a:lnTo>
                        <a:pt x="486" y="0"/>
                      </a:lnTo>
                      <a:lnTo>
                        <a:pt x="144" y="0"/>
                      </a:lnTo>
                      <a:lnTo>
                        <a:pt x="0" y="60"/>
                      </a:lnTo>
                      <a:close/>
                    </a:path>
                  </a:pathLst>
                </a:custGeom>
                <a:solidFill>
                  <a:srgbClr val="B2B2B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355" name="Freeform 240"/>
                <p:cNvSpPr>
                  <a:spLocks/>
                </p:cNvSpPr>
                <p:nvPr/>
              </p:nvSpPr>
              <p:spPr bwMode="auto">
                <a:xfrm>
                  <a:off x="2382" y="2277"/>
                  <a:ext cx="75" cy="723"/>
                </a:xfrm>
                <a:custGeom>
                  <a:avLst/>
                  <a:gdLst>
                    <a:gd name="T0" fmla="*/ 0 w 75"/>
                    <a:gd name="T1" fmla="*/ 723 h 723"/>
                    <a:gd name="T2" fmla="*/ 0 w 75"/>
                    <a:gd name="T3" fmla="*/ 57 h 723"/>
                    <a:gd name="T4" fmla="*/ 75 w 75"/>
                    <a:gd name="T5" fmla="*/ 0 h 723"/>
                    <a:gd name="T6" fmla="*/ 75 w 75"/>
                    <a:gd name="T7" fmla="*/ 606 h 723"/>
                    <a:gd name="T8" fmla="*/ 0 w 75"/>
                    <a:gd name="T9" fmla="*/ 723 h 723"/>
                  </a:gdLst>
                  <a:ahLst/>
                  <a:cxnLst>
                    <a:cxn ang="0">
                      <a:pos x="T0" y="T1"/>
                    </a:cxn>
                    <a:cxn ang="0">
                      <a:pos x="T2" y="T3"/>
                    </a:cxn>
                    <a:cxn ang="0">
                      <a:pos x="T4" y="T5"/>
                    </a:cxn>
                    <a:cxn ang="0">
                      <a:pos x="T6" y="T7"/>
                    </a:cxn>
                    <a:cxn ang="0">
                      <a:pos x="T8" y="T9"/>
                    </a:cxn>
                  </a:cxnLst>
                  <a:rect l="0" t="0" r="r" b="b"/>
                  <a:pathLst>
                    <a:path w="75" h="723">
                      <a:moveTo>
                        <a:pt x="0" y="723"/>
                      </a:moveTo>
                      <a:lnTo>
                        <a:pt x="0" y="57"/>
                      </a:lnTo>
                      <a:lnTo>
                        <a:pt x="75" y="0"/>
                      </a:lnTo>
                      <a:lnTo>
                        <a:pt x="75" y="606"/>
                      </a:lnTo>
                      <a:lnTo>
                        <a:pt x="0" y="723"/>
                      </a:ln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315" name="Text Box 241"/>
              <p:cNvSpPr txBox="1">
                <a:spLocks noChangeArrowheads="1"/>
              </p:cNvSpPr>
              <p:nvPr/>
            </p:nvSpPr>
            <p:spPr bwMode="auto">
              <a:xfrm>
                <a:off x="4484" y="2984"/>
                <a:ext cx="19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a:lnSpc>
                    <a:spcPct val="100000"/>
                  </a:lnSpc>
                </a:pPr>
                <a:r>
                  <a:rPr lang="en-GB" sz="1400" b="1">
                    <a:solidFill>
                      <a:schemeClr val="tx1"/>
                    </a:solidFill>
                    <a:latin typeface="+mn-lt"/>
                  </a:rPr>
                  <a:t>AC</a:t>
                </a:r>
                <a:endParaRPr lang="de-DE" sz="1400">
                  <a:solidFill>
                    <a:schemeClr val="tx1"/>
                  </a:solidFill>
                  <a:latin typeface="+mn-lt"/>
                </a:endParaRPr>
              </a:p>
            </p:txBody>
          </p:sp>
          <p:grpSp>
            <p:nvGrpSpPr>
              <p:cNvPr id="317" name="Group 243"/>
              <p:cNvGrpSpPr>
                <a:grpSpLocks/>
              </p:cNvGrpSpPr>
              <p:nvPr/>
            </p:nvGrpSpPr>
            <p:grpSpPr bwMode="auto">
              <a:xfrm>
                <a:off x="4560" y="2323"/>
                <a:ext cx="62" cy="198"/>
                <a:chOff x="1008" y="2648"/>
                <a:chExt cx="400" cy="904"/>
              </a:xfrm>
            </p:grpSpPr>
            <p:grpSp>
              <p:nvGrpSpPr>
                <p:cNvPr id="319" name="Group 244"/>
                <p:cNvGrpSpPr>
                  <a:grpSpLocks/>
                </p:cNvGrpSpPr>
                <p:nvPr/>
              </p:nvGrpSpPr>
              <p:grpSpPr bwMode="auto">
                <a:xfrm>
                  <a:off x="1064" y="2832"/>
                  <a:ext cx="344" cy="696"/>
                  <a:chOff x="1064" y="2832"/>
                  <a:chExt cx="344" cy="696"/>
                </a:xfrm>
              </p:grpSpPr>
              <p:sp>
                <p:nvSpPr>
                  <p:cNvPr id="341" name="Line 24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2" name="Line 24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3" name="Line 24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4" name="Line 24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5" name="Line 24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6" name="Line 25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7" name="Line 25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8" name="Line 25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9" name="Line 25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50" name="Line 25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51" name="Line 25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52" name="Line 25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320" name="Group 257"/>
                <p:cNvGrpSpPr>
                  <a:grpSpLocks/>
                </p:cNvGrpSpPr>
                <p:nvPr/>
              </p:nvGrpSpPr>
              <p:grpSpPr bwMode="auto">
                <a:xfrm>
                  <a:off x="1008" y="2856"/>
                  <a:ext cx="344" cy="696"/>
                  <a:chOff x="1064" y="2832"/>
                  <a:chExt cx="344" cy="696"/>
                </a:xfrm>
              </p:grpSpPr>
              <p:sp>
                <p:nvSpPr>
                  <p:cNvPr id="329" name="Line 25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0" name="Line 25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1" name="Line 26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2" name="Line 26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3" name="Line 26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4" name="Line 26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5" name="Line 26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6" name="Line 26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7" name="Line 26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8" name="Line 26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39" name="Line 26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40" name="Line 26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321" name="Line 27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2" name="Line 27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3" name="Line 27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4" name="Line 27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5" name="Line 27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6" name="Line 27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7" name="Line 27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28" name="Line 27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318" name="Rectangle 278"/>
              <p:cNvSpPr>
                <a:spLocks noChangeArrowheads="1"/>
              </p:cNvSpPr>
              <p:nvPr/>
            </p:nvSpPr>
            <p:spPr bwMode="auto">
              <a:xfrm>
                <a:off x="4452" y="2544"/>
                <a:ext cx="617" cy="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i="1">
                    <a:solidFill>
                      <a:schemeClr val="tx1"/>
                    </a:solidFill>
                    <a:latin typeface="+mn-lt"/>
                  </a:rPr>
                  <a:t>3GPP2</a:t>
                </a:r>
              </a:p>
              <a:p>
                <a:pPr algn="ctr">
                  <a:lnSpc>
                    <a:spcPct val="80000"/>
                  </a:lnSpc>
                </a:pPr>
                <a:r>
                  <a:rPr lang="en-GB" sz="1400">
                    <a:solidFill>
                      <a:schemeClr val="tx1"/>
                    </a:solidFill>
                    <a:latin typeface="+mn-lt"/>
                  </a:rPr>
                  <a:t>MNO</a:t>
                </a:r>
                <a:endParaRPr lang="de-DE" sz="1400">
                  <a:solidFill>
                    <a:schemeClr val="tx1"/>
                  </a:solidFill>
                  <a:latin typeface="+mn-lt"/>
                </a:endParaRPr>
              </a:p>
            </p:txBody>
          </p:sp>
        </p:grpSp>
        <p:grpSp>
          <p:nvGrpSpPr>
            <p:cNvPr id="15" name="Group 279"/>
            <p:cNvGrpSpPr>
              <a:grpSpLocks/>
            </p:cNvGrpSpPr>
            <p:nvPr/>
          </p:nvGrpSpPr>
          <p:grpSpPr bwMode="auto">
            <a:xfrm>
              <a:off x="5557567" y="1815694"/>
              <a:ext cx="1401311" cy="1623741"/>
              <a:chOff x="3743" y="1248"/>
              <a:chExt cx="1071" cy="1241"/>
            </a:xfrm>
          </p:grpSpPr>
          <p:grpSp>
            <p:nvGrpSpPr>
              <p:cNvPr id="102" name="Group 280"/>
              <p:cNvGrpSpPr>
                <a:grpSpLocks/>
              </p:cNvGrpSpPr>
              <p:nvPr/>
            </p:nvGrpSpPr>
            <p:grpSpPr bwMode="auto">
              <a:xfrm rot="18542789" flipH="1">
                <a:off x="3597" y="1443"/>
                <a:ext cx="1241" cy="852"/>
                <a:chOff x="3168" y="2208"/>
                <a:chExt cx="1296" cy="768"/>
              </a:xfrm>
            </p:grpSpPr>
            <p:sp>
              <p:nvSpPr>
                <p:cNvPr id="299" name="Oval 281"/>
                <p:cNvSpPr>
                  <a:spLocks noChangeArrowheads="1"/>
                </p:cNvSpPr>
                <p:nvPr/>
              </p:nvSpPr>
              <p:spPr bwMode="auto">
                <a:xfrm>
                  <a:off x="3168" y="2352"/>
                  <a:ext cx="576" cy="480"/>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0" name="Oval 282"/>
                <p:cNvSpPr>
                  <a:spLocks noChangeArrowheads="1"/>
                </p:cNvSpPr>
                <p:nvPr/>
              </p:nvSpPr>
              <p:spPr bwMode="auto">
                <a:xfrm>
                  <a:off x="3408" y="2400"/>
                  <a:ext cx="432"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1" name="Oval 283"/>
                <p:cNvSpPr>
                  <a:spLocks noChangeArrowheads="1"/>
                </p:cNvSpPr>
                <p:nvPr/>
              </p:nvSpPr>
              <p:spPr bwMode="auto">
                <a:xfrm>
                  <a:off x="3360" y="2256"/>
                  <a:ext cx="384"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2" name="Oval 284"/>
                <p:cNvSpPr>
                  <a:spLocks noChangeArrowheads="1"/>
                </p:cNvSpPr>
                <p:nvPr/>
              </p:nvSpPr>
              <p:spPr bwMode="auto">
                <a:xfrm>
                  <a:off x="3456" y="2304"/>
                  <a:ext cx="576" cy="33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3" name="Oval 285"/>
                <p:cNvSpPr>
                  <a:spLocks noChangeArrowheads="1"/>
                </p:cNvSpPr>
                <p:nvPr/>
              </p:nvSpPr>
              <p:spPr bwMode="auto">
                <a:xfrm>
                  <a:off x="3600" y="2352"/>
                  <a:ext cx="384"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4" name="Oval 286"/>
                <p:cNvSpPr>
                  <a:spLocks noChangeArrowheads="1"/>
                </p:cNvSpPr>
                <p:nvPr/>
              </p:nvSpPr>
              <p:spPr bwMode="auto">
                <a:xfrm>
                  <a:off x="3696" y="2448"/>
                  <a:ext cx="576" cy="432"/>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5" name="Oval 287"/>
                <p:cNvSpPr>
                  <a:spLocks noChangeArrowheads="1"/>
                </p:cNvSpPr>
                <p:nvPr/>
              </p:nvSpPr>
              <p:spPr bwMode="auto">
                <a:xfrm>
                  <a:off x="3744" y="2208"/>
                  <a:ext cx="432"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6" name="Oval 288"/>
                <p:cNvSpPr>
                  <a:spLocks noChangeArrowheads="1"/>
                </p:cNvSpPr>
                <p:nvPr/>
              </p:nvSpPr>
              <p:spPr bwMode="auto">
                <a:xfrm>
                  <a:off x="3888" y="2304"/>
                  <a:ext cx="576" cy="432"/>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307" name="Oval 289"/>
                <p:cNvSpPr>
                  <a:spLocks noChangeArrowheads="1"/>
                </p:cNvSpPr>
                <p:nvPr/>
              </p:nvSpPr>
              <p:spPr bwMode="auto">
                <a:xfrm>
                  <a:off x="3936" y="2400"/>
                  <a:ext cx="480"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3" name="Group 290"/>
              <p:cNvGrpSpPr>
                <a:grpSpLocks/>
              </p:cNvGrpSpPr>
              <p:nvPr/>
            </p:nvGrpSpPr>
            <p:grpSpPr bwMode="auto">
              <a:xfrm rot="18542789" flipH="1">
                <a:off x="3826" y="1508"/>
                <a:ext cx="1206" cy="720"/>
                <a:chOff x="3168" y="2208"/>
                <a:chExt cx="1296" cy="768"/>
              </a:xfrm>
            </p:grpSpPr>
            <p:sp>
              <p:nvSpPr>
                <p:cNvPr id="290" name="Oval 291"/>
                <p:cNvSpPr>
                  <a:spLocks noChangeArrowheads="1"/>
                </p:cNvSpPr>
                <p:nvPr/>
              </p:nvSpPr>
              <p:spPr bwMode="auto">
                <a:xfrm>
                  <a:off x="3168" y="2352"/>
                  <a:ext cx="576" cy="480"/>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1" name="Oval 292"/>
                <p:cNvSpPr>
                  <a:spLocks noChangeArrowheads="1"/>
                </p:cNvSpPr>
                <p:nvPr/>
              </p:nvSpPr>
              <p:spPr bwMode="auto">
                <a:xfrm>
                  <a:off x="3408" y="2400"/>
                  <a:ext cx="432"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2" name="Oval 293"/>
                <p:cNvSpPr>
                  <a:spLocks noChangeArrowheads="1"/>
                </p:cNvSpPr>
                <p:nvPr/>
              </p:nvSpPr>
              <p:spPr bwMode="auto">
                <a:xfrm>
                  <a:off x="3360" y="2256"/>
                  <a:ext cx="384"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3" name="Oval 294"/>
                <p:cNvSpPr>
                  <a:spLocks noChangeArrowheads="1"/>
                </p:cNvSpPr>
                <p:nvPr/>
              </p:nvSpPr>
              <p:spPr bwMode="auto">
                <a:xfrm>
                  <a:off x="3456" y="2304"/>
                  <a:ext cx="576" cy="33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4" name="Oval 295"/>
                <p:cNvSpPr>
                  <a:spLocks noChangeArrowheads="1"/>
                </p:cNvSpPr>
                <p:nvPr/>
              </p:nvSpPr>
              <p:spPr bwMode="auto">
                <a:xfrm>
                  <a:off x="3600" y="2352"/>
                  <a:ext cx="384"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5" name="Oval 296"/>
                <p:cNvSpPr>
                  <a:spLocks noChangeArrowheads="1"/>
                </p:cNvSpPr>
                <p:nvPr/>
              </p:nvSpPr>
              <p:spPr bwMode="auto">
                <a:xfrm>
                  <a:off x="3696" y="2448"/>
                  <a:ext cx="576" cy="432"/>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6" name="Oval 297"/>
                <p:cNvSpPr>
                  <a:spLocks noChangeArrowheads="1"/>
                </p:cNvSpPr>
                <p:nvPr/>
              </p:nvSpPr>
              <p:spPr bwMode="auto">
                <a:xfrm>
                  <a:off x="3744" y="2208"/>
                  <a:ext cx="432"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7" name="Oval 298"/>
                <p:cNvSpPr>
                  <a:spLocks noChangeArrowheads="1"/>
                </p:cNvSpPr>
                <p:nvPr/>
              </p:nvSpPr>
              <p:spPr bwMode="auto">
                <a:xfrm>
                  <a:off x="3888" y="2304"/>
                  <a:ext cx="576" cy="432"/>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8" name="Oval 299"/>
                <p:cNvSpPr>
                  <a:spLocks noChangeArrowheads="1"/>
                </p:cNvSpPr>
                <p:nvPr/>
              </p:nvSpPr>
              <p:spPr bwMode="auto">
                <a:xfrm>
                  <a:off x="3936" y="2400"/>
                  <a:ext cx="480"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4" name="Group 300"/>
              <p:cNvGrpSpPr>
                <a:grpSpLocks/>
              </p:cNvGrpSpPr>
              <p:nvPr/>
            </p:nvGrpSpPr>
            <p:grpSpPr bwMode="auto">
              <a:xfrm>
                <a:off x="4332" y="1881"/>
                <a:ext cx="146" cy="454"/>
                <a:chOff x="1008" y="2648"/>
                <a:chExt cx="400" cy="904"/>
              </a:xfrm>
            </p:grpSpPr>
            <p:grpSp>
              <p:nvGrpSpPr>
                <p:cNvPr id="256" name="Group 301"/>
                <p:cNvGrpSpPr>
                  <a:grpSpLocks/>
                </p:cNvGrpSpPr>
                <p:nvPr/>
              </p:nvGrpSpPr>
              <p:grpSpPr bwMode="auto">
                <a:xfrm>
                  <a:off x="1064" y="2832"/>
                  <a:ext cx="344" cy="696"/>
                  <a:chOff x="1064" y="2832"/>
                  <a:chExt cx="344" cy="696"/>
                </a:xfrm>
              </p:grpSpPr>
              <p:sp>
                <p:nvSpPr>
                  <p:cNvPr id="278" name="Line 30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9" name="Line 30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0" name="Line 30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1" name="Line 30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2" name="Line 30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3" name="Line 30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4" name="Line 30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5" name="Line 30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6" name="Line 31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7" name="Line 31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8" name="Line 31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9" name="Line 31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257" name="Group 314"/>
                <p:cNvGrpSpPr>
                  <a:grpSpLocks/>
                </p:cNvGrpSpPr>
                <p:nvPr/>
              </p:nvGrpSpPr>
              <p:grpSpPr bwMode="auto">
                <a:xfrm>
                  <a:off x="1008" y="2856"/>
                  <a:ext cx="344" cy="696"/>
                  <a:chOff x="1064" y="2832"/>
                  <a:chExt cx="344" cy="696"/>
                </a:xfrm>
              </p:grpSpPr>
              <p:sp>
                <p:nvSpPr>
                  <p:cNvPr id="266" name="Line 31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7" name="Line 31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8" name="Line 31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9" name="Line 31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0" name="Line 31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1" name="Line 32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2" name="Line 32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3" name="Line 32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4" name="Line 32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5" name="Line 32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6" name="Line 32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7" name="Line 32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258" name="Line 32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9" name="Line 32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0" name="Line 32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1" name="Line 33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2" name="Line 33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3" name="Line 33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4" name="Line 33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65" name="Line 33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5" name="Group 335"/>
              <p:cNvGrpSpPr>
                <a:grpSpLocks/>
              </p:cNvGrpSpPr>
              <p:nvPr/>
            </p:nvGrpSpPr>
            <p:grpSpPr bwMode="auto">
              <a:xfrm>
                <a:off x="4574" y="1564"/>
                <a:ext cx="98" cy="358"/>
                <a:chOff x="1008" y="2648"/>
                <a:chExt cx="400" cy="904"/>
              </a:xfrm>
            </p:grpSpPr>
            <p:grpSp>
              <p:nvGrpSpPr>
                <p:cNvPr id="222" name="Group 336"/>
                <p:cNvGrpSpPr>
                  <a:grpSpLocks/>
                </p:cNvGrpSpPr>
                <p:nvPr/>
              </p:nvGrpSpPr>
              <p:grpSpPr bwMode="auto">
                <a:xfrm>
                  <a:off x="1064" y="2832"/>
                  <a:ext cx="344" cy="696"/>
                  <a:chOff x="1064" y="2832"/>
                  <a:chExt cx="344" cy="696"/>
                </a:xfrm>
              </p:grpSpPr>
              <p:sp>
                <p:nvSpPr>
                  <p:cNvPr id="244" name="Line 337"/>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5" name="Line 338"/>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6" name="Line 339"/>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7" name="Line 340"/>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8" name="Line 341"/>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9" name="Line 342"/>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0" name="Line 343"/>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1" name="Line 344"/>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2" name="Line 345"/>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3" name="Line 346"/>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4" name="Line 347"/>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55" name="Line 348"/>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223" name="Group 349"/>
                <p:cNvGrpSpPr>
                  <a:grpSpLocks/>
                </p:cNvGrpSpPr>
                <p:nvPr/>
              </p:nvGrpSpPr>
              <p:grpSpPr bwMode="auto">
                <a:xfrm>
                  <a:off x="1008" y="2856"/>
                  <a:ext cx="344" cy="696"/>
                  <a:chOff x="1064" y="2832"/>
                  <a:chExt cx="344" cy="696"/>
                </a:xfrm>
              </p:grpSpPr>
              <p:sp>
                <p:nvSpPr>
                  <p:cNvPr id="232" name="Line 350"/>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3" name="Line 351"/>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4" name="Line 352"/>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5" name="Line 353"/>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6" name="Line 354"/>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7" name="Line 355"/>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8" name="Line 356"/>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9" name="Line 357"/>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0" name="Line 358"/>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1" name="Line 359"/>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2" name="Line 360"/>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43" name="Line 361"/>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224" name="Line 362"/>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5" name="Line 363"/>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6" name="Line 364"/>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7" name="Line 365"/>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8" name="Line 366"/>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9" name="Line 367"/>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0" name="Line 368"/>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31" name="Line 369"/>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6" name="Group 370"/>
              <p:cNvGrpSpPr>
                <a:grpSpLocks/>
              </p:cNvGrpSpPr>
              <p:nvPr/>
            </p:nvGrpSpPr>
            <p:grpSpPr bwMode="auto">
              <a:xfrm>
                <a:off x="4752" y="1324"/>
                <a:ext cx="62" cy="198"/>
                <a:chOff x="1008" y="2648"/>
                <a:chExt cx="400" cy="904"/>
              </a:xfrm>
            </p:grpSpPr>
            <p:grpSp>
              <p:nvGrpSpPr>
                <p:cNvPr id="188" name="Group 371"/>
                <p:cNvGrpSpPr>
                  <a:grpSpLocks/>
                </p:cNvGrpSpPr>
                <p:nvPr/>
              </p:nvGrpSpPr>
              <p:grpSpPr bwMode="auto">
                <a:xfrm>
                  <a:off x="1064" y="2832"/>
                  <a:ext cx="344" cy="696"/>
                  <a:chOff x="1064" y="2832"/>
                  <a:chExt cx="344" cy="696"/>
                </a:xfrm>
              </p:grpSpPr>
              <p:sp>
                <p:nvSpPr>
                  <p:cNvPr id="210" name="Line 37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1" name="Line 37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2" name="Line 37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3" name="Line 37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4" name="Line 37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5" name="Line 37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6" name="Line 37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7" name="Line 37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8" name="Line 38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19" name="Line 38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0" name="Line 38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21" name="Line 38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89" name="Group 384"/>
                <p:cNvGrpSpPr>
                  <a:grpSpLocks/>
                </p:cNvGrpSpPr>
                <p:nvPr/>
              </p:nvGrpSpPr>
              <p:grpSpPr bwMode="auto">
                <a:xfrm>
                  <a:off x="1008" y="2856"/>
                  <a:ext cx="344" cy="696"/>
                  <a:chOff x="1064" y="2832"/>
                  <a:chExt cx="344" cy="696"/>
                </a:xfrm>
              </p:grpSpPr>
              <p:sp>
                <p:nvSpPr>
                  <p:cNvPr id="198" name="Line 38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9" name="Line 38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0" name="Line 38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1" name="Line 38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2" name="Line 38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3" name="Line 39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4" name="Line 39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5" name="Line 39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6" name="Line 39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7" name="Line 39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8" name="Line 39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09" name="Line 39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190" name="Line 39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1" name="Line 39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2" name="Line 39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3" name="Line 40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4" name="Line 40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5" name="Line 40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6" name="Line 40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97" name="Line 40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7" name="Group 405"/>
              <p:cNvGrpSpPr>
                <a:grpSpLocks/>
              </p:cNvGrpSpPr>
              <p:nvPr/>
            </p:nvGrpSpPr>
            <p:grpSpPr bwMode="auto">
              <a:xfrm>
                <a:off x="3743" y="1996"/>
                <a:ext cx="207" cy="293"/>
                <a:chOff x="4120" y="2308"/>
                <a:chExt cx="305" cy="415"/>
              </a:xfrm>
            </p:grpSpPr>
            <p:sp>
              <p:nvSpPr>
                <p:cNvPr id="177" name="Freeform 406"/>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178" name="Rectangle 407"/>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179" name="Oval 408"/>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180" name="Group 409"/>
                <p:cNvGrpSpPr>
                  <a:grpSpLocks/>
                </p:cNvGrpSpPr>
                <p:nvPr/>
              </p:nvGrpSpPr>
              <p:grpSpPr bwMode="auto">
                <a:xfrm flipH="1">
                  <a:off x="4164" y="2500"/>
                  <a:ext cx="152" cy="109"/>
                  <a:chOff x="3216" y="2784"/>
                  <a:chExt cx="192" cy="144"/>
                </a:xfrm>
              </p:grpSpPr>
              <p:sp>
                <p:nvSpPr>
                  <p:cNvPr id="184" name="Line 41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85" name="Line 41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86" name="Line 41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87" name="Line 41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181" name="Freeform 414"/>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182" name="Oval 415"/>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83" name="Oval 416"/>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08" name="Group 417"/>
              <p:cNvGrpSpPr>
                <a:grpSpLocks/>
              </p:cNvGrpSpPr>
              <p:nvPr/>
            </p:nvGrpSpPr>
            <p:grpSpPr bwMode="auto">
              <a:xfrm>
                <a:off x="4006" y="1833"/>
                <a:ext cx="328" cy="344"/>
                <a:chOff x="1970" y="2277"/>
                <a:chExt cx="493" cy="732"/>
              </a:xfrm>
            </p:grpSpPr>
            <p:grpSp>
              <p:nvGrpSpPr>
                <p:cNvPr id="147" name="Group 418"/>
                <p:cNvGrpSpPr>
                  <a:grpSpLocks/>
                </p:cNvGrpSpPr>
                <p:nvPr/>
              </p:nvGrpSpPr>
              <p:grpSpPr bwMode="auto">
                <a:xfrm>
                  <a:off x="1970" y="2337"/>
                  <a:ext cx="413" cy="672"/>
                  <a:chOff x="2651" y="2304"/>
                  <a:chExt cx="413" cy="672"/>
                </a:xfrm>
              </p:grpSpPr>
              <p:sp>
                <p:nvSpPr>
                  <p:cNvPr id="150" name="Rectangle 419"/>
                  <p:cNvSpPr>
                    <a:spLocks noChangeArrowheads="1"/>
                  </p:cNvSpPr>
                  <p:nvPr/>
                </p:nvSpPr>
                <p:spPr bwMode="auto">
                  <a:xfrm>
                    <a:off x="2651" y="2304"/>
                    <a:ext cx="413" cy="67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151" name="Group 420"/>
                  <p:cNvGrpSpPr>
                    <a:grpSpLocks/>
                  </p:cNvGrpSpPr>
                  <p:nvPr/>
                </p:nvGrpSpPr>
                <p:grpSpPr bwMode="auto">
                  <a:xfrm>
                    <a:off x="2688" y="2556"/>
                    <a:ext cx="336" cy="192"/>
                    <a:chOff x="2688" y="2352"/>
                    <a:chExt cx="336" cy="192"/>
                  </a:xfrm>
                </p:grpSpPr>
                <p:sp>
                  <p:nvSpPr>
                    <p:cNvPr id="173" name="Line 421"/>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4" name="Line 422"/>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5" name="Line 423"/>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6" name="Line 424"/>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152" name="Line 425"/>
                  <p:cNvSpPr>
                    <a:spLocks noChangeShapeType="1"/>
                  </p:cNvSpPr>
                  <p:nvPr/>
                </p:nvSpPr>
                <p:spPr bwMode="auto">
                  <a:xfrm>
                    <a:off x="2857" y="2355"/>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53" name="Line 426"/>
                  <p:cNvSpPr>
                    <a:spLocks noChangeShapeType="1"/>
                  </p:cNvSpPr>
                  <p:nvPr/>
                </p:nvSpPr>
                <p:spPr bwMode="auto">
                  <a:xfrm>
                    <a:off x="2909" y="2357"/>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54" name="Line 427"/>
                  <p:cNvSpPr>
                    <a:spLocks noChangeShapeType="1"/>
                  </p:cNvSpPr>
                  <p:nvPr/>
                </p:nvSpPr>
                <p:spPr bwMode="auto">
                  <a:xfrm>
                    <a:off x="2963" y="2357"/>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55" name="Line 428"/>
                  <p:cNvSpPr>
                    <a:spLocks noChangeShapeType="1"/>
                  </p:cNvSpPr>
                  <p:nvPr/>
                </p:nvSpPr>
                <p:spPr bwMode="auto">
                  <a:xfrm>
                    <a:off x="2801"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56" name="Line 429"/>
                  <p:cNvSpPr>
                    <a:spLocks noChangeShapeType="1"/>
                  </p:cNvSpPr>
                  <p:nvPr/>
                </p:nvSpPr>
                <p:spPr bwMode="auto">
                  <a:xfrm>
                    <a:off x="2747"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157" name="Group 430"/>
                  <p:cNvGrpSpPr>
                    <a:grpSpLocks/>
                  </p:cNvGrpSpPr>
                  <p:nvPr/>
                </p:nvGrpSpPr>
                <p:grpSpPr bwMode="auto">
                  <a:xfrm>
                    <a:off x="2688" y="2352"/>
                    <a:ext cx="336" cy="192"/>
                    <a:chOff x="2688" y="2352"/>
                    <a:chExt cx="336" cy="192"/>
                  </a:xfrm>
                </p:grpSpPr>
                <p:sp>
                  <p:nvSpPr>
                    <p:cNvPr id="169" name="Line 431"/>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0" name="Line 432"/>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1" name="Line 433"/>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72" name="Line 434"/>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158" name="Line 435"/>
                  <p:cNvSpPr>
                    <a:spLocks noChangeShapeType="1"/>
                  </p:cNvSpPr>
                  <p:nvPr/>
                </p:nvSpPr>
                <p:spPr bwMode="auto">
                  <a:xfrm>
                    <a:off x="2932" y="25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59" name="Line 436"/>
                  <p:cNvSpPr>
                    <a:spLocks noChangeShapeType="1"/>
                  </p:cNvSpPr>
                  <p:nvPr/>
                </p:nvSpPr>
                <p:spPr bwMode="auto">
                  <a:xfrm>
                    <a:off x="2864" y="2760"/>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0" name="Line 437"/>
                  <p:cNvSpPr>
                    <a:spLocks noChangeShapeType="1"/>
                  </p:cNvSpPr>
                  <p:nvPr/>
                </p:nvSpPr>
                <p:spPr bwMode="auto">
                  <a:xfrm>
                    <a:off x="2916" y="27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1" name="Line 438"/>
                  <p:cNvSpPr>
                    <a:spLocks noChangeShapeType="1"/>
                  </p:cNvSpPr>
                  <p:nvPr/>
                </p:nvSpPr>
                <p:spPr bwMode="auto">
                  <a:xfrm>
                    <a:off x="2970" y="2762"/>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2" name="Line 439"/>
                  <p:cNvSpPr>
                    <a:spLocks noChangeShapeType="1"/>
                  </p:cNvSpPr>
                  <p:nvPr/>
                </p:nvSpPr>
                <p:spPr bwMode="auto">
                  <a:xfrm>
                    <a:off x="2808"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3" name="Line 440"/>
                  <p:cNvSpPr>
                    <a:spLocks noChangeShapeType="1"/>
                  </p:cNvSpPr>
                  <p:nvPr/>
                </p:nvSpPr>
                <p:spPr bwMode="auto">
                  <a:xfrm>
                    <a:off x="2754"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nvGrpSpPr>
                  <p:cNvPr id="164" name="Group 441"/>
                  <p:cNvGrpSpPr>
                    <a:grpSpLocks/>
                  </p:cNvGrpSpPr>
                  <p:nvPr/>
                </p:nvGrpSpPr>
                <p:grpSpPr bwMode="auto">
                  <a:xfrm>
                    <a:off x="2688" y="2757"/>
                    <a:ext cx="336" cy="192"/>
                    <a:chOff x="2688" y="2352"/>
                    <a:chExt cx="336" cy="192"/>
                  </a:xfrm>
                </p:grpSpPr>
                <p:sp>
                  <p:nvSpPr>
                    <p:cNvPr id="165" name="Line 442"/>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6" name="Line 443"/>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7" name="Line 444"/>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68" name="Line 445"/>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grpSp>
            <p:sp>
              <p:nvSpPr>
                <p:cNvPr id="148" name="Freeform 446"/>
                <p:cNvSpPr>
                  <a:spLocks/>
                </p:cNvSpPr>
                <p:nvPr/>
              </p:nvSpPr>
              <p:spPr bwMode="auto">
                <a:xfrm>
                  <a:off x="1977" y="2277"/>
                  <a:ext cx="486" cy="60"/>
                </a:xfrm>
                <a:custGeom>
                  <a:avLst/>
                  <a:gdLst>
                    <a:gd name="T0" fmla="*/ 0 w 486"/>
                    <a:gd name="T1" fmla="*/ 60 h 60"/>
                    <a:gd name="T2" fmla="*/ 402 w 486"/>
                    <a:gd name="T3" fmla="*/ 60 h 60"/>
                    <a:gd name="T4" fmla="*/ 486 w 486"/>
                    <a:gd name="T5" fmla="*/ 0 h 60"/>
                    <a:gd name="T6" fmla="*/ 144 w 486"/>
                    <a:gd name="T7" fmla="*/ 0 h 60"/>
                    <a:gd name="T8" fmla="*/ 0 w 486"/>
                    <a:gd name="T9" fmla="*/ 60 h 60"/>
                  </a:gdLst>
                  <a:ahLst/>
                  <a:cxnLst>
                    <a:cxn ang="0">
                      <a:pos x="T0" y="T1"/>
                    </a:cxn>
                    <a:cxn ang="0">
                      <a:pos x="T2" y="T3"/>
                    </a:cxn>
                    <a:cxn ang="0">
                      <a:pos x="T4" y="T5"/>
                    </a:cxn>
                    <a:cxn ang="0">
                      <a:pos x="T6" y="T7"/>
                    </a:cxn>
                    <a:cxn ang="0">
                      <a:pos x="T8" y="T9"/>
                    </a:cxn>
                  </a:cxnLst>
                  <a:rect l="0" t="0" r="r" b="b"/>
                  <a:pathLst>
                    <a:path w="486" h="60">
                      <a:moveTo>
                        <a:pt x="0" y="60"/>
                      </a:moveTo>
                      <a:lnTo>
                        <a:pt x="402" y="60"/>
                      </a:lnTo>
                      <a:lnTo>
                        <a:pt x="486" y="0"/>
                      </a:lnTo>
                      <a:lnTo>
                        <a:pt x="144" y="0"/>
                      </a:lnTo>
                      <a:lnTo>
                        <a:pt x="0" y="60"/>
                      </a:lnTo>
                      <a:close/>
                    </a:path>
                  </a:pathLst>
                </a:custGeom>
                <a:solidFill>
                  <a:srgbClr val="B2B2B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sp>
              <p:nvSpPr>
                <p:cNvPr id="149" name="Freeform 447"/>
                <p:cNvSpPr>
                  <a:spLocks/>
                </p:cNvSpPr>
                <p:nvPr/>
              </p:nvSpPr>
              <p:spPr bwMode="auto">
                <a:xfrm>
                  <a:off x="2382" y="2277"/>
                  <a:ext cx="75" cy="723"/>
                </a:xfrm>
                <a:custGeom>
                  <a:avLst/>
                  <a:gdLst>
                    <a:gd name="T0" fmla="*/ 0 w 75"/>
                    <a:gd name="T1" fmla="*/ 723 h 723"/>
                    <a:gd name="T2" fmla="*/ 0 w 75"/>
                    <a:gd name="T3" fmla="*/ 57 h 723"/>
                    <a:gd name="T4" fmla="*/ 75 w 75"/>
                    <a:gd name="T5" fmla="*/ 0 h 723"/>
                    <a:gd name="T6" fmla="*/ 75 w 75"/>
                    <a:gd name="T7" fmla="*/ 606 h 723"/>
                    <a:gd name="T8" fmla="*/ 0 w 75"/>
                    <a:gd name="T9" fmla="*/ 723 h 723"/>
                  </a:gdLst>
                  <a:ahLst/>
                  <a:cxnLst>
                    <a:cxn ang="0">
                      <a:pos x="T0" y="T1"/>
                    </a:cxn>
                    <a:cxn ang="0">
                      <a:pos x="T2" y="T3"/>
                    </a:cxn>
                    <a:cxn ang="0">
                      <a:pos x="T4" y="T5"/>
                    </a:cxn>
                    <a:cxn ang="0">
                      <a:pos x="T6" y="T7"/>
                    </a:cxn>
                    <a:cxn ang="0">
                      <a:pos x="T8" y="T9"/>
                    </a:cxn>
                  </a:cxnLst>
                  <a:rect l="0" t="0" r="r" b="b"/>
                  <a:pathLst>
                    <a:path w="75" h="723">
                      <a:moveTo>
                        <a:pt x="0" y="723"/>
                      </a:moveTo>
                      <a:lnTo>
                        <a:pt x="0" y="57"/>
                      </a:lnTo>
                      <a:lnTo>
                        <a:pt x="75" y="0"/>
                      </a:lnTo>
                      <a:lnTo>
                        <a:pt x="75" y="606"/>
                      </a:lnTo>
                      <a:lnTo>
                        <a:pt x="0" y="723"/>
                      </a:ln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a:latin typeface="+mn-lt"/>
                  </a:endParaRPr>
                </a:p>
              </p:txBody>
            </p:sp>
          </p:grpSp>
          <p:sp>
            <p:nvSpPr>
              <p:cNvPr id="109" name="Text Box 448"/>
              <p:cNvSpPr txBox="1">
                <a:spLocks noChangeArrowheads="1"/>
              </p:cNvSpPr>
              <p:nvPr/>
            </p:nvSpPr>
            <p:spPr bwMode="auto">
              <a:xfrm>
                <a:off x="4022" y="1936"/>
                <a:ext cx="284"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a:lnSpc>
                    <a:spcPct val="100000"/>
                  </a:lnSpc>
                </a:pPr>
                <a:r>
                  <a:rPr lang="de-DE" sz="1400" b="1">
                    <a:solidFill>
                      <a:schemeClr val="tx1"/>
                    </a:solidFill>
                    <a:latin typeface="+mn-lt"/>
                  </a:rPr>
                  <a:t>H</a:t>
                </a:r>
                <a:r>
                  <a:rPr lang="en-GB" sz="1400" b="1">
                    <a:solidFill>
                      <a:schemeClr val="tx1"/>
                    </a:solidFill>
                    <a:latin typeface="+mn-lt"/>
                  </a:rPr>
                  <a:t>LR</a:t>
                </a:r>
                <a:endParaRPr lang="de-DE" sz="1400">
                  <a:solidFill>
                    <a:schemeClr val="tx1"/>
                  </a:solidFill>
                  <a:latin typeface="+mn-lt"/>
                </a:endParaRPr>
              </a:p>
            </p:txBody>
          </p:sp>
          <p:grpSp>
            <p:nvGrpSpPr>
              <p:cNvPr id="111" name="Group 450"/>
              <p:cNvGrpSpPr>
                <a:grpSpLocks/>
              </p:cNvGrpSpPr>
              <p:nvPr/>
            </p:nvGrpSpPr>
            <p:grpSpPr bwMode="auto">
              <a:xfrm>
                <a:off x="4142" y="1276"/>
                <a:ext cx="62" cy="198"/>
                <a:chOff x="1008" y="2648"/>
                <a:chExt cx="400" cy="904"/>
              </a:xfrm>
            </p:grpSpPr>
            <p:grpSp>
              <p:nvGrpSpPr>
                <p:cNvPr id="113" name="Group 451"/>
                <p:cNvGrpSpPr>
                  <a:grpSpLocks/>
                </p:cNvGrpSpPr>
                <p:nvPr/>
              </p:nvGrpSpPr>
              <p:grpSpPr bwMode="auto">
                <a:xfrm>
                  <a:off x="1064" y="2832"/>
                  <a:ext cx="344" cy="696"/>
                  <a:chOff x="1064" y="2832"/>
                  <a:chExt cx="344" cy="696"/>
                </a:xfrm>
              </p:grpSpPr>
              <p:sp>
                <p:nvSpPr>
                  <p:cNvPr id="135" name="Line 45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6" name="Line 45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7" name="Line 45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8" name="Line 45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9" name="Line 45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0" name="Line 45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1" name="Line 45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2" name="Line 45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3" name="Line 46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4" name="Line 46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5" name="Line 46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46" name="Line 46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114" name="Group 464"/>
                <p:cNvGrpSpPr>
                  <a:grpSpLocks/>
                </p:cNvGrpSpPr>
                <p:nvPr/>
              </p:nvGrpSpPr>
              <p:grpSpPr bwMode="auto">
                <a:xfrm>
                  <a:off x="1008" y="2856"/>
                  <a:ext cx="344" cy="696"/>
                  <a:chOff x="1064" y="2832"/>
                  <a:chExt cx="344" cy="696"/>
                </a:xfrm>
              </p:grpSpPr>
              <p:sp>
                <p:nvSpPr>
                  <p:cNvPr id="123" name="Line 46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4" name="Line 46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5" name="Line 46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6" name="Line 46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7" name="Line 46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8" name="Line 47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9" name="Line 47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0" name="Line 47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1" name="Line 47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2" name="Line 47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3" name="Line 47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34" name="Line 47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115" name="Line 47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16" name="Line 47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17" name="Line 47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18" name="Line 48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19" name="Line 48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0" name="Line 48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1" name="Line 48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22" name="Line 48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112" name="Rectangle 485"/>
              <p:cNvSpPr>
                <a:spLocks noChangeArrowheads="1"/>
              </p:cNvSpPr>
              <p:nvPr/>
            </p:nvSpPr>
            <p:spPr bwMode="auto">
              <a:xfrm>
                <a:off x="4075" y="1497"/>
                <a:ext cx="535" cy="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i="1">
                    <a:solidFill>
                      <a:schemeClr val="tx1"/>
                    </a:solidFill>
                    <a:latin typeface="+mn-lt"/>
                  </a:rPr>
                  <a:t>3GPP</a:t>
                </a:r>
              </a:p>
              <a:p>
                <a:pPr algn="ctr">
                  <a:lnSpc>
                    <a:spcPct val="80000"/>
                  </a:lnSpc>
                </a:pPr>
                <a:r>
                  <a:rPr lang="en-GB" sz="1400">
                    <a:solidFill>
                      <a:schemeClr val="tx1"/>
                    </a:solidFill>
                    <a:latin typeface="+mn-lt"/>
                  </a:rPr>
                  <a:t>MNO</a:t>
                </a:r>
                <a:endParaRPr lang="de-DE" sz="1400">
                  <a:solidFill>
                    <a:schemeClr val="tx1"/>
                  </a:solidFill>
                  <a:latin typeface="+mn-lt"/>
                </a:endParaRPr>
              </a:p>
            </p:txBody>
          </p:sp>
        </p:grpSp>
        <p:grpSp>
          <p:nvGrpSpPr>
            <p:cNvPr id="16" name="Group 507"/>
            <p:cNvGrpSpPr>
              <a:grpSpLocks/>
            </p:cNvGrpSpPr>
            <p:nvPr/>
          </p:nvGrpSpPr>
          <p:grpSpPr bwMode="auto">
            <a:xfrm>
              <a:off x="6673642" y="4327847"/>
              <a:ext cx="270842" cy="383365"/>
              <a:chOff x="4120" y="2308"/>
              <a:chExt cx="305" cy="415"/>
            </a:xfrm>
          </p:grpSpPr>
          <p:sp>
            <p:nvSpPr>
              <p:cNvPr id="91" name="Freeform 508"/>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92" name="Rectangle 509"/>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93" name="Oval 510"/>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94" name="Group 511"/>
              <p:cNvGrpSpPr>
                <a:grpSpLocks/>
              </p:cNvGrpSpPr>
              <p:nvPr/>
            </p:nvGrpSpPr>
            <p:grpSpPr bwMode="auto">
              <a:xfrm flipH="1">
                <a:off x="4164" y="2500"/>
                <a:ext cx="152" cy="109"/>
                <a:chOff x="3216" y="2784"/>
                <a:chExt cx="192" cy="144"/>
              </a:xfrm>
            </p:grpSpPr>
            <p:sp>
              <p:nvSpPr>
                <p:cNvPr id="98" name="Line 512"/>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99" name="Line 513"/>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00" name="Line 514"/>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101" name="Line 515"/>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95" name="Freeform 516"/>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96" name="Oval 517"/>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97" name="Oval 518"/>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18" name="Rectangle 520"/>
            <p:cNvSpPr>
              <a:spLocks noChangeArrowheads="1"/>
            </p:cNvSpPr>
            <p:nvPr/>
          </p:nvSpPr>
          <p:spPr bwMode="auto">
            <a:xfrm>
              <a:off x="7491141" y="4459731"/>
              <a:ext cx="663576" cy="444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a:solidFill>
                    <a:schemeClr val="tx1"/>
                  </a:solidFill>
                  <a:latin typeface="+mn-lt"/>
                </a:rPr>
                <a:t>Home</a:t>
              </a:r>
            </a:p>
            <a:p>
              <a:pPr algn="ctr">
                <a:lnSpc>
                  <a:spcPct val="80000"/>
                </a:lnSpc>
              </a:pPr>
              <a:r>
                <a:rPr lang="en-GB" sz="1400">
                  <a:solidFill>
                    <a:schemeClr val="tx1"/>
                  </a:solidFill>
                  <a:latin typeface="+mn-lt"/>
                </a:rPr>
                <a:t>ISP</a:t>
              </a:r>
              <a:endParaRPr lang="de-DE" sz="1400">
                <a:solidFill>
                  <a:schemeClr val="tx1"/>
                </a:solidFill>
                <a:latin typeface="+mn-lt"/>
              </a:endParaRPr>
            </a:p>
          </p:txBody>
        </p:sp>
        <p:pic>
          <p:nvPicPr>
            <p:cNvPr id="19" name="Picture 521" descr="BL00119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2270" y="4560999"/>
              <a:ext cx="628038" cy="26560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22" descr="BL00137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0536" y="4290969"/>
              <a:ext cx="495346" cy="2250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23" descr="j02024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5699" y="4081865"/>
              <a:ext cx="294393" cy="37420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24" descr="j02024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7288" y="4204856"/>
              <a:ext cx="294393" cy="374206"/>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525"/>
            <p:cNvGrpSpPr>
              <a:grpSpLocks/>
            </p:cNvGrpSpPr>
            <p:nvPr/>
          </p:nvGrpSpPr>
          <p:grpSpPr bwMode="auto">
            <a:xfrm>
              <a:off x="4697938" y="2318125"/>
              <a:ext cx="188411" cy="320562"/>
              <a:chOff x="4120" y="2308"/>
              <a:chExt cx="305" cy="415"/>
            </a:xfrm>
          </p:grpSpPr>
          <p:sp>
            <p:nvSpPr>
              <p:cNvPr id="80" name="Freeform 526"/>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81" name="Rectangle 527"/>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82" name="Oval 528"/>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83" name="Group 529"/>
              <p:cNvGrpSpPr>
                <a:grpSpLocks/>
              </p:cNvGrpSpPr>
              <p:nvPr/>
            </p:nvGrpSpPr>
            <p:grpSpPr bwMode="auto">
              <a:xfrm flipH="1">
                <a:off x="4164" y="2500"/>
                <a:ext cx="152" cy="109"/>
                <a:chOff x="3216" y="2784"/>
                <a:chExt cx="192" cy="144"/>
              </a:xfrm>
            </p:grpSpPr>
            <p:sp>
              <p:nvSpPr>
                <p:cNvPr id="87" name="Line 53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88" name="Line 53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89" name="Line 53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90" name="Line 53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84" name="Freeform 534"/>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85" name="Oval 535"/>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86" name="Oval 536"/>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24" name="Rectangle 537"/>
            <p:cNvSpPr>
              <a:spLocks noChangeArrowheads="1"/>
            </p:cNvSpPr>
            <p:nvPr/>
          </p:nvSpPr>
          <p:spPr bwMode="auto">
            <a:xfrm>
              <a:off x="3940556" y="1728512"/>
              <a:ext cx="903162" cy="444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80000"/>
                </a:lnSpc>
              </a:pPr>
              <a:r>
                <a:rPr lang="en-GB" sz="1400">
                  <a:solidFill>
                    <a:schemeClr val="tx1"/>
                  </a:solidFill>
                  <a:latin typeface="+mn-lt"/>
                </a:rPr>
                <a:t>Roaming</a:t>
              </a:r>
            </a:p>
            <a:p>
              <a:pPr>
                <a:lnSpc>
                  <a:spcPct val="80000"/>
                </a:lnSpc>
              </a:pPr>
              <a:r>
                <a:rPr lang="en-GB" sz="1400">
                  <a:solidFill>
                    <a:schemeClr val="tx1"/>
                  </a:solidFill>
                  <a:latin typeface="+mn-lt"/>
                </a:rPr>
                <a:t>Broker</a:t>
              </a:r>
              <a:endParaRPr lang="de-DE" sz="1400">
                <a:solidFill>
                  <a:schemeClr val="tx1"/>
                </a:solidFill>
                <a:latin typeface="+mn-lt"/>
              </a:endParaRPr>
            </a:p>
          </p:txBody>
        </p:sp>
        <p:grpSp>
          <p:nvGrpSpPr>
            <p:cNvPr id="25" name="Group 538"/>
            <p:cNvGrpSpPr>
              <a:grpSpLocks/>
            </p:cNvGrpSpPr>
            <p:nvPr/>
          </p:nvGrpSpPr>
          <p:grpSpPr bwMode="auto">
            <a:xfrm flipH="1">
              <a:off x="2374197" y="2998499"/>
              <a:ext cx="1173647" cy="764113"/>
              <a:chOff x="3168" y="2208"/>
              <a:chExt cx="1296" cy="768"/>
            </a:xfrm>
          </p:grpSpPr>
          <p:grpSp>
            <p:nvGrpSpPr>
              <p:cNvPr id="60" name="Group 539"/>
              <p:cNvGrpSpPr>
                <a:grpSpLocks/>
              </p:cNvGrpSpPr>
              <p:nvPr/>
            </p:nvGrpSpPr>
            <p:grpSpPr bwMode="auto">
              <a:xfrm>
                <a:off x="3168" y="2208"/>
                <a:ext cx="1296" cy="768"/>
                <a:chOff x="3168" y="2208"/>
                <a:chExt cx="1296" cy="768"/>
              </a:xfrm>
            </p:grpSpPr>
            <p:sp>
              <p:nvSpPr>
                <p:cNvPr id="71" name="Oval 540"/>
                <p:cNvSpPr>
                  <a:spLocks noChangeArrowheads="1"/>
                </p:cNvSpPr>
                <p:nvPr/>
              </p:nvSpPr>
              <p:spPr bwMode="auto">
                <a:xfrm>
                  <a:off x="3168" y="2352"/>
                  <a:ext cx="576" cy="480"/>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2" name="Oval 541"/>
                <p:cNvSpPr>
                  <a:spLocks noChangeArrowheads="1"/>
                </p:cNvSpPr>
                <p:nvPr/>
              </p:nvSpPr>
              <p:spPr bwMode="auto">
                <a:xfrm>
                  <a:off x="3408" y="2400"/>
                  <a:ext cx="432"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3" name="Oval 542"/>
                <p:cNvSpPr>
                  <a:spLocks noChangeArrowheads="1"/>
                </p:cNvSpPr>
                <p:nvPr/>
              </p:nvSpPr>
              <p:spPr bwMode="auto">
                <a:xfrm>
                  <a:off x="3360" y="2256"/>
                  <a:ext cx="384"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4" name="Oval 543"/>
                <p:cNvSpPr>
                  <a:spLocks noChangeArrowheads="1"/>
                </p:cNvSpPr>
                <p:nvPr/>
              </p:nvSpPr>
              <p:spPr bwMode="auto">
                <a:xfrm>
                  <a:off x="3456" y="2304"/>
                  <a:ext cx="576" cy="33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5" name="Oval 544"/>
                <p:cNvSpPr>
                  <a:spLocks noChangeArrowheads="1"/>
                </p:cNvSpPr>
                <p:nvPr/>
              </p:nvSpPr>
              <p:spPr bwMode="auto">
                <a:xfrm>
                  <a:off x="3600" y="2352"/>
                  <a:ext cx="384"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6" name="Oval 545"/>
                <p:cNvSpPr>
                  <a:spLocks noChangeArrowheads="1"/>
                </p:cNvSpPr>
                <p:nvPr/>
              </p:nvSpPr>
              <p:spPr bwMode="auto">
                <a:xfrm>
                  <a:off x="3696" y="2448"/>
                  <a:ext cx="576" cy="432"/>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7" name="Oval 546"/>
                <p:cNvSpPr>
                  <a:spLocks noChangeArrowheads="1"/>
                </p:cNvSpPr>
                <p:nvPr/>
              </p:nvSpPr>
              <p:spPr bwMode="auto">
                <a:xfrm>
                  <a:off x="3744" y="2208"/>
                  <a:ext cx="432"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8" name="Oval 547"/>
                <p:cNvSpPr>
                  <a:spLocks noChangeArrowheads="1"/>
                </p:cNvSpPr>
                <p:nvPr/>
              </p:nvSpPr>
              <p:spPr bwMode="auto">
                <a:xfrm>
                  <a:off x="3888" y="2304"/>
                  <a:ext cx="576" cy="432"/>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9" name="Oval 548"/>
                <p:cNvSpPr>
                  <a:spLocks noChangeArrowheads="1"/>
                </p:cNvSpPr>
                <p:nvPr/>
              </p:nvSpPr>
              <p:spPr bwMode="auto">
                <a:xfrm>
                  <a:off x="3936" y="2400"/>
                  <a:ext cx="480"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nvGrpSpPr>
              <p:cNvPr id="61" name="Group 549"/>
              <p:cNvGrpSpPr>
                <a:grpSpLocks/>
              </p:cNvGrpSpPr>
              <p:nvPr/>
            </p:nvGrpSpPr>
            <p:grpSpPr bwMode="auto">
              <a:xfrm>
                <a:off x="3216" y="2304"/>
                <a:ext cx="1152" cy="576"/>
                <a:chOff x="3168" y="2208"/>
                <a:chExt cx="1296" cy="768"/>
              </a:xfrm>
            </p:grpSpPr>
            <p:sp>
              <p:nvSpPr>
                <p:cNvPr id="62" name="Oval 550"/>
                <p:cNvSpPr>
                  <a:spLocks noChangeArrowheads="1"/>
                </p:cNvSpPr>
                <p:nvPr/>
              </p:nvSpPr>
              <p:spPr bwMode="auto">
                <a:xfrm>
                  <a:off x="3168" y="2352"/>
                  <a:ext cx="576" cy="480"/>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3" name="Oval 551"/>
                <p:cNvSpPr>
                  <a:spLocks noChangeArrowheads="1"/>
                </p:cNvSpPr>
                <p:nvPr/>
              </p:nvSpPr>
              <p:spPr bwMode="auto">
                <a:xfrm>
                  <a:off x="3408" y="2400"/>
                  <a:ext cx="432"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4" name="Oval 552"/>
                <p:cNvSpPr>
                  <a:spLocks noChangeArrowheads="1"/>
                </p:cNvSpPr>
                <p:nvPr/>
              </p:nvSpPr>
              <p:spPr bwMode="auto">
                <a:xfrm>
                  <a:off x="3360" y="2256"/>
                  <a:ext cx="384"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5" name="Oval 553"/>
                <p:cNvSpPr>
                  <a:spLocks noChangeArrowheads="1"/>
                </p:cNvSpPr>
                <p:nvPr/>
              </p:nvSpPr>
              <p:spPr bwMode="auto">
                <a:xfrm>
                  <a:off x="3456" y="2305"/>
                  <a:ext cx="576" cy="33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6" name="Oval 554"/>
                <p:cNvSpPr>
                  <a:spLocks noChangeArrowheads="1"/>
                </p:cNvSpPr>
                <p:nvPr/>
              </p:nvSpPr>
              <p:spPr bwMode="auto">
                <a:xfrm>
                  <a:off x="3600" y="2352"/>
                  <a:ext cx="384"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7" name="Oval 555"/>
                <p:cNvSpPr>
                  <a:spLocks noChangeArrowheads="1"/>
                </p:cNvSpPr>
                <p:nvPr/>
              </p:nvSpPr>
              <p:spPr bwMode="auto">
                <a:xfrm>
                  <a:off x="3696" y="2448"/>
                  <a:ext cx="576" cy="432"/>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8" name="Oval 556"/>
                <p:cNvSpPr>
                  <a:spLocks noChangeArrowheads="1"/>
                </p:cNvSpPr>
                <p:nvPr/>
              </p:nvSpPr>
              <p:spPr bwMode="auto">
                <a:xfrm>
                  <a:off x="3744" y="2208"/>
                  <a:ext cx="432"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69" name="Oval 557"/>
                <p:cNvSpPr>
                  <a:spLocks noChangeArrowheads="1"/>
                </p:cNvSpPr>
                <p:nvPr/>
              </p:nvSpPr>
              <p:spPr bwMode="auto">
                <a:xfrm>
                  <a:off x="3888" y="2304"/>
                  <a:ext cx="576" cy="432"/>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70" name="Oval 558"/>
                <p:cNvSpPr>
                  <a:spLocks noChangeArrowheads="1"/>
                </p:cNvSpPr>
                <p:nvPr/>
              </p:nvSpPr>
              <p:spPr bwMode="auto">
                <a:xfrm>
                  <a:off x="3936" y="2400"/>
                  <a:ext cx="480"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grpSp>
        <p:sp>
          <p:nvSpPr>
            <p:cNvPr id="26" name="Line 559"/>
            <p:cNvSpPr>
              <a:spLocks noChangeShapeType="1"/>
            </p:cNvSpPr>
            <p:nvPr/>
          </p:nvSpPr>
          <p:spPr bwMode="auto">
            <a:xfrm flipV="1">
              <a:off x="2594010" y="3368781"/>
              <a:ext cx="433085" cy="19102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7" name="Line 560"/>
            <p:cNvSpPr>
              <a:spLocks noChangeShapeType="1"/>
            </p:cNvSpPr>
            <p:nvPr/>
          </p:nvSpPr>
          <p:spPr bwMode="auto">
            <a:xfrm flipH="1" flipV="1">
              <a:off x="2809899" y="3082238"/>
              <a:ext cx="217197" cy="28654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8" name="Line 561"/>
            <p:cNvSpPr>
              <a:spLocks noChangeShapeType="1"/>
            </p:cNvSpPr>
            <p:nvPr/>
          </p:nvSpPr>
          <p:spPr bwMode="auto">
            <a:xfrm>
              <a:off x="3027095" y="3392332"/>
              <a:ext cx="48673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29" name="AutoShape 562"/>
            <p:cNvSpPr>
              <a:spLocks noChangeArrowheads="1"/>
            </p:cNvSpPr>
            <p:nvPr/>
          </p:nvSpPr>
          <p:spPr bwMode="auto">
            <a:xfrm>
              <a:off x="2918497" y="3321678"/>
              <a:ext cx="198879" cy="94206"/>
            </a:xfrm>
            <a:prstGeom prst="cube">
              <a:avLst>
                <a:gd name="adj" fmla="val 43750"/>
              </a:avLst>
            </a:prstGeom>
            <a:solidFill>
              <a:srgbClr val="00808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32" name="Group 565"/>
            <p:cNvGrpSpPr>
              <a:grpSpLocks/>
            </p:cNvGrpSpPr>
            <p:nvPr/>
          </p:nvGrpSpPr>
          <p:grpSpPr bwMode="auto">
            <a:xfrm>
              <a:off x="3343874" y="3165844"/>
              <a:ext cx="238827" cy="335744"/>
              <a:chOff x="3088" y="1702"/>
              <a:chExt cx="305" cy="415"/>
            </a:xfrm>
          </p:grpSpPr>
          <p:sp>
            <p:nvSpPr>
              <p:cNvPr id="49" name="Freeform 566"/>
              <p:cNvSpPr>
                <a:spLocks/>
              </p:cNvSpPr>
              <p:nvPr/>
            </p:nvSpPr>
            <p:spPr bwMode="auto">
              <a:xfrm flipH="1">
                <a:off x="3346" y="1702"/>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339966"/>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50" name="Rectangle 567"/>
              <p:cNvSpPr>
                <a:spLocks noChangeArrowheads="1"/>
              </p:cNvSpPr>
              <p:nvPr/>
            </p:nvSpPr>
            <p:spPr bwMode="auto">
              <a:xfrm flipH="1">
                <a:off x="3095" y="1734"/>
                <a:ext cx="255" cy="383"/>
              </a:xfrm>
              <a:prstGeom prst="rect">
                <a:avLst/>
              </a:prstGeom>
              <a:solidFill>
                <a:srgbClr val="339966"/>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a:latin typeface="+mn-lt"/>
                </a:endParaRPr>
              </a:p>
            </p:txBody>
          </p:sp>
          <p:sp>
            <p:nvSpPr>
              <p:cNvPr id="51" name="Oval 568"/>
              <p:cNvSpPr>
                <a:spLocks noChangeArrowheads="1"/>
              </p:cNvSpPr>
              <p:nvPr/>
            </p:nvSpPr>
            <p:spPr bwMode="auto">
              <a:xfrm flipH="1">
                <a:off x="3246" y="1784"/>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nvGrpSpPr>
              <p:cNvPr id="52" name="Group 569"/>
              <p:cNvGrpSpPr>
                <a:grpSpLocks/>
              </p:cNvGrpSpPr>
              <p:nvPr/>
            </p:nvGrpSpPr>
            <p:grpSpPr bwMode="auto">
              <a:xfrm flipH="1">
                <a:off x="3132" y="1894"/>
                <a:ext cx="152" cy="109"/>
                <a:chOff x="3216" y="2784"/>
                <a:chExt cx="192" cy="144"/>
              </a:xfrm>
            </p:grpSpPr>
            <p:sp>
              <p:nvSpPr>
                <p:cNvPr id="56" name="Line 57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7" name="Line 57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8" name="Line 57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9" name="Line 57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53" name="Freeform 574"/>
              <p:cNvSpPr>
                <a:spLocks/>
              </p:cNvSpPr>
              <p:nvPr/>
            </p:nvSpPr>
            <p:spPr bwMode="auto">
              <a:xfrm>
                <a:off x="3088" y="1705"/>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339966"/>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a:latin typeface="+mn-lt"/>
                </a:endParaRPr>
              </a:p>
            </p:txBody>
          </p:sp>
          <p:sp>
            <p:nvSpPr>
              <p:cNvPr id="54" name="Oval 575"/>
              <p:cNvSpPr>
                <a:spLocks noChangeArrowheads="1"/>
              </p:cNvSpPr>
              <p:nvPr/>
            </p:nvSpPr>
            <p:spPr bwMode="auto">
              <a:xfrm flipH="1">
                <a:off x="3138" y="1780"/>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sp>
            <p:nvSpPr>
              <p:cNvPr id="55" name="Oval 576"/>
              <p:cNvSpPr>
                <a:spLocks noChangeArrowheads="1"/>
              </p:cNvSpPr>
              <p:nvPr/>
            </p:nvSpPr>
            <p:spPr bwMode="auto">
              <a:xfrm flipH="1">
                <a:off x="3192" y="1780"/>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latin typeface="+mn-lt"/>
                </a:endParaRPr>
              </a:p>
            </p:txBody>
          </p:sp>
        </p:grpSp>
        <p:sp>
          <p:nvSpPr>
            <p:cNvPr id="33" name="Line 577"/>
            <p:cNvSpPr>
              <a:spLocks noChangeShapeType="1"/>
            </p:cNvSpPr>
            <p:nvPr/>
          </p:nvSpPr>
          <p:spPr bwMode="auto">
            <a:xfrm>
              <a:off x="3567469" y="3448593"/>
              <a:ext cx="816450" cy="37682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sp>
          <p:nvSpPr>
            <p:cNvPr id="34" name="Line 578"/>
            <p:cNvSpPr>
              <a:spLocks noChangeShapeType="1"/>
            </p:cNvSpPr>
            <p:nvPr/>
          </p:nvSpPr>
          <p:spPr bwMode="auto">
            <a:xfrm flipH="1">
              <a:off x="4635135" y="2632144"/>
              <a:ext cx="125608" cy="100486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sp>
          <p:nvSpPr>
            <p:cNvPr id="35" name="Line 579"/>
            <p:cNvSpPr>
              <a:spLocks noChangeShapeType="1"/>
            </p:cNvSpPr>
            <p:nvPr/>
          </p:nvSpPr>
          <p:spPr bwMode="auto">
            <a:xfrm flipH="1">
              <a:off x="5011957" y="3134574"/>
              <a:ext cx="565234" cy="56523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sp>
          <p:nvSpPr>
            <p:cNvPr id="36" name="Line 580"/>
            <p:cNvSpPr>
              <a:spLocks noChangeShapeType="1"/>
            </p:cNvSpPr>
            <p:nvPr/>
          </p:nvSpPr>
          <p:spPr bwMode="auto">
            <a:xfrm flipH="1">
              <a:off x="5137565" y="3762613"/>
              <a:ext cx="1507292" cy="628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sp>
          <p:nvSpPr>
            <p:cNvPr id="37" name="Line 581"/>
            <p:cNvSpPr>
              <a:spLocks noChangeShapeType="1"/>
            </p:cNvSpPr>
            <p:nvPr/>
          </p:nvSpPr>
          <p:spPr bwMode="auto">
            <a:xfrm flipH="1" flipV="1">
              <a:off x="5011957" y="4013828"/>
              <a:ext cx="1695703" cy="6280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sp>
          <p:nvSpPr>
            <p:cNvPr id="38" name="Line 582"/>
            <p:cNvSpPr>
              <a:spLocks noChangeShapeType="1"/>
            </p:cNvSpPr>
            <p:nvPr/>
          </p:nvSpPr>
          <p:spPr bwMode="auto">
            <a:xfrm flipV="1">
              <a:off x="3630273" y="4076632"/>
              <a:ext cx="942057" cy="37682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a:latin typeface="+mn-lt"/>
              </a:endParaRPr>
            </a:p>
          </p:txBody>
        </p:sp>
        <p:pic>
          <p:nvPicPr>
            <p:cNvPr id="39" name="Picture 58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4761" y="3762613"/>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0" name="Picture 58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359" y="3610837"/>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1" name="Picture 58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8312" y="3761305"/>
              <a:ext cx="289160" cy="18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2" name="Picture 58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3546" y="3630463"/>
              <a:ext cx="290468" cy="18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3" name="Picture 58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6350" y="3951024"/>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sp>
          <p:nvSpPr>
            <p:cNvPr id="44" name="Rectangle 589"/>
            <p:cNvSpPr>
              <a:spLocks noChangeArrowheads="1"/>
            </p:cNvSpPr>
            <p:nvPr/>
          </p:nvSpPr>
          <p:spPr bwMode="auto">
            <a:xfrm>
              <a:off x="936214" y="2354043"/>
              <a:ext cx="65349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100000"/>
                </a:lnSpc>
              </a:pPr>
              <a:r>
                <a:rPr lang="en-GB" sz="1400">
                  <a:solidFill>
                    <a:schemeClr val="tx1"/>
                  </a:solidFill>
                  <a:latin typeface="+mn-lt"/>
                </a:rPr>
                <a:t>Users</a:t>
              </a:r>
              <a:endParaRPr lang="de-DE" sz="1400">
                <a:solidFill>
                  <a:schemeClr val="tx1"/>
                </a:solidFill>
                <a:latin typeface="+mn-lt"/>
              </a:endParaRPr>
            </a:p>
          </p:txBody>
        </p:sp>
        <p:pic>
          <p:nvPicPr>
            <p:cNvPr id="575" name="Picture 574"/>
            <p:cNvPicPr>
              <a:picLocks noChangeAspect="1"/>
            </p:cNvPicPr>
            <p:nvPr/>
          </p:nvPicPr>
          <p:blipFill>
            <a:blip r:embed="rId7"/>
            <a:stretch>
              <a:fillRect/>
            </a:stretch>
          </p:blipFill>
          <p:spPr>
            <a:xfrm>
              <a:off x="926595" y="4696014"/>
              <a:ext cx="845840" cy="555302"/>
            </a:xfrm>
            <a:prstGeom prst="rect">
              <a:avLst/>
            </a:prstGeom>
          </p:spPr>
        </p:pic>
        <p:pic>
          <p:nvPicPr>
            <p:cNvPr id="576" name="Picture 575"/>
            <p:cNvPicPr>
              <a:picLocks noChangeAspect="1"/>
            </p:cNvPicPr>
            <p:nvPr/>
          </p:nvPicPr>
          <p:blipFill>
            <a:blip r:embed="rId8"/>
            <a:stretch>
              <a:fillRect/>
            </a:stretch>
          </p:blipFill>
          <p:spPr>
            <a:xfrm>
              <a:off x="881590" y="3255854"/>
              <a:ext cx="495055" cy="1059727"/>
            </a:xfrm>
            <a:prstGeom prst="rect">
              <a:avLst/>
            </a:prstGeom>
          </p:spPr>
        </p:pic>
        <p:pic>
          <p:nvPicPr>
            <p:cNvPr id="577" name="Picture 576"/>
            <p:cNvPicPr>
              <a:picLocks noChangeAspect="1"/>
            </p:cNvPicPr>
            <p:nvPr/>
          </p:nvPicPr>
          <p:blipFill>
            <a:blip r:embed="rId9"/>
            <a:stretch>
              <a:fillRect/>
            </a:stretch>
          </p:blipFill>
          <p:spPr>
            <a:xfrm>
              <a:off x="2321750" y="4515994"/>
              <a:ext cx="369532" cy="338950"/>
            </a:xfrm>
            <a:prstGeom prst="rect">
              <a:avLst/>
            </a:prstGeom>
          </p:spPr>
        </p:pic>
        <p:pic>
          <p:nvPicPr>
            <p:cNvPr id="578" name="Picture 577" descr="bu003715.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31640" y="3615894"/>
              <a:ext cx="403784" cy="1006020"/>
            </a:xfrm>
            <a:prstGeom prst="rect">
              <a:avLst/>
            </a:prstGeom>
          </p:spPr>
        </p:pic>
        <p:pic>
          <p:nvPicPr>
            <p:cNvPr id="579" name="Picture 578"/>
            <p:cNvPicPr>
              <a:picLocks noChangeAspect="1"/>
            </p:cNvPicPr>
            <p:nvPr/>
          </p:nvPicPr>
          <p:blipFill>
            <a:blip r:embed="rId9"/>
            <a:stretch>
              <a:fillRect/>
            </a:stretch>
          </p:blipFill>
          <p:spPr>
            <a:xfrm>
              <a:off x="2595841" y="4020938"/>
              <a:ext cx="320466" cy="293945"/>
            </a:xfrm>
            <a:prstGeom prst="rect">
              <a:avLst/>
            </a:prstGeom>
          </p:spPr>
        </p:pic>
        <p:pic>
          <p:nvPicPr>
            <p:cNvPr id="580" name="Picture 579"/>
            <p:cNvPicPr>
              <a:picLocks noChangeAspect="1"/>
            </p:cNvPicPr>
            <p:nvPr/>
          </p:nvPicPr>
          <p:blipFill>
            <a:blip r:embed="rId9"/>
            <a:stretch>
              <a:fillRect/>
            </a:stretch>
          </p:blipFill>
          <p:spPr>
            <a:xfrm>
              <a:off x="2411760" y="3345864"/>
              <a:ext cx="320466" cy="293945"/>
            </a:xfrm>
            <a:prstGeom prst="rect">
              <a:avLst/>
            </a:prstGeom>
          </p:spPr>
        </p:pic>
        <p:pic>
          <p:nvPicPr>
            <p:cNvPr id="581" name="Picture 580"/>
            <p:cNvPicPr>
              <a:picLocks noChangeAspect="1"/>
            </p:cNvPicPr>
            <p:nvPr/>
          </p:nvPicPr>
          <p:blipFill>
            <a:blip r:embed="rId9"/>
            <a:stretch>
              <a:fillRect/>
            </a:stretch>
          </p:blipFill>
          <p:spPr>
            <a:xfrm>
              <a:off x="2681789" y="2982099"/>
              <a:ext cx="275461" cy="252665"/>
            </a:xfrm>
            <a:prstGeom prst="rect">
              <a:avLst/>
            </a:prstGeom>
          </p:spPr>
        </p:pic>
        <p:pic>
          <p:nvPicPr>
            <p:cNvPr id="586" name="Content Placeholder 573"/>
            <p:cNvPicPr>
              <a:picLocks noChangeAspect="1"/>
            </p:cNvPicPr>
            <p:nvPr/>
          </p:nvPicPr>
          <p:blipFill rotWithShape="1">
            <a:blip r:embed="rId11"/>
            <a:srcRect t="-4536" b="-4536"/>
            <a:stretch/>
          </p:blipFill>
          <p:spPr>
            <a:xfrm>
              <a:off x="1196625" y="2760799"/>
              <a:ext cx="710382" cy="538995"/>
            </a:xfrm>
            <a:prstGeom prst="rect">
              <a:avLst/>
            </a:prstGeom>
          </p:spPr>
        </p:pic>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description:</a:t>
            </a:r>
            <a:br>
              <a:rPr lang="en-US" dirty="0" smtClean="0"/>
            </a:br>
            <a:r>
              <a:rPr lang="en-US" dirty="0" smtClean="0"/>
              <a:t>Joe’s Seamless Wi-Fi Service</a:t>
            </a:r>
            <a:endParaRPr lang="en-US" dirty="0"/>
          </a:p>
        </p:txBody>
      </p:sp>
      <p:sp>
        <p:nvSpPr>
          <p:cNvPr id="3" name="Content Placeholder 2"/>
          <p:cNvSpPr>
            <a:spLocks noGrp="1"/>
          </p:cNvSpPr>
          <p:nvPr>
            <p:ph idx="1"/>
          </p:nvPr>
        </p:nvSpPr>
        <p:spPr>
          <a:xfrm>
            <a:off x="457200" y="1600200"/>
            <a:ext cx="8229600" cy="4889140"/>
          </a:xfrm>
        </p:spPr>
        <p:txBody>
          <a:bodyPr>
            <a:normAutofit fontScale="55000" lnSpcReduction="20000"/>
          </a:bodyPr>
          <a:lstStyle/>
          <a:p>
            <a:pPr marL="0" indent="0">
              <a:buNone/>
            </a:pPr>
            <a:r>
              <a:rPr lang="en-US"/>
              <a:t>Joe is a road worrier always keen to make best use of the time he has to spend for traveling and sitting around waiting for the next flight or ride. Therefore he has a subscription with a local Wi-Fi service provider which has best coverage throughout his home town due to a phletora of Wi-Fi APs installed in nearly every public place in town including the airport and public transport vehicles, which Joe frequently uses.</a:t>
            </a:r>
          </a:p>
          <a:p>
            <a:pPr marL="0" indent="0">
              <a:buNone/>
            </a:pPr>
            <a:r>
              <a:rPr lang="en-US"/>
              <a:t>As Joe is regularly using Wi-Fi for making phone calls and participating in conference calls, he went for the premium subscription option providing him a priorized traffic path over Wi-Fi to his VoIP provider. </a:t>
            </a:r>
          </a:p>
          <a:p>
            <a:pPr marL="0" indent="0">
              <a:buNone/>
            </a:pPr>
            <a:r>
              <a:rPr lang="en-US"/>
              <a:t>Luckily his Wi-Fi provider is early adopter of the Hotspot 2.0 technology providing not only secured air links but also seamless service experience when moving around in his home town. Due to the many roaming contracts, which Joe’s local Wi-Fi operator has established some major Wi-Fi operator and hugh Wi-Fi roaming consortia, Joe’s seamless Wi-Fi service does not break when he is out of town.</a:t>
            </a:r>
          </a:p>
          <a:p>
            <a:pPr marL="0" indent="0">
              <a:buNone/>
            </a:pPr>
            <a:r>
              <a:rPr lang="en-US"/>
              <a:t>Usually his Wi-Fi devices just automatically connect to available Wi-Fi by making use of the enhanced network detection and selection features of Hotspot 2.0 and the credentials, he got from his Wi-Fi service provider, for automatic log-on. Even more, Joe enjoys the same high quality VoIP connectivity when he is roaming into the networks of the major Wi-Fi operators with direct contracts to his home Wi-Fi service provider.</a:t>
            </a:r>
          </a:p>
          <a:p>
            <a:pPr marL="0" indent="0">
              <a:buNone/>
            </a:pPr>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Wi-Fi Roaming Scenarios</a:t>
            </a:r>
            <a:endParaRPr lang="en-US"/>
          </a:p>
        </p:txBody>
      </p:sp>
      <p:sp>
        <p:nvSpPr>
          <p:cNvPr id="3" name="Content Placeholder 2"/>
          <p:cNvSpPr>
            <a:spLocks noGrp="1"/>
          </p:cNvSpPr>
          <p:nvPr>
            <p:ph idx="1"/>
          </p:nvPr>
        </p:nvSpPr>
        <p:spPr>
          <a:xfrm>
            <a:off x="457200" y="1600200"/>
            <a:ext cx="8229600" cy="4844135"/>
          </a:xfrm>
        </p:spPr>
        <p:txBody>
          <a:bodyPr>
            <a:normAutofit fontScale="77500" lnSpcReduction="20000"/>
          </a:bodyPr>
          <a:lstStyle/>
          <a:p>
            <a:pPr marL="0" indent="0">
              <a:buNone/>
            </a:pPr>
            <a:r>
              <a:rPr lang="en-US"/>
              <a:t>The following roaming scenarios are considered:</a:t>
            </a:r>
          </a:p>
          <a:p>
            <a:pPr marL="514350" indent="-514350">
              <a:buFont typeface="+mj-lt"/>
              <a:buAutoNum type="arabicPeriod"/>
            </a:pPr>
            <a:r>
              <a:rPr lang="en-US"/>
              <a:t>Home operator has roaming agreement with other operator. Traffic is routed via other operator’s core into the Internet</a:t>
            </a:r>
          </a:p>
          <a:p>
            <a:pPr marL="514350" indent="-514350">
              <a:buFont typeface="+mj-lt"/>
              <a:buAutoNum type="arabicPeriod"/>
            </a:pPr>
            <a:r>
              <a:rPr lang="en-US"/>
              <a:t>Home operator has roaming agreement with other operator. Traffic is routed back to the home operator’s core network.</a:t>
            </a:r>
          </a:p>
          <a:p>
            <a:pPr marL="514350" indent="-514350">
              <a:buFont typeface="+mj-lt"/>
              <a:buAutoNum type="arabicPeriod"/>
            </a:pPr>
            <a:r>
              <a:rPr lang="en-US"/>
              <a:t>Home operator has Wi-Fi access sharing agreement with other operator allowing to serve customers like within the own access infrastructure</a:t>
            </a:r>
          </a:p>
          <a:p>
            <a:pPr marL="514350" indent="-514350">
              <a:buFont typeface="+mj-lt"/>
              <a:buAutoNum type="arabicPeriod"/>
            </a:pPr>
            <a:r>
              <a:rPr lang="en-US"/>
              <a:t>Home operator has agreement with roaming consortia which enables to use credentials for access to all other operators’ Wi-Fi access, which belong to the roaming consortia.</a:t>
            </a:r>
          </a:p>
        </p:txBody>
      </p:sp>
    </p:spTree>
    <p:extLst>
      <p:ext uri="{BB962C8B-B14F-4D97-AF65-F5344CB8AC3E}">
        <p14:creationId xmlns:p14="http://schemas.microsoft.com/office/powerpoint/2010/main" val="19367640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OmniRAN Architecture Mapping</a:t>
            </a:r>
            <a:endParaRPr lang="en-US" dirty="0"/>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3083"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264477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256984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209359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5" name="Group 4"/>
          <p:cNvGrpSpPr/>
          <p:nvPr/>
        </p:nvGrpSpPr>
        <p:grpSpPr>
          <a:xfrm>
            <a:off x="2226694" y="203644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endParaRPr lang="en-US" sz="1800" b="1" dirty="0">
              <a:latin typeface="Arial" pitchFamily="34" charset="0"/>
              <a:cs typeface="Arial" pitchFamily="34" charset="0"/>
            </a:endParaRPr>
          </a:p>
        </p:txBody>
      </p:sp>
      <p:grpSp>
        <p:nvGrpSpPr>
          <p:cNvPr id="94" name="Group 93"/>
          <p:cNvGrpSpPr/>
          <p:nvPr/>
        </p:nvGrpSpPr>
        <p:grpSpPr>
          <a:xfrm>
            <a:off x="1151619" y="3129195"/>
            <a:ext cx="6030670" cy="3315140"/>
            <a:chOff x="296525" y="2769155"/>
            <a:chExt cx="6030670" cy="3315140"/>
          </a:xfrm>
        </p:grpSpPr>
        <p:grpSp>
          <p:nvGrpSpPr>
            <p:cNvPr id="213" name="Group 212"/>
            <p:cNvGrpSpPr/>
            <p:nvPr/>
          </p:nvGrpSpPr>
          <p:grpSpPr>
            <a:xfrm>
              <a:off x="3886200" y="500368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0" name="Group 579"/>
            <p:cNvGrpSpPr/>
            <p:nvPr/>
          </p:nvGrpSpPr>
          <p:grpSpPr>
            <a:xfrm>
              <a:off x="5257800" y="500368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3084"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124200" y="549898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543357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512877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549898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69155"/>
              <a:ext cx="0" cy="223453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406399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95882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141730" y="500319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296525" y="486916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6" name="TextBox 335"/>
            <p:cNvSpPr txBox="1"/>
            <p:nvPr/>
          </p:nvSpPr>
          <p:spPr>
            <a:xfrm>
              <a:off x="296525" y="455412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endParaRPr lang="en-US" sz="1800" b="1" dirty="0">
                <a:latin typeface="Arial" pitchFamily="34" charset="0"/>
                <a:cs typeface="Arial" pitchFamily="34" charset="0"/>
              </a:endParaRPr>
            </a:p>
          </p:txBody>
        </p:sp>
      </p:grpSp>
      <p:grpSp>
        <p:nvGrpSpPr>
          <p:cNvPr id="93" name="Group 92"/>
          <p:cNvGrpSpPr/>
          <p:nvPr/>
        </p:nvGrpSpPr>
        <p:grpSpPr>
          <a:xfrm>
            <a:off x="1151619" y="2980009"/>
            <a:ext cx="3599200" cy="1799141"/>
            <a:chOff x="296525" y="2619969"/>
            <a:chExt cx="3599200" cy="1799141"/>
          </a:xfrm>
        </p:grpSpPr>
        <p:cxnSp>
          <p:nvCxnSpPr>
            <p:cNvPr id="306" name="Straight Connector 305"/>
            <p:cNvCxnSpPr>
              <a:stCxn id="318" idx="3"/>
            </p:cNvCxnSpPr>
            <p:nvPr/>
          </p:nvCxnSpPr>
          <p:spPr bwMode="auto">
            <a:xfrm flipV="1">
              <a:off x="3141855" y="2619969"/>
              <a:ext cx="753870" cy="121432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317" name="Group 316"/>
            <p:cNvGrpSpPr/>
            <p:nvPr/>
          </p:nvGrpSpPr>
          <p:grpSpPr>
            <a:xfrm>
              <a:off x="2141730" y="3338990"/>
              <a:ext cx="1000125" cy="990600"/>
              <a:chOff x="2124075" y="4419600"/>
              <a:chExt cx="1000125" cy="990600"/>
            </a:xfrm>
          </p:grpSpPr>
          <p:sp>
            <p:nvSpPr>
              <p:cNvPr id="318"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9"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0" name="Picture 319"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1" name="Picture 320"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2" name="Picture 321"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3" name="Rounded Rectangle 332"/>
            <p:cNvSpPr/>
            <p:nvPr/>
          </p:nvSpPr>
          <p:spPr bwMode="auto">
            <a:xfrm>
              <a:off x="296525" y="3203975"/>
              <a:ext cx="297033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5" name="TextBox 334"/>
            <p:cNvSpPr txBox="1"/>
            <p:nvPr/>
          </p:nvSpPr>
          <p:spPr>
            <a:xfrm>
              <a:off x="296525" y="2888940"/>
              <a:ext cx="2032227" cy="369332"/>
            </a:xfrm>
            <a:prstGeom prst="rect">
              <a:avLst/>
            </a:prstGeom>
            <a:noFill/>
          </p:spPr>
          <p:txBody>
            <a:bodyPr wrap="none" rtlCol="0">
              <a:spAutoFit/>
            </a:bodyPr>
            <a:lstStyle/>
            <a:p>
              <a:r>
                <a:rPr lang="en-US" sz="1800" b="1" dirty="0">
                  <a:latin typeface="Arial" pitchFamily="34" charset="0"/>
                  <a:cs typeface="Arial" pitchFamily="34" charset="0"/>
                </a:rPr>
                <a:t>Access Operator</a:t>
              </a:r>
              <a:endParaRPr lang="en-US" sz="1800" b="1" dirty="0">
                <a:latin typeface="Arial" pitchFamily="34" charset="0"/>
                <a:cs typeface="Arial" pitchFamily="34" charset="0"/>
              </a:endParaRPr>
            </a:p>
          </p:txBody>
        </p:sp>
        <p:sp>
          <p:nvSpPr>
            <p:cNvPr id="337" name="Oval 336"/>
            <p:cNvSpPr/>
            <p:nvPr/>
          </p:nvSpPr>
          <p:spPr bwMode="auto">
            <a:xfrm>
              <a:off x="3564505" y="298963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8" name="TextBox 337"/>
            <p:cNvSpPr txBox="1"/>
            <p:nvPr/>
          </p:nvSpPr>
          <p:spPr>
            <a:xfrm>
              <a:off x="3162545" y="288894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a:t>1.	Home operator has roaming agreement with other operator. Traffic is routed via other operator’s core into the Internet</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6151"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591490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5839975"/>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5363725"/>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56113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2369569" y="530657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2212135" y="5686155"/>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endParaRPr lang="en-US" sz="1800" b="1" dirty="0">
              <a:latin typeface="Arial" pitchFamily="34" charset="0"/>
              <a:cs typeface="Arial" pitchFamily="34" charset="0"/>
            </a:endParaRP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6152"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p:nvPr/>
        </p:nvCxnSpPr>
        <p:spPr bwMode="auto">
          <a:xfrm>
            <a:off x="5067300" y="3084190"/>
            <a:ext cx="0" cy="2279535"/>
          </a:xfrm>
          <a:prstGeom prst="line">
            <a:avLst/>
          </a:prstGeom>
          <a:solidFill>
            <a:schemeClr val="accent1"/>
          </a:solidFill>
          <a:ln w="19050" cap="flat" cmpd="sng" algn="ctr">
            <a:solidFill>
              <a:schemeClr val="tx1"/>
            </a:solidFill>
            <a:prstDash val="sysDash"/>
            <a:round/>
            <a:headEnd type="none" w="sm" len="sm"/>
            <a:tailEnd type="none" w="sm" len="sm"/>
          </a:ln>
          <a:effectLst/>
        </p:spPr>
      </p:cxnSp>
      <p:sp>
        <p:nvSpPr>
          <p:cNvPr id="292" name="Oval 291"/>
          <p:cNvSpPr/>
          <p:nvPr/>
        </p:nvSpPr>
        <p:spPr bwMode="auto">
          <a:xfrm>
            <a:off x="5000411" y="442403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4572000" y="43188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endParaRPr lang="en-US" sz="1800" b="1" dirty="0">
              <a:latin typeface="Arial" pitchFamily="34" charset="0"/>
              <a:cs typeface="Arial" pitchFamily="34" charset="0"/>
            </a:endParaRPr>
          </a:p>
        </p:txBody>
      </p:sp>
      <p:cxnSp>
        <p:nvCxnSpPr>
          <p:cNvPr id="202" name="Straight Connector 201"/>
          <p:cNvCxnSpPr/>
          <p:nvPr/>
        </p:nvCxnSpPr>
        <p:spPr bwMode="auto">
          <a:xfrm>
            <a:off x="5337085" y="3068960"/>
            <a:ext cx="0" cy="2295255"/>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205" name="Oval 204"/>
          <p:cNvSpPr/>
          <p:nvPr/>
        </p:nvSpPr>
        <p:spPr bwMode="auto">
          <a:xfrm>
            <a:off x="5264460" y="400383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6" name="TextBox 205"/>
          <p:cNvSpPr txBox="1"/>
          <p:nvPr/>
        </p:nvSpPr>
        <p:spPr>
          <a:xfrm>
            <a:off x="5382090" y="386975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5" name="Straight Arrow Connector 14"/>
          <p:cNvCxnSpPr/>
          <p:nvPr/>
        </p:nvCxnSpPr>
        <p:spPr bwMode="auto">
          <a:xfrm>
            <a:off x="4797025" y="3699030"/>
            <a:ext cx="27003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9" name="TextBox 208"/>
          <p:cNvSpPr txBox="1"/>
          <p:nvPr/>
        </p:nvSpPr>
        <p:spPr>
          <a:xfrm>
            <a:off x="3381507" y="3474005"/>
            <a:ext cx="1505528" cy="369332"/>
          </a:xfrm>
          <a:prstGeom prst="rect">
            <a:avLst/>
          </a:prstGeom>
          <a:noFill/>
        </p:spPr>
        <p:txBody>
          <a:bodyPr wrap="none" rtlCol="0">
            <a:spAutoFit/>
          </a:bodyPr>
          <a:lstStyle/>
          <a:p>
            <a:r>
              <a:rPr lang="en-US" sz="1800" b="1" dirty="0">
                <a:latin typeface="Arial" pitchFamily="34" charset="0"/>
                <a:cs typeface="Arial" pitchFamily="34" charset="0"/>
              </a:rPr>
              <a:t>only control</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a:t>2.	Home operator has roaming agreement with other operator. Traffic is routed back to the home operator’s core network.</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29"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591490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5839975"/>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5363725"/>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56113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2369569" y="530657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2212135" y="5686155"/>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endParaRPr lang="en-US" sz="1800" b="1" dirty="0">
              <a:latin typeface="Arial" pitchFamily="34" charset="0"/>
              <a:cs typeface="Arial" pitchFamily="34" charset="0"/>
            </a:endParaRP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30"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p:nvPr/>
        </p:nvCxnSpPr>
        <p:spPr bwMode="auto">
          <a:xfrm>
            <a:off x="5067300" y="3084190"/>
            <a:ext cx="0" cy="2279535"/>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5000411" y="442403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4572000" y="43188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endParaRPr lang="en-US" sz="1800" b="1" dirty="0">
              <a:latin typeface="Arial" pitchFamily="34" charset="0"/>
              <a:cs typeface="Arial" pitchFamily="34" charset="0"/>
            </a:endParaRPr>
          </a:p>
        </p:txBody>
      </p:sp>
      <p:cxnSp>
        <p:nvCxnSpPr>
          <p:cNvPr id="202" name="Straight Connector 201"/>
          <p:cNvCxnSpPr/>
          <p:nvPr/>
        </p:nvCxnSpPr>
        <p:spPr bwMode="auto">
          <a:xfrm>
            <a:off x="5337085" y="3068960"/>
            <a:ext cx="0" cy="2295255"/>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205" name="Oval 204"/>
          <p:cNvSpPr/>
          <p:nvPr/>
        </p:nvSpPr>
        <p:spPr bwMode="auto">
          <a:xfrm>
            <a:off x="5264460" y="400383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6" name="TextBox 205"/>
          <p:cNvSpPr txBox="1"/>
          <p:nvPr/>
        </p:nvSpPr>
        <p:spPr>
          <a:xfrm>
            <a:off x="5382090" y="386975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29554614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763000" cy="1143000"/>
          </a:xfrm>
        </p:spPr>
        <p:txBody>
          <a:bodyPr>
            <a:normAutofit fontScale="90000"/>
          </a:bodyPr>
          <a:lstStyle/>
          <a:p>
            <a:pPr marL="514350" indent="-514350" algn="l"/>
            <a:r>
              <a:rPr lang="en-US"/>
              <a:t>3. 	Home operator has Wi-Fi access sharing agreement with other operator allowing to serve customers like by the own access infrastructure</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7174"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424972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417479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369854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394619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2369569" y="364139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flipV="1">
            <a:off x="3986935" y="2708920"/>
            <a:ext cx="765085" cy="1305145"/>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endParaRPr lang="en-US" sz="1800" b="1" dirty="0">
              <a:latin typeface="Arial" pitchFamily="34" charset="0"/>
              <a:cs typeface="Arial" pitchFamily="34" charset="0"/>
            </a:endParaRPr>
          </a:p>
        </p:txBody>
      </p:sp>
      <p:grpSp>
        <p:nvGrpSpPr>
          <p:cNvPr id="93" name="Group 92"/>
          <p:cNvGrpSpPr/>
          <p:nvPr/>
        </p:nvGrpSpPr>
        <p:grpSpPr>
          <a:xfrm>
            <a:off x="1151619" y="2980009"/>
            <a:ext cx="3854994" cy="1799141"/>
            <a:chOff x="296525" y="2619969"/>
            <a:chExt cx="3854994" cy="1799141"/>
          </a:xfrm>
        </p:grpSpPr>
        <p:cxnSp>
          <p:nvCxnSpPr>
            <p:cNvPr id="306" name="Straight Connector 305"/>
            <p:cNvCxnSpPr>
              <a:stCxn id="318" idx="3"/>
            </p:cNvCxnSpPr>
            <p:nvPr/>
          </p:nvCxnSpPr>
          <p:spPr bwMode="auto">
            <a:xfrm flipV="1">
              <a:off x="3141855" y="2619969"/>
              <a:ext cx="753870" cy="121432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317" name="Group 316"/>
            <p:cNvGrpSpPr/>
            <p:nvPr/>
          </p:nvGrpSpPr>
          <p:grpSpPr>
            <a:xfrm>
              <a:off x="2141730" y="3338990"/>
              <a:ext cx="1000125" cy="990600"/>
              <a:chOff x="2124075" y="4419600"/>
              <a:chExt cx="1000125" cy="990600"/>
            </a:xfrm>
          </p:grpSpPr>
          <p:sp>
            <p:nvSpPr>
              <p:cNvPr id="318"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19"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0" name="Picture 319"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1" name="Picture 320"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2" name="Picture 321"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3" name="Rounded Rectangle 332"/>
            <p:cNvSpPr/>
            <p:nvPr/>
          </p:nvSpPr>
          <p:spPr bwMode="auto">
            <a:xfrm>
              <a:off x="296525" y="3203975"/>
              <a:ext cx="297033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5" name="TextBox 334"/>
            <p:cNvSpPr txBox="1"/>
            <p:nvPr/>
          </p:nvSpPr>
          <p:spPr>
            <a:xfrm>
              <a:off x="296525" y="2888940"/>
              <a:ext cx="2032227" cy="369332"/>
            </a:xfrm>
            <a:prstGeom prst="rect">
              <a:avLst/>
            </a:prstGeom>
            <a:noFill/>
          </p:spPr>
          <p:txBody>
            <a:bodyPr wrap="none" rtlCol="0">
              <a:spAutoFit/>
            </a:bodyPr>
            <a:lstStyle/>
            <a:p>
              <a:r>
                <a:rPr lang="en-US" sz="1800" b="1" dirty="0">
                  <a:latin typeface="Arial" pitchFamily="34" charset="0"/>
                  <a:cs typeface="Arial" pitchFamily="34" charset="0"/>
                </a:rPr>
                <a:t>Access Operator</a:t>
              </a:r>
              <a:endParaRPr lang="en-US" sz="1800" b="1" dirty="0">
                <a:latin typeface="Arial" pitchFamily="34" charset="0"/>
                <a:cs typeface="Arial" pitchFamily="34" charset="0"/>
              </a:endParaRPr>
            </a:p>
          </p:txBody>
        </p:sp>
        <p:sp>
          <p:nvSpPr>
            <p:cNvPr id="337" name="Oval 336"/>
            <p:cNvSpPr/>
            <p:nvPr/>
          </p:nvSpPr>
          <p:spPr bwMode="auto">
            <a:xfrm>
              <a:off x="3564505" y="298963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8" name="TextBox 337"/>
            <p:cNvSpPr txBox="1"/>
            <p:nvPr/>
          </p:nvSpPr>
          <p:spPr>
            <a:xfrm>
              <a:off x="3671901" y="287964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203" name="Straight Connector 202"/>
          <p:cNvCxnSpPr/>
          <p:nvPr/>
        </p:nvCxnSpPr>
        <p:spPr bwMode="auto">
          <a:xfrm>
            <a:off x="2231740" y="4014065"/>
            <a:ext cx="1755195"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1002</Words>
  <Application>Microsoft Macintosh PowerPoint</Application>
  <PresentationFormat>On-screen Show (4:3)</PresentationFormat>
  <Paragraphs>156</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omniran_usecase_template</vt:lpstr>
      <vt:lpstr>Clip</vt:lpstr>
      <vt:lpstr>PowerPoint Presentation</vt:lpstr>
      <vt:lpstr>Wi-Fi Hotspot Roaming Use Case</vt:lpstr>
      <vt:lpstr>Deployment Domain: Wi-Fi Roaming</vt:lpstr>
      <vt:lpstr>Use case description: Joe’s Seamless Wi-Fi Service</vt:lpstr>
      <vt:lpstr>Wi-Fi Roaming Scenarios</vt:lpstr>
      <vt:lpstr>OmniRAN Architecture Mapping</vt:lpstr>
      <vt:lpstr>1. Home operator has roaming agreement with other operator. Traffic is routed via other operator’s core into the Internet</vt:lpstr>
      <vt:lpstr>2. Home operator has roaming agreement with other operator. Traffic is routed back to the home operator’s core network.</vt:lpstr>
      <vt:lpstr>3.  Home operator has Wi-Fi access sharing agreement with other operator allowing to serve customers like by the own access infrastructure</vt:lpstr>
      <vt:lpstr>4. Home operator has agreement with roaming consortia which enables to use credentials for access to all other operators’ networks belong to the roaming consortia.</vt:lpstr>
      <vt:lpstr>Requirements for OmniRAN: </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24</cp:revision>
  <cp:lastPrinted>1998-02-10T13:28:06Z</cp:lastPrinted>
  <dcterms:created xsi:type="dcterms:W3CDTF">2013-03-11T14:14:17Z</dcterms:created>
  <dcterms:modified xsi:type="dcterms:W3CDTF">2013-03-19T03:34:29Z</dcterms:modified>
</cp:coreProperties>
</file>