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2" r:id="rId2"/>
    <p:sldId id="299" r:id="rId3"/>
    <p:sldId id="311" r:id="rId4"/>
    <p:sldId id="305" r:id="rId5"/>
    <p:sldId id="301" r:id="rId6"/>
    <p:sldId id="302" r:id="rId7"/>
    <p:sldId id="303" r:id="rId8"/>
    <p:sldId id="297" r:id="rId9"/>
    <p:sldId id="296" r:id="rId10"/>
    <p:sldId id="294" r:id="rId11"/>
    <p:sldId id="306" r:id="rId12"/>
    <p:sldId id="298" r:id="rId13"/>
    <p:sldId id="312" r:id="rId14"/>
    <p:sldId id="31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2FF"/>
    <a:srgbClr val="A7E8FF"/>
    <a:srgbClr val="6DC0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9233" autoAdjust="0"/>
  </p:normalViewPr>
  <p:slideViewPr>
    <p:cSldViewPr>
      <p:cViewPr varScale="1">
        <p:scale>
          <a:sx n="109" d="100"/>
          <a:sy n="109" d="100"/>
        </p:scale>
        <p:origin x="-8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53656" y="8839200"/>
            <a:ext cx="76944" cy="184666"/>
          </a:xfrm>
          <a:ln/>
        </p:spPr>
        <p:txBody>
          <a:bodyPr/>
          <a:lstStyle/>
          <a:p>
            <a:fld id="{07185C03-F1AB-4731-8F81-162CD1B609D7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618" indent="-231618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5978" y="76200"/>
            <a:ext cx="21094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omniran-13-0018-00-ecsg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wmf"/><Relationship Id="rId9" Type="http://schemas.openxmlformats.org/officeDocument/2006/relationships/image" Target="../media/image8.gif"/><Relationship Id="rId10" Type="http://schemas.openxmlformats.org/officeDocument/2006/relationships/image" Target="../media/image9.png"/><Relationship Id="rId11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image" Target="../media/image12.png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.wmf"/><Relationship Id="rId5" Type="http://schemas.openxmlformats.org/officeDocument/2006/relationships/image" Target="../media/image14.png"/><Relationship Id="rId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4000" dirty="0"/>
              <a:t>Introduction to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 smtClean="0"/>
              <a:t>OmniRAN EC SG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2013-03-18</a:t>
            </a:r>
          </a:p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(OmniRAN SG Chair)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 smtClean="0"/>
              <a:t>Heterogeneous Networking w/ OmniRAN</a:t>
            </a:r>
          </a:p>
        </p:txBody>
      </p:sp>
      <p:pic>
        <p:nvPicPr>
          <p:cNvPr id="2" name="Picture 1" descr="CS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282700"/>
            <a:ext cx="7327900" cy="52705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OmniRAN would provide to 3GPP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SaMOG</a:t>
            </a:r>
            <a:r>
              <a:rPr lang="en-US" sz="2800" dirty="0" smtClean="0"/>
              <a:t> is defining a gateway controlling the Trusted Non-3GPP access network by the EPC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OmniRAN would provide an interface (R3) to which 3GPP would be able to reference.</a:t>
            </a:r>
          </a:p>
          <a:p>
            <a:pPr lvl="1"/>
            <a:r>
              <a:rPr lang="en-US" sz="2400" dirty="0"/>
              <a:t>Expanded beyond IEEE 802.11/802.16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781" y="2667000"/>
            <a:ext cx="6608949" cy="203883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3810000" y="2810256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616527" y="25146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latin typeface="Arial"/>
                <a:cs typeface="Arial"/>
              </a:rPr>
              <a:t>R3</a:t>
            </a:r>
          </a:p>
        </p:txBody>
      </p:sp>
    </p:spTree>
    <p:extLst>
      <p:ext uri="{BB962C8B-B14F-4D97-AF65-F5344CB8AC3E}">
        <p14:creationId xmlns:p14="http://schemas.microsoft.com/office/powerpoint/2010/main" val="325158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 desire to re-invent the wheel…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Limiting the effort to create beneficial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There are plenty of specifications available which OmniRAN can leverage</a:t>
            </a:r>
          </a:p>
          <a:p>
            <a:pPr lvl="1"/>
            <a:r>
              <a:rPr lang="en-US" dirty="0" smtClean="0"/>
              <a:t>IETF protocols</a:t>
            </a:r>
          </a:p>
          <a:p>
            <a:pPr lvl="1"/>
            <a:r>
              <a:rPr lang="en-US" dirty="0" err="1" smtClean="0"/>
              <a:t>WiMAX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Wi-Fi Alliance solutions</a:t>
            </a:r>
          </a:p>
          <a:p>
            <a:pPr lvl="1"/>
            <a:r>
              <a:rPr lang="en-US" dirty="0" err="1" smtClean="0"/>
              <a:t>ZigBee</a:t>
            </a:r>
            <a:r>
              <a:rPr lang="en-US" dirty="0" smtClean="0"/>
              <a:t> specifications</a:t>
            </a:r>
          </a:p>
          <a:p>
            <a:pPr lvl="1"/>
            <a:r>
              <a:rPr lang="en-US" dirty="0" smtClean="0"/>
              <a:t>… </a:t>
            </a:r>
          </a:p>
          <a:p>
            <a:r>
              <a:rPr lang="en-US" dirty="0" smtClean="0"/>
              <a:t>Step-wise development allows to provide valuable results early, e.g.:</a:t>
            </a:r>
          </a:p>
          <a:p>
            <a:pPr lvl="1"/>
            <a:r>
              <a:rPr lang="en-US" dirty="0" smtClean="0"/>
              <a:t>Interface by interface</a:t>
            </a:r>
          </a:p>
          <a:p>
            <a:pPr lvl="2"/>
            <a:r>
              <a:rPr lang="en-US" dirty="0" smtClean="0"/>
              <a:t>e.g. starting with R1 and R2, then R3, adding R4 and R5 later</a:t>
            </a:r>
          </a:p>
          <a:p>
            <a:pPr lvl="1"/>
            <a:r>
              <a:rPr lang="en-US" dirty="0" smtClean="0"/>
              <a:t>Functional complexity</a:t>
            </a:r>
          </a:p>
          <a:p>
            <a:pPr lvl="2"/>
            <a:r>
              <a:rPr lang="en-US" dirty="0" smtClean="0"/>
              <a:t>e.g. starting with simple nomadic scenario, adding dynamic service control, later L3 mobility management and inter-AN optimizations</a:t>
            </a:r>
          </a:p>
          <a:p>
            <a:pPr lvl="1"/>
            <a:r>
              <a:rPr lang="en-US" dirty="0" smtClean="0"/>
              <a:t>…</a:t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sz="4400" i="1" dirty="0" smtClean="0"/>
              <a:t>OmniRAN SG is searching for the most wanted topic to be solved for IEEE 802 access networks.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Timeline of OmniRAN EC SG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31988"/>
            <a:ext cx="126597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Initial meeting</a:t>
            </a:r>
            <a:endParaRPr lang="en-US" sz="1600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57200" y="5987534"/>
            <a:ext cx="853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53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866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198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8862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819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09800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Jan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15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Feb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83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4206" y="5987534"/>
            <a:ext cx="2388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Apr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9158" y="5987534"/>
            <a:ext cx="2901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May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799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Jun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60047" y="5987534"/>
            <a:ext cx="1955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Jul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606534"/>
            <a:ext cx="86241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F2F meeting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5301734"/>
            <a:ext cx="6299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Conf Call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600" y="5606534"/>
            <a:ext cx="3048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301734"/>
            <a:ext cx="76200" cy="184666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141588"/>
            <a:ext cx="241762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446388"/>
            <a:ext cx="39115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Call for comments on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1836788"/>
            <a:ext cx="217828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contributions</a:t>
            </a:r>
            <a:endParaRPr lang="en-US" sz="16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55988"/>
            <a:ext cx="362669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Classification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3665588"/>
            <a:ext cx="30337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Gap analysis to existing solutions</a:t>
            </a:r>
            <a:endParaRPr lang="en-US" sz="16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579988"/>
            <a:ext cx="257372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Finalization of PAR proposal</a:t>
            </a:r>
            <a:endParaRPr lang="en-US" sz="16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70388"/>
            <a:ext cx="23723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Decision about initial topic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4275188"/>
            <a:ext cx="17523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PAR proposal</a:t>
            </a:r>
            <a:endParaRPr lang="en-US" sz="1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751188"/>
            <a:ext cx="294251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document finalization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1524000"/>
            <a:ext cx="3048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0" y="1828800"/>
            <a:ext cx="16002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2133600"/>
            <a:ext cx="3810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2438400"/>
            <a:ext cx="15240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0800" y="2743200"/>
            <a:ext cx="1524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3048000"/>
            <a:ext cx="13716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60788"/>
            <a:ext cx="35468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Prioritization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3352800"/>
            <a:ext cx="1524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3657600"/>
            <a:ext cx="6858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91400" y="3962400"/>
            <a:ext cx="5334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4800" y="4267200"/>
            <a:ext cx="6858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10600" y="4572000"/>
            <a:ext cx="228600" cy="228600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9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9000" y="52225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45548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and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6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OmniRAN EC SG was established by Nov 2012 Closing EC meeting.</a:t>
            </a:r>
          </a:p>
          <a:p>
            <a:pPr lvl="1"/>
            <a:r>
              <a:rPr lang="en-US" dirty="0"/>
              <a:t>First meeting took place in January 2013</a:t>
            </a:r>
            <a:endParaRPr lang="en-US" dirty="0" smtClean="0"/>
          </a:p>
          <a:p>
            <a:r>
              <a:rPr lang="en-US" dirty="0" smtClean="0"/>
              <a:t>OmniRAN is about network support for attaching terminal devices deploying IEEE 802 technologies to communication networks.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OmniRAN aims to define interfaces and network functions for access networks based on IEEE 802 technologies</a:t>
            </a:r>
          </a:p>
          <a:p>
            <a:pPr lvl="1"/>
            <a:r>
              <a:rPr lang="en-US" dirty="0" smtClean="0"/>
              <a:t>including IEEE 802.3!</a:t>
            </a:r>
          </a:p>
          <a:p>
            <a:r>
              <a:rPr lang="en-US" dirty="0" smtClean="0"/>
              <a:t>BTW: What does OmniRAN stand for?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pen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nterface for </a:t>
            </a:r>
            <a:r>
              <a:rPr lang="en-US" dirty="0" err="1" smtClean="0"/>
              <a:t>omni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ange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rea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etworks</a:t>
            </a:r>
          </a:p>
        </p:txBody>
      </p:sp>
      <p:pic>
        <p:nvPicPr>
          <p:cNvPr id="4" name="Picture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746012"/>
            <a:ext cx="2057400" cy="16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 bwMode="auto">
          <a:xfrm>
            <a:off x="3886200" y="3203212"/>
            <a:ext cx="762000" cy="685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Group 61"/>
          <p:cNvGrpSpPr/>
          <p:nvPr/>
        </p:nvGrpSpPr>
        <p:grpSpPr>
          <a:xfrm>
            <a:off x="3955726" y="3248870"/>
            <a:ext cx="606018" cy="447698"/>
            <a:chOff x="6324600" y="1828800"/>
            <a:chExt cx="917575" cy="677862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44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6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47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2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3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48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9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0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8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4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5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36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8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39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22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3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4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25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29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0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1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2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26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7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28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10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11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2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3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14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8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19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0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21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15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16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17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pic>
        <p:nvPicPr>
          <p:cNvPr id="5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1474" y="3620369"/>
            <a:ext cx="381000" cy="2427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6" name="Picture 55" descr="MC900030330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669812"/>
            <a:ext cx="389557" cy="514082"/>
          </a:xfrm>
          <a:prstGeom prst="rect">
            <a:avLst/>
          </a:prstGeom>
        </p:spPr>
      </p:pic>
      <p:pic>
        <p:nvPicPr>
          <p:cNvPr id="58" name="Picture 57" descr="MC90023361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3431812"/>
            <a:ext cx="607831" cy="594042"/>
          </a:xfrm>
          <a:prstGeom prst="rect">
            <a:avLst/>
          </a:prstGeom>
        </p:spPr>
      </p:pic>
      <p:pic>
        <p:nvPicPr>
          <p:cNvPr id="59" name="Picture 58" descr="MC900435238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4193812"/>
            <a:ext cx="267448" cy="378188"/>
          </a:xfrm>
          <a:prstGeom prst="rect">
            <a:avLst/>
          </a:prstGeom>
        </p:spPr>
      </p:pic>
      <p:pic>
        <p:nvPicPr>
          <p:cNvPr id="100" name="Picture 99" descr="MC900441329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200" y="2822212"/>
            <a:ext cx="381000" cy="381000"/>
          </a:xfrm>
          <a:prstGeom prst="rect">
            <a:avLst/>
          </a:prstGeom>
        </p:spPr>
      </p:pic>
      <p:pic>
        <p:nvPicPr>
          <p:cNvPr id="101" name="Picture 100" descr="MC900331055.W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2600" y="3232001"/>
            <a:ext cx="475362" cy="304800"/>
          </a:xfrm>
          <a:prstGeom prst="rect">
            <a:avLst/>
          </a:prstGeom>
        </p:spPr>
      </p:pic>
      <p:grpSp>
        <p:nvGrpSpPr>
          <p:cNvPr id="88" name="Group 87"/>
          <p:cNvGrpSpPr/>
          <p:nvPr/>
        </p:nvGrpSpPr>
        <p:grpSpPr>
          <a:xfrm>
            <a:off x="2875328" y="2796997"/>
            <a:ext cx="375596" cy="763981"/>
            <a:chOff x="2875328" y="2568397"/>
            <a:chExt cx="375596" cy="763981"/>
          </a:xfrm>
        </p:grpSpPr>
        <p:grpSp>
          <p:nvGrpSpPr>
            <p:cNvPr id="82" name="Group 18"/>
            <p:cNvGrpSpPr>
              <a:grpSpLocks/>
            </p:cNvGrpSpPr>
            <p:nvPr/>
          </p:nvGrpSpPr>
          <p:grpSpPr bwMode="auto">
            <a:xfrm rot="8258928" flipV="1">
              <a:off x="2875328" y="2568397"/>
              <a:ext cx="375596" cy="763981"/>
              <a:chOff x="2870" y="2211"/>
              <a:chExt cx="690" cy="728"/>
            </a:xfrm>
          </p:grpSpPr>
          <p:sp>
            <p:nvSpPr>
              <p:cNvPr id="83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050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95600" y="2819399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89" name="Group 88"/>
          <p:cNvGrpSpPr/>
          <p:nvPr/>
        </p:nvGrpSpPr>
        <p:grpSpPr>
          <a:xfrm>
            <a:off x="2209800" y="3429000"/>
            <a:ext cx="1066800" cy="316345"/>
            <a:chOff x="2209800" y="3200400"/>
            <a:chExt cx="1066800" cy="316345"/>
          </a:xfrm>
        </p:grpSpPr>
        <p:cxnSp>
          <p:nvCxnSpPr>
            <p:cNvPr id="102" name="Curved Connector 101"/>
            <p:cNvCxnSpPr/>
            <p:nvPr/>
          </p:nvCxnSpPr>
          <p:spPr bwMode="auto">
            <a:xfrm>
              <a:off x="2209800" y="3203212"/>
              <a:ext cx="1066800" cy="30480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sm" len="med"/>
              <a:tailEnd type="stealth" w="sm" len="med"/>
            </a:ln>
            <a:effectLst/>
          </p:spPr>
        </p:cxnSp>
        <p:pic>
          <p:nvPicPr>
            <p:cNvPr id="77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590800" y="3200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0" name="Group 89"/>
          <p:cNvGrpSpPr/>
          <p:nvPr/>
        </p:nvGrpSpPr>
        <p:grpSpPr>
          <a:xfrm>
            <a:off x="2600840" y="3662421"/>
            <a:ext cx="723669" cy="608637"/>
            <a:chOff x="2600840" y="3433821"/>
            <a:chExt cx="723669" cy="608637"/>
          </a:xfrm>
        </p:grpSpPr>
        <p:grpSp>
          <p:nvGrpSpPr>
            <p:cNvPr id="79" name="Group 18"/>
            <p:cNvGrpSpPr>
              <a:grpSpLocks/>
            </p:cNvGrpSpPr>
            <p:nvPr/>
          </p:nvGrpSpPr>
          <p:grpSpPr bwMode="auto">
            <a:xfrm rot="7187548" flipV="1">
              <a:off x="2658356" y="3376305"/>
              <a:ext cx="608637" cy="723669"/>
              <a:chOff x="2870" y="2211"/>
              <a:chExt cx="690" cy="728"/>
            </a:xfrm>
          </p:grpSpPr>
          <p:sp>
            <p:nvSpPr>
              <p:cNvPr id="80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8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819400" y="3581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9" name="Group 98"/>
          <p:cNvGrpSpPr/>
          <p:nvPr/>
        </p:nvGrpSpPr>
        <p:grpSpPr>
          <a:xfrm>
            <a:off x="5040493" y="3948373"/>
            <a:ext cx="815614" cy="350672"/>
            <a:chOff x="5040493" y="3719773"/>
            <a:chExt cx="815614" cy="350672"/>
          </a:xfrm>
        </p:grpSpPr>
        <p:grpSp>
          <p:nvGrpSpPr>
            <p:cNvPr id="91" name="Group 18"/>
            <p:cNvGrpSpPr>
              <a:grpSpLocks/>
            </p:cNvGrpSpPr>
            <p:nvPr/>
          </p:nvGrpSpPr>
          <p:grpSpPr bwMode="auto">
            <a:xfrm rot="7950528" flipV="1">
              <a:off x="5272964" y="3487302"/>
              <a:ext cx="350672" cy="815614"/>
              <a:chOff x="2870" y="2211"/>
              <a:chExt cx="690" cy="728"/>
            </a:xfrm>
          </p:grpSpPr>
          <p:sp>
            <p:nvSpPr>
              <p:cNvPr id="92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5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0" y="37338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8" name="Group 97"/>
          <p:cNvGrpSpPr/>
          <p:nvPr/>
        </p:nvGrpSpPr>
        <p:grpSpPr>
          <a:xfrm>
            <a:off x="5181600" y="3429000"/>
            <a:ext cx="1143000" cy="528433"/>
            <a:chOff x="5181600" y="3200400"/>
            <a:chExt cx="1143000" cy="528433"/>
          </a:xfrm>
        </p:grpSpPr>
        <p:cxnSp>
          <p:nvCxnSpPr>
            <p:cNvPr id="74" name="Curved Connector 73"/>
            <p:cNvCxnSpPr>
              <a:endCxn id="58" idx="1"/>
            </p:cNvCxnSpPr>
            <p:nvPr/>
          </p:nvCxnSpPr>
          <p:spPr bwMode="auto">
            <a:xfrm>
              <a:off x="5181600" y="3431812"/>
              <a:ext cx="1143000" cy="297021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sm" len="med"/>
              <a:tailEnd type="stealth" w="sm" len="med"/>
            </a:ln>
            <a:effectLst/>
          </p:spPr>
        </p:cxnSp>
        <p:pic>
          <p:nvPicPr>
            <p:cNvPr id="86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562600" y="3200400"/>
              <a:ext cx="307041" cy="316345"/>
            </a:xfrm>
            <a:prstGeom prst="rect">
              <a:avLst/>
            </a:prstGeom>
            <a:noFill/>
          </p:spPr>
        </p:pic>
      </p:grpSp>
      <p:grpSp>
        <p:nvGrpSpPr>
          <p:cNvPr id="97" name="Group 96"/>
          <p:cNvGrpSpPr/>
          <p:nvPr/>
        </p:nvGrpSpPr>
        <p:grpSpPr>
          <a:xfrm>
            <a:off x="5115423" y="2877903"/>
            <a:ext cx="741952" cy="388053"/>
            <a:chOff x="5115423" y="2649303"/>
            <a:chExt cx="741952" cy="388053"/>
          </a:xfrm>
        </p:grpSpPr>
        <p:grpSp>
          <p:nvGrpSpPr>
            <p:cNvPr id="94" name="Group 18"/>
            <p:cNvGrpSpPr>
              <a:grpSpLocks/>
            </p:cNvGrpSpPr>
            <p:nvPr/>
          </p:nvGrpSpPr>
          <p:grpSpPr bwMode="auto">
            <a:xfrm rot="5587469" flipV="1">
              <a:off x="5292372" y="2472354"/>
              <a:ext cx="388053" cy="741952"/>
              <a:chOff x="2870" y="2211"/>
              <a:chExt cx="690" cy="728"/>
            </a:xfrm>
          </p:grpSpPr>
          <p:sp>
            <p:nvSpPr>
              <p:cNvPr id="95" name="Freeform 19"/>
              <p:cNvSpPr>
                <a:spLocks/>
              </p:cNvSpPr>
              <p:nvPr/>
            </p:nvSpPr>
            <p:spPr bwMode="auto">
              <a:xfrm>
                <a:off x="2870" y="2551"/>
                <a:ext cx="461" cy="388"/>
              </a:xfrm>
              <a:custGeom>
                <a:avLst/>
                <a:gdLst/>
                <a:ahLst/>
                <a:cxnLst>
                  <a:cxn ang="0">
                    <a:pos x="111" y="28"/>
                  </a:cxn>
                  <a:cxn ang="0">
                    <a:pos x="116" y="30"/>
                  </a:cxn>
                  <a:cxn ang="0">
                    <a:pos x="128" y="0"/>
                  </a:cxn>
                  <a:cxn ang="0">
                    <a:pos x="149" y="5"/>
                  </a:cxn>
                  <a:cxn ang="0">
                    <a:pos x="0" y="247"/>
                  </a:cxn>
                  <a:cxn ang="0">
                    <a:pos x="111" y="28"/>
                  </a:cxn>
                </a:cxnLst>
                <a:rect l="0" t="0" r="r" b="b"/>
                <a:pathLst>
                  <a:path w="149" h="247">
                    <a:moveTo>
                      <a:pt x="111" y="28"/>
                    </a:moveTo>
                    <a:lnTo>
                      <a:pt x="116" y="30"/>
                    </a:lnTo>
                    <a:lnTo>
                      <a:pt x="128" y="0"/>
                    </a:lnTo>
                    <a:lnTo>
                      <a:pt x="149" y="5"/>
                    </a:lnTo>
                    <a:lnTo>
                      <a:pt x="0" y="247"/>
                    </a:lnTo>
                    <a:lnTo>
                      <a:pt x="111" y="28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Freeform 20"/>
              <p:cNvSpPr>
                <a:spLocks/>
              </p:cNvSpPr>
              <p:nvPr/>
            </p:nvSpPr>
            <p:spPr bwMode="auto">
              <a:xfrm>
                <a:off x="3158" y="2211"/>
                <a:ext cx="402" cy="384"/>
              </a:xfrm>
              <a:custGeom>
                <a:avLst/>
                <a:gdLst/>
                <a:ahLst/>
                <a:cxnLst>
                  <a:cxn ang="0">
                    <a:pos x="0" y="239"/>
                  </a:cxn>
                  <a:cxn ang="0">
                    <a:pos x="130" y="0"/>
                  </a:cxn>
                  <a:cxn ang="0">
                    <a:pos x="35" y="216"/>
                  </a:cxn>
                  <a:cxn ang="0">
                    <a:pos x="32" y="216"/>
                  </a:cxn>
                  <a:cxn ang="0">
                    <a:pos x="18" y="244"/>
                  </a:cxn>
                  <a:cxn ang="0">
                    <a:pos x="0" y="239"/>
                  </a:cxn>
                </a:cxnLst>
                <a:rect l="0" t="0" r="r" b="b"/>
                <a:pathLst>
                  <a:path w="130" h="244">
                    <a:moveTo>
                      <a:pt x="0" y="239"/>
                    </a:moveTo>
                    <a:lnTo>
                      <a:pt x="130" y="0"/>
                    </a:lnTo>
                    <a:lnTo>
                      <a:pt x="35" y="216"/>
                    </a:lnTo>
                    <a:lnTo>
                      <a:pt x="32" y="216"/>
                    </a:lnTo>
                    <a:lnTo>
                      <a:pt x="18" y="244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F2BD1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87" name="Picture 2" descr="http://www.ieee802.org/802.GIF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34000" y="2667000"/>
              <a:ext cx="307041" cy="316345"/>
            </a:xfrm>
            <a:prstGeom prst="rect">
              <a:avLst/>
            </a:prstGeom>
            <a:noFill/>
          </p:spPr>
        </p:pic>
      </p:grpSp>
      <p:pic>
        <p:nvPicPr>
          <p:cNvPr id="103" name="Picture 102" descr="MC90043983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09800" y="3867150"/>
            <a:ext cx="457200" cy="457200"/>
          </a:xfrm>
          <a:prstGeom prst="rect">
            <a:avLst/>
          </a:prstGeom>
        </p:spPr>
      </p:pic>
      <p:pic>
        <p:nvPicPr>
          <p:cNvPr id="104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148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4" descr="switch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152400" cy="7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ounded Rectangle 136"/>
          <p:cNvSpPr/>
          <p:nvPr/>
        </p:nvSpPr>
        <p:spPr bwMode="auto">
          <a:xfrm>
            <a:off x="6400800" y="1536666"/>
            <a:ext cx="1219200" cy="1600200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2667000" y="1536666"/>
            <a:ext cx="2057400" cy="1600200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smtClean="0"/>
              <a:t>Dynamic attachment of terminals to networks</a:t>
            </a:r>
            <a:endParaRPr lang="en-US"/>
          </a:p>
        </p:txBody>
      </p:sp>
      <p:sp>
        <p:nvSpPr>
          <p:cNvPr id="104589" name="Rectangle 141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Communication networks supporting dynamic attachment of terminals are usually structured into</a:t>
            </a:r>
          </a:p>
          <a:p>
            <a:pPr lvl="1"/>
            <a:r>
              <a:rPr lang="en-US" dirty="0" smtClean="0"/>
              <a:t>Access Network</a:t>
            </a:r>
          </a:p>
          <a:p>
            <a:pPr lvl="2"/>
            <a:r>
              <a:rPr lang="en-US" dirty="0" smtClean="0"/>
              <a:t>Distributed infrastructure for aggregation of multiple network access interfaces into a common interface</a:t>
            </a:r>
          </a:p>
          <a:p>
            <a:pPr lvl="1"/>
            <a:r>
              <a:rPr lang="en-US" dirty="0" smtClean="0"/>
              <a:t>Core Network</a:t>
            </a:r>
          </a:p>
          <a:p>
            <a:pPr lvl="2"/>
            <a:r>
              <a:rPr lang="en-US" dirty="0" smtClean="0"/>
              <a:t>Infrastructure for control and management of network access and end-to-end IP connectivity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Infrastructure for providing services on top of established IP connectivity</a:t>
            </a:r>
            <a:endParaRPr lang="en-US" dirty="0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914400" y="1536666"/>
            <a:ext cx="990600" cy="1611313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5040313" y="1536666"/>
            <a:ext cx="1055687" cy="1611313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104462" name="Freeform 14"/>
          <p:cNvSpPr>
            <a:spLocks/>
          </p:cNvSpPr>
          <p:nvPr/>
        </p:nvSpPr>
        <p:spPr bwMode="auto">
          <a:xfrm>
            <a:off x="5384800" y="2438366"/>
            <a:ext cx="38735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graphicFrame>
        <p:nvGraphicFramePr>
          <p:cNvPr id="104463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6553200" y="2527267"/>
          <a:ext cx="990600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4" imgW="5759280" imgH="3222360" progId="">
                  <p:embed/>
                </p:oleObj>
              </mc:Choice>
              <mc:Fallback>
                <p:oleObj name="Clip" r:id="rId4" imgW="5759280" imgH="3222360" progId="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27267"/>
                        <a:ext cx="990600" cy="53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663351" y="2610290"/>
            <a:ext cx="7906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Internet</a:t>
            </a:r>
            <a:endParaRPr lang="en-US" sz="1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3429000" y="2298666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3335336" y="2755865"/>
            <a:ext cx="703263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V="1">
            <a:off x="4343400" y="2755866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0" name="AutoShape 22"/>
          <p:cNvSpPr>
            <a:spLocks noChangeArrowheads="1"/>
          </p:cNvSpPr>
          <p:nvPr/>
        </p:nvSpPr>
        <p:spPr bwMode="auto">
          <a:xfrm>
            <a:off x="5195888" y="2128803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>
              <a:ea typeface="ＭＳ Ｐゴシック" pitchFamily="34" charset="-128"/>
            </a:endParaRPr>
          </a:p>
        </p:txBody>
      </p:sp>
      <p:pic>
        <p:nvPicPr>
          <p:cNvPr id="104471" name="Picture 23" descr="x_big_image2"/>
          <p:cNvPicPr>
            <a:picLocks noChangeAspect="1" noChangeArrowheads="1"/>
          </p:cNvPicPr>
          <p:nvPr/>
        </p:nvPicPr>
        <p:blipFill>
          <a:blip r:embed="rId6">
            <a:lum bright="10000" contrast="40000"/>
          </a:blip>
          <a:srcRect/>
          <a:stretch>
            <a:fillRect/>
          </a:stretch>
        </p:blipFill>
        <p:spPr bwMode="auto">
          <a:xfrm>
            <a:off x="1031544" y="2204530"/>
            <a:ext cx="6826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 noChangeAspect="1"/>
          </p:cNvGrpSpPr>
          <p:nvPr/>
        </p:nvGrpSpPr>
        <p:grpSpPr bwMode="auto">
          <a:xfrm flipH="1">
            <a:off x="2687637" y="2239929"/>
            <a:ext cx="661988" cy="796925"/>
            <a:chOff x="5" y="2480"/>
            <a:chExt cx="237" cy="430"/>
          </a:xfrm>
        </p:grpSpPr>
        <p:grpSp>
          <p:nvGrpSpPr>
            <p:cNvPr id="3" name="Group 26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" name="Group 27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5" name="Group 28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477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8" name="Line 3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79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0" name="Line 3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1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2" name="Line 3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83" name="Line 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484" name="Line 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6" name="Line 38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7" name="Line 3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8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89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0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43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492" name="Line 4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3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4" name="Line 4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5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9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497" name="Oval 49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498" name="Arc 50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99" name="Arc 51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00" name="Arc 52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 noChangeAspect="1"/>
          </p:cNvGrpSpPr>
          <p:nvPr/>
        </p:nvGrpSpPr>
        <p:grpSpPr bwMode="auto">
          <a:xfrm flipH="1">
            <a:off x="3009900" y="1793841"/>
            <a:ext cx="419100" cy="504825"/>
            <a:chOff x="5" y="2480"/>
            <a:chExt cx="237" cy="430"/>
          </a:xfrm>
        </p:grpSpPr>
        <p:grpSp>
          <p:nvGrpSpPr>
            <p:cNvPr id="8" name="Group 54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9" name="Group 55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10" name="Group 56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104505" name="Line 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6" name="Line 58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7" name="Line 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8" name="Line 6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09" name="Line 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0" name="Line 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11" name="Line 6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512" name="Line 6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3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4" name="Line 6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5" name="Line 6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6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7" name="Line 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18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1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04520" name="Line 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1" name="Line 73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2" name="Line 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3" name="Line 75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24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525" name="Oval 77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26" name="Arc 78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7" name="Arc 79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28" name="Arc 80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29" name="Text Box 81"/>
          <p:cNvSpPr txBox="1">
            <a:spLocks noChangeArrowheads="1"/>
          </p:cNvSpPr>
          <p:nvPr/>
        </p:nvSpPr>
        <p:spPr bwMode="auto">
          <a:xfrm>
            <a:off x="981067" y="1487762"/>
            <a:ext cx="840743" cy="2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2400"/>
              </a:lnSpc>
              <a:spcBef>
                <a:spcPct val="0"/>
              </a:spcBef>
              <a:buFontTx/>
              <a:buNone/>
            </a:pPr>
            <a:r>
              <a:rPr lang="de-DE" sz="1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Terminal</a:t>
            </a:r>
            <a:endParaRPr lang="en-US" sz="16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04530" name="Text Box 82"/>
          <p:cNvSpPr txBox="1">
            <a:spLocks noChangeArrowheads="1"/>
          </p:cNvSpPr>
          <p:nvPr/>
        </p:nvSpPr>
        <p:spPr bwMode="auto">
          <a:xfrm>
            <a:off x="2895600" y="1536666"/>
            <a:ext cx="1641476" cy="2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Access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532" name="Text Box 84"/>
          <p:cNvSpPr txBox="1">
            <a:spLocks noChangeArrowheads="1"/>
          </p:cNvSpPr>
          <p:nvPr/>
        </p:nvSpPr>
        <p:spPr bwMode="auto">
          <a:xfrm>
            <a:off x="6548220" y="1563962"/>
            <a:ext cx="843180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Services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6664325" y="1876391"/>
            <a:ext cx="269875" cy="460375"/>
            <a:chOff x="4120" y="2308"/>
            <a:chExt cx="305" cy="415"/>
          </a:xfrm>
        </p:grpSpPr>
        <p:sp>
          <p:nvSpPr>
            <p:cNvPr id="104534" name="Freeform 8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5" name="Rectangle 8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6" name="Oval 8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8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38" name="Line 9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39" name="Line 9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0" name="Line 9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1" name="Line 9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42" name="Freeform 9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3" name="Oval 9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44" name="Oval 9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6892925" y="1952591"/>
            <a:ext cx="269875" cy="460375"/>
            <a:chOff x="4120" y="2308"/>
            <a:chExt cx="305" cy="415"/>
          </a:xfrm>
        </p:grpSpPr>
        <p:sp>
          <p:nvSpPr>
            <p:cNvPr id="104546" name="Freeform 9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7" name="Rectangle 9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8" name="Oval 10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50" name="Line 10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1" name="Line 10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2" name="Line 10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53" name="Line 10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4" name="Freeform 10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5" name="Oval 10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6" name="Oval 10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7121525" y="2028791"/>
            <a:ext cx="269875" cy="460375"/>
            <a:chOff x="4120" y="2308"/>
            <a:chExt cx="305" cy="415"/>
          </a:xfrm>
        </p:grpSpPr>
        <p:sp>
          <p:nvSpPr>
            <p:cNvPr id="104558" name="Freeform 110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9" name="Rectangle 111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0" name="Oval 112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3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62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3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4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65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66" name="Freeform 118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7" name="Oval 119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8" name="Oval 120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69" name="Line 121"/>
          <p:cNvSpPr>
            <a:spLocks noChangeShapeType="1"/>
          </p:cNvSpPr>
          <p:nvPr/>
        </p:nvSpPr>
        <p:spPr bwMode="auto">
          <a:xfrm flipV="1">
            <a:off x="5562600" y="2374866"/>
            <a:ext cx="1295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22"/>
          <p:cNvGrpSpPr>
            <a:grpSpLocks/>
          </p:cNvGrpSpPr>
          <p:nvPr/>
        </p:nvGrpSpPr>
        <p:grpSpPr bwMode="auto">
          <a:xfrm>
            <a:off x="5629275" y="2024028"/>
            <a:ext cx="269875" cy="460375"/>
            <a:chOff x="4120" y="2308"/>
            <a:chExt cx="305" cy="415"/>
          </a:xfrm>
        </p:grpSpPr>
        <p:sp>
          <p:nvSpPr>
            <p:cNvPr id="1045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04575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6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7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8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7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8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8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583" name="Text Box 135"/>
          <p:cNvSpPr txBox="1">
            <a:spLocks noChangeArrowheads="1"/>
          </p:cNvSpPr>
          <p:nvPr/>
        </p:nvSpPr>
        <p:spPr bwMode="auto">
          <a:xfrm>
            <a:off x="5153179" y="1563962"/>
            <a:ext cx="867225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Core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Network</a:t>
            </a:r>
            <a:r>
              <a:rPr lang="hr-H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36"/>
          <p:cNvGrpSpPr>
            <a:grpSpLocks/>
          </p:cNvGrpSpPr>
          <p:nvPr/>
        </p:nvGrpSpPr>
        <p:grpSpPr bwMode="auto">
          <a:xfrm rot="7209871" flipV="1">
            <a:off x="1722438" y="2120866"/>
            <a:ext cx="982662" cy="871537"/>
            <a:chOff x="2870" y="2211"/>
            <a:chExt cx="690" cy="728"/>
          </a:xfrm>
        </p:grpSpPr>
        <p:sp>
          <p:nvSpPr>
            <p:cNvPr id="104585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86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90" name="AutoShape 142"/>
          <p:cNvSpPr>
            <a:spLocks noChangeArrowheads="1"/>
          </p:cNvSpPr>
          <p:nvPr/>
        </p:nvSpPr>
        <p:spPr bwMode="auto">
          <a:xfrm>
            <a:off x="4038600" y="2679666"/>
            <a:ext cx="360363" cy="142875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5" name="Picture 29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78438" y="2603466"/>
            <a:ext cx="47830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Support Functions for </a:t>
            </a:r>
            <a:br>
              <a:rPr lang="en-US" dirty="0"/>
            </a:br>
            <a:r>
              <a:rPr lang="en-US" dirty="0"/>
              <a:t>Dynamic Attachements of Terminals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Network detection and selection</a:t>
            </a:r>
          </a:p>
          <a:p>
            <a:pPr lvl="1"/>
            <a:r>
              <a:rPr lang="en-US" dirty="0" smtClean="0"/>
              <a:t>Finding the most appropriate network access</a:t>
            </a: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Setting up the access link</a:t>
            </a:r>
          </a:p>
          <a:p>
            <a:pPr lvl="1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Scope of individual IEEE 802.xx specifications</a:t>
            </a:r>
          </a:p>
          <a:p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Framework,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based on IEEE 802.1X</a:t>
            </a:r>
          </a:p>
          <a:p>
            <a:r>
              <a:rPr lang="en-US" dirty="0" smtClean="0"/>
              <a:t>Setting up the e2e communication link</a:t>
            </a:r>
          </a:p>
          <a:p>
            <a:pPr lvl="1"/>
            <a:r>
              <a:rPr lang="en-US" dirty="0" smtClean="0"/>
              <a:t>Authorization, service management</a:t>
            </a:r>
          </a:p>
          <a:p>
            <a:r>
              <a:rPr lang="en-US" dirty="0" smtClean="0"/>
              <a:t>Maintaining the user data connection when changing access,</a:t>
            </a:r>
          </a:p>
          <a:p>
            <a:pPr lvl="1"/>
            <a:r>
              <a:rPr lang="en-US" dirty="0" smtClean="0"/>
              <a:t>Mobility support,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including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solutions based on IEEE 802.21</a:t>
            </a:r>
            <a:endParaRPr lang="en-US" dirty="0" smtClean="0"/>
          </a:p>
          <a:p>
            <a:r>
              <a:rPr lang="en-US" dirty="0" smtClean="0"/>
              <a:t>Usage and inventory reporting</a:t>
            </a:r>
          </a:p>
          <a:p>
            <a:pPr lvl="1"/>
            <a:r>
              <a:rPr lang="en-US" dirty="0" smtClean="0"/>
              <a:t>Accounting, service monitoring, location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Subscription management</a:t>
            </a:r>
          </a:p>
          <a:p>
            <a:pPr lvl="1"/>
            <a:r>
              <a:rPr lang="en-US" dirty="0" smtClean="0"/>
              <a:t>Adding new users to a network and maintaining existing subscriptions</a:t>
            </a:r>
          </a:p>
          <a:p>
            <a:r>
              <a:rPr lang="en-US" dirty="0" smtClean="0"/>
              <a:t>Management of terminals</a:t>
            </a:r>
          </a:p>
          <a:p>
            <a:pPr lvl="1"/>
            <a:r>
              <a:rPr lang="en-US" dirty="0" smtClean="0"/>
              <a:t>Initial configuration and provisioning and update of policies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55"/>
          <p:cNvSpPr>
            <a:spLocks noChangeShapeType="1"/>
          </p:cNvSpPr>
          <p:nvPr/>
        </p:nvSpPr>
        <p:spPr bwMode="auto">
          <a:xfrm flipV="1">
            <a:off x="7805737" y="2438398"/>
            <a:ext cx="0" cy="2971801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AutoShape 154"/>
          <p:cNvSpPr>
            <a:spLocks noChangeArrowheads="1"/>
          </p:cNvSpPr>
          <p:nvPr/>
        </p:nvSpPr>
        <p:spPr bwMode="auto">
          <a:xfrm>
            <a:off x="7315200" y="2743200"/>
            <a:ext cx="990600" cy="990600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‘Legacy’ Communication Networks </a:t>
            </a:r>
            <a:br>
              <a:rPr lang="en-US" dirty="0" smtClean="0"/>
            </a:br>
            <a:r>
              <a:rPr lang="en-US" dirty="0" smtClean="0"/>
              <a:t>have solved 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pecific scope:</a:t>
            </a:r>
          </a:p>
          <a:p>
            <a:r>
              <a:rPr lang="en-US" dirty="0" smtClean="0"/>
              <a:t>Close relationship between user terminal, access network and service provider</a:t>
            </a:r>
          </a:p>
          <a:p>
            <a:pPr lvl="1"/>
            <a:r>
              <a:rPr lang="en-US" dirty="0" smtClean="0"/>
              <a:t>Single interface in terminal</a:t>
            </a:r>
          </a:p>
          <a:p>
            <a:pPr lvl="1"/>
            <a:r>
              <a:rPr lang="en-US" dirty="0" smtClean="0"/>
              <a:t>Single access network topology</a:t>
            </a:r>
          </a:p>
          <a:p>
            <a:pPr lvl="1"/>
            <a:r>
              <a:rPr lang="en-US" dirty="0" smtClean="0"/>
              <a:t>Single operator</a:t>
            </a:r>
          </a:p>
          <a:p>
            <a:pPr lvl="2"/>
            <a:r>
              <a:rPr lang="en-US" dirty="0" smtClean="0"/>
              <a:t>single entity (operator, IT department) controls complete service chain</a:t>
            </a:r>
          </a:p>
          <a:p>
            <a:r>
              <a:rPr lang="en-US" dirty="0" smtClean="0"/>
              <a:t>Operators with long-time experience in network operation.</a:t>
            </a:r>
          </a:p>
        </p:txBody>
      </p:sp>
      <p:sp>
        <p:nvSpPr>
          <p:cNvPr id="4" name="AutoShape 153"/>
          <p:cNvSpPr>
            <a:spLocks noChangeArrowheads="1"/>
          </p:cNvSpPr>
          <p:nvPr/>
        </p:nvSpPr>
        <p:spPr bwMode="auto">
          <a:xfrm>
            <a:off x="7315200" y="5216525"/>
            <a:ext cx="990600" cy="879475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/>
          </a:p>
        </p:txBody>
      </p:sp>
      <p:sp>
        <p:nvSpPr>
          <p:cNvPr id="5" name="AutoShape 154"/>
          <p:cNvSpPr>
            <a:spLocks noChangeArrowheads="1"/>
          </p:cNvSpPr>
          <p:nvPr/>
        </p:nvSpPr>
        <p:spPr bwMode="auto">
          <a:xfrm>
            <a:off x="7315200" y="38862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58"/>
          <p:cNvGrpSpPr>
            <a:grpSpLocks noChangeAspect="1"/>
          </p:cNvGrpSpPr>
          <p:nvPr/>
        </p:nvGrpSpPr>
        <p:grpSpPr bwMode="auto">
          <a:xfrm flipH="1">
            <a:off x="7535046" y="4089323"/>
            <a:ext cx="572315" cy="688975"/>
            <a:chOff x="5" y="2480"/>
            <a:chExt cx="237" cy="430"/>
          </a:xfrm>
        </p:grpSpPr>
        <p:grpSp>
          <p:nvGrpSpPr>
            <p:cNvPr id="10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1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2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0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3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17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Rectangle 187"/>
          <p:cNvSpPr>
            <a:spLocks noChangeArrowheads="1"/>
          </p:cNvSpPr>
          <p:nvPr/>
        </p:nvSpPr>
        <p:spPr bwMode="auto">
          <a:xfrm>
            <a:off x="7373937" y="3890962"/>
            <a:ext cx="8636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88"/>
          <p:cNvSpPr>
            <a:spLocks noChangeArrowheads="1"/>
          </p:cNvSpPr>
          <p:nvPr/>
        </p:nvSpPr>
        <p:spPr bwMode="auto">
          <a:xfrm>
            <a:off x="7373937" y="2790825"/>
            <a:ext cx="8556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Core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560" descr="sl45_transpar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9025" y="5438775"/>
            <a:ext cx="219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4300" y="5410200"/>
            <a:ext cx="377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Rounded Rectangle 42"/>
          <p:cNvSpPr/>
          <p:nvPr/>
        </p:nvSpPr>
        <p:spPr bwMode="auto">
          <a:xfrm>
            <a:off x="7315200" y="1752600"/>
            <a:ext cx="990600" cy="762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4" name="Group 61"/>
          <p:cNvGrpSpPr/>
          <p:nvPr/>
        </p:nvGrpSpPr>
        <p:grpSpPr>
          <a:xfrm>
            <a:off x="7471183" y="1891804"/>
            <a:ext cx="678233" cy="501047"/>
            <a:chOff x="6324600" y="1828800"/>
            <a:chExt cx="917575" cy="677862"/>
          </a:xfrm>
        </p:grpSpPr>
        <p:grpSp>
          <p:nvGrpSpPr>
            <p:cNvPr id="45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86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87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88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89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93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4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5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90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91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92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6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71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2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3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74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82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3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4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75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76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81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7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60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2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63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7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8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9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0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64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5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66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48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49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0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1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52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6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7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8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9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53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4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5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520910" y="3016196"/>
            <a:ext cx="532437" cy="381000"/>
            <a:chOff x="7481888" y="3079208"/>
            <a:chExt cx="595312" cy="425992"/>
          </a:xfrm>
        </p:grpSpPr>
        <p:sp>
          <p:nvSpPr>
            <p:cNvPr id="99" name="Freeform 14"/>
            <p:cNvSpPr>
              <a:spLocks/>
            </p:cNvSpPr>
            <p:nvPr/>
          </p:nvSpPr>
          <p:spPr bwMode="auto">
            <a:xfrm>
              <a:off x="7641802" y="3429946"/>
              <a:ext cx="327892" cy="75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"/>
                </a:cxn>
                <a:cxn ang="0">
                  <a:pos x="499" y="90"/>
                </a:cxn>
                <a:cxn ang="0">
                  <a:pos x="499" y="0"/>
                </a:cxn>
              </a:cxnLst>
              <a:rect l="0" t="0" r="r" b="b"/>
              <a:pathLst>
                <a:path w="499" h="90">
                  <a:moveTo>
                    <a:pt x="0" y="0"/>
                  </a:moveTo>
                  <a:lnTo>
                    <a:pt x="0" y="90"/>
                  </a:lnTo>
                  <a:lnTo>
                    <a:pt x="499" y="90"/>
                  </a:lnTo>
                  <a:lnTo>
                    <a:pt x="49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0" tIns="0"/>
            <a:lstStyle/>
            <a:p>
              <a:endParaRPr lang="en-US"/>
            </a:p>
          </p:txBody>
        </p:sp>
        <p:sp>
          <p:nvSpPr>
            <p:cNvPr id="100" name="AutoShape 22"/>
            <p:cNvSpPr>
              <a:spLocks noChangeArrowheads="1"/>
            </p:cNvSpPr>
            <p:nvPr/>
          </p:nvSpPr>
          <p:spPr bwMode="auto">
            <a:xfrm>
              <a:off x="7481888" y="3167900"/>
              <a:ext cx="305047" cy="27682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ea typeface="ＭＳ Ｐゴシック" pitchFamily="34" charset="-128"/>
              </a:endParaRPr>
            </a:p>
          </p:txBody>
        </p:sp>
        <p:grpSp>
          <p:nvGrpSpPr>
            <p:cNvPr id="101" name="Group 122"/>
            <p:cNvGrpSpPr>
              <a:grpSpLocks/>
            </p:cNvGrpSpPr>
            <p:nvPr/>
          </p:nvGrpSpPr>
          <p:grpSpPr bwMode="auto">
            <a:xfrm>
              <a:off x="7848751" y="3079208"/>
              <a:ext cx="228449" cy="389708"/>
              <a:chOff x="4120" y="2308"/>
              <a:chExt cx="305" cy="415"/>
            </a:xfrm>
          </p:grpSpPr>
          <p:sp>
            <p:nvSpPr>
              <p:cNvPr id="102" name="Freeform 1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Oval 1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5" name="Group 1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09" name="Line 1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1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" name="Line 1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6" name="Freeform 1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Oval 1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1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8" name="Picture 1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3429000"/>
            <a:ext cx="352425" cy="223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may need broader scope</a:t>
            </a:r>
            <a:br>
              <a:rPr lang="en-US"/>
            </a:br>
            <a:r>
              <a:rPr lang="en-US"/>
              <a:t> e.g. </a:t>
            </a:r>
            <a:r>
              <a:rPr lang="en-US" smtClean="0"/>
              <a:t>Hetereogeneous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User-Terminals have to support</a:t>
            </a:r>
          </a:p>
          <a:p>
            <a:pPr lvl="1"/>
            <a:r>
              <a:rPr lang="en-US" b="1" dirty="0" smtClean="0"/>
              <a:t>multiple network interfaces</a:t>
            </a:r>
          </a:p>
          <a:p>
            <a:pPr lvl="2"/>
            <a:r>
              <a:rPr lang="en-US" dirty="0" smtClean="0"/>
              <a:t>e.g. Cellular, IEEE 802.3, IEEE 802.11, … </a:t>
            </a:r>
          </a:p>
          <a:p>
            <a:pPr lvl="1"/>
            <a:r>
              <a:rPr lang="en-US" b="1" dirty="0" smtClean="0"/>
              <a:t>multiple access network topologies</a:t>
            </a:r>
          </a:p>
          <a:p>
            <a:pPr lvl="2"/>
            <a:r>
              <a:rPr lang="en-US" dirty="0" smtClean="0"/>
              <a:t>e.g. IEEE802.11 in residential, corporate and public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1"/>
            <a:r>
              <a:rPr lang="en-US" b="1" dirty="0" smtClean="0"/>
              <a:t>multiple network subscriptions</a:t>
            </a:r>
          </a:p>
          <a:p>
            <a:pPr lvl="2"/>
            <a:r>
              <a:rPr lang="en-US" dirty="0" smtClean="0"/>
              <a:t>e.g. multiple subscriptions for same interface</a:t>
            </a:r>
          </a:p>
          <a:p>
            <a:r>
              <a:rPr lang="en-US" dirty="0" smtClean="0"/>
              <a:t>Generic solution to cope with complexity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olwi2-publicWiF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191000"/>
            <a:ext cx="3143252" cy="762000"/>
          </a:xfrm>
          <a:prstGeom prst="rect">
            <a:avLst/>
          </a:prstGeom>
        </p:spPr>
      </p:pic>
      <p:pic>
        <p:nvPicPr>
          <p:cNvPr id="6" name="Picture 5" descr="olwi2-residentialWiF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3306" y="4038600"/>
            <a:ext cx="3002694" cy="6858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 bwMode="auto">
          <a:xfrm>
            <a:off x="7089492" y="1295400"/>
            <a:ext cx="968967" cy="5921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" name="Group 61"/>
          <p:cNvGrpSpPr/>
          <p:nvPr/>
        </p:nvGrpSpPr>
        <p:grpSpPr>
          <a:xfrm>
            <a:off x="7245475" y="1340950"/>
            <a:ext cx="678233" cy="501047"/>
            <a:chOff x="6324600" y="1828800"/>
            <a:chExt cx="917575" cy="677862"/>
          </a:xfrm>
        </p:grpSpPr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6972300" y="1828800"/>
              <a:ext cx="269875" cy="460375"/>
              <a:chOff x="4120" y="2308"/>
              <a:chExt cx="305" cy="415"/>
            </a:xfrm>
          </p:grpSpPr>
          <p:sp>
            <p:nvSpPr>
              <p:cNvPr id="60" name="Freeform 11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1" name="Rectangle 12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2" name="Oval 13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63" name="Group 14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67" name="Line 15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8" name="Line 16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9" name="Line 17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0" name="Line 18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65" name="Oval 20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66" name="Oval 21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6756400" y="1901825"/>
              <a:ext cx="269875" cy="460375"/>
              <a:chOff x="4120" y="2308"/>
              <a:chExt cx="305" cy="415"/>
            </a:xfrm>
          </p:grpSpPr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0" name="Rectangle 24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1" name="Oval 25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52" name="Group 26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56" name="Line 27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7" name="Line 28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8" name="Line 29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9" name="Line 30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53" name="Freeform 31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6540500" y="1973262"/>
              <a:ext cx="269875" cy="460375"/>
              <a:chOff x="4120" y="2308"/>
              <a:chExt cx="305" cy="415"/>
            </a:xfrm>
          </p:grpSpPr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0" name="Oval 37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41" name="Group 38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45" name="Line 39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6" name="Line 40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7" name="Line 41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48" name="Line 42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42" name="Freeform 43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43" name="Oval 44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44" name="Oval 45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  <p:grpSp>
          <p:nvGrpSpPr>
            <p:cNvPr id="26" name="Group 618"/>
            <p:cNvGrpSpPr>
              <a:grpSpLocks/>
            </p:cNvGrpSpPr>
            <p:nvPr/>
          </p:nvGrpSpPr>
          <p:grpSpPr bwMode="auto">
            <a:xfrm>
              <a:off x="6324600" y="2046287"/>
              <a:ext cx="269875" cy="460375"/>
              <a:chOff x="4120" y="2308"/>
              <a:chExt cx="305" cy="415"/>
            </a:xfrm>
          </p:grpSpPr>
          <p:sp>
            <p:nvSpPr>
              <p:cNvPr id="27" name="Freeform 61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8" name="Rectangle 62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29" name="Oval 62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grpSp>
            <p:nvGrpSpPr>
              <p:cNvPr id="30" name="Group 62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4" name="Line 62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5" name="Line 62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6" name="Line 62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37" name="Line 62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sp>
            <p:nvSpPr>
              <p:cNvPr id="31" name="Freeform 62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50"/>
              </a:p>
            </p:txBody>
          </p:sp>
          <p:sp>
            <p:nvSpPr>
              <p:cNvPr id="32" name="Oval 62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  <p:sp>
            <p:nvSpPr>
              <p:cNvPr id="33" name="Oval 62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50"/>
              </a:p>
            </p:txBody>
          </p:sp>
        </p:grpSp>
      </p:grpSp>
      <p:sp>
        <p:nvSpPr>
          <p:cNvPr id="12" name="Freeform 11"/>
          <p:cNvSpPr/>
          <p:nvPr/>
        </p:nvSpPr>
        <p:spPr bwMode="auto">
          <a:xfrm>
            <a:off x="7690417" y="1832887"/>
            <a:ext cx="954722" cy="1011204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H="1">
            <a:off x="6956762" y="1831065"/>
            <a:ext cx="646199" cy="967476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648511" y="1827421"/>
            <a:ext cx="180377" cy="971120"/>
          </a:xfrm>
          <a:custGeom>
            <a:avLst/>
            <a:gdLst>
              <a:gd name="connsiteX0" fmla="*/ 0 w 1597152"/>
              <a:gd name="connsiteY0" fmla="*/ 0 h 2292096"/>
              <a:gd name="connsiteX1" fmla="*/ 1548384 w 1597152"/>
              <a:gd name="connsiteY1" fmla="*/ 963168 h 2292096"/>
              <a:gd name="connsiteX2" fmla="*/ 292608 w 1597152"/>
              <a:gd name="connsiteY2" fmla="*/ 2292096 h 229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152" h="2292096">
                <a:moveTo>
                  <a:pt x="0" y="0"/>
                </a:moveTo>
                <a:cubicBezTo>
                  <a:pt x="749808" y="290576"/>
                  <a:pt x="1499616" y="581152"/>
                  <a:pt x="1548384" y="963168"/>
                </a:cubicBezTo>
                <a:cubicBezTo>
                  <a:pt x="1597152" y="1345184"/>
                  <a:pt x="944880" y="1818640"/>
                  <a:pt x="292608" y="229209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15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0909" y="2115295"/>
            <a:ext cx="745801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620774" y="2209800"/>
            <a:ext cx="74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Cellular</a:t>
            </a:r>
          </a:p>
        </p:txBody>
      </p:sp>
      <p:pic>
        <p:nvPicPr>
          <p:cNvPr id="17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9529" y="2115295"/>
            <a:ext cx="737298" cy="45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444987" y="2209800"/>
            <a:ext cx="644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802.11</a:t>
            </a:r>
          </a:p>
        </p:txBody>
      </p:sp>
      <p:pic>
        <p:nvPicPr>
          <p:cNvPr id="19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1056" y="2160845"/>
            <a:ext cx="774345" cy="40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8196629" y="220980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802.15</a:t>
            </a:r>
          </a:p>
        </p:txBody>
      </p:sp>
      <p:pic>
        <p:nvPicPr>
          <p:cNvPr id="21" name="Picture 65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2260" y="2752991"/>
            <a:ext cx="400173" cy="59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 descr="olwi2-corporateWiFi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4114800"/>
            <a:ext cx="3124200" cy="724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 may need cookbook solutions</a:t>
            </a:r>
            <a:br>
              <a:rPr lang="en-US"/>
            </a:br>
            <a:r>
              <a:rPr lang="en-US"/>
              <a:t>e.g. </a:t>
            </a:r>
            <a:r>
              <a:rPr lang="en-US" smtClean="0"/>
              <a:t>Emerging Networking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more (huge) networks are coming up by everything gets connected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SmartGrid</a:t>
            </a:r>
            <a:r>
              <a:rPr lang="en-US" dirty="0" smtClean="0"/>
              <a:t>, </a:t>
            </a:r>
            <a:r>
              <a:rPr lang="en-US" dirty="0" err="1" smtClean="0"/>
              <a:t>HomeAutomation</a:t>
            </a:r>
            <a:r>
              <a:rPr lang="en-US" dirty="0" smtClean="0"/>
              <a:t>, Car, …</a:t>
            </a:r>
          </a:p>
          <a:p>
            <a:r>
              <a:rPr lang="en-US" dirty="0" smtClean="0"/>
              <a:t>Many new markets for IEEE 802 access technologies</a:t>
            </a:r>
          </a:p>
          <a:p>
            <a:pPr lvl="1"/>
            <a:r>
              <a:rPr lang="en-US" dirty="0" smtClean="0"/>
              <a:t>e.g. factory automation, in-car communication</a:t>
            </a:r>
          </a:p>
          <a:p>
            <a:r>
              <a:rPr lang="en-US" dirty="0" smtClean="0"/>
              <a:t>New deployments often suffering by the same old networking issues</a:t>
            </a:r>
          </a:p>
          <a:p>
            <a:pPr lvl="1"/>
            <a:r>
              <a:rPr lang="en-US" dirty="0" smtClean="0"/>
              <a:t>e.g. service control, security, provisioning</a:t>
            </a:r>
          </a:p>
          <a:p>
            <a:pPr lvl="1"/>
            <a:r>
              <a:rPr lang="en-US" dirty="0" smtClean="0"/>
              <a:t>new operators lacking long-time experience</a:t>
            </a:r>
          </a:p>
          <a:p>
            <a:r>
              <a:rPr lang="en-US" dirty="0" smtClean="0"/>
              <a:t>Generic solution to foster market growth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tructuring the effort:</a:t>
            </a:r>
            <a:br>
              <a:rPr lang="en-US" dirty="0" smtClean="0"/>
            </a:br>
            <a:r>
              <a:rPr lang="en-US" dirty="0" smtClean="0"/>
              <a:t>OmniRAN Architecture and Reference Points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2124075" y="1733550"/>
            <a:ext cx="1000125" cy="990600"/>
            <a:chOff x="7315200" y="3886200"/>
            <a:chExt cx="1000125" cy="990600"/>
          </a:xfrm>
        </p:grpSpPr>
        <p:sp>
          <p:nvSpPr>
            <p:cNvPr id="8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12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16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24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886200" y="1733550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11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83" name="Group 582"/>
          <p:cNvGrpSpPr/>
          <p:nvPr/>
        </p:nvGrpSpPr>
        <p:grpSpPr>
          <a:xfrm>
            <a:off x="5257800" y="1733550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4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45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74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7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63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48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5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8" name="Clip" r:id="rId4" imgW="5759280" imgH="3222360" progId="">
                    <p:embed/>
                  </p:oleObj>
                </mc:Choice>
                <mc:Fallback>
                  <p:oleObj name="Clip" r:id="rId4" imgW="5759280" imgH="3222360" progId="">
                    <p:embed/>
                    <p:pic>
                      <p:nvPicPr>
                        <p:cNvPr id="0" name="Object 1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225318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  <a:endCxn id="8" idx="1"/>
          </p:cNvCxnSpPr>
          <p:nvPr/>
        </p:nvCxnSpPr>
        <p:spPr bwMode="auto">
          <a:xfrm>
            <a:off x="1371600" y="2284731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6" name="Group 95"/>
          <p:cNvGrpSpPr/>
          <p:nvPr/>
        </p:nvGrpSpPr>
        <p:grpSpPr>
          <a:xfrm>
            <a:off x="1524000" y="2209800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stCxn id="8" idx="3"/>
            <a:endCxn id="6" idx="1"/>
          </p:cNvCxnSpPr>
          <p:nvPr/>
        </p:nvCxnSpPr>
        <p:spPr bwMode="auto">
          <a:xfrm>
            <a:off x="3124200" y="222885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1" name="Group 40"/>
          <p:cNvGrpSpPr/>
          <p:nvPr/>
        </p:nvGrpSpPr>
        <p:grpSpPr>
          <a:xfrm>
            <a:off x="3276600" y="2156671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4876800" y="222885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9" name="Group 98"/>
          <p:cNvGrpSpPr/>
          <p:nvPr/>
        </p:nvGrpSpPr>
        <p:grpSpPr>
          <a:xfrm>
            <a:off x="2133600" y="2724150"/>
            <a:ext cx="571500" cy="400050"/>
            <a:chOff x="2133600" y="2724150"/>
            <a:chExt cx="571500" cy="400050"/>
          </a:xfrm>
        </p:grpSpPr>
        <p:cxnSp>
          <p:nvCxnSpPr>
            <p:cNvPr id="129" name="Straight Connector 128"/>
            <p:cNvCxnSpPr>
              <a:stCxn id="8" idx="2"/>
              <a:endCxn id="145" idx="0"/>
            </p:cNvCxnSpPr>
            <p:nvPr/>
          </p:nvCxnSpPr>
          <p:spPr bwMode="auto">
            <a:xfrm>
              <a:off x="2624138" y="2724150"/>
              <a:ext cx="9525" cy="4000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2" name="TextBox 131"/>
            <p:cNvSpPr txBox="1"/>
            <p:nvPr/>
          </p:nvSpPr>
          <p:spPr>
            <a:xfrm>
              <a:off x="2133600" y="27432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2552700" y="28479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582" name="Group 581"/>
          <p:cNvGrpSpPr/>
          <p:nvPr/>
        </p:nvGrpSpPr>
        <p:grpSpPr>
          <a:xfrm>
            <a:off x="2124075" y="2724150"/>
            <a:ext cx="4124325" cy="2686050"/>
            <a:chOff x="2124075" y="2724150"/>
            <a:chExt cx="4124325" cy="2686050"/>
          </a:xfrm>
        </p:grpSpPr>
        <p:grpSp>
          <p:nvGrpSpPr>
            <p:cNvPr id="180" name="Group 179"/>
            <p:cNvGrpSpPr/>
            <p:nvPr/>
          </p:nvGrpSpPr>
          <p:grpSpPr>
            <a:xfrm>
              <a:off x="2124075" y="4419600"/>
              <a:ext cx="1000125" cy="990600"/>
              <a:chOff x="7315200" y="3886200"/>
              <a:chExt cx="1000125" cy="990600"/>
            </a:xfrm>
          </p:grpSpPr>
          <p:sp>
            <p:nvSpPr>
              <p:cNvPr id="181" name="AutoShape 154"/>
              <p:cNvSpPr>
                <a:spLocks noChangeArrowheads="1"/>
              </p:cNvSpPr>
              <p:nvPr/>
            </p:nvSpPr>
            <p:spPr bwMode="auto">
              <a:xfrm>
                <a:off x="7315200" y="3886200"/>
                <a:ext cx="1000125" cy="990600"/>
              </a:xfrm>
              <a:prstGeom prst="flowChartAlternateProcess">
                <a:avLst/>
              </a:prstGeom>
              <a:solidFill>
                <a:srgbClr val="A7E8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4" name="Group 158"/>
              <p:cNvGrpSpPr>
                <a:grpSpLocks noChangeAspect="1"/>
              </p:cNvGrpSpPr>
              <p:nvPr/>
            </p:nvGrpSpPr>
            <p:grpSpPr bwMode="auto">
              <a:xfrm flipH="1">
                <a:off x="7696199" y="4259473"/>
                <a:ext cx="411161" cy="494972"/>
                <a:chOff x="5" y="2480"/>
                <a:chExt cx="237" cy="430"/>
              </a:xfrm>
            </p:grpSpPr>
            <p:grpSp>
              <p:nvGrpSpPr>
                <p:cNvPr id="186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90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98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206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7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8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09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0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1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12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99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0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1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2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3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4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91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93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4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5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6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97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92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87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7373937" y="39624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3886200" y="4419600"/>
              <a:ext cx="990600" cy="990600"/>
              <a:chOff x="7315200" y="2819400"/>
              <a:chExt cx="990600" cy="990600"/>
            </a:xfrm>
          </p:grpSpPr>
          <p:sp>
            <p:nvSpPr>
              <p:cNvPr id="214" name="AutoShape 154"/>
              <p:cNvSpPr>
                <a:spLocks noChangeArrowheads="1"/>
              </p:cNvSpPr>
              <p:nvPr/>
            </p:nvSpPr>
            <p:spPr bwMode="auto">
              <a:xfrm>
                <a:off x="7315200" y="2819400"/>
                <a:ext cx="990600" cy="990600"/>
              </a:xfrm>
              <a:prstGeom prst="flowChartAlternateProcess">
                <a:avLst/>
              </a:prstGeom>
              <a:solidFill>
                <a:srgbClr val="8BB2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215" name="Picture 157"/>
              <p:cNvPicPr>
                <a:picLocks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648575" y="3509962"/>
                <a:ext cx="352425" cy="2238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16" name="Rectangle 188"/>
              <p:cNvSpPr>
                <a:spLocks noChangeArrowheads="1"/>
              </p:cNvSpPr>
              <p:nvPr/>
            </p:nvSpPr>
            <p:spPr bwMode="auto">
              <a:xfrm>
                <a:off x="7373937" y="2867025"/>
                <a:ext cx="855663" cy="866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17" name="Group 216"/>
              <p:cNvGrpSpPr/>
              <p:nvPr/>
            </p:nvGrpSpPr>
            <p:grpSpPr>
              <a:xfrm>
                <a:off x="7520910" y="3095706"/>
                <a:ext cx="532437" cy="381000"/>
                <a:chOff x="7481888" y="3079208"/>
                <a:chExt cx="595312" cy="425992"/>
              </a:xfrm>
            </p:grpSpPr>
            <p:sp>
              <p:nvSpPr>
                <p:cNvPr id="218" name="Freeform 14"/>
                <p:cNvSpPr>
                  <a:spLocks/>
                </p:cNvSpPr>
                <p:nvPr/>
              </p:nvSpPr>
              <p:spPr bwMode="auto">
                <a:xfrm>
                  <a:off x="7641802" y="3429946"/>
                  <a:ext cx="327892" cy="7525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90"/>
                    </a:cxn>
                    <a:cxn ang="0">
                      <a:pos x="499" y="90"/>
                    </a:cxn>
                    <a:cxn ang="0">
                      <a:pos x="499" y="0"/>
                    </a:cxn>
                  </a:cxnLst>
                  <a:rect l="0" t="0" r="r" b="b"/>
                  <a:pathLst>
                    <a:path w="499" h="90">
                      <a:moveTo>
                        <a:pt x="0" y="0"/>
                      </a:moveTo>
                      <a:lnTo>
                        <a:pt x="0" y="90"/>
                      </a:lnTo>
                      <a:lnTo>
                        <a:pt x="499" y="90"/>
                      </a:lnTo>
                      <a:lnTo>
                        <a:pt x="499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0" tIns="0"/>
                <a:lstStyle/>
                <a:p>
                  <a:endParaRPr lang="en-US"/>
                </a:p>
              </p:txBody>
            </p:sp>
            <p:sp>
              <p:nvSpPr>
                <p:cNvPr id="219" name="AutoShape 22"/>
                <p:cNvSpPr>
                  <a:spLocks noChangeArrowheads="1"/>
                </p:cNvSpPr>
                <p:nvPr/>
              </p:nvSpPr>
              <p:spPr bwMode="auto">
                <a:xfrm>
                  <a:off x="7481888" y="3167900"/>
                  <a:ext cx="305047" cy="276827"/>
                </a:xfrm>
                <a:prstGeom prst="can">
                  <a:avLst>
                    <a:gd name="adj" fmla="val 25000"/>
                  </a:avLst>
                </a:prstGeom>
                <a:solidFill>
                  <a:srgbClr val="66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sz="1600">
                    <a:ea typeface="ＭＳ Ｐゴシック" pitchFamily="34" charset="-128"/>
                  </a:endParaRPr>
                </a:p>
              </p:txBody>
            </p:sp>
            <p:grpSp>
              <p:nvGrpSpPr>
                <p:cNvPr id="220" name="Group 122"/>
                <p:cNvGrpSpPr>
                  <a:grpSpLocks/>
                </p:cNvGrpSpPr>
                <p:nvPr/>
              </p:nvGrpSpPr>
              <p:grpSpPr bwMode="auto">
                <a:xfrm>
                  <a:off x="7848751" y="3079208"/>
                  <a:ext cx="228449" cy="389708"/>
                  <a:chOff x="4120" y="2308"/>
                  <a:chExt cx="305" cy="415"/>
                </a:xfrm>
              </p:grpSpPr>
              <p:sp>
                <p:nvSpPr>
                  <p:cNvPr id="221" name="Freeform 1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Rectangle 1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Oval 1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224" name="Group 1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28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9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0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1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" name="Freeform 1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Oval 1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7" name="Oval 1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580" name="Group 579"/>
            <p:cNvGrpSpPr/>
            <p:nvPr/>
          </p:nvGrpSpPr>
          <p:grpSpPr>
            <a:xfrm>
              <a:off x="5257800" y="4419600"/>
              <a:ext cx="990600" cy="990600"/>
              <a:chOff x="5257800" y="4419600"/>
              <a:chExt cx="990600" cy="990600"/>
            </a:xfrm>
          </p:grpSpPr>
          <p:sp>
            <p:nvSpPr>
              <p:cNvPr id="233" name="Rounded Rectangle 232"/>
              <p:cNvSpPr/>
              <p:nvPr/>
            </p:nvSpPr>
            <p:spPr bwMode="auto">
              <a:xfrm>
                <a:off x="5257800" y="4419600"/>
                <a:ext cx="990600" cy="99060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5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234" name="Group 61"/>
              <p:cNvGrpSpPr/>
              <p:nvPr/>
            </p:nvGrpSpPr>
            <p:grpSpPr>
              <a:xfrm>
                <a:off x="5410201" y="4502656"/>
                <a:ext cx="609600" cy="450344"/>
                <a:chOff x="6324600" y="1828800"/>
                <a:chExt cx="917575" cy="677862"/>
              </a:xfrm>
            </p:grpSpPr>
            <p:grpSp>
              <p:nvGrpSpPr>
                <p:cNvPr id="237" name="Group 10"/>
                <p:cNvGrpSpPr>
                  <a:grpSpLocks/>
                </p:cNvGrpSpPr>
                <p:nvPr/>
              </p:nvGrpSpPr>
              <p:grpSpPr bwMode="auto">
                <a:xfrm>
                  <a:off x="6972300" y="1828800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7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5" name="Rectangle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6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77" name="Group 14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8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78" name="Freeform 19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79" name="Oval 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80" name="Oval 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38" name="Group 22"/>
                <p:cNvGrpSpPr>
                  <a:grpSpLocks/>
                </p:cNvGrpSpPr>
                <p:nvPr/>
              </p:nvGrpSpPr>
              <p:grpSpPr bwMode="auto">
                <a:xfrm>
                  <a:off x="6756400" y="1901825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63" name="Freeform 23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4" name="Rectangl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5" name="Oval 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66" name="Group 26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7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7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67" name="Freeform 31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68" name="Oval 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69" name="Oval 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39" name="Group 34"/>
                <p:cNvGrpSpPr>
                  <a:grpSpLocks/>
                </p:cNvGrpSpPr>
                <p:nvPr/>
              </p:nvGrpSpPr>
              <p:grpSpPr bwMode="auto">
                <a:xfrm>
                  <a:off x="6540500" y="1973262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52" name="Freeform 35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3" name="Rectangle 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4" name="Oval 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55" name="Group 38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59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0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1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62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56" name="Freeform 43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57" name="Oval 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58" name="Oval 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grpSp>
              <p:nvGrpSpPr>
                <p:cNvPr id="240" name="Group 618"/>
                <p:cNvGrpSpPr>
                  <a:grpSpLocks/>
                </p:cNvGrpSpPr>
                <p:nvPr/>
              </p:nvGrpSpPr>
              <p:grpSpPr bwMode="auto">
                <a:xfrm>
                  <a:off x="6324600" y="2046287"/>
                  <a:ext cx="269875" cy="460375"/>
                  <a:chOff x="4120" y="2308"/>
                  <a:chExt cx="305" cy="415"/>
                </a:xfrm>
              </p:grpSpPr>
              <p:sp>
                <p:nvSpPr>
                  <p:cNvPr id="241" name="Freeform 619"/>
                  <p:cNvSpPr>
                    <a:spLocks/>
                  </p:cNvSpPr>
                  <p:nvPr/>
                </p:nvSpPr>
                <p:spPr bwMode="auto">
                  <a:xfrm flipH="1">
                    <a:off x="4378" y="2308"/>
                    <a:ext cx="47" cy="415"/>
                  </a:xfrm>
                  <a:custGeom>
                    <a:avLst/>
                    <a:gdLst/>
                    <a:ahLst/>
                    <a:cxnLst>
                      <a:cxn ang="0">
                        <a:pos x="90" y="546"/>
                      </a:cxn>
                      <a:cxn ang="0">
                        <a:pos x="0" y="432"/>
                      </a:cxn>
                      <a:cxn ang="0">
                        <a:pos x="0" y="0"/>
                      </a:cxn>
                      <a:cxn ang="0">
                        <a:pos x="84" y="42"/>
                      </a:cxn>
                      <a:cxn ang="0">
                        <a:pos x="90" y="546"/>
                      </a:cxn>
                    </a:cxnLst>
                    <a:rect l="0" t="0" r="r" b="b"/>
                    <a:pathLst>
                      <a:path w="90" h="546">
                        <a:moveTo>
                          <a:pt x="90" y="546"/>
                        </a:moveTo>
                        <a:lnTo>
                          <a:pt x="0" y="432"/>
                        </a:lnTo>
                        <a:lnTo>
                          <a:pt x="0" y="0"/>
                        </a:lnTo>
                        <a:lnTo>
                          <a:pt x="84" y="42"/>
                        </a:lnTo>
                        <a:lnTo>
                          <a:pt x="90" y="54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2" name="Rectangle 6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27" y="2340"/>
                    <a:ext cx="255" cy="383"/>
                  </a:xfrm>
                  <a:prstGeom prst="rect">
                    <a:avLst/>
                  </a:prstGeom>
                  <a:solidFill>
                    <a:srgbClr val="0078AA"/>
                  </a:solidFill>
                  <a:ln w="1588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3" name="Oval 6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78" y="2390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grpSp>
                <p:nvGrpSpPr>
                  <p:cNvPr id="244" name="Group 622"/>
                  <p:cNvGrpSpPr>
                    <a:grpSpLocks/>
                  </p:cNvGrpSpPr>
                  <p:nvPr/>
                </p:nvGrpSpPr>
                <p:grpSpPr bwMode="auto">
                  <a:xfrm flipH="1">
                    <a:off x="4164" y="2500"/>
                    <a:ext cx="152" cy="109"/>
                    <a:chOff x="3216" y="2784"/>
                    <a:chExt cx="192" cy="144"/>
                  </a:xfrm>
                </p:grpSpPr>
                <p:sp>
                  <p:nvSpPr>
                    <p:cNvPr id="248" name="Line 6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78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49" name="Line 6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32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0" name="Line 6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880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  <p:sp>
                  <p:nvSpPr>
                    <p:cNvPr id="251" name="Line 6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2928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CCECFF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050"/>
                    </a:p>
                  </p:txBody>
                </p:sp>
              </p:grpSp>
              <p:sp>
                <p:nvSpPr>
                  <p:cNvPr id="245" name="Freeform 627"/>
                  <p:cNvSpPr>
                    <a:spLocks/>
                  </p:cNvSpPr>
                  <p:nvPr/>
                </p:nvSpPr>
                <p:spPr bwMode="auto">
                  <a:xfrm>
                    <a:off x="4120" y="2311"/>
                    <a:ext cx="301" cy="35"/>
                  </a:xfrm>
                  <a:custGeom>
                    <a:avLst/>
                    <a:gdLst/>
                    <a:ahLst/>
                    <a:cxnLst>
                      <a:cxn ang="0">
                        <a:pos x="259" y="35"/>
                      </a:cxn>
                      <a:cxn ang="0">
                        <a:pos x="0" y="35"/>
                      </a:cxn>
                      <a:cxn ang="0">
                        <a:pos x="81" y="0"/>
                      </a:cxn>
                      <a:cxn ang="0">
                        <a:pos x="301" y="0"/>
                      </a:cxn>
                      <a:cxn ang="0">
                        <a:pos x="259" y="35"/>
                      </a:cxn>
                    </a:cxnLst>
                    <a:rect l="0" t="0" r="r" b="b"/>
                    <a:pathLst>
                      <a:path w="301" h="35">
                        <a:moveTo>
                          <a:pt x="259" y="35"/>
                        </a:moveTo>
                        <a:lnTo>
                          <a:pt x="0" y="35"/>
                        </a:lnTo>
                        <a:lnTo>
                          <a:pt x="81" y="0"/>
                        </a:lnTo>
                        <a:lnTo>
                          <a:pt x="301" y="0"/>
                        </a:lnTo>
                        <a:lnTo>
                          <a:pt x="259" y="35"/>
                        </a:lnTo>
                        <a:close/>
                      </a:path>
                    </a:pathLst>
                  </a:custGeom>
                  <a:solidFill>
                    <a:srgbClr val="00B4FF"/>
                  </a:solidFill>
                  <a:ln w="1588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 sz="1050"/>
                  </a:p>
                </p:txBody>
              </p:sp>
              <p:sp>
                <p:nvSpPr>
                  <p:cNvPr id="246" name="Oval 6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170" y="2386"/>
                    <a:ext cx="37" cy="36"/>
                  </a:xfrm>
                  <a:prstGeom prst="ellipse">
                    <a:avLst/>
                  </a:prstGeom>
                  <a:solidFill>
                    <a:srgbClr val="FFC9C9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247" name="Oval 6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24" y="2386"/>
                    <a:ext cx="37" cy="36"/>
                  </a:xfrm>
                  <a:prstGeom prst="ellipse">
                    <a:avLst/>
                  </a:prstGeom>
                  <a:solidFill>
                    <a:srgbClr val="CCFF33"/>
                  </a:solidFill>
                  <a:ln w="12700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</p:grpSp>
          <p:graphicFrame>
            <p:nvGraphicFramePr>
              <p:cNvPr id="235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5341951" y="4939236"/>
              <a:ext cx="798445" cy="4299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59" name="Clip" r:id="rId6" imgW="5759280" imgH="3222360" progId="">
                      <p:embed/>
                    </p:oleObj>
                  </mc:Choice>
                  <mc:Fallback>
                    <p:oleObj name="Clip" r:id="rId6" imgW="5759280" imgH="3222360" progId="">
                      <p:embed/>
                      <p:pic>
                        <p:nvPicPr>
                          <p:cNvPr id="0" name="Picture 3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41951" y="4939236"/>
                            <a:ext cx="798445" cy="42993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6" name="Text Box 16"/>
              <p:cNvSpPr txBox="1">
                <a:spLocks noChangeArrowheads="1"/>
              </p:cNvSpPr>
              <p:nvPr/>
            </p:nvSpPr>
            <p:spPr bwMode="auto">
              <a:xfrm>
                <a:off x="5428250" y="5001446"/>
                <a:ext cx="637242" cy="25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05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Internet</a:t>
                </a:r>
                <a:endParaRPr lang="en-US" sz="105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p:grpSp>
        <p:cxnSp>
          <p:nvCxnSpPr>
            <p:cNvPr id="285" name="Straight Connector 284"/>
            <p:cNvCxnSpPr>
              <a:stCxn id="181" idx="3"/>
              <a:endCxn id="214" idx="1"/>
            </p:cNvCxnSpPr>
            <p:nvPr/>
          </p:nvCxnSpPr>
          <p:spPr bwMode="auto">
            <a:xfrm>
              <a:off x="3124200" y="4914900"/>
              <a:ext cx="762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6" name="Oval 285"/>
            <p:cNvSpPr/>
            <p:nvPr/>
          </p:nvSpPr>
          <p:spPr bwMode="auto">
            <a:xfrm>
              <a:off x="3429000" y="4849494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3276600" y="454469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8" name="Straight Connector 287"/>
            <p:cNvCxnSpPr>
              <a:stCxn id="214" idx="3"/>
              <a:endCxn id="233" idx="1"/>
            </p:cNvCxnSpPr>
            <p:nvPr/>
          </p:nvCxnSpPr>
          <p:spPr bwMode="auto">
            <a:xfrm>
              <a:off x="4876800" y="4914900"/>
              <a:ext cx="381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9" name="Straight Connector 288"/>
            <p:cNvCxnSpPr>
              <a:stCxn id="6" idx="2"/>
              <a:endCxn id="214" idx="0"/>
            </p:cNvCxnSpPr>
            <p:nvPr/>
          </p:nvCxnSpPr>
          <p:spPr bwMode="auto">
            <a:xfrm>
              <a:off x="4381500" y="2724150"/>
              <a:ext cx="0" cy="169545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2" name="Oval 291"/>
            <p:cNvSpPr/>
            <p:nvPr/>
          </p:nvSpPr>
          <p:spPr bwMode="auto">
            <a:xfrm>
              <a:off x="4314611" y="383897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886200" y="3733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381000" y="1733550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579" name="Group 578"/>
          <p:cNvGrpSpPr/>
          <p:nvPr/>
        </p:nvGrpSpPr>
        <p:grpSpPr>
          <a:xfrm>
            <a:off x="304800" y="2362200"/>
            <a:ext cx="8442055" cy="3962400"/>
            <a:chOff x="304800" y="2362200"/>
            <a:chExt cx="8442055" cy="3962400"/>
          </a:xfrm>
        </p:grpSpPr>
        <p:cxnSp>
          <p:nvCxnSpPr>
            <p:cNvPr id="330" name="Straight Connector 329"/>
            <p:cNvCxnSpPr>
              <a:stCxn id="309" idx="0"/>
              <a:endCxn id="401" idx="0"/>
            </p:cNvCxnSpPr>
            <p:nvPr/>
          </p:nvCxnSpPr>
          <p:spPr bwMode="auto">
            <a:xfrm flipV="1">
              <a:off x="3556193" y="2362200"/>
              <a:ext cx="3554219" cy="4844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1" name="Straight Connector 330"/>
            <p:cNvCxnSpPr>
              <a:stCxn id="309" idx="3"/>
              <a:endCxn id="401" idx="3"/>
            </p:cNvCxnSpPr>
            <p:nvPr/>
          </p:nvCxnSpPr>
          <p:spPr bwMode="auto">
            <a:xfrm>
              <a:off x="3502311" y="2976778"/>
              <a:ext cx="2513633" cy="20277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68" name="Group 367"/>
            <p:cNvGrpSpPr/>
            <p:nvPr/>
          </p:nvGrpSpPr>
          <p:grpSpPr>
            <a:xfrm>
              <a:off x="5562600" y="2362200"/>
              <a:ext cx="3095624" cy="3095624"/>
              <a:chOff x="5715000" y="1628775"/>
              <a:chExt cx="3095624" cy="3095624"/>
            </a:xfrm>
          </p:grpSpPr>
          <p:sp>
            <p:nvSpPr>
              <p:cNvPr id="369" name="Oval 368"/>
              <p:cNvSpPr/>
              <p:nvPr/>
            </p:nvSpPr>
            <p:spPr bwMode="auto">
              <a:xfrm>
                <a:off x="5791200" y="1651994"/>
                <a:ext cx="2971800" cy="3030071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 bwMode="auto">
              <a:xfrm>
                <a:off x="7642324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 bwMode="auto">
              <a:xfrm>
                <a:off x="8207870" y="2045494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 bwMode="auto">
              <a:xfrm>
                <a:off x="6332637" y="2045494"/>
                <a:ext cx="595312" cy="23217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 bwMode="auto">
              <a:xfrm>
                <a:off x="6295430" y="2060376"/>
                <a:ext cx="59531" cy="2262187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74" name="Oval 26"/>
              <p:cNvSpPr>
                <a:spLocks noChangeArrowheads="1"/>
              </p:cNvSpPr>
              <p:nvPr/>
            </p:nvSpPr>
            <p:spPr bwMode="auto">
              <a:xfrm>
                <a:off x="7166074" y="2402681"/>
                <a:ext cx="230684" cy="16371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375" name="Text Box 27"/>
              <p:cNvSpPr txBox="1">
                <a:spLocks noChangeArrowheads="1"/>
              </p:cNvSpPr>
              <p:nvPr/>
            </p:nvSpPr>
            <p:spPr bwMode="auto">
              <a:xfrm>
                <a:off x="7106543" y="2164556"/>
                <a:ext cx="38023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R3</a:t>
                </a:r>
              </a:p>
            </p:txBody>
          </p:sp>
          <p:sp>
            <p:nvSpPr>
              <p:cNvPr id="376" name="Rectangle 375"/>
              <p:cNvSpPr/>
              <p:nvPr/>
            </p:nvSpPr>
            <p:spPr bwMode="auto">
              <a:xfrm>
                <a:off x="6034980" y="24026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 bwMode="auto">
              <a:xfrm>
                <a:off x="6034980" y="26408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 bwMode="auto">
              <a:xfrm>
                <a:off x="6034980" y="28789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Rectangle 378"/>
              <p:cNvSpPr/>
              <p:nvPr/>
            </p:nvSpPr>
            <p:spPr bwMode="auto">
              <a:xfrm>
                <a:off x="6034980" y="311705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0" name="Rectangle 379"/>
              <p:cNvSpPr/>
              <p:nvPr/>
            </p:nvSpPr>
            <p:spPr bwMode="auto">
              <a:xfrm>
                <a:off x="6034980" y="335518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Rectangle 380"/>
              <p:cNvSpPr/>
              <p:nvPr/>
            </p:nvSpPr>
            <p:spPr bwMode="auto">
              <a:xfrm>
                <a:off x="6034980" y="3593306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 bwMode="auto">
              <a:xfrm>
                <a:off x="6034980" y="3831431"/>
                <a:ext cx="833437" cy="178594"/>
              </a:xfrm>
              <a:prstGeom prst="rect">
                <a:avLst/>
              </a:prstGeom>
              <a:solidFill>
                <a:srgbClr val="A7E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3" name="Rectangle 382"/>
              <p:cNvSpPr/>
              <p:nvPr/>
            </p:nvSpPr>
            <p:spPr bwMode="auto">
              <a:xfrm>
                <a:off x="7701855" y="24026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Authentication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 bwMode="auto">
              <a:xfrm>
                <a:off x="7701855" y="26408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Authorization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 bwMode="auto">
              <a:xfrm>
                <a:off x="7701855" y="28789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>
                    <a:latin typeface="Arial" pitchFamily="34" charset="0"/>
                    <a:cs typeface="Arial" pitchFamily="34" charset="0"/>
                  </a:rPr>
                  <a:t>Accounting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 bwMode="auto">
              <a:xfrm>
                <a:off x="7701855" y="311705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Location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 bwMode="auto">
              <a:xfrm>
                <a:off x="7701855" y="335518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CoA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ectangle 387"/>
              <p:cNvSpPr/>
              <p:nvPr/>
            </p:nvSpPr>
            <p:spPr bwMode="auto">
              <a:xfrm>
                <a:off x="7701855" y="3593306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Mobility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" name="Rectangle 388"/>
              <p:cNvSpPr/>
              <p:nvPr/>
            </p:nvSpPr>
            <p:spPr bwMode="auto">
              <a:xfrm>
                <a:off x="7701855" y="3831431"/>
                <a:ext cx="833437" cy="178594"/>
              </a:xfrm>
              <a:prstGeom prst="rect">
                <a:avLst/>
              </a:prstGeom>
              <a:solidFill>
                <a:srgbClr val="8BB2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Encapsulation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90" name="Straight Arrow Connector 389"/>
              <p:cNvCxnSpPr>
                <a:stCxn id="376" idx="3"/>
                <a:endCxn id="383" idx="1"/>
              </p:cNvCxnSpPr>
              <p:nvPr/>
            </p:nvCxnSpPr>
            <p:spPr bwMode="auto">
              <a:xfrm>
                <a:off x="6868418" y="24919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1" name="Straight Arrow Connector 390"/>
              <p:cNvCxnSpPr>
                <a:stCxn id="377" idx="3"/>
                <a:endCxn id="384" idx="1"/>
              </p:cNvCxnSpPr>
              <p:nvPr/>
            </p:nvCxnSpPr>
            <p:spPr bwMode="auto">
              <a:xfrm>
                <a:off x="6868418" y="273010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2" name="Straight Arrow Connector 391"/>
              <p:cNvCxnSpPr>
                <a:stCxn id="378" idx="3"/>
                <a:endCxn id="385" idx="1"/>
              </p:cNvCxnSpPr>
              <p:nvPr/>
            </p:nvCxnSpPr>
            <p:spPr bwMode="auto">
              <a:xfrm>
                <a:off x="6868418" y="296822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3" name="Straight Arrow Connector 392"/>
              <p:cNvCxnSpPr>
                <a:stCxn id="379" idx="3"/>
                <a:endCxn id="386" idx="1"/>
              </p:cNvCxnSpPr>
              <p:nvPr/>
            </p:nvCxnSpPr>
            <p:spPr bwMode="auto">
              <a:xfrm>
                <a:off x="6868418" y="3206353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4" name="Straight Arrow Connector 393"/>
              <p:cNvCxnSpPr>
                <a:stCxn id="380" idx="3"/>
                <a:endCxn id="387" idx="1"/>
              </p:cNvCxnSpPr>
              <p:nvPr/>
            </p:nvCxnSpPr>
            <p:spPr bwMode="auto">
              <a:xfrm>
                <a:off x="6868418" y="3444478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5" name="Straight Arrow Connector 394"/>
              <p:cNvCxnSpPr>
                <a:stCxn id="381" idx="3"/>
                <a:endCxn id="388" idx="1"/>
              </p:cNvCxnSpPr>
              <p:nvPr/>
            </p:nvCxnSpPr>
            <p:spPr bwMode="auto">
              <a:xfrm>
                <a:off x="6868418" y="3682602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396" name="Straight Arrow Connector 395"/>
              <p:cNvCxnSpPr>
                <a:stCxn id="382" idx="3"/>
                <a:endCxn id="389" idx="1"/>
              </p:cNvCxnSpPr>
              <p:nvPr/>
            </p:nvCxnSpPr>
            <p:spPr bwMode="auto">
              <a:xfrm>
                <a:off x="6868418" y="3920727"/>
                <a:ext cx="83343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7" name="TextBox 396"/>
              <p:cNvSpPr txBox="1"/>
              <p:nvPr/>
            </p:nvSpPr>
            <p:spPr>
              <a:xfrm>
                <a:off x="6890742" y="3719809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err="1" smtClean="0">
                    <a:latin typeface="Arial" pitchFamily="34" charset="0"/>
                    <a:cs typeface="Arial" pitchFamily="34" charset="0"/>
                  </a:rPr>
                  <a:t>DataPath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" name="Text Box 27"/>
              <p:cNvSpPr txBox="1">
                <a:spLocks noChangeArrowheads="1"/>
              </p:cNvSpPr>
              <p:nvPr/>
            </p:nvSpPr>
            <p:spPr bwMode="auto">
              <a:xfrm>
                <a:off x="6172200" y="2045494"/>
                <a:ext cx="811441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" name="Text Box 27"/>
              <p:cNvSpPr txBox="1">
                <a:spLocks noChangeArrowheads="1"/>
              </p:cNvSpPr>
              <p:nvPr/>
            </p:nvSpPr>
            <p:spPr bwMode="auto">
              <a:xfrm>
                <a:off x="7642324" y="2045494"/>
                <a:ext cx="5934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Core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 bwMode="auto">
              <a:xfrm>
                <a:off x="6927949" y="4069555"/>
                <a:ext cx="714375" cy="238125"/>
              </a:xfrm>
              <a:prstGeom prst="rect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Transport</a:t>
                </a:r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1" name="Donut 400"/>
              <p:cNvSpPr/>
              <p:nvPr/>
            </p:nvSpPr>
            <p:spPr bwMode="auto">
              <a:xfrm>
                <a:off x="5715000" y="1628775"/>
                <a:ext cx="3095624" cy="3095624"/>
              </a:xfrm>
              <a:prstGeom prst="donut">
                <a:avLst>
                  <a:gd name="adj" fmla="val 312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sp>
          <p:nvSpPr>
            <p:cNvPr id="578" name="TextBox 577"/>
            <p:cNvSpPr txBox="1"/>
            <p:nvPr/>
          </p:nvSpPr>
          <p:spPr>
            <a:xfrm>
              <a:off x="304800" y="5616714"/>
              <a:ext cx="84420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Reference Points represent a bundle of protocols between peer entities</a:t>
              </a:r>
            </a:p>
            <a:p>
              <a:pPr marL="630238" lvl="1" indent="-173038"/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-	Similar to real IP network interfaces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71600" y="1676400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133600" y="2394944"/>
            <a:ext cx="1762125" cy="1719856"/>
            <a:chOff x="2133600" y="2394944"/>
            <a:chExt cx="1762125" cy="1719856"/>
          </a:xfrm>
        </p:grpSpPr>
        <p:sp>
          <p:nvSpPr>
            <p:cNvPr id="309" name="Oval 308"/>
            <p:cNvSpPr/>
            <p:nvPr/>
          </p:nvSpPr>
          <p:spPr bwMode="auto">
            <a:xfrm>
              <a:off x="3479993" y="2846696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33600" y="3124200"/>
              <a:ext cx="1000125" cy="990600"/>
              <a:chOff x="2286000" y="3352800"/>
              <a:chExt cx="1000125" cy="990600"/>
            </a:xfrm>
          </p:grpSpPr>
          <p:sp>
            <p:nvSpPr>
              <p:cNvPr id="145" name="AutoShape 154"/>
              <p:cNvSpPr>
                <a:spLocks noChangeArrowheads="1"/>
              </p:cNvSpPr>
              <p:nvPr/>
            </p:nvSpPr>
            <p:spPr bwMode="auto">
              <a:xfrm>
                <a:off x="2286000" y="3352800"/>
                <a:ext cx="1000125" cy="990600"/>
              </a:xfrm>
              <a:prstGeom prst="flowChartAlternateProcess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anchor="ctr"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46" name="Group 158"/>
              <p:cNvGrpSpPr>
                <a:grpSpLocks noChangeAspect="1"/>
              </p:cNvGrpSpPr>
              <p:nvPr/>
            </p:nvGrpSpPr>
            <p:grpSpPr bwMode="auto">
              <a:xfrm flipH="1">
                <a:off x="2666999" y="3726073"/>
                <a:ext cx="411161" cy="494972"/>
                <a:chOff x="5" y="2480"/>
                <a:chExt cx="237" cy="430"/>
              </a:xfrm>
            </p:grpSpPr>
            <p:grpSp>
              <p:nvGrpSpPr>
                <p:cNvPr id="148" name="Group 159"/>
                <p:cNvGrpSpPr>
                  <a:grpSpLocks noChangeAspect="1"/>
                </p:cNvGrpSpPr>
                <p:nvPr/>
              </p:nvGrpSpPr>
              <p:grpSpPr bwMode="auto">
                <a:xfrm>
                  <a:off x="5" y="2521"/>
                  <a:ext cx="145" cy="389"/>
                  <a:chOff x="5" y="2521"/>
                  <a:chExt cx="145" cy="389"/>
                </a:xfrm>
              </p:grpSpPr>
              <p:grpSp>
                <p:nvGrpSpPr>
                  <p:cNvPr id="152" name="Group 16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54"/>
                    <a:ext cx="143" cy="256"/>
                    <a:chOff x="7" y="2654"/>
                    <a:chExt cx="143" cy="256"/>
                  </a:xfrm>
                </p:grpSpPr>
                <p:grpSp>
                  <p:nvGrpSpPr>
                    <p:cNvPr id="160" name="Group 161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7" y="2661"/>
                      <a:ext cx="93" cy="247"/>
                      <a:chOff x="7" y="2661"/>
                      <a:chExt cx="93" cy="247"/>
                    </a:xfrm>
                  </p:grpSpPr>
                  <p:sp>
                    <p:nvSpPr>
                      <p:cNvPr id="168" name="Line 162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3" cy="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69" name="Line 16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34" y="2664"/>
                        <a:ext cx="42" cy="51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0" name="Line 16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33" y="2716"/>
                        <a:ext cx="57" cy="110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1" name="Line 16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7" y="2824"/>
                        <a:ext cx="83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2" name="Line 166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9" y="2824"/>
                        <a:ext cx="81" cy="84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3" name="Line 16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flipV="1">
                        <a:off x="17" y="2716"/>
                        <a:ext cx="64" cy="10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74" name="Line 16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44" y="2661"/>
                        <a:ext cx="39" cy="58"/>
                      </a:xfrm>
                      <a:prstGeom prst="line">
                        <a:avLst/>
                      </a:prstGeom>
                      <a:noFill/>
                      <a:ln w="63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 sz="1600" b="1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161" name="Line 16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7" y="2808"/>
                      <a:ext cx="34" cy="10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2" name="Line 17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84" y="2718"/>
                      <a:ext cx="48" cy="9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3" name="Line 171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84" y="2655"/>
                      <a:ext cx="12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4" name="Line 172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8" y="2654"/>
                      <a:ext cx="20" cy="9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5" name="Line 17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9" y="2663"/>
                      <a:ext cx="30" cy="45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6" name="Line 174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3" y="2708"/>
                      <a:ext cx="13" cy="117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67" name="Line 17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93" y="2824"/>
                      <a:ext cx="57" cy="5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53" name="Group 17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" y="2533"/>
                    <a:ext cx="141" cy="374"/>
                    <a:chOff x="5" y="2533"/>
                    <a:chExt cx="141" cy="374"/>
                  </a:xfrm>
                </p:grpSpPr>
                <p:sp>
                  <p:nvSpPr>
                    <p:cNvPr id="155" name="Line 17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5" y="2533"/>
                      <a:ext cx="55" cy="37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6" name="Line 17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2" y="2544"/>
                      <a:ext cx="35" cy="36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7" name="Line 179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98" y="2876"/>
                      <a:ext cx="48" cy="3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8" name="Line 18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69" y="2541"/>
                      <a:ext cx="77" cy="337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59" name="Line 18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" y="2904"/>
                      <a:ext cx="93" cy="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4" name="Oval 1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8" y="2521"/>
                    <a:ext cx="39" cy="45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49" name="Arc 183"/>
                <p:cNvSpPr>
                  <a:spLocks noChangeAspect="1"/>
                </p:cNvSpPr>
                <p:nvPr/>
              </p:nvSpPr>
              <p:spPr bwMode="auto">
                <a:xfrm>
                  <a:off x="152" y="2480"/>
                  <a:ext cx="90" cy="198"/>
                </a:xfrm>
                <a:custGeom>
                  <a:avLst/>
                  <a:gdLst>
                    <a:gd name="G0" fmla="+- 0 0 0"/>
                    <a:gd name="G1" fmla="+- 21172 0 0"/>
                    <a:gd name="G2" fmla="+- 21600 0 0"/>
                    <a:gd name="T0" fmla="*/ 4276 w 21600"/>
                    <a:gd name="T1" fmla="*/ 0 h 42015"/>
                    <a:gd name="T2" fmla="*/ 5669 w 21600"/>
                    <a:gd name="T3" fmla="*/ 42015 h 42015"/>
                    <a:gd name="T4" fmla="*/ 0 w 21600"/>
                    <a:gd name="T5" fmla="*/ 21172 h 420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15" fill="none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</a:path>
                    <a:path w="21600" h="42015" stroke="0" extrusionOk="0">
                      <a:moveTo>
                        <a:pt x="4276" y="-1"/>
                      </a:moveTo>
                      <a:cubicBezTo>
                        <a:pt x="14353" y="2034"/>
                        <a:pt x="21600" y="10891"/>
                        <a:pt x="21600" y="21172"/>
                      </a:cubicBezTo>
                      <a:cubicBezTo>
                        <a:pt x="21600" y="30918"/>
                        <a:pt x="15073" y="39456"/>
                        <a:pt x="5668" y="42014"/>
                      </a:cubicBezTo>
                      <a:lnTo>
                        <a:pt x="0" y="21172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0" name="Arc 184"/>
                <p:cNvSpPr>
                  <a:spLocks noChangeAspect="1"/>
                </p:cNvSpPr>
                <p:nvPr/>
              </p:nvSpPr>
              <p:spPr bwMode="auto">
                <a:xfrm>
                  <a:off x="116" y="2508"/>
                  <a:ext cx="78" cy="154"/>
                </a:xfrm>
                <a:custGeom>
                  <a:avLst/>
                  <a:gdLst>
                    <a:gd name="G0" fmla="+- 0 0 0"/>
                    <a:gd name="G1" fmla="+- 21159 0 0"/>
                    <a:gd name="G2" fmla="+- 21600 0 0"/>
                    <a:gd name="T0" fmla="*/ 4340 w 21600"/>
                    <a:gd name="T1" fmla="*/ 0 h 41998"/>
                    <a:gd name="T2" fmla="*/ 5682 w 21600"/>
                    <a:gd name="T3" fmla="*/ 41998 h 41998"/>
                    <a:gd name="T4" fmla="*/ 0 w 21600"/>
                    <a:gd name="T5" fmla="*/ 21159 h 419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998" fill="none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</a:path>
                    <a:path w="21600" h="41998" stroke="0" extrusionOk="0">
                      <a:moveTo>
                        <a:pt x="4340" y="-1"/>
                      </a:moveTo>
                      <a:cubicBezTo>
                        <a:pt x="14387" y="2060"/>
                        <a:pt x="21600" y="10902"/>
                        <a:pt x="21600" y="21159"/>
                      </a:cubicBezTo>
                      <a:cubicBezTo>
                        <a:pt x="21600" y="30900"/>
                        <a:pt x="15080" y="39435"/>
                        <a:pt x="5682" y="41998"/>
                      </a:cubicBezTo>
                      <a:lnTo>
                        <a:pt x="0" y="2115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1" name="Arc 185"/>
                <p:cNvSpPr>
                  <a:spLocks noChangeAspect="1"/>
                </p:cNvSpPr>
                <p:nvPr/>
              </p:nvSpPr>
              <p:spPr bwMode="auto">
                <a:xfrm>
                  <a:off x="102" y="2530"/>
                  <a:ext cx="47" cy="117"/>
                </a:xfrm>
                <a:custGeom>
                  <a:avLst/>
                  <a:gdLst>
                    <a:gd name="G0" fmla="+- 0 0 0"/>
                    <a:gd name="G1" fmla="+- 21206 0 0"/>
                    <a:gd name="G2" fmla="+- 21600 0 0"/>
                    <a:gd name="T0" fmla="*/ 4104 w 21600"/>
                    <a:gd name="T1" fmla="*/ 0 h 42099"/>
                    <a:gd name="T2" fmla="*/ 5483 w 21600"/>
                    <a:gd name="T3" fmla="*/ 42099 h 42099"/>
                    <a:gd name="T4" fmla="*/ 0 w 21600"/>
                    <a:gd name="T5" fmla="*/ 21206 h 420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2099" fill="none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</a:path>
                    <a:path w="21600" h="42099" stroke="0" extrusionOk="0">
                      <a:moveTo>
                        <a:pt x="4104" y="-1"/>
                      </a:moveTo>
                      <a:cubicBezTo>
                        <a:pt x="14262" y="1965"/>
                        <a:pt x="21600" y="10859"/>
                        <a:pt x="21600" y="21206"/>
                      </a:cubicBezTo>
                      <a:cubicBezTo>
                        <a:pt x="21600" y="31023"/>
                        <a:pt x="14979" y="39606"/>
                        <a:pt x="5482" y="42098"/>
                      </a:cubicBezTo>
                      <a:lnTo>
                        <a:pt x="0" y="21206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47" name="Rectangle 187"/>
              <p:cNvSpPr>
                <a:spLocks noChangeArrowheads="1"/>
              </p:cNvSpPr>
              <p:nvPr/>
            </p:nvSpPr>
            <p:spPr bwMode="auto">
              <a:xfrm>
                <a:off x="2344737" y="3429000"/>
                <a:ext cx="8636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Ctr="1"/>
              <a:lstStyle/>
              <a:p>
                <a:pPr algn="ctr" eaLnBrk="0" hangingPunct="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de-DE" sz="1600" b="1" dirty="0" smtClean="0">
                    <a:latin typeface="Arial" pitchFamily="34" charset="0"/>
                    <a:cs typeface="Arial" pitchFamily="34" charset="0"/>
                  </a:rPr>
                  <a:t>Access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06" name="Straight Connector 305"/>
            <p:cNvCxnSpPr>
              <a:stCxn id="145" idx="3"/>
            </p:cNvCxnSpPr>
            <p:nvPr/>
          </p:nvCxnSpPr>
          <p:spPr bwMode="auto">
            <a:xfrm flipV="1">
              <a:off x="3133725" y="2394944"/>
              <a:ext cx="762000" cy="122455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0" name="TextBox 309"/>
            <p:cNvSpPr txBox="1"/>
            <p:nvPr/>
          </p:nvSpPr>
          <p:spPr>
            <a:xfrm>
              <a:off x="3078033" y="274599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Deliverables:</a:t>
            </a:r>
            <a:br>
              <a:rPr lang="en-US" dirty="0" smtClean="0"/>
            </a:br>
            <a:r>
              <a:rPr lang="en-US" dirty="0" smtClean="0"/>
              <a:t>Specifications of Network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R1: Access link, </a:t>
            </a:r>
            <a:r>
              <a:rPr lang="en-US" i="1" dirty="0" smtClean="0"/>
              <a:t>technology specific</a:t>
            </a:r>
          </a:p>
          <a:p>
            <a:r>
              <a:rPr lang="en-US" dirty="0" smtClean="0"/>
              <a:t>R2: User &amp; terminal authentication, subscription &amp; terminal management</a:t>
            </a:r>
          </a:p>
          <a:p>
            <a:r>
              <a:rPr lang="en-US" dirty="0" smtClean="0"/>
              <a:t>R3: Authorization, service management, user data connection, mobility support, accounting, location</a:t>
            </a:r>
          </a:p>
          <a:p>
            <a:r>
              <a:rPr lang="en-US" dirty="0" smtClean="0"/>
              <a:t>R4: Inter-access network coordination and cooperation, fast inter-technology handover</a:t>
            </a:r>
          </a:p>
          <a:p>
            <a:r>
              <a:rPr lang="en-US" dirty="0" smtClean="0"/>
              <a:t>R5: Inter-operator roaming control interface</a:t>
            </a:r>
          </a:p>
          <a:p>
            <a:pPr lvl="3"/>
            <a:endParaRPr lang="en-US" sz="1500" dirty="0" smtClean="0"/>
          </a:p>
          <a:p>
            <a:pPr marL="0" indent="0">
              <a:buNone/>
            </a:pPr>
            <a:r>
              <a:rPr lang="en-US" i="1" dirty="0" smtClean="0"/>
              <a:t>All interfaces may comprise a number of different protocols. However, only the protocols related to required functionality have to be present on the interfaces.</a:t>
            </a:r>
          </a:p>
          <a:p>
            <a:pPr marL="400050" lvl="1" indent="0"/>
            <a:r>
              <a:rPr lang="en-US" i="1" dirty="0" smtClean="0"/>
              <a:t> Approach allows for a common specification framework for various applications covering very simple to extremely complex network functionality.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214</TotalTime>
  <Words>785</Words>
  <Application>Microsoft Macintosh PowerPoint</Application>
  <PresentationFormat>On-screen Show (4:3)</PresentationFormat>
  <Paragraphs>179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Template</vt:lpstr>
      <vt:lpstr>Clip</vt:lpstr>
      <vt:lpstr>Introduction to  OmniRAN EC SG</vt:lpstr>
      <vt:lpstr>OmniRAN EC SG</vt:lpstr>
      <vt:lpstr>Dynamic attachment of terminals to networks</vt:lpstr>
      <vt:lpstr>Network Support Functions for  Dynamic Attachements of Terminals</vt:lpstr>
      <vt:lpstr>‘Legacy’ Communication Networks  have solved the issues</vt:lpstr>
      <vt:lpstr>IEEE 802 may need broader scope  e.g. Hetereogeneous Networks</vt:lpstr>
      <vt:lpstr>IEEE 802 may need cookbook solutions e.g. Emerging Networking Markets</vt:lpstr>
      <vt:lpstr>Structuring the effort: OmniRAN Architecture and Reference Points</vt:lpstr>
      <vt:lpstr>OmniRAN Deliverables: Specifications of Network Interfaces</vt:lpstr>
      <vt:lpstr>Heterogeneous Networking w/ OmniRAN</vt:lpstr>
      <vt:lpstr>What OmniRAN would provide to 3GPP</vt:lpstr>
      <vt:lpstr>No desire to re-invent the wheel… Limiting the effort to create beneficial results</vt:lpstr>
      <vt:lpstr>Planned Timeline of OmniRAN EC SG</vt:lpstr>
      <vt:lpstr>Questions and Comments?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167</cp:revision>
  <cp:lastPrinted>1998-02-10T13:28:06Z</cp:lastPrinted>
  <dcterms:created xsi:type="dcterms:W3CDTF">2011-12-30T17:06:23Z</dcterms:created>
  <dcterms:modified xsi:type="dcterms:W3CDTF">2013-03-18T14:10:42Z</dcterms:modified>
</cp:coreProperties>
</file>