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4" r:id="rId2"/>
    <p:sldId id="262" r:id="rId3"/>
    <p:sldId id="268" r:id="rId4"/>
    <p:sldId id="265" r:id="rId5"/>
    <p:sldId id="269" r:id="rId6"/>
    <p:sldId id="270" r:id="rId7"/>
    <p:sldId id="271" r:id="rId8"/>
    <p:sldId id="272" r:id="rId9"/>
    <p:sldId id="266" r:id="rId10"/>
    <p:sldId id="267" r:id="rId11"/>
    <p:sldId id="273"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519" autoAdjust="0"/>
    <p:restoredTop sz="99233" autoAdjust="0"/>
  </p:normalViewPr>
  <p:slideViewPr>
    <p:cSldViewPr>
      <p:cViewPr varScale="1">
        <p:scale>
          <a:sx n="92" d="100"/>
          <a:sy n="92" d="100"/>
        </p:scale>
        <p:origin x="-568"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3" d="100"/>
          <a:sy n="73" d="100"/>
        </p:scale>
        <p:origin x="-3168" y="-112"/>
      </p:cViewPr>
      <p:guideLst>
        <p:guide orient="horz" pos="2923"/>
        <p:guide pos="2184"/>
      </p:guideLst>
    </p:cSldViewPr>
  </p:notesViewPr>
  <p:gridSpacing cx="45005" cy="45005"/>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dirty="0"/>
              <a:t> </a:t>
            </a:r>
            <a:fld id="{FB19A1F6-4CBA-3045-A103-578AB249C5A6}"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dirty="0">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dirty="0">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dirty="0">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dirty="0">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dirty="0">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dirty="0">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dirty="0"/>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dirty="0">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dirty="0">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dirty="0">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dirty="0">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dirty="0">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dirty="0">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756010" y="76200"/>
            <a:ext cx="2159390" cy="307777"/>
          </a:xfrm>
          <a:prstGeom prst="rect">
            <a:avLst/>
          </a:prstGeom>
        </p:spPr>
        <p:txBody>
          <a:bodyPr wrap="none">
            <a:spAutoFit/>
          </a:bodyPr>
          <a:lstStyle/>
          <a:p>
            <a:pPr algn="r"/>
            <a:r>
              <a:rPr lang="en-US" sz="1400" b="1" dirty="0" smtClean="0"/>
              <a:t>omniran-13-0017-01-0000</a:t>
            </a:r>
            <a:endParaRPr lang="en-US" sz="1400" b="1" dirty="0"/>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1" Type="http://schemas.openxmlformats.org/officeDocument/2006/relationships/slideLayout" Target="../slideLayouts/slideLayout7.xml"/><Relationship Id="rId2" Type="http://schemas.openxmlformats.org/officeDocument/2006/relationships/hyperlink" Target="http://standards.ieee.org/IPR/copyrightpolicy.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2.emf"/><Relationship Id="rId5" Type="http://schemas.openxmlformats.org/officeDocument/2006/relationships/image" Target="../media/image3.wmf"/><Relationship Id="rId6" Type="http://schemas.openxmlformats.org/officeDocument/2006/relationships/image" Target="../media/image4.pn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918978622"/>
              </p:ext>
            </p:extLst>
          </p:nvPr>
        </p:nvGraphicFramePr>
        <p:xfrm>
          <a:off x="533400" y="483090"/>
          <a:ext cx="8077201" cy="3241529"/>
        </p:xfrm>
        <a:graphic>
          <a:graphicData uri="http://schemas.openxmlformats.org/drawingml/2006/table">
            <a:tbl>
              <a:tblPr firstRow="1" bandRow="1">
                <a:tableStyleId>{5940675A-B579-460E-94D1-54222C63F5DA}</a:tableStyleId>
              </a:tblPr>
              <a:tblGrid>
                <a:gridCol w="2056015"/>
                <a:gridCol w="1892575"/>
                <a:gridCol w="1755195"/>
                <a:gridCol w="2373416"/>
              </a:tblGrid>
              <a:tr h="399499">
                <a:tc gridSpan="4">
                  <a:txBody>
                    <a:bodyPr/>
                    <a:lstStyle/>
                    <a:p>
                      <a:pPr algn="ctr"/>
                      <a:r>
                        <a:rPr lang="en-US" sz="2000" dirty="0" smtClean="0">
                          <a:solidFill>
                            <a:schemeClr val="tx2"/>
                          </a:solidFill>
                          <a:latin typeface="+mj-lt"/>
                        </a:rPr>
                        <a:t>OmniRAN</a:t>
                      </a:r>
                      <a:r>
                        <a:rPr lang="en-US" sz="2000" baseline="0" dirty="0" smtClean="0">
                          <a:solidFill>
                            <a:schemeClr val="tx2"/>
                          </a:solidFill>
                          <a:latin typeface="+mj-lt"/>
                        </a:rPr>
                        <a:t> SaMOG Use Case</a:t>
                      </a:r>
                      <a:endParaRPr lang="en-US" sz="2000" dirty="0">
                        <a:solidFill>
                          <a:schemeClr val="tx2"/>
                        </a:solidFill>
                        <a:latin typeface="+mj-lt"/>
                      </a:endParaRPr>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0234">
                <a:tc gridSpan="4">
                  <a:txBody>
                    <a:bodyPr/>
                    <a:lstStyle/>
                    <a:p>
                      <a:pPr algn="ctr"/>
                      <a:r>
                        <a:rPr lang="en-US" sz="1200" dirty="0" smtClean="0"/>
                        <a:t>Date: 2013-03-16</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93897">
                <a:tc gridSpan="4">
                  <a:txBody>
                    <a:bodyPr/>
                    <a:lstStyle/>
                    <a:p>
                      <a:r>
                        <a:rPr lang="en-US" sz="1200" b="1" i="1" dirty="0" smtClean="0"/>
                        <a:t>Authors:</a:t>
                      </a:r>
                      <a:endParaRPr lang="en-US" sz="1200" b="1" i="1"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77280">
                <a:tc>
                  <a:txBody>
                    <a:bodyPr/>
                    <a:lstStyle/>
                    <a:p>
                      <a:r>
                        <a:rPr lang="en-US" sz="1000" b="0" i="1" dirty="0" smtClean="0"/>
                        <a:t>Name</a:t>
                      </a:r>
                      <a:endParaRPr lang="en-US" sz="1000" b="0" i="1"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Affiliation</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Phone</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Email</a:t>
                      </a:r>
                      <a:endParaRPr lang="en-US" sz="1000" b="0" i="1"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r>
                        <a:rPr lang="en-US" sz="1400" dirty="0"/>
                        <a:t>Max Riegel</a:t>
                      </a:r>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a:t>NSN</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a:t>+49 173 293 8240</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a:t>maximilian.riegel@nsn.com</a:t>
                      </a:r>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323">
                <a:tc gridSpan="4">
                  <a:txBody>
                    <a:bodyPr/>
                    <a:lstStyle/>
                    <a:p>
                      <a:r>
                        <a:rPr lang="en-US" sz="1000" b="1" i="1" dirty="0" smtClean="0"/>
                        <a:t>Notice:</a:t>
                      </a:r>
                    </a:p>
                    <a:p>
                      <a:r>
                        <a:rPr lang="en-US" sz="1000" i="0" kern="1200" dirty="0" smtClean="0">
                          <a:solidFill>
                            <a:schemeClr val="tx1"/>
                          </a:solidFill>
                          <a:latin typeface="+mn-lt"/>
                          <a:ea typeface="+mn-ea"/>
                          <a:cs typeface="+mn-cs"/>
                        </a:rPr>
                        <a:t>This document does not represent the agreed view</a:t>
                      </a:r>
                      <a:r>
                        <a:rPr lang="en-US" sz="1000" i="0" kern="1200" baseline="0" dirty="0" smtClean="0">
                          <a:solidFill>
                            <a:schemeClr val="tx1"/>
                          </a:solidFill>
                          <a:latin typeface="+mn-lt"/>
                          <a:ea typeface="+mn-ea"/>
                          <a:cs typeface="+mn-cs"/>
                        </a:rPr>
                        <a:t> of the OmniRAN EC SG</a:t>
                      </a:r>
                      <a:r>
                        <a:rPr lang="en-US" sz="1000" i="0" kern="1200" dirty="0" smtClean="0">
                          <a:solidFill>
                            <a:schemeClr val="tx1"/>
                          </a:solidFill>
                          <a:latin typeface="+mn-lt"/>
                          <a:ea typeface="+mn-ea"/>
                          <a:cs typeface="+mn-cs"/>
                        </a:rPr>
                        <a:t>. It represents only the views of the participants listed in the ‘Authors:’ field above. It is offered as a basis for discussion. It is not binding on the contributor, who reserve the right to add, amend or withdraw material contained herein.</a:t>
                      </a:r>
                      <a:endParaRPr lang="en-US" sz="1000" i="0" dirty="0"/>
                    </a:p>
                  </a:txBody>
                  <a:tcPr marL="36000" marR="36000" marT="0" marB="0" anchor="ctr">
                    <a:lnT w="1270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383754">
                <a:tc gridSpan="4">
                  <a:txBody>
                    <a:bodyPr/>
                    <a:lstStyle/>
                    <a:p>
                      <a:r>
                        <a:rPr lang="en-US" sz="1000" b="1" i="1" dirty="0" smtClean="0"/>
                        <a:t>Copyright policy:</a:t>
                      </a:r>
                    </a:p>
                    <a:p>
                      <a:r>
                        <a:rPr lang="en-US" sz="1000" kern="1200" dirty="0" smtClean="0">
                          <a:solidFill>
                            <a:schemeClr val="tx1"/>
                          </a:solidFill>
                          <a:latin typeface="+mn-lt"/>
                          <a:ea typeface="+mn-ea"/>
                          <a:cs typeface="+mn-cs"/>
                        </a:rPr>
                        <a:t>The contributor is familiar with the IEEE-SA Copyright Policy &lt;</a:t>
                      </a:r>
                      <a:r>
                        <a:rPr lang="en-US" sz="1000" kern="1200" dirty="0" smtClean="0">
                          <a:solidFill>
                            <a:schemeClr val="tx1"/>
                          </a:solidFill>
                          <a:latin typeface="+mn-lt"/>
                          <a:ea typeface="+mn-ea"/>
                          <a:cs typeface="+mn-cs"/>
                          <a:hlinkClick r:id="rId2"/>
                        </a:rPr>
                        <a:t>http://standards.ieee.org/IPR/copyrightpolicy.html</a:t>
                      </a:r>
                      <a:r>
                        <a:rPr lang="en-US" sz="1000" kern="1200" dirty="0" smtClean="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484742">
                <a:tc gridSpan="4">
                  <a:txBody>
                    <a:bodyPr/>
                    <a:lstStyle/>
                    <a:p>
                      <a:r>
                        <a:rPr lang="en-US" sz="1000" b="1" i="1" dirty="0" smtClean="0"/>
                        <a:t>Patent policy:</a:t>
                      </a:r>
                      <a:endParaRPr lang="en-US" sz="1000" b="1" i="1" dirty="0"/>
                    </a:p>
                    <a:p>
                      <a:r>
                        <a:rPr lang="en-US" sz="1000" kern="1200" dirty="0" smtClean="0">
                          <a:solidFill>
                            <a:schemeClr val="tx1"/>
                          </a:solidFill>
                          <a:latin typeface="+mn-lt"/>
                          <a:ea typeface="+mn-ea"/>
                          <a:cs typeface="+mn-cs"/>
                        </a:rPr>
                        <a:t>The contributor is familiar with the IEEE-SA Patent Policy and Procedures:</a:t>
                      </a:r>
                    </a:p>
                    <a:p>
                      <a:r>
                        <a:rPr lang="en-US" sz="1000" kern="1200" dirty="0" smtClean="0">
                          <a:solidFill>
                            <a:schemeClr val="tx1"/>
                          </a:solidFill>
                          <a:latin typeface="+mn-lt"/>
                          <a:ea typeface="+mn-ea"/>
                          <a:cs typeface="+mn-cs"/>
                        </a:rPr>
                        <a:t>&lt;</a:t>
                      </a:r>
                      <a:r>
                        <a:rPr lang="en-US" sz="1000" u="none" strike="noStrike" kern="1200" dirty="0" smtClean="0">
                          <a:solidFill>
                            <a:schemeClr val="tx1"/>
                          </a:solidFill>
                          <a:latin typeface="+mn-lt"/>
                          <a:ea typeface="+mn-ea"/>
                          <a:cs typeface="+mn-cs"/>
                          <a:hlinkClick r:id="rId3"/>
                        </a:rPr>
                        <a:t>http://standards.ieee.org/guides/bylaws/sect6-7.html#6</a:t>
                      </a:r>
                      <a:r>
                        <a:rPr lang="en-US" sz="1000" kern="1200" dirty="0" smtClean="0">
                          <a:solidFill>
                            <a:schemeClr val="tx1"/>
                          </a:solidFill>
                          <a:latin typeface="+mn-lt"/>
                          <a:ea typeface="+mn-ea"/>
                          <a:cs typeface="+mn-cs"/>
                        </a:rPr>
                        <a:t>&gt; and &lt;</a:t>
                      </a:r>
                      <a:r>
                        <a:rPr lang="en-US" sz="1000" u="none" strike="noStrike" kern="1200" dirty="0" smtClean="0">
                          <a:solidFill>
                            <a:schemeClr val="tx1"/>
                          </a:solidFill>
                          <a:latin typeface="+mn-lt"/>
                          <a:ea typeface="+mn-ea"/>
                          <a:cs typeface="+mn-cs"/>
                          <a:hlinkClick r:id="rId4"/>
                        </a:rPr>
                        <a:t>http://standards.ieee.org/guides/opman/sect6.html#6.3</a:t>
                      </a:r>
                      <a:r>
                        <a:rPr lang="en-US" sz="1000" kern="1200" dirty="0" smtClean="0">
                          <a:solidFill>
                            <a:schemeClr val="tx1"/>
                          </a:solidFill>
                          <a:latin typeface="+mn-lt"/>
                          <a:ea typeface="+mn-ea"/>
                          <a:cs typeface="+mn-cs"/>
                        </a:rPr>
                        <a:t>&gt;.</a:t>
                      </a:r>
                    </a:p>
                  </a:txBody>
                  <a:tcPr marL="36000" marR="36000" marT="0" marB="0" anchor="ctr"/>
                </a:tc>
                <a:tc hMerge="1">
                  <a:txBody>
                    <a:bodyPr/>
                    <a:lstStyle/>
                    <a:p>
                      <a:endParaRPr lang="en-US" sz="1200" kern="1200" dirty="0" smtClean="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tr>
            </a:tbl>
          </a:graphicData>
        </a:graphic>
      </p:graphicFrame>
      <p:sp>
        <p:nvSpPr>
          <p:cNvPr id="8" name="TextBox 7"/>
          <p:cNvSpPr txBox="1"/>
          <p:nvPr/>
        </p:nvSpPr>
        <p:spPr>
          <a:xfrm>
            <a:off x="533400" y="3886200"/>
            <a:ext cx="8077200" cy="2362200"/>
          </a:xfrm>
          <a:prstGeom prst="rect">
            <a:avLst/>
          </a:prstGeom>
          <a:noFill/>
        </p:spPr>
        <p:txBody>
          <a:bodyPr wrap="square" lIns="36000" tIns="36000" rIns="36000" bIns="36000" rtlCol="0">
            <a:normAutofit/>
          </a:bodyPr>
          <a:lstStyle/>
          <a:p>
            <a:pPr algn="ctr"/>
            <a:r>
              <a:rPr lang="en-US" sz="2000" dirty="0" smtClean="0">
                <a:latin typeface="+mn-lt"/>
              </a:rPr>
              <a:t>Abstract</a:t>
            </a:r>
          </a:p>
          <a:p>
            <a:endParaRPr lang="en-US" sz="1600" dirty="0" smtClean="0">
              <a:latin typeface="+mn-lt"/>
            </a:endParaRPr>
          </a:p>
          <a:p>
            <a:r>
              <a:rPr lang="en-US" sz="1600" dirty="0">
                <a:latin typeface="+mn-lt"/>
              </a:rPr>
              <a:t>The presentation shows the applicability of OmniRAN for the specification work of 3GPP on WLAN access to EPC. It derives requirements for the reference points of the OmniRAN architecture out of the functional and architectural assumptions stated in the 3GPP SaMOG study TR 23.852 v1.4.1 (2013-02).</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for OmniRAN</a:t>
            </a:r>
            <a:br>
              <a:rPr lang="en-US" dirty="0" smtClean="0"/>
            </a:br>
            <a:r>
              <a:rPr lang="en-US" dirty="0" smtClean="0"/>
              <a:t>derived from TR 23.852 v1.4.1</a:t>
            </a:r>
            <a:endParaRPr lang="en-US" dirty="0"/>
          </a:p>
        </p:txBody>
      </p:sp>
      <p:sp>
        <p:nvSpPr>
          <p:cNvPr id="3" name="Content Placeholder 2"/>
          <p:cNvSpPr>
            <a:spLocks noGrp="1"/>
          </p:cNvSpPr>
          <p:nvPr>
            <p:ph idx="1"/>
          </p:nvPr>
        </p:nvSpPr>
        <p:spPr>
          <a:xfrm>
            <a:off x="457200" y="1600200"/>
            <a:ext cx="8229600" cy="4754125"/>
          </a:xfrm>
        </p:spPr>
        <p:txBody>
          <a:bodyPr>
            <a:normAutofit fontScale="55000" lnSpcReduction="20000"/>
          </a:bodyPr>
          <a:lstStyle/>
          <a:p>
            <a:r>
              <a:rPr lang="en-US" dirty="0"/>
              <a:t>Functional requirements for R1:</a:t>
            </a:r>
          </a:p>
          <a:p>
            <a:pPr lvl="1"/>
            <a:r>
              <a:rPr lang="en-GB" dirty="0"/>
              <a:t>The Tw reference point connects the UE to the WLAN Access Network per IEEE 802.11 specifications. The definition of IEEE Physical and Medium Access Control layers protocols is out of the scope of 3GPP.</a:t>
            </a:r>
            <a:endParaRPr lang="en-US" dirty="0"/>
          </a:p>
          <a:p>
            <a:r>
              <a:rPr lang="en-US" dirty="0"/>
              <a:t>Functional requirements for R2:</a:t>
            </a:r>
          </a:p>
          <a:p>
            <a:pPr lvl="1"/>
            <a:r>
              <a:rPr lang="en-GB" dirty="0"/>
              <a:t>Parameters for authentication signaling between the 3GPP AAA Server and the UE</a:t>
            </a:r>
          </a:p>
          <a:p>
            <a:pPr lvl="1"/>
            <a:r>
              <a:rPr lang="en-GB" dirty="0"/>
              <a:t>Additional parameters potentially coming, e.g. handover indicator</a:t>
            </a:r>
          </a:p>
          <a:p>
            <a:r>
              <a:rPr lang="en-GB" dirty="0"/>
              <a:t>Functional requirements for R3:</a:t>
            </a:r>
          </a:p>
          <a:p>
            <a:pPr lvl="1" hangingPunct="0"/>
            <a:r>
              <a:rPr lang="en-GB" dirty="0"/>
              <a:t>Forwarding the authentication signaling between UE and 3GPP Network; As a side effect, allowing the Trusted WLAN AAA Proxy to detect L2 attach of the UE.</a:t>
            </a:r>
            <a:endParaRPr lang="en-US" dirty="0"/>
          </a:p>
          <a:p>
            <a:pPr lvl="1" hangingPunct="0"/>
            <a:r>
              <a:rPr lang="en-GB" dirty="0"/>
              <a:t>Authorization (including the authorization information update) signaling between WLAN Access Network and 3GPP Network.</a:t>
            </a:r>
            <a:endParaRPr lang="en-US" dirty="0"/>
          </a:p>
          <a:p>
            <a:pPr lvl="1" hangingPunct="0"/>
            <a:r>
              <a:rPr lang="en-GB" dirty="0"/>
              <a:t>Accounting per UE, e.g. for charging purposes; As a side effect, allowing the Trusted WLAN AAA Proxy to detect L2 detach of the UE.</a:t>
            </a:r>
            <a:endParaRPr lang="en-US" dirty="0"/>
          </a:p>
          <a:p>
            <a:pPr lvl="1" hangingPunct="0"/>
            <a:r>
              <a:rPr lang="en-GB" dirty="0"/>
              <a:t>Keying data for the purpose of radio interface integrity protection and encryption;</a:t>
            </a:r>
            <a:endParaRPr lang="en-US" dirty="0"/>
          </a:p>
          <a:p>
            <a:pPr lvl="1" hangingPunct="0"/>
            <a:r>
              <a:rPr lang="en-GB" dirty="0"/>
              <a:t>Information of WLAN Access Network of per-UE L2 encapsulation information to be used with the Trusted WLAN Access Gateway.</a:t>
            </a:r>
          </a:p>
          <a:p>
            <a:pPr lvl="1" hangingPunct="0"/>
            <a:r>
              <a:rPr lang="en-GB" dirty="0"/>
              <a:t>Purging a user from the WLAN Access Network for immediate service termination.</a:t>
            </a:r>
            <a:endParaRPr lang="en-US" dirty="0"/>
          </a:p>
          <a:p>
            <a:pPr lvl="1" hangingPunct="0"/>
            <a:r>
              <a:rPr lang="en-GB" dirty="0"/>
              <a:t>Per-UE user plane encapsulation between the WLAN Access Network and the Trusted WLAN Access Gateway. </a:t>
            </a:r>
          </a:p>
          <a:p>
            <a:pPr lvl="1" hangingPunct="0"/>
            <a:r>
              <a:rPr lang="en-GB" dirty="0"/>
              <a:t>Mobility support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normAutofit fontScale="92500" lnSpcReduction="10000"/>
          </a:bodyPr>
          <a:lstStyle/>
          <a:p>
            <a:r>
              <a:rPr lang="en-US" dirty="0"/>
              <a:t>The OmniRAN architecture fits well to the architectural models discussed for SaMOG in 3GPP</a:t>
            </a:r>
          </a:p>
          <a:p>
            <a:r>
              <a:rPr lang="en-US" dirty="0"/>
              <a:t>Functional requirements for R1, R2 and R3 can be derived from the specification work of 3GPP</a:t>
            </a:r>
          </a:p>
          <a:p>
            <a:r>
              <a:rPr lang="en-US" dirty="0"/>
              <a:t>Some ambiguities exist in the TR 23.852 regards definition of reference points and functionality of the TWAG, which should be clarified with 3GPP.</a:t>
            </a:r>
          </a:p>
        </p:txBody>
      </p:sp>
    </p:spTree>
    <p:extLst>
      <p:ext uri="{BB962C8B-B14F-4D97-AF65-F5344CB8AC3E}">
        <p14:creationId xmlns:p14="http://schemas.microsoft.com/office/powerpoint/2010/main" val="4202499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3GPP SaMOG Use Case</a:t>
            </a:r>
          </a:p>
        </p:txBody>
      </p:sp>
      <p:sp>
        <p:nvSpPr>
          <p:cNvPr id="3" name="Subtitle 2"/>
          <p:cNvSpPr>
            <a:spLocks noGrp="1"/>
          </p:cNvSpPr>
          <p:nvPr>
            <p:ph type="subTitle" idx="1"/>
          </p:nvPr>
        </p:nvSpPr>
        <p:spPr/>
        <p:txBody>
          <a:bodyPr/>
          <a:lstStyle/>
          <a:p>
            <a:r>
              <a:rPr lang="en-US" dirty="0" smtClean="0"/>
              <a:t>OmniRAN use case contribution</a:t>
            </a:r>
          </a:p>
          <a:p>
            <a:r>
              <a:rPr lang="en-US" dirty="0"/>
              <a:t>Max Riegel, NSN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Deployment Domain:</a:t>
            </a:r>
            <a:br>
              <a:rPr lang="en-US" dirty="0"/>
            </a:br>
            <a:r>
              <a:rPr lang="en-US" dirty="0"/>
              <a:t>WLAN access to EPC</a:t>
            </a:r>
          </a:p>
        </p:txBody>
      </p:sp>
      <p:sp>
        <p:nvSpPr>
          <p:cNvPr id="3" name="Content Placeholder 2"/>
          <p:cNvSpPr>
            <a:spLocks noGrp="1"/>
          </p:cNvSpPr>
          <p:nvPr>
            <p:ph idx="1"/>
          </p:nvPr>
        </p:nvSpPr>
        <p:spPr>
          <a:xfrm>
            <a:off x="457200" y="1600200"/>
            <a:ext cx="8229600" cy="4876800"/>
          </a:xfrm>
        </p:spPr>
        <p:txBody>
          <a:bodyPr>
            <a:normAutofit/>
          </a:bodyPr>
          <a:lstStyle/>
          <a:p>
            <a:r>
              <a:rPr lang="en-US" sz="2800" dirty="0" smtClean="0"/>
              <a:t>SaMOG is defining a gateway controlling the Trusted Non-3GPP access network by the EPC</a:t>
            </a:r>
          </a:p>
          <a:p>
            <a:endParaRPr lang="en-US" sz="2800" dirty="0"/>
          </a:p>
          <a:p>
            <a:endParaRPr lang="en-US" sz="2800" dirty="0" smtClean="0"/>
          </a:p>
          <a:p>
            <a:endParaRPr lang="en-US" sz="2800" dirty="0"/>
          </a:p>
          <a:p>
            <a:pPr marL="0" indent="0">
              <a:buNone/>
            </a:pPr>
            <a:endParaRPr lang="en-US" sz="2800" dirty="0" smtClean="0"/>
          </a:p>
          <a:p>
            <a:r>
              <a:rPr lang="en-US" sz="2800" dirty="0"/>
              <a:t>OmniRAN would provide specified interfaces for a trusted IEEE 802 Network to which 3GPP would be able to reference.</a:t>
            </a:r>
          </a:p>
        </p:txBody>
      </p:sp>
      <p:pic>
        <p:nvPicPr>
          <p:cNvPr id="4" name="Picture 3"/>
          <p:cNvPicPr>
            <a:picLocks noChangeAspect="1"/>
          </p:cNvPicPr>
          <p:nvPr/>
        </p:nvPicPr>
        <p:blipFill>
          <a:blip r:embed="rId2" cstate="print"/>
          <a:stretch>
            <a:fillRect/>
          </a:stretch>
        </p:blipFill>
        <p:spPr>
          <a:xfrm>
            <a:off x="1010781" y="2667000"/>
            <a:ext cx="6608949" cy="2038839"/>
          </a:xfrm>
          <a:prstGeom prst="rect">
            <a:avLst/>
          </a:prstGeom>
        </p:spPr>
      </p:pic>
    </p:spTree>
    <p:extLst>
      <p:ext uri="{BB962C8B-B14F-4D97-AF65-F5344CB8AC3E}">
        <p14:creationId xmlns:p14="http://schemas.microsoft.com/office/powerpoint/2010/main" val="325158047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description:</a:t>
            </a:r>
            <a:br>
              <a:rPr lang="en-US" dirty="0" smtClean="0"/>
            </a:br>
            <a:r>
              <a:rPr lang="en-US" dirty="0" smtClean="0"/>
              <a:t>Joe’s Thoughtful Cellular Provider</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Joe is owner of a recent smartphone model with both cellular and Wi-Fi interfaces build in. He is not only an extensive user of web-based social applications, streaming video and his company’s VPN access but also uses his cellular provider’s special phone book application and mail service. The special services of the cellular provider are only available by direct access to the cellular network.</a:t>
            </a:r>
          </a:p>
          <a:p>
            <a:pPr marL="0" indent="0">
              <a:buNone/>
            </a:pPr>
            <a:r>
              <a:rPr lang="en-US" dirty="0"/>
              <a:t>To enable best service quality with low subscription rates, Joe’s cellular provider has established Wi-Fi access either by own infrastructure or by sharing agreements with other operators in the area Joe is living. As both, access to the Internet as well as access to the provider’s own services are demanded, the provider deploys 3GPP’s model of WLAN access to the EPC and allows Joe to make seamlessly use of his cellular subscription for enjoying high speed Wi-Fi access especially indoors and in extremely crowded areas.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WLAN access to EPC:</a:t>
            </a:r>
            <a:br>
              <a:rPr lang="en-US" dirty="0"/>
            </a:br>
            <a:r>
              <a:rPr lang="en-US" dirty="0"/>
              <a:t>Scenarios considered by 3GPP TR 23.852</a:t>
            </a:r>
          </a:p>
        </p:txBody>
      </p:sp>
      <p:sp>
        <p:nvSpPr>
          <p:cNvPr id="3" name="Content Placeholder 2"/>
          <p:cNvSpPr>
            <a:spLocks noGrp="1"/>
          </p:cNvSpPr>
          <p:nvPr>
            <p:ph idx="1"/>
          </p:nvPr>
        </p:nvSpPr>
        <p:spPr/>
        <p:txBody>
          <a:bodyPr>
            <a:normAutofit fontScale="62500" lnSpcReduction="20000"/>
          </a:bodyPr>
          <a:lstStyle/>
          <a:p>
            <a:r>
              <a:rPr lang="en-US" dirty="0"/>
              <a:t>Phase 1: Solutions without UE impact (R11)</a:t>
            </a:r>
          </a:p>
          <a:p>
            <a:pPr lvl="1"/>
            <a:r>
              <a:rPr lang="en-US" dirty="0"/>
              <a:t>Support for non-seamless WLAN offload (NSWO) or single PDN connection selected by the network without IP address preservation</a:t>
            </a:r>
          </a:p>
          <a:p>
            <a:pPr lvl="1"/>
            <a:r>
              <a:rPr lang="en-US" dirty="0"/>
              <a:t>Solution 1:</a:t>
            </a:r>
          </a:p>
          <a:p>
            <a:pPr lvl="2"/>
            <a:r>
              <a:rPr lang="en-US" dirty="0"/>
              <a:t>S2a bearer creation and deletion based on L3 triggers from UE</a:t>
            </a:r>
          </a:p>
          <a:p>
            <a:pPr lvl="2"/>
            <a:r>
              <a:rPr lang="en-US" dirty="0"/>
              <a:t>Sta, S2a reference points supported by Trusted WLAN Access Network</a:t>
            </a:r>
          </a:p>
          <a:p>
            <a:pPr lvl="1"/>
            <a:r>
              <a:rPr lang="en-US" dirty="0">
                <a:solidFill>
                  <a:schemeClr val="tx2"/>
                </a:solidFill>
              </a:rPr>
              <a:t>Solution 2:</a:t>
            </a:r>
          </a:p>
          <a:p>
            <a:pPr lvl="2"/>
            <a:r>
              <a:rPr lang="en-US" dirty="0">
                <a:solidFill>
                  <a:schemeClr val="tx2"/>
                </a:solidFill>
              </a:rPr>
              <a:t>S2a bearer creation and deletion based on EAP and AAA signaling</a:t>
            </a:r>
          </a:p>
          <a:p>
            <a:pPr lvl="2"/>
            <a:r>
              <a:rPr lang="en-US" dirty="0">
                <a:solidFill>
                  <a:schemeClr val="tx2"/>
                </a:solidFill>
              </a:rPr>
              <a:t>Definition of a Trusted WLAN AAA Proxy (TWAP) and Trusted WLAN Access Gateway (TWAG) and reference points Ta, Tn. Tg, Tu and Tw for the Trusted Non-3GPP WLAN Access (see next slides)</a:t>
            </a:r>
          </a:p>
          <a:p>
            <a:pPr lvl="1"/>
            <a:r>
              <a:rPr lang="en-US" dirty="0"/>
              <a:t>3GPP decided to base normative specification on Solution 2</a:t>
            </a:r>
          </a:p>
          <a:p>
            <a:r>
              <a:rPr lang="en-US" dirty="0"/>
              <a:t>Phase 2: Solutions with UE impact (R12)</a:t>
            </a:r>
          </a:p>
          <a:p>
            <a:pPr lvl="1"/>
            <a:r>
              <a:rPr lang="en-US" dirty="0"/>
              <a:t>Support for multiple PDN connections selected by the UE together with non-seamless WLAN offload and IP address preservation when requested by UE</a:t>
            </a:r>
          </a:p>
          <a:p>
            <a:pPr lvl="1"/>
            <a:r>
              <a:rPr lang="en-US" dirty="0"/>
              <a:t>10 different solution proposals currently under consideration by 3GPP</a:t>
            </a:r>
          </a:p>
          <a:p>
            <a:pPr lvl="1"/>
            <a:endParaRPr lang="en-US" dirty="0"/>
          </a:p>
        </p:txBody>
      </p:sp>
    </p:spTree>
    <p:extLst>
      <p:ext uri="{BB962C8B-B14F-4D97-AF65-F5344CB8AC3E}">
        <p14:creationId xmlns:p14="http://schemas.microsoft.com/office/powerpoint/2010/main" val="1360742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information on Solution 2 of Phase 1</a:t>
            </a:r>
            <a:br>
              <a:rPr lang="en-US" dirty="0"/>
            </a:br>
            <a:endParaRPr lang="en-US" dirty="0"/>
          </a:p>
        </p:txBody>
      </p:sp>
      <p:sp>
        <p:nvSpPr>
          <p:cNvPr id="3" name="Content Placeholder 2"/>
          <p:cNvSpPr>
            <a:spLocks noGrp="1"/>
          </p:cNvSpPr>
          <p:nvPr>
            <p:ph idx="1"/>
          </p:nvPr>
        </p:nvSpPr>
        <p:spPr>
          <a:xfrm>
            <a:off x="457200" y="1133746"/>
            <a:ext cx="8229600" cy="5355594"/>
          </a:xfrm>
        </p:spPr>
        <p:txBody>
          <a:bodyPr>
            <a:normAutofit fontScale="62500" lnSpcReduction="20000"/>
          </a:bodyPr>
          <a:lstStyle/>
          <a:p>
            <a:r>
              <a:rPr lang="en-US" dirty="0"/>
              <a:t>Basic assumptions:</a:t>
            </a:r>
          </a:p>
          <a:p>
            <a:pPr lvl="1"/>
            <a:r>
              <a:rPr lang="en-US" dirty="0"/>
              <a:t>Air interface between UE and access network according to IEEE 802.11</a:t>
            </a:r>
          </a:p>
          <a:p>
            <a:pPr lvl="1"/>
            <a:r>
              <a:rPr lang="en-US" dirty="0"/>
              <a:t>Point-to-point connectivity behavior expected between UE and TWAG</a:t>
            </a:r>
          </a:p>
          <a:p>
            <a:pPr lvl="1"/>
            <a:r>
              <a:rPr lang="en-US" dirty="0"/>
              <a:t>Mutual authentication between UE and EPC according to TS 33.403</a:t>
            </a:r>
          </a:p>
          <a:p>
            <a:pPr lvl="1"/>
            <a:r>
              <a:rPr lang="en-US" dirty="0"/>
              <a:t>IPv4 and/or IPv6 support according to RFC791 (IPv4)/RFC2131 (DHCPv4) and/or RFC2460 (IPv6) /RFC4861 (ND) /RFC4862 (SLAAC)</a:t>
            </a:r>
          </a:p>
          <a:p>
            <a:r>
              <a:rPr lang="en-US" dirty="0"/>
              <a:t>Reference Model:</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857250" lvl="2" indent="0">
              <a:buNone/>
            </a:pPr>
            <a:r>
              <a:rPr lang="en-US" dirty="0"/>
              <a:t>Non-roaming reference model</a:t>
            </a:r>
          </a:p>
        </p:txBody>
      </p:sp>
      <p:graphicFrame>
        <p:nvGraphicFramePr>
          <p:cNvPr id="4" name="Object 3"/>
          <p:cNvGraphicFramePr>
            <a:graphicFrameLocks noChangeAspect="1"/>
          </p:cNvGraphicFramePr>
          <p:nvPr>
            <p:extLst>
              <p:ext uri="{D42A27DB-BD31-4B8C-83A1-F6EECF244321}">
                <p14:modId xmlns:p14="http://schemas.microsoft.com/office/powerpoint/2010/main" val="504964938"/>
              </p:ext>
            </p:extLst>
          </p:nvPr>
        </p:nvGraphicFramePr>
        <p:xfrm>
          <a:off x="1421650" y="2843935"/>
          <a:ext cx="6855162" cy="3240360"/>
        </p:xfrm>
        <a:graphic>
          <a:graphicData uri="http://schemas.openxmlformats.org/presentationml/2006/ole">
            <mc:AlternateContent xmlns:mc="http://schemas.openxmlformats.org/markup-compatibility/2006">
              <mc:Choice xmlns:v="urn:schemas-microsoft-com:vml" Requires="v">
                <p:oleObj spid="_x0000_s1044" name="Picture" r:id="rId3" imgW="6045200" imgH="2857500" progId="Word.Picture.8">
                  <p:embed/>
                </p:oleObj>
              </mc:Choice>
              <mc:Fallback>
                <p:oleObj name="Picture" r:id="rId3" imgW="6045200" imgH="2857500" progId="Word.Picture.8">
                  <p:embed/>
                  <p:pic>
                    <p:nvPicPr>
                      <p:cNvPr id="0" name=""/>
                      <p:cNvPicPr/>
                      <p:nvPr/>
                    </p:nvPicPr>
                    <p:blipFill>
                      <a:blip r:embed="rId4"/>
                      <a:stretch>
                        <a:fillRect/>
                      </a:stretch>
                    </p:blipFill>
                    <p:spPr>
                      <a:xfrm>
                        <a:off x="1421650" y="2843935"/>
                        <a:ext cx="6855162" cy="3240360"/>
                      </a:xfrm>
                      <a:prstGeom prst="rect">
                        <a:avLst/>
                      </a:prstGeom>
                    </p:spPr>
                  </p:pic>
                </p:oleObj>
              </mc:Fallback>
            </mc:AlternateContent>
          </a:graphicData>
        </a:graphic>
      </p:graphicFrame>
    </p:spTree>
    <p:extLst>
      <p:ext uri="{BB962C8B-B14F-4D97-AF65-F5344CB8AC3E}">
        <p14:creationId xmlns:p14="http://schemas.microsoft.com/office/powerpoint/2010/main" val="376030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information on Solution 2 of Phase 1</a:t>
            </a:r>
            <a:br>
              <a:rPr lang="en-US" dirty="0"/>
            </a:br>
            <a:endParaRPr lang="en-US" dirty="0"/>
          </a:p>
        </p:txBody>
      </p:sp>
      <p:sp>
        <p:nvSpPr>
          <p:cNvPr id="3" name="Content Placeholder 2"/>
          <p:cNvSpPr>
            <a:spLocks noGrp="1"/>
          </p:cNvSpPr>
          <p:nvPr>
            <p:ph idx="1"/>
          </p:nvPr>
        </p:nvSpPr>
        <p:spPr>
          <a:xfrm>
            <a:off x="457200" y="1133746"/>
            <a:ext cx="8229600" cy="5175574"/>
          </a:xfrm>
        </p:spPr>
        <p:txBody>
          <a:bodyPr>
            <a:normAutofit fontScale="62500" lnSpcReduction="20000"/>
          </a:bodyPr>
          <a:lstStyle/>
          <a:p>
            <a:r>
              <a:rPr lang="en-US" dirty="0"/>
              <a:t>Trusted WLAN AAA Proxy</a:t>
            </a:r>
          </a:p>
          <a:p>
            <a:pPr lvl="1" hangingPunct="0"/>
            <a:r>
              <a:rPr lang="en-GB" dirty="0"/>
              <a:t>Relaying and protocol conversion of the AAA information between the WLAN Access Network and the 3GPP AAA Server</a:t>
            </a:r>
            <a:endParaRPr lang="en-US" dirty="0"/>
          </a:p>
          <a:p>
            <a:pPr lvl="1" hangingPunct="0"/>
            <a:r>
              <a:rPr lang="en-GB" dirty="0"/>
              <a:t>Establishing Binding of UE IMSI with UE MAC address on the WLAN Access Network into (IMSI, MAC) tuple via snooping on the AAA protocol carrying EAP-AKA exchange.</a:t>
            </a:r>
            <a:endParaRPr lang="en-US" dirty="0"/>
          </a:p>
          <a:p>
            <a:pPr lvl="1" hangingPunct="0"/>
            <a:r>
              <a:rPr lang="en-GB" dirty="0"/>
              <a:t>Detecting L2 Attach out of EAP-Success message and signaling it to TWAG</a:t>
            </a:r>
            <a:endParaRPr lang="en-US" dirty="0"/>
          </a:p>
          <a:p>
            <a:pPr lvl="1" hangingPunct="0"/>
            <a:r>
              <a:rPr lang="en-GB" dirty="0"/>
              <a:t>Detecting L2 Detach out of Accounting-Request STOP message and signaling it to TWAG</a:t>
            </a:r>
            <a:endParaRPr lang="en-US" dirty="0"/>
          </a:p>
          <a:p>
            <a:pPr lvl="1" hangingPunct="0"/>
            <a:r>
              <a:rPr lang="en-US" dirty="0"/>
              <a:t>signaling</a:t>
            </a:r>
            <a:r>
              <a:rPr lang="en-GB" dirty="0"/>
              <a:t> of UE L2 datapath/tunnel identifier (e.g. 802.1Q VLAN tag or MPLS label) towards TWAG</a:t>
            </a:r>
          </a:p>
          <a:p>
            <a:pPr hangingPunct="0"/>
            <a:r>
              <a:rPr lang="en-GB" dirty="0"/>
              <a:t>Trusted WLAN Access Gateway</a:t>
            </a:r>
          </a:p>
          <a:p>
            <a:pPr lvl="1" hangingPunct="0"/>
            <a:r>
              <a:rPr lang="en-US" dirty="0"/>
              <a:t>For IPv4:</a:t>
            </a:r>
          </a:p>
          <a:p>
            <a:pPr lvl="2" hangingPunct="0"/>
            <a:r>
              <a:rPr lang="en-GB" dirty="0"/>
              <a:t>DHCP proxy/relay for IP address assigned by the PDN GW to UE.</a:t>
            </a:r>
            <a:endParaRPr lang="en-US" dirty="0"/>
          </a:p>
          <a:p>
            <a:pPr lvl="1" hangingPunct="0"/>
            <a:r>
              <a:rPr lang="en-GB" dirty="0"/>
              <a:t>For IP version 6:</a:t>
            </a:r>
            <a:r>
              <a:rPr lang="en-US" dirty="0"/>
              <a:t> </a:t>
            </a:r>
          </a:p>
          <a:p>
            <a:pPr lvl="2" hangingPunct="0"/>
            <a:r>
              <a:rPr lang="en-GB" dirty="0"/>
              <a:t>Default IPv6 Router according to IETF RFC 4861</a:t>
            </a:r>
            <a:endParaRPr lang="en-US" dirty="0"/>
          </a:p>
          <a:p>
            <a:pPr lvl="1" hangingPunct="0"/>
            <a:r>
              <a:rPr lang="en-GB" dirty="0"/>
              <a:t>L2 based data forwarding towards UE</a:t>
            </a:r>
            <a:endParaRPr lang="en-US" dirty="0"/>
          </a:p>
          <a:p>
            <a:pPr lvl="1" hangingPunct="0"/>
            <a:r>
              <a:rPr lang="en-GB" dirty="0"/>
              <a:t>Packet forwarding between the UE MAC address and related GTP/PMIP tunnel</a:t>
            </a:r>
            <a:endParaRPr lang="en-US" dirty="0"/>
          </a:p>
        </p:txBody>
      </p:sp>
    </p:spTree>
    <p:extLst>
      <p:ext uri="{BB962C8B-B14F-4D97-AF65-F5344CB8AC3E}">
        <p14:creationId xmlns:p14="http://schemas.microsoft.com/office/powerpoint/2010/main" val="4154839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Potential Specification Issues in </a:t>
            </a:r>
            <a:br>
              <a:rPr lang="en-US" dirty="0"/>
            </a:br>
            <a:r>
              <a:rPr lang="en-US" dirty="0"/>
              <a:t>TR 23.852 v1.4.1 for Solution 2 of Phase 1</a:t>
            </a:r>
          </a:p>
        </p:txBody>
      </p:sp>
      <p:sp>
        <p:nvSpPr>
          <p:cNvPr id="3" name="Content Placeholder 2"/>
          <p:cNvSpPr>
            <a:spLocks noGrp="1"/>
          </p:cNvSpPr>
          <p:nvPr>
            <p:ph idx="1"/>
          </p:nvPr>
        </p:nvSpPr>
        <p:spPr>
          <a:xfrm>
            <a:off x="457200" y="1493785"/>
            <a:ext cx="8229600" cy="5085565"/>
          </a:xfrm>
        </p:spPr>
        <p:txBody>
          <a:bodyPr>
            <a:normAutofit fontScale="62500" lnSpcReduction="20000"/>
          </a:bodyPr>
          <a:lstStyle/>
          <a:p>
            <a:r>
              <a:rPr lang="en-US" dirty="0"/>
              <a:t>Non-seamless WLAN offload (NSWO)</a:t>
            </a:r>
          </a:p>
          <a:p>
            <a:pPr lvl="1"/>
            <a:r>
              <a:rPr lang="en-US" dirty="0"/>
              <a:t>Solution 2 of Phase 1 does not show direct connectivity to the Internet</a:t>
            </a:r>
          </a:p>
          <a:p>
            <a:pPr lvl="2"/>
            <a:r>
              <a:rPr lang="en-US" dirty="0"/>
              <a:t>However Solution 1 of Phase 1 does!</a:t>
            </a:r>
          </a:p>
          <a:p>
            <a:pPr lvl="1"/>
            <a:r>
              <a:rPr lang="en-US" dirty="0"/>
              <a:t>No information given about necessary functions in TWAG</a:t>
            </a:r>
          </a:p>
          <a:p>
            <a:r>
              <a:rPr lang="en-US" dirty="0"/>
              <a:t>Definition of Trusted WLAN Access Gateway</a:t>
            </a:r>
          </a:p>
          <a:p>
            <a:pPr lvl="1"/>
            <a:r>
              <a:rPr lang="en-US" dirty="0"/>
              <a:t>TS 23.852 states that default router is located in TWAG</a:t>
            </a:r>
          </a:p>
          <a:p>
            <a:pPr lvl="1"/>
            <a:r>
              <a:rPr lang="en-US" dirty="0"/>
              <a:t>Conflicts with the definition of L2 forwarding towards PDN-GW</a:t>
            </a:r>
          </a:p>
          <a:p>
            <a:r>
              <a:rPr lang="en-US" dirty="0"/>
              <a:t>Definition of TW reference point between UE and WLAN access</a:t>
            </a:r>
          </a:p>
          <a:p>
            <a:pPr lvl="1"/>
            <a:r>
              <a:rPr lang="en-US" dirty="0"/>
              <a:t>As stated, authentication signaling is done between UE and 3GPP AAA server, not between UE and WLAN access network</a:t>
            </a:r>
          </a:p>
          <a:p>
            <a:pPr lvl="1"/>
            <a:r>
              <a:rPr lang="en-US" dirty="0"/>
              <a:t>A reference point indicating the exchange of authentication between UE and 3GPP AAA server is missing.</a:t>
            </a:r>
          </a:p>
          <a:p>
            <a:r>
              <a:rPr lang="en-US" dirty="0"/>
              <a:t>Definition of Tu reference point between UE and TWAG</a:t>
            </a:r>
          </a:p>
          <a:p>
            <a:pPr lvl="1"/>
            <a:r>
              <a:rPr lang="en-US" dirty="0"/>
              <a:t>As user data is transferred according to IEEE 802.11 between STA (UE) and AP in the WLAN access network, there is no end-to-end encapsulation between UE and TWAG.</a:t>
            </a:r>
          </a:p>
          <a:p>
            <a:pPr lvl="1"/>
            <a:r>
              <a:rPr lang="en-US" dirty="0"/>
              <a:t>However forced forwarding in the WLAN access network may realize point-to-point behavior. Such behavior has to be explicitly specified, as it is not present in the IEEE 802.11 standard.</a:t>
            </a:r>
          </a:p>
        </p:txBody>
      </p:sp>
    </p:spTree>
    <p:extLst>
      <p:ext uri="{BB962C8B-B14F-4D97-AF65-F5344CB8AC3E}">
        <p14:creationId xmlns:p14="http://schemas.microsoft.com/office/powerpoint/2010/main" val="6299770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OmniRAN Architecture Mapping</a:t>
            </a:r>
            <a:br>
              <a:rPr lang="en-US" dirty="0" smtClean="0"/>
            </a:br>
            <a:endParaRPr lang="en-US" dirty="0"/>
          </a:p>
        </p:txBody>
      </p:sp>
      <p:sp>
        <p:nvSpPr>
          <p:cNvPr id="3" name="Content Placeholder 2"/>
          <p:cNvSpPr>
            <a:spLocks noGrp="1"/>
          </p:cNvSpPr>
          <p:nvPr>
            <p:ph idx="1"/>
          </p:nvPr>
        </p:nvSpPr>
        <p:spPr>
          <a:xfrm>
            <a:off x="457200" y="1133745"/>
            <a:ext cx="8229600" cy="1350150"/>
          </a:xfrm>
        </p:spPr>
        <p:txBody>
          <a:bodyPr>
            <a:normAutofit fontScale="92500" lnSpcReduction="10000"/>
          </a:bodyPr>
          <a:lstStyle/>
          <a:p>
            <a:r>
              <a:rPr lang="en-US" dirty="0"/>
              <a:t>Reference Point mapping</a:t>
            </a:r>
          </a:p>
          <a:p>
            <a:pPr lvl="1"/>
            <a:r>
              <a:rPr lang="en-US" dirty="0"/>
              <a:t>R1, R2, R3 of the OmniRAN architecture can be directly mapped to SaMOG reference points</a:t>
            </a:r>
          </a:p>
        </p:txBody>
      </p:sp>
      <p:graphicFrame>
        <p:nvGraphicFramePr>
          <p:cNvPr id="124" name="Object 123"/>
          <p:cNvGraphicFramePr>
            <a:graphicFrameLocks noChangeAspect="1"/>
          </p:cNvGraphicFramePr>
          <p:nvPr>
            <p:extLst>
              <p:ext uri="{D42A27DB-BD31-4B8C-83A1-F6EECF244321}">
                <p14:modId xmlns:p14="http://schemas.microsoft.com/office/powerpoint/2010/main" val="62863059"/>
              </p:ext>
            </p:extLst>
          </p:nvPr>
        </p:nvGraphicFramePr>
        <p:xfrm>
          <a:off x="566555" y="2753925"/>
          <a:ext cx="8092900" cy="3825425"/>
        </p:xfrm>
        <a:graphic>
          <a:graphicData uri="http://schemas.openxmlformats.org/presentationml/2006/ole">
            <mc:AlternateContent xmlns:mc="http://schemas.openxmlformats.org/markup-compatibility/2006">
              <mc:Choice xmlns:v="urn:schemas-microsoft-com:vml" Requires="v">
                <p:oleObj spid="_x0000_s2065" name="Picture" r:id="rId3" imgW="6045200" imgH="2857500" progId="Word.Picture.8">
                  <p:embed/>
                </p:oleObj>
              </mc:Choice>
              <mc:Fallback>
                <p:oleObj name="Picture" r:id="rId3" imgW="6045200" imgH="2857500" progId="Word.Picture.8">
                  <p:embed/>
                  <p:pic>
                    <p:nvPicPr>
                      <p:cNvPr id="0" name=""/>
                      <p:cNvPicPr/>
                      <p:nvPr/>
                    </p:nvPicPr>
                    <p:blipFill>
                      <a:blip r:embed="rId4"/>
                      <a:stretch>
                        <a:fillRect/>
                      </a:stretch>
                    </p:blipFill>
                    <p:spPr>
                      <a:xfrm>
                        <a:off x="566555" y="2753925"/>
                        <a:ext cx="8092900" cy="3825425"/>
                      </a:xfrm>
                      <a:prstGeom prst="rect">
                        <a:avLst/>
                      </a:prstGeom>
                    </p:spPr>
                  </p:pic>
                </p:oleObj>
              </mc:Fallback>
            </mc:AlternateContent>
          </a:graphicData>
        </a:graphic>
      </p:graphicFrame>
      <p:grpSp>
        <p:nvGrpSpPr>
          <p:cNvPr id="127" name="Group 126"/>
          <p:cNvGrpSpPr/>
          <p:nvPr/>
        </p:nvGrpSpPr>
        <p:grpSpPr>
          <a:xfrm>
            <a:off x="2264625" y="2811075"/>
            <a:ext cx="1000125" cy="990600"/>
            <a:chOff x="7315200" y="3886200"/>
            <a:chExt cx="1000125" cy="990600"/>
          </a:xfrm>
        </p:grpSpPr>
        <p:sp>
          <p:nvSpPr>
            <p:cNvPr id="128"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dirty="0">
                <a:latin typeface="Arial" pitchFamily="34" charset="0"/>
                <a:cs typeface="Arial" pitchFamily="34" charset="0"/>
              </a:endParaRPr>
            </a:p>
          </p:txBody>
        </p:sp>
        <p:grpSp>
          <p:nvGrpSpPr>
            <p:cNvPr id="129" name="Group 158"/>
            <p:cNvGrpSpPr>
              <a:grpSpLocks noChangeAspect="1"/>
            </p:cNvGrpSpPr>
            <p:nvPr/>
          </p:nvGrpSpPr>
          <p:grpSpPr bwMode="auto">
            <a:xfrm flipH="1">
              <a:off x="7696199" y="4259473"/>
              <a:ext cx="411161" cy="494972"/>
              <a:chOff x="5" y="2480"/>
              <a:chExt cx="237" cy="430"/>
            </a:xfrm>
          </p:grpSpPr>
          <p:grpSp>
            <p:nvGrpSpPr>
              <p:cNvPr id="131" name="Group 159"/>
              <p:cNvGrpSpPr>
                <a:grpSpLocks noChangeAspect="1"/>
              </p:cNvGrpSpPr>
              <p:nvPr/>
            </p:nvGrpSpPr>
            <p:grpSpPr bwMode="auto">
              <a:xfrm>
                <a:off x="5" y="2521"/>
                <a:ext cx="145" cy="389"/>
                <a:chOff x="5" y="2521"/>
                <a:chExt cx="145" cy="389"/>
              </a:xfrm>
            </p:grpSpPr>
            <p:grpSp>
              <p:nvGrpSpPr>
                <p:cNvPr id="135" name="Group 160"/>
                <p:cNvGrpSpPr>
                  <a:grpSpLocks noChangeAspect="1"/>
                </p:cNvGrpSpPr>
                <p:nvPr/>
              </p:nvGrpSpPr>
              <p:grpSpPr bwMode="auto">
                <a:xfrm>
                  <a:off x="7" y="2654"/>
                  <a:ext cx="143" cy="256"/>
                  <a:chOff x="7" y="2654"/>
                  <a:chExt cx="143" cy="256"/>
                </a:xfrm>
              </p:grpSpPr>
              <p:grpSp>
                <p:nvGrpSpPr>
                  <p:cNvPr id="143" name="Group 161"/>
                  <p:cNvGrpSpPr>
                    <a:grpSpLocks noChangeAspect="1"/>
                  </p:cNvGrpSpPr>
                  <p:nvPr/>
                </p:nvGrpSpPr>
                <p:grpSpPr bwMode="auto">
                  <a:xfrm>
                    <a:off x="7" y="2661"/>
                    <a:ext cx="93" cy="247"/>
                    <a:chOff x="7" y="2661"/>
                    <a:chExt cx="93" cy="247"/>
                  </a:xfrm>
                </p:grpSpPr>
                <p:sp>
                  <p:nvSpPr>
                    <p:cNvPr id="151"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52"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53"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54"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55"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56"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57"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grpSp>
              <p:sp>
                <p:nvSpPr>
                  <p:cNvPr id="144"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45"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46"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47"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48"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49"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50"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grpSp>
            <p:grpSp>
              <p:nvGrpSpPr>
                <p:cNvPr id="136" name="Group 176"/>
                <p:cNvGrpSpPr>
                  <a:grpSpLocks noChangeAspect="1"/>
                </p:cNvGrpSpPr>
                <p:nvPr/>
              </p:nvGrpSpPr>
              <p:grpSpPr bwMode="auto">
                <a:xfrm>
                  <a:off x="5" y="2533"/>
                  <a:ext cx="141" cy="374"/>
                  <a:chOff x="5" y="2533"/>
                  <a:chExt cx="141" cy="374"/>
                </a:xfrm>
              </p:grpSpPr>
              <p:sp>
                <p:nvSpPr>
                  <p:cNvPr id="138"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39"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40"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41"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42"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dirty="0">
                      <a:latin typeface="Arial" pitchFamily="34" charset="0"/>
                      <a:cs typeface="Arial" pitchFamily="34" charset="0"/>
                    </a:endParaRPr>
                  </a:p>
                </p:txBody>
              </p:sp>
            </p:grpSp>
            <p:sp>
              <p:nvSpPr>
                <p:cNvPr id="137"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dirty="0">
                    <a:latin typeface="Arial" pitchFamily="34" charset="0"/>
                    <a:cs typeface="Arial" pitchFamily="34" charset="0"/>
                  </a:endParaRPr>
                </a:p>
              </p:txBody>
            </p:sp>
          </p:grpSp>
          <p:sp>
            <p:nvSpPr>
              <p:cNvPr id="132"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33"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34"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grpSp>
        <p:sp>
          <p:nvSpPr>
            <p:cNvPr id="130"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158" name="Group 157"/>
          <p:cNvGrpSpPr/>
          <p:nvPr/>
        </p:nvGrpSpPr>
        <p:grpSpPr>
          <a:xfrm>
            <a:off x="4932040" y="2811075"/>
            <a:ext cx="990600" cy="990600"/>
            <a:chOff x="7315200" y="2819400"/>
            <a:chExt cx="990600" cy="990600"/>
          </a:xfrm>
        </p:grpSpPr>
        <p:sp>
          <p:nvSpPr>
            <p:cNvPr id="159"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dirty="0">
                <a:latin typeface="Arial" pitchFamily="34" charset="0"/>
                <a:cs typeface="Arial" pitchFamily="34" charset="0"/>
              </a:endParaRPr>
            </a:p>
          </p:txBody>
        </p:sp>
        <p:pic>
          <p:nvPicPr>
            <p:cNvPr id="160" name="Picture 157"/>
            <p:cNvPicPr>
              <a:picLocks noChangeArrowheads="1"/>
            </p:cNvPicPr>
            <p:nvPr/>
          </p:nvPicPr>
          <p:blipFill>
            <a:blip r:embed="rId5"/>
            <a:srcRect/>
            <a:stretch>
              <a:fillRect/>
            </a:stretch>
          </p:blipFill>
          <p:spPr bwMode="auto">
            <a:xfrm>
              <a:off x="7648575" y="3509962"/>
              <a:ext cx="352425" cy="223838"/>
            </a:xfrm>
            <a:prstGeom prst="rect">
              <a:avLst/>
            </a:prstGeom>
            <a:noFill/>
            <a:ln w="12700">
              <a:noFill/>
              <a:miter lim="800000"/>
              <a:headEnd/>
              <a:tailEnd/>
            </a:ln>
            <a:effectLst/>
          </p:spPr>
        </p:pic>
        <p:sp>
          <p:nvSpPr>
            <p:cNvPr id="161"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Core</a:t>
              </a:r>
              <a:endParaRPr lang="en-US" sz="1600" b="1" dirty="0">
                <a:latin typeface="Arial" pitchFamily="34" charset="0"/>
                <a:cs typeface="Arial" pitchFamily="34" charset="0"/>
              </a:endParaRPr>
            </a:p>
          </p:txBody>
        </p:sp>
        <p:grpSp>
          <p:nvGrpSpPr>
            <p:cNvPr id="162" name="Group 161"/>
            <p:cNvGrpSpPr/>
            <p:nvPr/>
          </p:nvGrpSpPr>
          <p:grpSpPr>
            <a:xfrm>
              <a:off x="7520910" y="3095706"/>
              <a:ext cx="532437" cy="381000"/>
              <a:chOff x="7481888" y="3079208"/>
              <a:chExt cx="595312" cy="425992"/>
            </a:xfrm>
          </p:grpSpPr>
          <p:sp>
            <p:nvSpPr>
              <p:cNvPr id="163"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dirty="0"/>
              </a:p>
            </p:txBody>
          </p:sp>
          <p:sp>
            <p:nvSpPr>
              <p:cNvPr id="164"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grpSp>
            <p:nvGrpSpPr>
              <p:cNvPr id="165" name="Group 122"/>
              <p:cNvGrpSpPr>
                <a:grpSpLocks/>
              </p:cNvGrpSpPr>
              <p:nvPr/>
            </p:nvGrpSpPr>
            <p:grpSpPr bwMode="auto">
              <a:xfrm>
                <a:off x="7848751" y="3079208"/>
                <a:ext cx="228449" cy="389708"/>
                <a:chOff x="4120" y="2308"/>
                <a:chExt cx="305" cy="415"/>
              </a:xfrm>
            </p:grpSpPr>
            <p:sp>
              <p:nvSpPr>
                <p:cNvPr id="166"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167"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168"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169" name="Group 126"/>
                <p:cNvGrpSpPr>
                  <a:grpSpLocks/>
                </p:cNvGrpSpPr>
                <p:nvPr/>
              </p:nvGrpSpPr>
              <p:grpSpPr bwMode="auto">
                <a:xfrm flipH="1">
                  <a:off x="4164" y="2500"/>
                  <a:ext cx="152" cy="109"/>
                  <a:chOff x="3216" y="2784"/>
                  <a:chExt cx="192" cy="144"/>
                </a:xfrm>
              </p:grpSpPr>
              <p:sp>
                <p:nvSpPr>
                  <p:cNvPr id="173"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174"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175"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176"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170"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171"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172"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grpSp>
      </p:grpSp>
      <p:cxnSp>
        <p:nvCxnSpPr>
          <p:cNvPr id="230" name="Straight Connector 229"/>
          <p:cNvCxnSpPr>
            <a:stCxn id="244" idx="3"/>
            <a:endCxn id="128" idx="1"/>
          </p:cNvCxnSpPr>
          <p:nvPr/>
        </p:nvCxnSpPr>
        <p:spPr bwMode="auto">
          <a:xfrm>
            <a:off x="1512150" y="3362256"/>
            <a:ext cx="752475"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231" name="Group 230"/>
          <p:cNvGrpSpPr/>
          <p:nvPr/>
        </p:nvGrpSpPr>
        <p:grpSpPr>
          <a:xfrm>
            <a:off x="1664550" y="3287325"/>
            <a:ext cx="479618" cy="457200"/>
            <a:chOff x="1524000" y="2209800"/>
            <a:chExt cx="479618" cy="457200"/>
          </a:xfrm>
        </p:grpSpPr>
        <p:sp>
          <p:nvSpPr>
            <p:cNvPr id="232" name="Oval 231"/>
            <p:cNvSpPr/>
            <p:nvPr/>
          </p:nvSpPr>
          <p:spPr bwMode="auto">
            <a:xfrm>
              <a:off x="1676400" y="22098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233" name="TextBox 232"/>
            <p:cNvSpPr txBox="1"/>
            <p:nvPr/>
          </p:nvSpPr>
          <p:spPr>
            <a:xfrm>
              <a:off x="1524000" y="22976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grpSp>
      <p:cxnSp>
        <p:nvCxnSpPr>
          <p:cNvPr id="234" name="Straight Connector 233"/>
          <p:cNvCxnSpPr/>
          <p:nvPr/>
        </p:nvCxnSpPr>
        <p:spPr bwMode="auto">
          <a:xfrm>
            <a:off x="3264750" y="3383995"/>
            <a:ext cx="166729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235" name="Group 234"/>
          <p:cNvGrpSpPr/>
          <p:nvPr/>
        </p:nvGrpSpPr>
        <p:grpSpPr>
          <a:xfrm>
            <a:off x="4379280" y="3314915"/>
            <a:ext cx="479618" cy="461425"/>
            <a:chOff x="3276600" y="2156671"/>
            <a:chExt cx="479618" cy="461425"/>
          </a:xfrm>
        </p:grpSpPr>
        <p:sp>
          <p:nvSpPr>
            <p:cNvPr id="236" name="Oval 235"/>
            <p:cNvSpPr/>
            <p:nvPr/>
          </p:nvSpPr>
          <p:spPr bwMode="auto">
            <a:xfrm>
              <a:off x="3429000" y="2156671"/>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237" name="TextBox 236"/>
            <p:cNvSpPr txBox="1"/>
            <p:nvPr/>
          </p:nvSpPr>
          <p:spPr>
            <a:xfrm>
              <a:off x="3276600" y="224876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grpSp>
        <p:nvGrpSpPr>
          <p:cNvPr id="243" name="Group 242"/>
          <p:cNvGrpSpPr/>
          <p:nvPr/>
        </p:nvGrpSpPr>
        <p:grpSpPr>
          <a:xfrm>
            <a:off x="521550" y="2811075"/>
            <a:ext cx="990600" cy="990600"/>
            <a:chOff x="381000" y="1962150"/>
            <a:chExt cx="990600" cy="990600"/>
          </a:xfrm>
        </p:grpSpPr>
        <p:sp>
          <p:nvSpPr>
            <p:cNvPr id="244"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245" name="Picture 244" descr="MC900439836.PNG"/>
            <p:cNvPicPr>
              <a:picLocks noChangeAspect="1"/>
            </p:cNvPicPr>
            <p:nvPr/>
          </p:nvPicPr>
          <p:blipFill>
            <a:blip r:embed="rId6"/>
            <a:stretch>
              <a:fillRect/>
            </a:stretch>
          </p:blipFill>
          <p:spPr>
            <a:xfrm>
              <a:off x="609600" y="2286000"/>
              <a:ext cx="533400" cy="533400"/>
            </a:xfrm>
            <a:prstGeom prst="rect">
              <a:avLst/>
            </a:prstGeom>
          </p:spPr>
        </p:pic>
      </p:grpSp>
      <p:sp>
        <p:nvSpPr>
          <p:cNvPr id="247" name="Oval 246"/>
          <p:cNvSpPr/>
          <p:nvPr/>
        </p:nvSpPr>
        <p:spPr bwMode="auto">
          <a:xfrm>
            <a:off x="4514812" y="305872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248" name="TextBox 247"/>
          <p:cNvSpPr txBox="1"/>
          <p:nvPr/>
        </p:nvSpPr>
        <p:spPr>
          <a:xfrm>
            <a:off x="4362412" y="2753925"/>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cxnSp>
        <p:nvCxnSpPr>
          <p:cNvPr id="249" name="Straight Connector 248"/>
          <p:cNvCxnSpPr/>
          <p:nvPr/>
        </p:nvCxnSpPr>
        <p:spPr bwMode="auto">
          <a:xfrm>
            <a:off x="1512150" y="3121219"/>
            <a:ext cx="341989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mniran_usecase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496</TotalTime>
  <Words>1155</Words>
  <Application>Microsoft Macintosh PowerPoint</Application>
  <PresentationFormat>On-screen Show (4:3)</PresentationFormat>
  <Paragraphs>121</Paragraphs>
  <Slides>11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omniran_usecase_template</vt:lpstr>
      <vt:lpstr>Picture</vt:lpstr>
      <vt:lpstr>PowerPoint Presentation</vt:lpstr>
      <vt:lpstr>3GPP SaMOG Use Case</vt:lpstr>
      <vt:lpstr>Deployment Domain: WLAN access to EPC</vt:lpstr>
      <vt:lpstr>Use case description: Joe’s Thoughtful Cellular Provider</vt:lpstr>
      <vt:lpstr>WLAN access to EPC: Scenarios considered by 3GPP TR 23.852</vt:lpstr>
      <vt:lpstr>More information on Solution 2 of Phase 1 </vt:lpstr>
      <vt:lpstr>More information on Solution 2 of Phase 1 </vt:lpstr>
      <vt:lpstr>Potential Specification Issues in  TR 23.852 v1.4.1 for Solution 2 of Phase 1</vt:lpstr>
      <vt:lpstr>OmniRAN Architecture Mapping </vt:lpstr>
      <vt:lpstr>Requirements for OmniRAN derived from TR 23.852 v1.4.1</vt:lpstr>
      <vt:lpstr>Conclusion</vt:lpstr>
    </vt:vector>
  </TitlesOfParts>
  <Company>Nokia Siemens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Max Riegel</dc:creator>
  <cp:lastModifiedBy>Max Riegel</cp:lastModifiedBy>
  <cp:revision>31</cp:revision>
  <cp:lastPrinted>1998-02-10T13:28:06Z</cp:lastPrinted>
  <dcterms:created xsi:type="dcterms:W3CDTF">2013-03-11T14:14:17Z</dcterms:created>
  <dcterms:modified xsi:type="dcterms:W3CDTF">2013-03-19T13:34:33Z</dcterms:modified>
</cp:coreProperties>
</file>