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3" r:id="rId4"/>
    <p:sldId id="271" r:id="rId5"/>
    <p:sldId id="272" r:id="rId6"/>
    <p:sldId id="273" r:id="rId7"/>
    <p:sldId id="288" r:id="rId8"/>
    <p:sldId id="286" r:id="rId9"/>
    <p:sldId id="266" r:id="rId10"/>
    <p:sldId id="284" r:id="rId11"/>
    <p:sldId id="285" r:id="rId12"/>
    <p:sldId id="290" r:id="rId13"/>
    <p:sldId id="287" r:id="rId14"/>
    <p:sldId id="292" r:id="rId15"/>
    <p:sldId id="291" r:id="rId16"/>
    <p:sldId id="29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9233" autoAdjust="0"/>
  </p:normalViewPr>
  <p:slideViewPr>
    <p:cSldViewPr>
      <p:cViewPr varScale="1">
        <p:scale>
          <a:sx n="112" d="100"/>
          <a:sy n="112" d="100"/>
        </p:scale>
        <p:origin x="-4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omniran-13-0014-04-ecsg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11-01-ecsg-omniran-introduction-and-way-forward.pptx" TargetMode="External"/><Relationship Id="rId2" Type="http://schemas.openxmlformats.org/officeDocument/2006/relationships/hyperlink" Target="https://mentor.ieee.org/omniran/dcn/13/omniran-13-0013-00-ecsg-february-2013-teleconference-minutes.docx" TargetMode="External"/><Relationship Id="rId1" Type="http://schemas.openxmlformats.org/officeDocument/2006/relationships/slideLayout" Target="../slideLayouts/slideLayout2.xml"/><Relationship Id="rId5" Type="http://schemas.openxmlformats.org/officeDocument/2006/relationships/hyperlink" Target="https://mentor.ieee.org/omniran/dcn/13/omniran-13-0018-00-ecsg-omniran-introduction-to-ieee802-1.pptx" TargetMode="External"/><Relationship Id="rId4" Type="http://schemas.openxmlformats.org/officeDocument/2006/relationships/hyperlink" Target="https://mentor.ieee.org/omniran/dcn/13/omniran-13-0015-00-ecsg-march-2013-opening-report.ppt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omniran/dcn/13/omniran-13-0021-00-0000-omniran-representation-in-802-architecture.pptx" TargetMode="External"/><Relationship Id="rId3" Type="http://schemas.openxmlformats.org/officeDocument/2006/relationships/hyperlink" Target="https://mentor.ieee.org/omniran/dcn/13/omniran-13-0019-01-0000-omniran-wi-fi-hotspot-use-case.pptx" TargetMode="External"/><Relationship Id="rId7" Type="http://schemas.openxmlformats.org/officeDocument/2006/relationships/hyperlink" Target="https://mentor.ieee.org/omniran/dcn/13/omniran-13-0023-00-0000-ieee-802-21-an-overview-and-current-wg-status.pptx" TargetMode="External"/><Relationship Id="rId2" Type="http://schemas.openxmlformats.org/officeDocument/2006/relationships/hyperlink" Target="https://mentor.ieee.org/omniran/dcn/13/omniran-13-0016-02-0000-omniran-proximity-service-use-case.pptx" TargetMode="External"/><Relationship Id="rId1" Type="http://schemas.openxmlformats.org/officeDocument/2006/relationships/slideLayout" Target="../slideLayouts/slideLayout2.xml"/><Relationship Id="rId6" Type="http://schemas.openxmlformats.org/officeDocument/2006/relationships/hyperlink" Target="https://mentor.ieee.org/omniran/dcn/13/omniran-13-0020-00-0000-a-unified-management-framework-for.pptx" TargetMode="External"/><Relationship Id="rId5" Type="http://schemas.openxmlformats.org/officeDocument/2006/relationships/hyperlink" Target="https://mentor.ieee.org/omniran/dcn/13/omniran-13-0022-00-0000-sdn-based-approach-for-omniran.pptx" TargetMode="External"/><Relationship Id="rId4" Type="http://schemas.openxmlformats.org/officeDocument/2006/relationships/hyperlink" Target="https://mentor.ieee.org/omniran/dcn/13/omniran-13-0017-01-0000-omniran-samog-use-case.ppt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3/omniran-13-0024-00-0000-3gpp-liaison-on-samog-interpretation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March </a:t>
            </a:r>
            <a:r>
              <a:rPr lang="en-US" dirty="0"/>
              <a:t>2013, </a:t>
            </a:r>
            <a:r>
              <a:rPr lang="en-US" dirty="0" smtClean="0"/>
              <a:t>Orlando, FL</a:t>
            </a:r>
            <a:endParaRPr lang="en-US" dirty="0"/>
          </a:p>
        </p:txBody>
      </p:sp>
      <p:sp>
        <p:nvSpPr>
          <p:cNvPr id="3" name="Subtitle 2"/>
          <p:cNvSpPr>
            <a:spLocks noGrp="1"/>
          </p:cNvSpPr>
          <p:nvPr>
            <p:ph type="subTitle" idx="1"/>
          </p:nvPr>
        </p:nvSpPr>
        <p:spPr/>
        <p:txBody>
          <a:bodyPr/>
          <a:lstStyle/>
          <a:p>
            <a:r>
              <a:rPr lang="en-US" dirty="0" smtClean="0"/>
              <a:t>2013-03-19</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p1</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GB" dirty="0"/>
              <a:t>Call Meeting to Order</a:t>
            </a:r>
          </a:p>
          <a:p>
            <a:r>
              <a:rPr lang="en-GB" dirty="0"/>
              <a:t>Attendance recording</a:t>
            </a:r>
          </a:p>
          <a:p>
            <a:pPr lvl="1"/>
            <a:r>
              <a:rPr lang="en-GB" dirty="0"/>
              <a:t>Please use paper sheets – and IMAT for attendance credit</a:t>
            </a:r>
          </a:p>
          <a:p>
            <a:r>
              <a:rPr lang="en-GB" dirty="0"/>
              <a:t>Secretary position</a:t>
            </a:r>
          </a:p>
          <a:p>
            <a:pPr lvl="1"/>
            <a:r>
              <a:rPr lang="en-GB" dirty="0"/>
              <a:t>?</a:t>
            </a:r>
          </a:p>
          <a:p>
            <a:r>
              <a:rPr lang="en-US" dirty="0"/>
              <a:t>Approval of minutes of Feb 28th conference call</a:t>
            </a:r>
          </a:p>
          <a:p>
            <a:pPr lvl="1"/>
            <a:r>
              <a:rPr lang="en-US" dirty="0">
                <a:hlinkClick r:id="rId2"/>
              </a:rPr>
              <a:t>https://mentor.ieee.org/omniran/dcn/13/omniran-13-0013-00-ecsg-february-2013-teleconference-minutes.docx</a:t>
            </a:r>
            <a:r>
              <a:rPr lang="en-US" dirty="0"/>
              <a:t> </a:t>
            </a:r>
          </a:p>
          <a:p>
            <a:r>
              <a:rPr lang="en-US" dirty="0"/>
              <a:t>Reports</a:t>
            </a:r>
          </a:p>
          <a:p>
            <a:pPr lvl="1"/>
            <a:r>
              <a:rPr lang="en-US" dirty="0"/>
              <a:t>OmniRAN presentation in IEEE802/IETF meeting</a:t>
            </a:r>
          </a:p>
          <a:p>
            <a:pPr lvl="2"/>
            <a:r>
              <a:rPr lang="en-US" dirty="0">
                <a:hlinkClick r:id="rId3"/>
              </a:rPr>
              <a:t>https://mentor.ieee.org/omniran/dcn/13/omniran-13-0011-01-ecsg-omniran-introduction-and-way-forward.pptx</a:t>
            </a:r>
            <a:r>
              <a:rPr lang="en-US" dirty="0"/>
              <a:t> </a:t>
            </a:r>
          </a:p>
          <a:p>
            <a:pPr lvl="1"/>
            <a:r>
              <a:rPr lang="en-US" dirty="0"/>
              <a:t>OmniRAN contribution to EC opening plenary</a:t>
            </a:r>
          </a:p>
          <a:p>
            <a:pPr lvl="2"/>
            <a:r>
              <a:rPr lang="en-US" dirty="0">
                <a:hlinkClick r:id="rId4"/>
              </a:rPr>
              <a:t>https://mentor.ieee.org/omniran/dcn/13/omniran-13-0015-00-ecsg-march-2013-opening-report.pptx</a:t>
            </a:r>
            <a:r>
              <a:rPr lang="en-US" dirty="0"/>
              <a:t> </a:t>
            </a:r>
          </a:p>
          <a:p>
            <a:pPr lvl="1"/>
            <a:r>
              <a:rPr lang="en-US" dirty="0"/>
              <a:t>OmniRAN presentation in IEEE802.1 opening plenary</a:t>
            </a:r>
          </a:p>
          <a:p>
            <a:pPr lvl="2"/>
            <a:r>
              <a:rPr lang="en-US">
                <a:hlinkClick r:id="rId5"/>
              </a:rPr>
              <a:t>https://mentor.ieee.org/omniran/dcn/13/omniran-13-0018-00-ecsg-omniran-introduction-to-ieee802-1.pptx</a:t>
            </a:r>
            <a:r>
              <a:rPr lang="en-US"/>
              <a:t> </a:t>
            </a:r>
          </a:p>
        </p:txBody>
      </p:sp>
    </p:spTree>
    <p:extLst>
      <p:ext uri="{BB962C8B-B14F-4D97-AF65-F5344CB8AC3E}">
        <p14:creationId xmlns:p14="http://schemas.microsoft.com/office/powerpoint/2010/main" xmlns="" val="358704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p2</a:t>
            </a:r>
          </a:p>
        </p:txBody>
      </p:sp>
      <p:sp>
        <p:nvSpPr>
          <p:cNvPr id="3" name="Content Placeholder 2"/>
          <p:cNvSpPr>
            <a:spLocks noGrp="1"/>
          </p:cNvSpPr>
          <p:nvPr>
            <p:ph idx="1"/>
          </p:nvPr>
        </p:nvSpPr>
        <p:spPr>
          <a:xfrm>
            <a:off x="457200" y="1066800"/>
            <a:ext cx="8229600" cy="5334000"/>
          </a:xfrm>
        </p:spPr>
        <p:txBody>
          <a:bodyPr>
            <a:normAutofit fontScale="62500" lnSpcReduction="20000"/>
          </a:bodyPr>
          <a:lstStyle/>
          <a:p>
            <a:r>
              <a:rPr lang="en-US" dirty="0"/>
              <a:t>Contributions on OmniRAN use cases</a:t>
            </a:r>
          </a:p>
          <a:p>
            <a:pPr lvl="1"/>
            <a:r>
              <a:rPr lang="en-US"/>
              <a:t>OmniRAN Wi-Fi Hotspot Use case</a:t>
            </a:r>
            <a:endParaRPr lang="en-US" dirty="0">
              <a:hlinkClick r:id="rId2"/>
            </a:endParaRPr>
          </a:p>
          <a:p>
            <a:pPr lvl="2"/>
            <a:r>
              <a:rPr lang="en-US" dirty="0">
                <a:hlinkClick r:id="rId3"/>
              </a:rPr>
              <a:t>https://mentor.ieee.org/omniran/dcn/13/omniran-13-0019-01-0000-omniran-wi-fi-hotspot-use-case.pptx</a:t>
            </a:r>
            <a:endParaRPr lang="en-US" dirty="0"/>
          </a:p>
          <a:p>
            <a:pPr lvl="1"/>
            <a:r>
              <a:rPr lang="en-US"/>
              <a:t>OmniRAN Proximity Service use case</a:t>
            </a:r>
            <a:endParaRPr lang="en-US" dirty="0">
              <a:hlinkClick r:id="rId2"/>
            </a:endParaRPr>
          </a:p>
          <a:p>
            <a:pPr lvl="2"/>
            <a:r>
              <a:rPr lang="en-US" dirty="0">
                <a:hlinkClick r:id="rId2"/>
              </a:rPr>
              <a:t>https://mentor.ieee.org/omniran/dcn/13/omniran-13-0016-02-0000-omniran-proximity-service-use-case.pptx</a:t>
            </a:r>
            <a:endParaRPr lang="en-US" dirty="0"/>
          </a:p>
          <a:p>
            <a:pPr lvl="1"/>
            <a:r>
              <a:rPr lang="en-US"/>
              <a:t>OmniRAN SaMOG Use Case</a:t>
            </a:r>
            <a:endParaRPr lang="en-US" dirty="0">
              <a:hlinkClick r:id="rId4"/>
            </a:endParaRPr>
          </a:p>
          <a:p>
            <a:pPr lvl="2"/>
            <a:r>
              <a:rPr lang="en-US" dirty="0">
                <a:hlinkClick r:id="rId4"/>
              </a:rPr>
              <a:t>https://mentor.ieee.org/omniran/dcn/13/omniran-13-0017-01-0000-omniran-samog-use-case.pptx</a:t>
            </a:r>
            <a:endParaRPr lang="en-US" dirty="0"/>
          </a:p>
          <a:p>
            <a:pPr lvl="1"/>
            <a:r>
              <a:rPr lang="en-US" dirty="0"/>
              <a:t>SDN based approach for OmniRAN</a:t>
            </a:r>
          </a:p>
          <a:p>
            <a:pPr lvl="2"/>
            <a:r>
              <a:rPr lang="en-US" dirty="0">
                <a:hlinkClick r:id="rId5"/>
              </a:rPr>
              <a:t>https://mentor.ieee.org/omniran/dcn/13/omniran-13-0022-00-0000-sdn-based-approach-for-omniran.pptx</a:t>
            </a:r>
            <a:r>
              <a:rPr lang="en-US" dirty="0"/>
              <a:t> </a:t>
            </a:r>
          </a:p>
          <a:p>
            <a:pPr lvl="1"/>
            <a:r>
              <a:rPr lang="en-US" dirty="0"/>
              <a:t>A Unified Management Framework</a:t>
            </a:r>
          </a:p>
          <a:p>
            <a:pPr lvl="2"/>
            <a:r>
              <a:rPr lang="en-US" dirty="0">
                <a:hlinkClick r:id="rId6"/>
              </a:rPr>
              <a:t>https://mentor.ieee.org/omniran/dcn/13/omniran-13-0020-00-0000-a-unified-management-framework-for.pptx</a:t>
            </a:r>
            <a:endParaRPr lang="en-US" dirty="0"/>
          </a:p>
          <a:p>
            <a:pPr lvl="1"/>
            <a:r>
              <a:rPr lang="en-US" dirty="0"/>
              <a:t>Review, conclusion and further refinements</a:t>
            </a:r>
          </a:p>
          <a:p>
            <a:pPr lvl="2"/>
            <a:r>
              <a:rPr lang="en-US" dirty="0"/>
              <a:t>Introduction into IEEE 802.21</a:t>
            </a:r>
          </a:p>
          <a:p>
            <a:pPr lvl="3"/>
            <a:r>
              <a:rPr lang="en-US" dirty="0">
                <a:hlinkClick r:id="rId7"/>
              </a:rPr>
              <a:t>https://mentor.ieee.org/omniran/dcn/13/omniran-13-0023-00-0000-ieee-802-21-an-overview-and-current-wg-status.pptx</a:t>
            </a:r>
            <a:endParaRPr lang="en-US" dirty="0"/>
          </a:p>
          <a:p>
            <a:pPr lvl="2"/>
            <a:r>
              <a:rPr lang="en-US" dirty="0"/>
              <a:t>OmniRAN within the IEEE 802 Reference Model</a:t>
            </a:r>
          </a:p>
          <a:p>
            <a:pPr lvl="3"/>
            <a:r>
              <a:rPr lang="en-US" dirty="0">
                <a:hlinkClick r:id="rId8"/>
              </a:rPr>
              <a:t>https://mentor.ieee.org/omniran/dcn/13/omniran-13-0021-00-0000-omniran-representation-in-802-architecture.pptx</a:t>
            </a:r>
            <a:endParaRPr lang="en-US" dirty="0"/>
          </a:p>
          <a:p>
            <a:pPr lvl="2"/>
            <a:endParaRPr lang="en-US" dirty="0"/>
          </a:p>
          <a:p>
            <a:pPr lvl="2"/>
            <a:endParaRPr lang="en-US" dirty="0"/>
          </a:p>
        </p:txBody>
      </p:sp>
    </p:spTree>
    <p:extLst>
      <p:ext uri="{BB962C8B-B14F-4D97-AF65-F5344CB8AC3E}">
        <p14:creationId xmlns:p14="http://schemas.microsoft.com/office/powerpoint/2010/main" xmlns="" val="408414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p3</a:t>
            </a:r>
          </a:p>
        </p:txBody>
      </p:sp>
      <p:sp>
        <p:nvSpPr>
          <p:cNvPr id="3" name="Content Placeholder 2"/>
          <p:cNvSpPr>
            <a:spLocks noGrp="1"/>
          </p:cNvSpPr>
          <p:nvPr>
            <p:ph idx="1"/>
          </p:nvPr>
        </p:nvSpPr>
        <p:spPr/>
        <p:txBody>
          <a:bodyPr>
            <a:normAutofit fontScale="77500" lnSpcReduction="20000"/>
          </a:bodyPr>
          <a:lstStyle/>
          <a:p>
            <a:pPr lvl="1"/>
            <a:r>
              <a:rPr lang="en-US" dirty="0"/>
              <a:t>Review, conclusion and further refinements, cont.</a:t>
            </a:r>
          </a:p>
          <a:p>
            <a:pPr lvl="2"/>
            <a:r>
              <a:rPr lang="en-US" dirty="0"/>
              <a:t>Liaison letter to 3GPP on SaMOG interpretation</a:t>
            </a:r>
          </a:p>
          <a:p>
            <a:pPr lvl="3"/>
            <a:r>
              <a:rPr lang="en-US" dirty="0">
                <a:hlinkClick r:id="rId2"/>
              </a:rPr>
              <a:t>https://mentor.ieee.org/omniran/dcn/13/omniran-13-0024-00-0000-3gpp-liaison-on-samog-interpretations.docx</a:t>
            </a:r>
            <a:endParaRPr lang="en-US" dirty="0"/>
          </a:p>
          <a:p>
            <a:r>
              <a:rPr lang="en-US" dirty="0"/>
              <a:t>Establishment of Draft Use cases document</a:t>
            </a:r>
          </a:p>
          <a:p>
            <a:pPr lvl="1"/>
            <a:r>
              <a:rPr lang="en-US" dirty="0"/>
              <a:t>Goals and target auditorium of document</a:t>
            </a:r>
          </a:p>
          <a:p>
            <a:pPr lvl="1"/>
            <a:r>
              <a:rPr lang="en-US" dirty="0"/>
              <a:t>Format of document</a:t>
            </a:r>
          </a:p>
          <a:p>
            <a:pPr lvl="1"/>
            <a:r>
              <a:rPr lang="en-US" dirty="0"/>
              <a:t>Review process</a:t>
            </a:r>
          </a:p>
          <a:p>
            <a:pPr lvl="2"/>
            <a:r>
              <a:rPr lang="en-US" dirty="0"/>
              <a:t>Agreed to proceed with slide deck</a:t>
            </a:r>
          </a:p>
          <a:p>
            <a:pPr lvl="2"/>
            <a:r>
              <a:rPr lang="en-US" dirty="0"/>
              <a:t>Chair will create initial version based on the agreed use cases</a:t>
            </a:r>
          </a:p>
          <a:p>
            <a:r>
              <a:rPr lang="en-US" dirty="0"/>
              <a:t>Call for comments on use cases document</a:t>
            </a:r>
          </a:p>
          <a:p>
            <a:pPr lvl="1"/>
            <a:endParaRPr lang="en-US" dirty="0"/>
          </a:p>
          <a:p>
            <a:r>
              <a:rPr lang="en-US" dirty="0"/>
              <a:t>Plan and timeline for OmniRAN SG conclusion</a:t>
            </a:r>
          </a:p>
        </p:txBody>
      </p:sp>
    </p:spTree>
    <p:extLst>
      <p:ext uri="{BB962C8B-B14F-4D97-AF65-F5344CB8AC3E}">
        <p14:creationId xmlns:p14="http://schemas.microsoft.com/office/powerpoint/2010/main" xmlns="" val="260737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and Timeline</a:t>
            </a:r>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572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lstStyle/>
          <a:p>
            <a:r>
              <a:rPr lang="en-US"/>
              <a:t>Request EC to extend OmniRAN EC Study Group until July 19</a:t>
            </a:r>
            <a:r>
              <a:rPr lang="en-US" baseline="30000"/>
              <a:t>th</a:t>
            </a:r>
            <a:r>
              <a:rPr lang="en-US"/>
              <a:t>, 2013 (end of next plenary session).</a:t>
            </a:r>
          </a:p>
          <a:p>
            <a:endParaRPr lang="en-US"/>
          </a:p>
          <a:p>
            <a:pPr lvl="1"/>
            <a:r>
              <a:rPr lang="en-US"/>
              <a:t>Moved: Harry Worstell, AT&amp;T</a:t>
            </a:r>
          </a:p>
          <a:p>
            <a:pPr lvl="1"/>
            <a:r>
              <a:rPr lang="en-US"/>
              <a:t>Seconded: Charles Perkins, Futurewei</a:t>
            </a:r>
          </a:p>
          <a:p>
            <a:pPr lvl="1"/>
            <a:endParaRPr lang="en-US"/>
          </a:p>
          <a:p>
            <a:pPr lvl="1"/>
            <a:r>
              <a:rPr lang="en-US"/>
              <a:t>15 yes/ 0 no/ 0 abstain</a:t>
            </a:r>
          </a:p>
        </p:txBody>
      </p:sp>
    </p:spTree>
    <p:extLst>
      <p:ext uri="{BB962C8B-B14F-4D97-AF65-F5344CB8AC3E}">
        <p14:creationId xmlns:p14="http://schemas.microsoft.com/office/powerpoint/2010/main" xmlns="" val="3164495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p4</a:t>
            </a:r>
          </a:p>
        </p:txBody>
      </p:sp>
      <p:sp>
        <p:nvSpPr>
          <p:cNvPr id="3" name="Content Placeholder 2"/>
          <p:cNvSpPr>
            <a:spLocks noGrp="1"/>
          </p:cNvSpPr>
          <p:nvPr>
            <p:ph idx="1"/>
          </p:nvPr>
        </p:nvSpPr>
        <p:spPr/>
        <p:txBody>
          <a:bodyPr>
            <a:normAutofit fontScale="77500" lnSpcReduction="20000"/>
          </a:bodyPr>
          <a:lstStyle/>
          <a:p>
            <a:r>
              <a:rPr lang="en-US" dirty="0"/>
              <a:t>Next sessions:</a:t>
            </a:r>
          </a:p>
          <a:p>
            <a:pPr lvl="1"/>
            <a:r>
              <a:rPr lang="en-US" dirty="0"/>
              <a:t>F2F session during May ‘13 wireless interim</a:t>
            </a:r>
          </a:p>
          <a:p>
            <a:pPr lvl="2"/>
            <a:r>
              <a:rPr lang="en-US" dirty="0"/>
              <a:t>About 8 meeting slots</a:t>
            </a:r>
          </a:p>
          <a:p>
            <a:pPr lvl="1"/>
            <a:r>
              <a:rPr lang="en-US" dirty="0"/>
              <a:t>Conference calls between March and May session</a:t>
            </a:r>
          </a:p>
          <a:p>
            <a:pPr lvl="2"/>
            <a:r>
              <a:rPr lang="en-US" dirty="0"/>
              <a:t>April 11</a:t>
            </a:r>
            <a:r>
              <a:rPr lang="en-US" baseline="30000" dirty="0"/>
              <a:t>th</a:t>
            </a:r>
            <a:r>
              <a:rPr lang="en-US" dirty="0"/>
              <a:t>, May 2</a:t>
            </a:r>
            <a:r>
              <a:rPr lang="en-US" baseline="30000" dirty="0"/>
              <a:t>nd</a:t>
            </a:r>
            <a:r>
              <a:rPr lang="en-US" dirty="0"/>
              <a:t>, 9AM ET</a:t>
            </a:r>
          </a:p>
          <a:p>
            <a:pPr lvl="2"/>
            <a:r>
              <a:rPr lang="en-US" dirty="0"/>
              <a:t>Dial-in information available on the OmniRAN website</a:t>
            </a:r>
          </a:p>
          <a:p>
            <a:r>
              <a:rPr lang="en-US" dirty="0"/>
              <a:t>Report to closing EC meeting with extension of SG until July ‘13 plenary</a:t>
            </a:r>
          </a:p>
          <a:p>
            <a:pPr lvl="1"/>
            <a:r>
              <a:rPr lang="en-US" dirty="0"/>
              <a:t>Draft report shown; no comments received</a:t>
            </a:r>
          </a:p>
          <a:p>
            <a:r>
              <a:rPr lang="en-US" dirty="0"/>
              <a:t>Summary report for communication inside IEEE 802</a:t>
            </a:r>
          </a:p>
          <a:p>
            <a:pPr lvl="1"/>
            <a:r>
              <a:rPr lang="en-US" dirty="0"/>
              <a:t>Michael will upload report to the omniran website</a:t>
            </a:r>
          </a:p>
          <a:p>
            <a:r>
              <a:rPr lang="en-US" dirty="0"/>
              <a:t>AOB</a:t>
            </a:r>
          </a:p>
          <a:p>
            <a:r>
              <a:rPr lang="en-US" dirty="0"/>
              <a:t>Adjourned at 15:28</a:t>
            </a:r>
            <a:endParaRPr lang="en-US"/>
          </a:p>
          <a:p>
            <a:endParaRPr lang="en-US"/>
          </a:p>
        </p:txBody>
      </p:sp>
    </p:spTree>
    <p:extLst>
      <p:ext uri="{BB962C8B-B14F-4D97-AF65-F5344CB8AC3E}">
        <p14:creationId xmlns:p14="http://schemas.microsoft.com/office/powerpoint/2010/main" xmlns="" val="758720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Motions</a:t>
            </a:r>
          </a:p>
        </p:txBody>
      </p:sp>
      <p:sp>
        <p:nvSpPr>
          <p:cNvPr id="3" name="Content Placeholder 2"/>
          <p:cNvSpPr>
            <a:spLocks noGrp="1"/>
          </p:cNvSpPr>
          <p:nvPr>
            <p:ph idx="1"/>
          </p:nvPr>
        </p:nvSpPr>
        <p:spPr/>
        <p:txBody>
          <a:bodyPr/>
          <a:lstStyle/>
          <a:p>
            <a:r>
              <a:rPr lang="en-US"/>
              <a:t>Move to approve the liaison letter to 3GPP as provided in omniran-13-0024-01-ecsg and send it out to 3GPP SA2.</a:t>
            </a:r>
          </a:p>
          <a:p>
            <a:endParaRPr lang="en-US"/>
          </a:p>
          <a:p>
            <a:pPr lvl="1"/>
            <a:r>
              <a:rPr lang="en-US"/>
              <a:t>Moved: Roger Marks, Consensii</a:t>
            </a:r>
          </a:p>
          <a:p>
            <a:pPr lvl="1"/>
            <a:r>
              <a:rPr lang="en-US"/>
              <a:t>Second: Juan Carlos Zuniga, Interdigital</a:t>
            </a:r>
          </a:p>
          <a:p>
            <a:pPr lvl="1"/>
            <a:endParaRPr lang="en-US"/>
          </a:p>
          <a:p>
            <a:pPr lvl="1"/>
            <a:r>
              <a:rPr lang="en-US"/>
              <a:t>Unanimously approved.</a:t>
            </a:r>
          </a:p>
        </p:txBody>
      </p:sp>
    </p:spTree>
    <p:extLst>
      <p:ext uri="{BB962C8B-B14F-4D97-AF65-F5344CB8AC3E}">
        <p14:creationId xmlns:p14="http://schemas.microsoft.com/office/powerpoint/2010/main" xmlns="" val="383931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dirty="0" smtClean="0"/>
              <a:t>Tuesday, March 19</a:t>
            </a:r>
            <a:r>
              <a:rPr lang="en-GB" baseline="30000" dirty="0" smtClean="0"/>
              <a:t>th</a:t>
            </a:r>
            <a:r>
              <a:rPr lang="en-GB" dirty="0" smtClean="0"/>
              <a:t>, 		10:30 – 12:30</a:t>
            </a:r>
          </a:p>
          <a:p>
            <a:r>
              <a:rPr lang="en-GB" dirty="0" smtClean="0"/>
              <a:t>Tuesday</a:t>
            </a:r>
            <a:r>
              <a:rPr lang="en-GB" dirty="0"/>
              <a:t>, </a:t>
            </a:r>
            <a:r>
              <a:rPr lang="en-GB" dirty="0" smtClean="0"/>
              <a:t>March 19</a:t>
            </a:r>
            <a:r>
              <a:rPr lang="en-GB" baseline="30000" dirty="0" smtClean="0"/>
              <a:t>th</a:t>
            </a:r>
            <a:r>
              <a:rPr lang="en-GB" dirty="0"/>
              <a:t>, </a:t>
            </a:r>
            <a:r>
              <a:rPr lang="en-GB" dirty="0" smtClean="0"/>
              <a:t>		13:30 </a:t>
            </a:r>
            <a:r>
              <a:rPr lang="en-GB" dirty="0"/>
              <a:t>– 15:30</a:t>
            </a:r>
          </a:p>
          <a:p>
            <a:r>
              <a:rPr lang="en-GB" dirty="0"/>
              <a:t>Wednesday, </a:t>
            </a:r>
            <a:r>
              <a:rPr lang="en-GB" dirty="0" smtClean="0"/>
              <a:t>March 20</a:t>
            </a:r>
            <a:r>
              <a:rPr lang="en-GB" baseline="30000" dirty="0" smtClean="0"/>
              <a:t>th</a:t>
            </a:r>
            <a:r>
              <a:rPr lang="en-GB" dirty="0"/>
              <a:t>, </a:t>
            </a:r>
            <a:r>
              <a:rPr lang="en-GB" dirty="0" smtClean="0"/>
              <a:t>	13:30 </a:t>
            </a:r>
            <a:r>
              <a:rPr lang="en-GB" dirty="0"/>
              <a:t>– 15:30</a:t>
            </a:r>
          </a:p>
          <a:p>
            <a:r>
              <a:rPr lang="en-GB" dirty="0"/>
              <a:t>Thursday, </a:t>
            </a:r>
            <a:r>
              <a:rPr lang="en-GB" dirty="0" smtClean="0"/>
              <a:t>March 21</a:t>
            </a:r>
            <a:r>
              <a:rPr lang="en-GB" baseline="30000" dirty="0" smtClean="0"/>
              <a:t>st</a:t>
            </a:r>
            <a:r>
              <a:rPr lang="en-GB" dirty="0" smtClean="0"/>
              <a:t>, 		13:30 </a:t>
            </a:r>
            <a:r>
              <a:rPr lang="en-GB" dirty="0"/>
              <a:t>– 15:30</a:t>
            </a:r>
          </a:p>
          <a:p>
            <a:endParaRPr lang="en-GB" dirty="0"/>
          </a:p>
          <a:p>
            <a:pPr marL="0" indent="0">
              <a:buNone/>
            </a:pPr>
            <a:r>
              <a:rPr lang="en-GB" dirty="0"/>
              <a:t>Meeting Room:</a:t>
            </a:r>
          </a:p>
          <a:p>
            <a:r>
              <a:rPr lang="en-GB" dirty="0" smtClean="0"/>
              <a:t>Boca 6</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Objectives</a:t>
            </a:r>
          </a:p>
        </p:txBody>
      </p:sp>
      <p:sp>
        <p:nvSpPr>
          <p:cNvPr id="3" name="Content Placeholder 2"/>
          <p:cNvSpPr>
            <a:spLocks noGrp="1"/>
          </p:cNvSpPr>
          <p:nvPr>
            <p:ph idx="1"/>
          </p:nvPr>
        </p:nvSpPr>
        <p:spPr/>
        <p:txBody>
          <a:bodyPr>
            <a:normAutofit fontScale="92500" lnSpcReduction="20000"/>
          </a:bodyPr>
          <a:lstStyle/>
          <a:p>
            <a:r>
              <a:rPr lang="en-US"/>
              <a:t>Review contributions on OmniRAN usecases</a:t>
            </a:r>
          </a:p>
          <a:p>
            <a:r>
              <a:rPr lang="en-US"/>
              <a:t>Establish use cases document based on agreed contributions</a:t>
            </a:r>
          </a:p>
          <a:p>
            <a:r>
              <a:rPr lang="en-US"/>
              <a:t>Plan for internal and external communication to retrieve feedback on and amendments to use cases document</a:t>
            </a:r>
          </a:p>
          <a:p>
            <a:r>
              <a:rPr lang="en-US"/>
              <a:t>Create plan on how to derive initial scope of OmniRAN out of agreed use cases</a:t>
            </a:r>
          </a:p>
          <a:p>
            <a:r>
              <a:rPr lang="en-US"/>
              <a:t>Review and refine timeline and plan for creation of PAR proposal until Jul ‘13</a:t>
            </a:r>
          </a:p>
        </p:txBody>
      </p:sp>
    </p:spTree>
    <p:extLst>
      <p:ext uri="{BB962C8B-B14F-4D97-AF65-F5344CB8AC3E}">
        <p14:creationId xmlns:p14="http://schemas.microsoft.com/office/powerpoint/2010/main" xmlns="" val="349475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550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 of Feb 28th conference call</a:t>
            </a:r>
          </a:p>
          <a:p>
            <a:r>
              <a:rPr lang="en-US" dirty="0" smtClean="0"/>
              <a:t>Reports</a:t>
            </a:r>
          </a:p>
          <a:p>
            <a:pPr lvl="1"/>
            <a:r>
              <a:rPr lang="en-US" dirty="0" smtClean="0"/>
              <a:t>OmniRAN presentation in IEEE802/IETF meeting</a:t>
            </a:r>
          </a:p>
          <a:p>
            <a:pPr lvl="1"/>
            <a:r>
              <a:rPr lang="en-US" dirty="0"/>
              <a:t>OmniRAN contribution to EC opening plenary</a:t>
            </a:r>
          </a:p>
          <a:p>
            <a:pPr lvl="1"/>
            <a:r>
              <a:rPr lang="en-US" dirty="0" smtClean="0"/>
              <a:t>OmniRAN presentation in IEEE802.1 opening plenary</a:t>
            </a:r>
          </a:p>
          <a:p>
            <a:r>
              <a:rPr lang="en-US" dirty="0" smtClean="0"/>
              <a:t>Contributions on OmniRAN use cases</a:t>
            </a:r>
          </a:p>
          <a:p>
            <a:pPr lvl="1"/>
            <a:r>
              <a:rPr lang="en-US" dirty="0" smtClean="0"/>
              <a:t>Review, conclusions and refinements</a:t>
            </a:r>
          </a:p>
          <a:p>
            <a:r>
              <a:rPr lang="en-US" dirty="0" smtClean="0"/>
              <a:t>Establishment of Draft Use cases document</a:t>
            </a:r>
          </a:p>
          <a:p>
            <a:r>
              <a:rPr lang="en-US" dirty="0" smtClean="0"/>
              <a:t>Call for comments on use cases document</a:t>
            </a:r>
          </a:p>
          <a:p>
            <a:r>
              <a:rPr lang="en-US" dirty="0" smtClean="0"/>
              <a:t>Plan and timeline for OmniRAN SG conclusion</a:t>
            </a:r>
          </a:p>
          <a:p>
            <a:r>
              <a:rPr lang="en-US" dirty="0"/>
              <a:t>Review comments from external organizations, if available</a:t>
            </a:r>
            <a:endParaRPr lang="en-US" dirty="0" smtClean="0"/>
          </a:p>
          <a:p>
            <a:r>
              <a:rPr lang="en-US" dirty="0" smtClean="0"/>
              <a:t>Next sessions:</a:t>
            </a:r>
          </a:p>
          <a:p>
            <a:pPr lvl="1"/>
            <a:r>
              <a:rPr lang="en-US" dirty="0" smtClean="0"/>
              <a:t>F2F session during May ‘13 wireless interim</a:t>
            </a:r>
          </a:p>
          <a:p>
            <a:pPr lvl="1"/>
            <a:r>
              <a:rPr lang="en-US" dirty="0" smtClean="0"/>
              <a:t>Conference calls between March and May session</a:t>
            </a:r>
          </a:p>
          <a:p>
            <a:r>
              <a:rPr lang="en-US" dirty="0" smtClean="0"/>
              <a:t>Report to closing EC meeting with extension of SG until July ‘13 plenary</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1268</Words>
  <Application>Microsoft Office PowerPoint</Application>
  <PresentationFormat>On-screen Show (4:3)</PresentationFormat>
  <Paragraphs>200</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OmniRAN EC SG Agenda March 2013, Orlando, FL</vt:lpstr>
      <vt:lpstr>Meetings</vt:lpstr>
      <vt:lpstr>Guidelines for IEEE-SA Meetings</vt:lpstr>
      <vt:lpstr>Resources – URLs</vt:lpstr>
      <vt:lpstr>Meeting Etiquette</vt:lpstr>
      <vt:lpstr>LMSC Operations Manual</vt:lpstr>
      <vt:lpstr>OmniRAN ECSG Resources</vt:lpstr>
      <vt:lpstr>March 2013 Objectives</vt:lpstr>
      <vt:lpstr>Agenda</vt:lpstr>
      <vt:lpstr>March 2013 Session - p1</vt:lpstr>
      <vt:lpstr>March 2013 Session – p2</vt:lpstr>
      <vt:lpstr>March 2013 session – p3</vt:lpstr>
      <vt:lpstr>Plan and Timeline</vt:lpstr>
      <vt:lpstr>Motion</vt:lpstr>
      <vt:lpstr>March 2013 session – p4</vt:lpstr>
      <vt:lpstr>Motions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209</cp:revision>
  <cp:lastPrinted>1998-02-10T13:28:06Z</cp:lastPrinted>
  <dcterms:created xsi:type="dcterms:W3CDTF">2011-12-30T17:06:23Z</dcterms:created>
  <dcterms:modified xsi:type="dcterms:W3CDTF">2013-04-03T13:02:02Z</dcterms:modified>
</cp:coreProperties>
</file>