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62" r:id="rId2"/>
    <p:sldId id="265" r:id="rId3"/>
    <p:sldId id="283" r:id="rId4"/>
    <p:sldId id="271" r:id="rId5"/>
    <p:sldId id="272" r:id="rId6"/>
    <p:sldId id="273" r:id="rId7"/>
    <p:sldId id="288" r:id="rId8"/>
    <p:sldId id="286" r:id="rId9"/>
    <p:sldId id="266" r:id="rId10"/>
    <p:sldId id="284" r:id="rId11"/>
    <p:sldId id="285" r:id="rId12"/>
    <p:sldId id="290" r:id="rId13"/>
    <p:sldId id="289" r:id="rId14"/>
    <p:sldId id="287" r:id="rId15"/>
    <p:sldId id="292" r:id="rId16"/>
    <p:sldId id="291"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86" autoAdjust="0"/>
    <p:restoredTop sz="99233" autoAdjust="0"/>
  </p:normalViewPr>
  <p:slideViewPr>
    <p:cSldViewPr>
      <p:cViewPr varScale="1">
        <p:scale>
          <a:sx n="111" d="100"/>
          <a:sy n="111" d="100"/>
        </p:scale>
        <p:origin x="-360"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3</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5</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9</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4307" y="76200"/>
            <a:ext cx="2121093" cy="307777"/>
          </a:xfrm>
          <a:prstGeom prst="rect">
            <a:avLst/>
          </a:prstGeom>
        </p:spPr>
        <p:txBody>
          <a:bodyPr wrap="none">
            <a:spAutoFit/>
          </a:bodyPr>
          <a:lstStyle/>
          <a:p>
            <a:pPr algn="r"/>
            <a:r>
              <a:rPr lang="en-US" sz="1400" b="1" dirty="0" smtClean="0"/>
              <a:t>omniran-13-0014-03-ecsg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omniran/dcn/13/omniran-13-0011-01-ecsg-omniran-introduction-and-way-forward.pptx" TargetMode="External"/><Relationship Id="rId4" Type="http://schemas.openxmlformats.org/officeDocument/2006/relationships/hyperlink" Target="https://mentor.ieee.org/omniran/dcn/13/omniran-13-0015-00-ecsg-march-2013-opening-report.pptx" TargetMode="External"/><Relationship Id="rId5" Type="http://schemas.openxmlformats.org/officeDocument/2006/relationships/hyperlink" Target="https://mentor.ieee.org/omniran/dcn/13/omniran-13-0018-00-ecsg-omniran-introduction-to-ieee802-1.pptx" TargetMode="External"/><Relationship Id="rId1" Type="http://schemas.openxmlformats.org/officeDocument/2006/relationships/slideLayout" Target="../slideLayouts/slideLayout2.xml"/><Relationship Id="rId2" Type="http://schemas.openxmlformats.org/officeDocument/2006/relationships/hyperlink" Target="https://mentor.ieee.org/omniran/dcn/13/omniran-13-0013-00-ecsg-february-2013-teleconference-minutes.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omniran/dcn/13/omniran-13-0019-01-0000-omniran-wi-fi-hotspot-use-case.pptx" TargetMode="External"/><Relationship Id="rId4" Type="http://schemas.openxmlformats.org/officeDocument/2006/relationships/hyperlink" Target="https://mentor.ieee.org/omniran/dcn/13/omniran-13-0017-01-0000-omniran-samog-use-case.pptx" TargetMode="External"/><Relationship Id="rId5" Type="http://schemas.openxmlformats.org/officeDocument/2006/relationships/hyperlink" Target="https://mentor.ieee.org/omniran/dcn/13/omniran-13-0022-00-0000-sdn-based-approach-for-omniran.pptx" TargetMode="External"/><Relationship Id="rId6" Type="http://schemas.openxmlformats.org/officeDocument/2006/relationships/hyperlink" Target="https://mentor.ieee.org/omniran/dcn/13/omniran-13-0020-00-0000-a-unified-management-framework-for.pptx" TargetMode="External"/><Relationship Id="rId7" Type="http://schemas.openxmlformats.org/officeDocument/2006/relationships/hyperlink" Target="https://mentor.ieee.org/omniran/dcn/13/omniran-13-0023-00-0000-ieee-802-21-an-overview-and-current-wg-status.pptx" TargetMode="External"/><Relationship Id="rId8" Type="http://schemas.openxmlformats.org/officeDocument/2006/relationships/hyperlink" Target="https://mentor.ieee.org/omniran/dcn/13/omniran-13-0021-00-0000-omniran-representation-in-802-architecture.pptx" TargetMode="External"/><Relationship Id="rId1" Type="http://schemas.openxmlformats.org/officeDocument/2006/relationships/slideLayout" Target="../slideLayouts/slideLayout2.xml"/><Relationship Id="rId2" Type="http://schemas.openxmlformats.org/officeDocument/2006/relationships/hyperlink" Target="https://mentor.ieee.org/omniran/dcn/13/omniran-13-0016-02-0000-omniran-proximity-service-use-case.ppt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3/omniran-13-0024-00-0000-3gpp-liaison-on-samog-interpretations.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omniran/documents" TargetMode="External"/><Relationship Id="rId4" Type="http://schemas.openxmlformats.org/officeDocument/2006/relationships/hyperlink" Target="mailto:ecsg-802-omniran@listserv.ieee.org" TargetMode="External"/><Relationship Id="rId5" Type="http://schemas.openxmlformats.org/officeDocument/2006/relationships/hyperlink" Target="http://grouper.ieee.org/groups/802/OmniRANsg/email/" TargetMode="External"/><Relationship Id="rId1" Type="http://schemas.openxmlformats.org/officeDocument/2006/relationships/slideLayout" Target="../slideLayouts/slideLayout2.xml"/><Relationship Id="rId2" Type="http://schemas.openxmlformats.org/officeDocument/2006/relationships/hyperlink" Target="http://www.ieee802.org/OmniRANs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Agenda</a:t>
            </a:r>
            <a:br>
              <a:rPr lang="en-US" dirty="0"/>
            </a:br>
            <a:r>
              <a:rPr lang="en-US" dirty="0" smtClean="0"/>
              <a:t>March </a:t>
            </a:r>
            <a:r>
              <a:rPr lang="en-US" dirty="0"/>
              <a:t>2013, </a:t>
            </a:r>
            <a:r>
              <a:rPr lang="en-US" dirty="0" smtClean="0"/>
              <a:t>Orlando, FL</a:t>
            </a:r>
            <a:endParaRPr lang="en-US" dirty="0"/>
          </a:p>
        </p:txBody>
      </p:sp>
      <p:sp>
        <p:nvSpPr>
          <p:cNvPr id="3" name="Subtitle 2"/>
          <p:cNvSpPr>
            <a:spLocks noGrp="1"/>
          </p:cNvSpPr>
          <p:nvPr>
            <p:ph type="subTitle" idx="1"/>
          </p:nvPr>
        </p:nvSpPr>
        <p:spPr/>
        <p:txBody>
          <a:bodyPr/>
          <a:lstStyle/>
          <a:p>
            <a:r>
              <a:rPr lang="en-US" dirty="0" smtClean="0"/>
              <a:t>2013-03-19</a:t>
            </a:r>
            <a:r>
              <a:rPr lang="en-US" dirty="0"/>
              <a:t/>
            </a:r>
            <a:br>
              <a:rPr lang="en-US" dirty="0"/>
            </a:br>
            <a:r>
              <a:rPr lang="en-US" dirty="0"/>
              <a:t>Max Riegel</a:t>
            </a:r>
          </a:p>
          <a:p>
            <a:r>
              <a:rPr lang="en-US" dirty="0"/>
              <a:t>(OmniRAN SG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en-US"/>
              <a:t>March 2013 Session - p1</a:t>
            </a:r>
          </a:p>
        </p:txBody>
      </p:sp>
      <p:sp>
        <p:nvSpPr>
          <p:cNvPr id="3" name="Content Placeholder 2"/>
          <p:cNvSpPr>
            <a:spLocks noGrp="1"/>
          </p:cNvSpPr>
          <p:nvPr>
            <p:ph idx="1"/>
          </p:nvPr>
        </p:nvSpPr>
        <p:spPr>
          <a:xfrm>
            <a:off x="457200" y="1066800"/>
            <a:ext cx="8229600" cy="5334000"/>
          </a:xfrm>
        </p:spPr>
        <p:txBody>
          <a:bodyPr>
            <a:normAutofit fontScale="70000" lnSpcReduction="20000"/>
          </a:bodyPr>
          <a:lstStyle/>
          <a:p>
            <a:r>
              <a:rPr lang="en-GB" dirty="0"/>
              <a:t>Call Meeting to Order</a:t>
            </a:r>
          </a:p>
          <a:p>
            <a:r>
              <a:rPr lang="en-GB" dirty="0"/>
              <a:t>Attendance recording</a:t>
            </a:r>
          </a:p>
          <a:p>
            <a:pPr lvl="1"/>
            <a:r>
              <a:rPr lang="en-GB" dirty="0"/>
              <a:t>Please use paper sheets – and IMAT for attendance credit</a:t>
            </a:r>
          </a:p>
          <a:p>
            <a:r>
              <a:rPr lang="en-GB" dirty="0"/>
              <a:t>Secretary position</a:t>
            </a:r>
          </a:p>
          <a:p>
            <a:pPr lvl="1"/>
            <a:r>
              <a:rPr lang="en-GB" dirty="0"/>
              <a:t>?</a:t>
            </a:r>
          </a:p>
          <a:p>
            <a:r>
              <a:rPr lang="en-US" dirty="0"/>
              <a:t>Approval of minutes of Feb 28th conference call</a:t>
            </a:r>
          </a:p>
          <a:p>
            <a:pPr lvl="1"/>
            <a:r>
              <a:rPr lang="en-US" dirty="0">
                <a:hlinkClick r:id="rId2"/>
              </a:rPr>
              <a:t>https://mentor.ieee.org/omniran/dcn/13/omniran-13-0013-00-ecsg-february-2013-teleconference-minutes.docx</a:t>
            </a:r>
            <a:r>
              <a:rPr lang="en-US" dirty="0"/>
              <a:t> </a:t>
            </a:r>
          </a:p>
          <a:p>
            <a:r>
              <a:rPr lang="en-US" dirty="0"/>
              <a:t>Reports</a:t>
            </a:r>
          </a:p>
          <a:p>
            <a:pPr lvl="1"/>
            <a:r>
              <a:rPr lang="en-US" dirty="0"/>
              <a:t>OmniRAN presentation in IEEE802/IETF meeting</a:t>
            </a:r>
          </a:p>
          <a:p>
            <a:pPr lvl="2"/>
            <a:r>
              <a:rPr lang="en-US" dirty="0">
                <a:hlinkClick r:id="rId3"/>
              </a:rPr>
              <a:t>https://mentor.ieee.org/omniran/dcn/13/omniran-13-0011-01-ecsg-omniran-introduction-and-way-forward.pptx</a:t>
            </a:r>
            <a:r>
              <a:rPr lang="en-US" dirty="0"/>
              <a:t> </a:t>
            </a:r>
          </a:p>
          <a:p>
            <a:pPr lvl="1"/>
            <a:r>
              <a:rPr lang="en-US" dirty="0"/>
              <a:t>OmniRAN contribution to EC opening plenary</a:t>
            </a:r>
          </a:p>
          <a:p>
            <a:pPr lvl="2"/>
            <a:r>
              <a:rPr lang="en-US" dirty="0">
                <a:hlinkClick r:id="rId4"/>
              </a:rPr>
              <a:t>https://mentor.ieee.org/omniran/dcn/13/omniran-13-0015-00-ecsg-march-2013-opening-report.pptx</a:t>
            </a:r>
            <a:r>
              <a:rPr lang="en-US" dirty="0"/>
              <a:t> </a:t>
            </a:r>
          </a:p>
          <a:p>
            <a:pPr lvl="1"/>
            <a:r>
              <a:rPr lang="en-US" dirty="0"/>
              <a:t>OmniRAN presentation in IEEE802.1 opening plenary</a:t>
            </a:r>
          </a:p>
          <a:p>
            <a:pPr lvl="2"/>
            <a:r>
              <a:rPr lang="en-US">
                <a:hlinkClick r:id="rId5"/>
              </a:rPr>
              <a:t>https://mentor.ieee.org/omniran/dcn/13/omniran-13-0018-00-ecsg-omniran-introduction-to-ieee802-1.pptx</a:t>
            </a:r>
            <a:r>
              <a:rPr lang="en-US"/>
              <a:t> </a:t>
            </a:r>
          </a:p>
        </p:txBody>
      </p:sp>
    </p:spTree>
    <p:extLst>
      <p:ext uri="{BB962C8B-B14F-4D97-AF65-F5344CB8AC3E}">
        <p14:creationId xmlns:p14="http://schemas.microsoft.com/office/powerpoint/2010/main" val="3587044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en-US"/>
              <a:t>March 2013 Session – p2</a:t>
            </a:r>
          </a:p>
        </p:txBody>
      </p:sp>
      <p:sp>
        <p:nvSpPr>
          <p:cNvPr id="3" name="Content Placeholder 2"/>
          <p:cNvSpPr>
            <a:spLocks noGrp="1"/>
          </p:cNvSpPr>
          <p:nvPr>
            <p:ph idx="1"/>
          </p:nvPr>
        </p:nvSpPr>
        <p:spPr>
          <a:xfrm>
            <a:off x="457200" y="1066800"/>
            <a:ext cx="8229600" cy="5334000"/>
          </a:xfrm>
        </p:spPr>
        <p:txBody>
          <a:bodyPr>
            <a:normAutofit fontScale="62500" lnSpcReduction="20000"/>
          </a:bodyPr>
          <a:lstStyle/>
          <a:p>
            <a:r>
              <a:rPr lang="en-US" dirty="0"/>
              <a:t>Contributions on OmniRAN use cases</a:t>
            </a:r>
          </a:p>
          <a:p>
            <a:pPr lvl="1"/>
            <a:r>
              <a:rPr lang="en-US"/>
              <a:t>OmniRAN Wi-Fi Hotspot Use case</a:t>
            </a:r>
            <a:endParaRPr lang="en-US" dirty="0">
              <a:hlinkClick r:id="rId2"/>
            </a:endParaRPr>
          </a:p>
          <a:p>
            <a:pPr lvl="2"/>
            <a:r>
              <a:rPr lang="en-US" dirty="0">
                <a:hlinkClick r:id="rId3"/>
              </a:rPr>
              <a:t>https://mentor.ieee.org/omniran/dcn/13/omniran-13-0019-01-0000-omniran-wi-fi-hotspot-use-case.pptx</a:t>
            </a:r>
            <a:endParaRPr lang="en-US" dirty="0"/>
          </a:p>
          <a:p>
            <a:pPr lvl="1"/>
            <a:r>
              <a:rPr lang="en-US"/>
              <a:t>OmniRAN Proximity Service use case</a:t>
            </a:r>
            <a:endParaRPr lang="en-US" dirty="0">
              <a:hlinkClick r:id="rId2"/>
            </a:endParaRPr>
          </a:p>
          <a:p>
            <a:pPr lvl="2"/>
            <a:r>
              <a:rPr lang="en-US" dirty="0">
                <a:hlinkClick r:id="rId2"/>
              </a:rPr>
              <a:t>https://mentor.ieee.org/omniran/dcn/13/omniran-13-0016-02-0000-omniran-proximity-service-use-case.pptx</a:t>
            </a:r>
            <a:endParaRPr lang="en-US" dirty="0"/>
          </a:p>
          <a:p>
            <a:pPr lvl="1"/>
            <a:r>
              <a:rPr lang="en-US"/>
              <a:t>OmniRAN SaMOG Use Case</a:t>
            </a:r>
            <a:endParaRPr lang="en-US" dirty="0">
              <a:hlinkClick r:id="rId4"/>
            </a:endParaRPr>
          </a:p>
          <a:p>
            <a:pPr lvl="2"/>
            <a:r>
              <a:rPr lang="en-US" dirty="0">
                <a:hlinkClick r:id="rId4"/>
              </a:rPr>
              <a:t>https://mentor.ieee.org/omniran/dcn/13/omniran-13-0017-01-0000-omniran-samog-use-case.pptx</a:t>
            </a:r>
            <a:endParaRPr lang="en-US" dirty="0"/>
          </a:p>
          <a:p>
            <a:pPr lvl="1"/>
            <a:r>
              <a:rPr lang="en-US" dirty="0"/>
              <a:t>SDN based approach for OmniRAN</a:t>
            </a:r>
          </a:p>
          <a:p>
            <a:pPr lvl="2"/>
            <a:r>
              <a:rPr lang="en-US" dirty="0">
                <a:hlinkClick r:id="rId5"/>
              </a:rPr>
              <a:t>https://mentor.ieee.org/omniran/dcn/13/omniran-13-0022-00-0000-sdn-based-approach-for-omniran.pptx</a:t>
            </a:r>
            <a:r>
              <a:rPr lang="en-US" dirty="0"/>
              <a:t> </a:t>
            </a:r>
          </a:p>
          <a:p>
            <a:pPr lvl="1"/>
            <a:r>
              <a:rPr lang="en-US" dirty="0"/>
              <a:t>A Unified Management Framework</a:t>
            </a:r>
          </a:p>
          <a:p>
            <a:pPr lvl="2"/>
            <a:r>
              <a:rPr lang="en-US" dirty="0">
                <a:hlinkClick r:id="rId6"/>
              </a:rPr>
              <a:t>https://mentor.ieee.org/omniran/dcn/13/omniran-13-0020-00-0000-a-unified-management-framework-for.pptx</a:t>
            </a:r>
            <a:endParaRPr lang="en-US" dirty="0"/>
          </a:p>
          <a:p>
            <a:pPr lvl="1"/>
            <a:r>
              <a:rPr lang="en-US" dirty="0"/>
              <a:t>Review, conclusion and further refinements</a:t>
            </a:r>
          </a:p>
          <a:p>
            <a:pPr lvl="2"/>
            <a:r>
              <a:rPr lang="en-US" dirty="0"/>
              <a:t>Introduction into IEEE 802.21</a:t>
            </a:r>
          </a:p>
          <a:p>
            <a:pPr lvl="3"/>
            <a:r>
              <a:rPr lang="en-US" dirty="0">
                <a:hlinkClick r:id="rId7"/>
              </a:rPr>
              <a:t>https://mentor.ieee.org/omniran/dcn/13/omniran-13-0023-00-0000-ieee-802-21-an-overview-and-current-wg-status.pptx</a:t>
            </a:r>
            <a:endParaRPr lang="en-US" dirty="0"/>
          </a:p>
          <a:p>
            <a:pPr lvl="2"/>
            <a:r>
              <a:rPr lang="en-US" dirty="0"/>
              <a:t>OmniRAN within the IEEE 802 Reference Model</a:t>
            </a:r>
          </a:p>
          <a:p>
            <a:pPr lvl="3"/>
            <a:r>
              <a:rPr lang="en-US" dirty="0">
                <a:hlinkClick r:id="rId8"/>
              </a:rPr>
              <a:t>https://mentor.ieee.org/omniran/dcn/13/omniran-13-0021-00-0000-omniran-representation-in-802-architecture.pptx</a:t>
            </a:r>
            <a:endParaRPr lang="en-US" dirty="0"/>
          </a:p>
          <a:p>
            <a:pPr lvl="2"/>
            <a:endParaRPr lang="en-US" dirty="0"/>
          </a:p>
          <a:p>
            <a:pPr lvl="2"/>
            <a:endParaRPr lang="en-US" dirty="0"/>
          </a:p>
        </p:txBody>
      </p:sp>
    </p:spTree>
    <p:extLst>
      <p:ext uri="{BB962C8B-B14F-4D97-AF65-F5344CB8AC3E}">
        <p14:creationId xmlns:p14="http://schemas.microsoft.com/office/powerpoint/2010/main" val="4084142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March 2013 session – p3</a:t>
            </a:r>
          </a:p>
        </p:txBody>
      </p:sp>
      <p:sp>
        <p:nvSpPr>
          <p:cNvPr id="3" name="Content Placeholder 2"/>
          <p:cNvSpPr>
            <a:spLocks noGrp="1"/>
          </p:cNvSpPr>
          <p:nvPr>
            <p:ph idx="1"/>
          </p:nvPr>
        </p:nvSpPr>
        <p:spPr/>
        <p:txBody>
          <a:bodyPr>
            <a:normAutofit fontScale="92500" lnSpcReduction="20000"/>
          </a:bodyPr>
          <a:lstStyle/>
          <a:p>
            <a:pPr lvl="1"/>
            <a:r>
              <a:rPr lang="en-US" dirty="0"/>
              <a:t>Review, conclusion and further refinements, cont.</a:t>
            </a:r>
          </a:p>
          <a:p>
            <a:pPr lvl="2"/>
            <a:r>
              <a:rPr lang="en-US" dirty="0"/>
              <a:t>Liaison letter to 3GPP on SaMOG interpretation</a:t>
            </a:r>
          </a:p>
          <a:p>
            <a:pPr lvl="3"/>
            <a:r>
              <a:rPr lang="en-US" dirty="0">
                <a:hlinkClick r:id="rId2"/>
              </a:rPr>
              <a:t>https://mentor.ieee.org/omniran/dcn/13/omniran-13-0024-00-0000-3gpp-liaison-on-samog-interpretations.docx</a:t>
            </a:r>
            <a:endParaRPr lang="en-US" dirty="0"/>
          </a:p>
          <a:p>
            <a:r>
              <a:rPr lang="en-US" dirty="0"/>
              <a:t>Establishment of Draft Use cases document</a:t>
            </a:r>
          </a:p>
          <a:p>
            <a:pPr lvl="1"/>
            <a:r>
              <a:rPr lang="en-US" dirty="0"/>
              <a:t>Goals and target auditorium of document</a:t>
            </a:r>
          </a:p>
          <a:p>
            <a:pPr lvl="1"/>
            <a:r>
              <a:rPr lang="en-US" dirty="0"/>
              <a:t>Format of document</a:t>
            </a:r>
          </a:p>
          <a:p>
            <a:pPr lvl="1"/>
            <a:r>
              <a:rPr lang="en-US" dirty="0"/>
              <a:t>Review process</a:t>
            </a:r>
          </a:p>
          <a:p>
            <a:r>
              <a:rPr lang="en-US" dirty="0"/>
              <a:t>Call for comments on use cases document</a:t>
            </a:r>
          </a:p>
          <a:p>
            <a:r>
              <a:rPr lang="en-US" dirty="0"/>
              <a:t>Plan and timeline for OmniRAN SG conclusion</a:t>
            </a:r>
          </a:p>
        </p:txBody>
      </p:sp>
    </p:spTree>
    <p:extLst>
      <p:ext uri="{BB962C8B-B14F-4D97-AF65-F5344CB8AC3E}">
        <p14:creationId xmlns:p14="http://schemas.microsoft.com/office/powerpoint/2010/main" val="26073772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Steps towards</a:t>
            </a:r>
            <a:r>
              <a:rPr lang="en-US" dirty="0" smtClean="0"/>
              <a:t> the initial OmniRAN PAR</a:t>
            </a:r>
            <a:endParaRPr lang="en-US" dirty="0"/>
          </a:p>
        </p:txBody>
      </p:sp>
      <p:sp>
        <p:nvSpPr>
          <p:cNvPr id="3" name="Content Placeholder 2"/>
          <p:cNvSpPr>
            <a:spLocks noGrp="1"/>
          </p:cNvSpPr>
          <p:nvPr>
            <p:ph idx="1"/>
          </p:nvPr>
        </p:nvSpPr>
        <p:spPr>
          <a:xfrm>
            <a:off x="457200" y="1600200"/>
            <a:ext cx="8229600" cy="4800600"/>
          </a:xfrm>
        </p:spPr>
        <p:txBody>
          <a:bodyPr>
            <a:normAutofit fontScale="77500" lnSpcReduction="20000"/>
          </a:bodyPr>
          <a:lstStyle/>
          <a:p>
            <a:r>
              <a:rPr lang="en-US" dirty="0" smtClean="0"/>
              <a:t>Plan for creation of initial PAR proposal until July 2013:</a:t>
            </a:r>
          </a:p>
          <a:p>
            <a:pPr lvl="1"/>
            <a:r>
              <a:rPr lang="en-US" dirty="0" smtClean="0"/>
              <a:t>Creation of use cases document illustrating the most important deployments of OmniRAN</a:t>
            </a:r>
          </a:p>
          <a:p>
            <a:pPr lvl="1"/>
            <a:r>
              <a:rPr lang="en-US" dirty="0" smtClean="0"/>
              <a:t>Circulating the use cases document among stakeholders for comments and confirmation</a:t>
            </a:r>
          </a:p>
          <a:p>
            <a:pPr lvl="1"/>
            <a:r>
              <a:rPr lang="en-US" dirty="0" smtClean="0"/>
              <a:t>Deriving common functional requirements from the agreed use cases document</a:t>
            </a:r>
          </a:p>
          <a:p>
            <a:pPr lvl="1"/>
            <a:r>
              <a:rPr lang="en-US" dirty="0" smtClean="0"/>
              <a:t>Prioritization of the derived functional requirements</a:t>
            </a:r>
          </a:p>
          <a:p>
            <a:pPr lvl="1"/>
            <a:r>
              <a:rPr lang="en-US" dirty="0" smtClean="0"/>
              <a:t>Gap analysis to existing solutions starting from the most prior functional requirements</a:t>
            </a:r>
          </a:p>
          <a:p>
            <a:pPr lvl="1"/>
            <a:r>
              <a:rPr lang="en-US" dirty="0" smtClean="0"/>
              <a:t>Decision about topic to be addressed first based on scope, purpose, need and support of stakeholders</a:t>
            </a:r>
          </a:p>
          <a:p>
            <a:pPr lvl="1"/>
            <a:r>
              <a:rPr lang="en-US" dirty="0" smtClean="0"/>
              <a:t>Develop draft PAR based on selected initial topic</a:t>
            </a:r>
          </a:p>
          <a:p>
            <a:pPr lvl="1"/>
            <a:r>
              <a:rPr lang="en-US" dirty="0" smtClean="0"/>
              <a:t>Submission of PAR proposal to IEEE 802 EC</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 and Timeline</a:t>
            </a:r>
          </a:p>
        </p:txBody>
      </p:sp>
      <p:sp>
        <p:nvSpPr>
          <p:cNvPr id="4" name="TextBox 3"/>
          <p:cNvSpPr txBox="1"/>
          <p:nvPr/>
        </p:nvSpPr>
        <p:spPr>
          <a:xfrm>
            <a:off x="457200" y="1543970"/>
            <a:ext cx="1265972" cy="246221"/>
          </a:xfrm>
          <a:prstGeom prst="rect">
            <a:avLst/>
          </a:prstGeom>
          <a:noFill/>
        </p:spPr>
        <p:txBody>
          <a:bodyPr wrap="none" lIns="0" tIns="0" rIns="0" bIns="0" rtlCol="0">
            <a:spAutoFit/>
          </a:bodyPr>
          <a:lstStyle/>
          <a:p>
            <a:r>
              <a:rPr lang="en-US" sz="1600" dirty="0" smtClean="0">
                <a:latin typeface="+mn-lt"/>
              </a:rPr>
              <a:t>Initial meeting</a:t>
            </a:r>
            <a:endParaRPr lang="en-US" sz="1600" dirty="0">
              <a:latin typeface="+mn-lt"/>
            </a:endParaRPr>
          </a:p>
        </p:txBody>
      </p:sp>
      <p:cxnSp>
        <p:nvCxnSpPr>
          <p:cNvPr id="6" name="Straight Arrow Connector 5"/>
          <p:cNvCxnSpPr/>
          <p:nvPr/>
        </p:nvCxnSpPr>
        <p:spPr bwMode="auto">
          <a:xfrm>
            <a:off x="457200" y="5987534"/>
            <a:ext cx="85344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 name="Straight Connector 8"/>
          <p:cNvCxnSpPr/>
          <p:nvPr/>
        </p:nvCxnSpPr>
        <p:spPr bwMode="auto">
          <a:xfrm>
            <a:off x="1676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8153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Straight Connector 10"/>
          <p:cNvCxnSpPr/>
          <p:nvPr/>
        </p:nvCxnSpPr>
        <p:spPr bwMode="auto">
          <a:xfrm>
            <a:off x="70866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a:off x="60198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p:cNvCxnSpPr/>
          <p:nvPr/>
        </p:nvCxnSpPr>
        <p:spPr bwMode="auto">
          <a:xfrm>
            <a:off x="49530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a:off x="38862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p:cNvCxnSpPr/>
          <p:nvPr/>
        </p:nvCxnSpPr>
        <p:spPr bwMode="auto">
          <a:xfrm>
            <a:off x="2819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16"/>
          <p:cNvSpPr txBox="1"/>
          <p:nvPr/>
        </p:nvSpPr>
        <p:spPr>
          <a:xfrm>
            <a:off x="2209800" y="5987534"/>
            <a:ext cx="246862" cy="184666"/>
          </a:xfrm>
          <a:prstGeom prst="rect">
            <a:avLst/>
          </a:prstGeom>
          <a:noFill/>
        </p:spPr>
        <p:txBody>
          <a:bodyPr wrap="none" lIns="0" tIns="0" rIns="0" bIns="0" rtlCol="0">
            <a:spAutoFit/>
          </a:bodyPr>
          <a:lstStyle/>
          <a:p>
            <a:pPr algn="ctr"/>
            <a:r>
              <a:rPr lang="en-US" dirty="0" smtClean="0">
                <a:latin typeface="+mn-lt"/>
              </a:rPr>
              <a:t>Jan</a:t>
            </a:r>
            <a:endParaRPr lang="en-US" dirty="0">
              <a:latin typeface="+mn-lt"/>
            </a:endParaRPr>
          </a:p>
        </p:txBody>
      </p:sp>
      <p:sp>
        <p:nvSpPr>
          <p:cNvPr id="18" name="TextBox 17"/>
          <p:cNvSpPr txBox="1"/>
          <p:nvPr/>
        </p:nvSpPr>
        <p:spPr>
          <a:xfrm>
            <a:off x="3191582" y="5987534"/>
            <a:ext cx="264496" cy="184666"/>
          </a:xfrm>
          <a:prstGeom prst="rect">
            <a:avLst/>
          </a:prstGeom>
          <a:noFill/>
        </p:spPr>
        <p:txBody>
          <a:bodyPr wrap="none" lIns="0" tIns="0" rIns="0" bIns="0" rtlCol="0">
            <a:spAutoFit/>
          </a:bodyPr>
          <a:lstStyle/>
          <a:p>
            <a:pPr algn="ctr"/>
            <a:r>
              <a:rPr lang="en-US" dirty="0" smtClean="0">
                <a:latin typeface="+mn-lt"/>
              </a:rPr>
              <a:t>Feb</a:t>
            </a:r>
            <a:endParaRPr lang="en-US" dirty="0">
              <a:latin typeface="+mn-lt"/>
            </a:endParaRPr>
          </a:p>
        </p:txBody>
      </p:sp>
      <p:sp>
        <p:nvSpPr>
          <p:cNvPr id="19" name="TextBox 18"/>
          <p:cNvSpPr txBox="1"/>
          <p:nvPr/>
        </p:nvSpPr>
        <p:spPr>
          <a:xfrm>
            <a:off x="4258382" y="5987534"/>
            <a:ext cx="264496" cy="184666"/>
          </a:xfrm>
          <a:prstGeom prst="rect">
            <a:avLst/>
          </a:prstGeom>
          <a:noFill/>
        </p:spPr>
        <p:txBody>
          <a:bodyPr wrap="none" lIns="0" tIns="0" rIns="0" bIns="0" rtlCol="0">
            <a:spAutoFit/>
          </a:bodyPr>
          <a:lstStyle/>
          <a:p>
            <a:pPr algn="ctr"/>
            <a:r>
              <a:rPr lang="en-US" dirty="0" smtClean="0">
                <a:latin typeface="+mn-lt"/>
              </a:rPr>
              <a:t>Mar</a:t>
            </a:r>
            <a:endParaRPr lang="en-US" dirty="0">
              <a:latin typeface="+mn-lt"/>
            </a:endParaRPr>
          </a:p>
        </p:txBody>
      </p:sp>
      <p:sp>
        <p:nvSpPr>
          <p:cNvPr id="20" name="TextBox 19"/>
          <p:cNvSpPr txBox="1"/>
          <p:nvPr/>
        </p:nvSpPr>
        <p:spPr>
          <a:xfrm>
            <a:off x="5414206" y="5987534"/>
            <a:ext cx="238848" cy="184666"/>
          </a:xfrm>
          <a:prstGeom prst="rect">
            <a:avLst/>
          </a:prstGeom>
          <a:noFill/>
        </p:spPr>
        <p:txBody>
          <a:bodyPr wrap="none" lIns="0" tIns="0" rIns="0" bIns="0" rtlCol="0">
            <a:spAutoFit/>
          </a:bodyPr>
          <a:lstStyle/>
          <a:p>
            <a:pPr algn="ctr"/>
            <a:r>
              <a:rPr lang="en-US" dirty="0" smtClean="0">
                <a:latin typeface="+mn-lt"/>
              </a:rPr>
              <a:t>Apr</a:t>
            </a:r>
            <a:endParaRPr lang="en-US" dirty="0">
              <a:latin typeface="+mn-lt"/>
            </a:endParaRPr>
          </a:p>
        </p:txBody>
      </p:sp>
      <p:sp>
        <p:nvSpPr>
          <p:cNvPr id="21" name="TextBox 20"/>
          <p:cNvSpPr txBox="1"/>
          <p:nvPr/>
        </p:nvSpPr>
        <p:spPr>
          <a:xfrm>
            <a:off x="6379158" y="5987534"/>
            <a:ext cx="290144" cy="184666"/>
          </a:xfrm>
          <a:prstGeom prst="rect">
            <a:avLst/>
          </a:prstGeom>
          <a:noFill/>
        </p:spPr>
        <p:txBody>
          <a:bodyPr wrap="none" lIns="0" tIns="0" rIns="0" bIns="0" rtlCol="0">
            <a:spAutoFit/>
          </a:bodyPr>
          <a:lstStyle/>
          <a:p>
            <a:pPr algn="ctr"/>
            <a:r>
              <a:rPr lang="en-US" dirty="0" smtClean="0">
                <a:latin typeface="+mn-lt"/>
              </a:rPr>
              <a:t>May</a:t>
            </a:r>
            <a:endParaRPr lang="en-US" dirty="0">
              <a:latin typeface="+mn-lt"/>
            </a:endParaRPr>
          </a:p>
        </p:txBody>
      </p:sp>
      <p:sp>
        <p:nvSpPr>
          <p:cNvPr id="22" name="TextBox 21"/>
          <p:cNvSpPr txBox="1"/>
          <p:nvPr/>
        </p:nvSpPr>
        <p:spPr>
          <a:xfrm>
            <a:off x="7543799" y="5987534"/>
            <a:ext cx="246862" cy="184666"/>
          </a:xfrm>
          <a:prstGeom prst="rect">
            <a:avLst/>
          </a:prstGeom>
          <a:noFill/>
        </p:spPr>
        <p:txBody>
          <a:bodyPr wrap="none" lIns="0" tIns="0" rIns="0" bIns="0" rtlCol="0">
            <a:spAutoFit/>
          </a:bodyPr>
          <a:lstStyle/>
          <a:p>
            <a:pPr algn="ctr"/>
            <a:r>
              <a:rPr lang="en-US" dirty="0" smtClean="0">
                <a:latin typeface="+mn-lt"/>
              </a:rPr>
              <a:t>Jun</a:t>
            </a:r>
            <a:endParaRPr lang="en-US" dirty="0">
              <a:latin typeface="+mn-lt"/>
            </a:endParaRPr>
          </a:p>
        </p:txBody>
      </p:sp>
      <p:sp>
        <p:nvSpPr>
          <p:cNvPr id="23" name="TextBox 22"/>
          <p:cNvSpPr txBox="1"/>
          <p:nvPr/>
        </p:nvSpPr>
        <p:spPr>
          <a:xfrm>
            <a:off x="8560047" y="5987534"/>
            <a:ext cx="195566" cy="184666"/>
          </a:xfrm>
          <a:prstGeom prst="rect">
            <a:avLst/>
          </a:prstGeom>
          <a:noFill/>
        </p:spPr>
        <p:txBody>
          <a:bodyPr wrap="none" lIns="0" tIns="0" rIns="0" bIns="0" rtlCol="0">
            <a:spAutoFit/>
          </a:bodyPr>
          <a:lstStyle/>
          <a:p>
            <a:pPr algn="ctr"/>
            <a:r>
              <a:rPr lang="en-US" dirty="0" smtClean="0">
                <a:latin typeface="+mn-lt"/>
              </a:rPr>
              <a:t>Jul</a:t>
            </a:r>
            <a:endParaRPr lang="en-US" dirty="0">
              <a:latin typeface="+mn-lt"/>
            </a:endParaRPr>
          </a:p>
        </p:txBody>
      </p:sp>
      <p:sp>
        <p:nvSpPr>
          <p:cNvPr id="24" name="TextBox 23"/>
          <p:cNvSpPr txBox="1"/>
          <p:nvPr/>
        </p:nvSpPr>
        <p:spPr>
          <a:xfrm>
            <a:off x="457200" y="5606534"/>
            <a:ext cx="862416" cy="184666"/>
          </a:xfrm>
          <a:prstGeom prst="rect">
            <a:avLst/>
          </a:prstGeom>
          <a:noFill/>
        </p:spPr>
        <p:txBody>
          <a:bodyPr wrap="none" lIns="0" tIns="0" rIns="0" bIns="0" rtlCol="0">
            <a:spAutoFit/>
          </a:bodyPr>
          <a:lstStyle/>
          <a:p>
            <a:r>
              <a:rPr lang="en-US" dirty="0" smtClean="0">
                <a:latin typeface="+mn-lt"/>
              </a:rPr>
              <a:t>F2F meeting</a:t>
            </a:r>
            <a:endParaRPr lang="en-US" dirty="0">
              <a:latin typeface="+mn-lt"/>
            </a:endParaRPr>
          </a:p>
        </p:txBody>
      </p:sp>
      <p:sp>
        <p:nvSpPr>
          <p:cNvPr id="25" name="TextBox 24"/>
          <p:cNvSpPr txBox="1"/>
          <p:nvPr/>
        </p:nvSpPr>
        <p:spPr>
          <a:xfrm>
            <a:off x="457200" y="5301734"/>
            <a:ext cx="629981" cy="184666"/>
          </a:xfrm>
          <a:prstGeom prst="rect">
            <a:avLst/>
          </a:prstGeom>
          <a:noFill/>
        </p:spPr>
        <p:txBody>
          <a:bodyPr wrap="none" lIns="0" tIns="0" rIns="0" bIns="0" rtlCol="0">
            <a:spAutoFit/>
          </a:bodyPr>
          <a:lstStyle/>
          <a:p>
            <a:r>
              <a:rPr lang="en-US" dirty="0" smtClean="0">
                <a:latin typeface="+mn-lt"/>
              </a:rPr>
              <a:t>Conf Call</a:t>
            </a:r>
            <a:endParaRPr lang="en-US" dirty="0">
              <a:latin typeface="+mn-lt"/>
            </a:endParaRPr>
          </a:p>
        </p:txBody>
      </p:sp>
      <p:sp>
        <p:nvSpPr>
          <p:cNvPr id="26" name="TextBox 25"/>
          <p:cNvSpPr txBox="1"/>
          <p:nvPr/>
        </p:nvSpPr>
        <p:spPr>
          <a:xfrm>
            <a:off x="22098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7" name="TextBox 26"/>
          <p:cNvSpPr txBox="1"/>
          <p:nvPr/>
        </p:nvSpPr>
        <p:spPr>
          <a:xfrm>
            <a:off x="43434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8" name="TextBox 27"/>
          <p:cNvSpPr txBox="1"/>
          <p:nvPr/>
        </p:nvSpPr>
        <p:spPr>
          <a:xfrm>
            <a:off x="64008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9" name="TextBox 28"/>
          <p:cNvSpPr txBox="1"/>
          <p:nvPr/>
        </p:nvSpPr>
        <p:spPr>
          <a:xfrm>
            <a:off x="86106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30" name="TextBox 29"/>
          <p:cNvSpPr txBox="1"/>
          <p:nvPr/>
        </p:nvSpPr>
        <p:spPr>
          <a:xfrm>
            <a:off x="381000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31" name="TextBox 30"/>
          <p:cNvSpPr txBox="1"/>
          <p:nvPr/>
        </p:nvSpPr>
        <p:spPr>
          <a:xfrm>
            <a:off x="457200" y="2153570"/>
            <a:ext cx="2417629" cy="246221"/>
          </a:xfrm>
          <a:prstGeom prst="rect">
            <a:avLst/>
          </a:prstGeom>
          <a:noFill/>
        </p:spPr>
        <p:txBody>
          <a:bodyPr wrap="none" lIns="0" tIns="0" rIns="0" bIns="0" rtlCol="0">
            <a:spAutoFit/>
          </a:bodyPr>
          <a:lstStyle/>
          <a:p>
            <a:r>
              <a:rPr lang="en-US" sz="1600" dirty="0" smtClean="0">
                <a:latin typeface="+mn-lt"/>
              </a:rPr>
              <a:t>Draft Use cases document</a:t>
            </a:r>
            <a:endParaRPr lang="en-US" sz="1600" dirty="0">
              <a:latin typeface="+mn-lt"/>
            </a:endParaRPr>
          </a:p>
        </p:txBody>
      </p:sp>
      <p:sp>
        <p:nvSpPr>
          <p:cNvPr id="32" name="TextBox 31"/>
          <p:cNvSpPr txBox="1"/>
          <p:nvPr/>
        </p:nvSpPr>
        <p:spPr>
          <a:xfrm>
            <a:off x="457200" y="2482334"/>
            <a:ext cx="3911528" cy="246221"/>
          </a:xfrm>
          <a:prstGeom prst="rect">
            <a:avLst/>
          </a:prstGeom>
          <a:noFill/>
        </p:spPr>
        <p:txBody>
          <a:bodyPr wrap="none" lIns="0" tIns="0" rIns="0" bIns="0" rtlCol="0">
            <a:spAutoFit/>
          </a:bodyPr>
          <a:lstStyle/>
          <a:p>
            <a:r>
              <a:rPr lang="en-US" sz="1600" dirty="0" smtClean="0">
                <a:latin typeface="+mn-lt"/>
              </a:rPr>
              <a:t>Call for comments on Use cases document</a:t>
            </a:r>
            <a:endParaRPr lang="en-US" sz="1600" dirty="0">
              <a:latin typeface="+mn-lt"/>
            </a:endParaRPr>
          </a:p>
        </p:txBody>
      </p:sp>
      <p:sp>
        <p:nvSpPr>
          <p:cNvPr id="33" name="TextBox 32"/>
          <p:cNvSpPr txBox="1"/>
          <p:nvPr/>
        </p:nvSpPr>
        <p:spPr>
          <a:xfrm>
            <a:off x="457200" y="1848770"/>
            <a:ext cx="2178281" cy="246221"/>
          </a:xfrm>
          <a:prstGeom prst="rect">
            <a:avLst/>
          </a:prstGeom>
          <a:noFill/>
        </p:spPr>
        <p:txBody>
          <a:bodyPr wrap="none" lIns="0" tIns="0" rIns="0" bIns="0" rtlCol="0">
            <a:spAutoFit/>
          </a:bodyPr>
          <a:lstStyle/>
          <a:p>
            <a:r>
              <a:rPr lang="en-US" sz="1600" dirty="0" smtClean="0">
                <a:latin typeface="+mn-lt"/>
              </a:rPr>
              <a:t>Use cases contributions</a:t>
            </a:r>
            <a:endParaRPr lang="en-US" sz="1600" dirty="0">
              <a:latin typeface="+mn-lt"/>
            </a:endParaRPr>
          </a:p>
        </p:txBody>
      </p:sp>
      <p:sp>
        <p:nvSpPr>
          <p:cNvPr id="34" name="TextBox 33"/>
          <p:cNvSpPr txBox="1"/>
          <p:nvPr/>
        </p:nvSpPr>
        <p:spPr>
          <a:xfrm>
            <a:off x="457200" y="3067970"/>
            <a:ext cx="3626694" cy="246221"/>
          </a:xfrm>
          <a:prstGeom prst="rect">
            <a:avLst/>
          </a:prstGeom>
          <a:noFill/>
        </p:spPr>
        <p:txBody>
          <a:bodyPr wrap="none" lIns="0" tIns="0" rIns="0" bIns="0" rtlCol="0">
            <a:spAutoFit/>
          </a:bodyPr>
          <a:lstStyle/>
          <a:p>
            <a:r>
              <a:rPr lang="en-US" sz="1600" dirty="0" smtClean="0">
                <a:latin typeface="+mn-lt"/>
              </a:rPr>
              <a:t>Classification of functional requirements</a:t>
            </a:r>
            <a:endParaRPr lang="en-US" sz="1600" dirty="0">
              <a:latin typeface="+mn-lt"/>
            </a:endParaRPr>
          </a:p>
        </p:txBody>
      </p:sp>
      <p:sp>
        <p:nvSpPr>
          <p:cNvPr id="35" name="TextBox 34"/>
          <p:cNvSpPr txBox="1"/>
          <p:nvPr/>
        </p:nvSpPr>
        <p:spPr>
          <a:xfrm>
            <a:off x="457200" y="3677570"/>
            <a:ext cx="3033783" cy="246221"/>
          </a:xfrm>
          <a:prstGeom prst="rect">
            <a:avLst/>
          </a:prstGeom>
          <a:noFill/>
        </p:spPr>
        <p:txBody>
          <a:bodyPr wrap="none" lIns="0" tIns="0" rIns="0" bIns="0" rtlCol="0">
            <a:spAutoFit/>
          </a:bodyPr>
          <a:lstStyle/>
          <a:p>
            <a:r>
              <a:rPr lang="en-US" sz="1600" dirty="0" smtClean="0">
                <a:latin typeface="+mn-lt"/>
              </a:rPr>
              <a:t>Gap analysis to existing solutions</a:t>
            </a:r>
            <a:endParaRPr lang="en-US" sz="1600" dirty="0">
              <a:latin typeface="+mn-lt"/>
            </a:endParaRPr>
          </a:p>
        </p:txBody>
      </p:sp>
      <p:sp>
        <p:nvSpPr>
          <p:cNvPr id="36" name="TextBox 35"/>
          <p:cNvSpPr txBox="1"/>
          <p:nvPr/>
        </p:nvSpPr>
        <p:spPr>
          <a:xfrm>
            <a:off x="457200" y="4591970"/>
            <a:ext cx="2573721" cy="246221"/>
          </a:xfrm>
          <a:prstGeom prst="rect">
            <a:avLst/>
          </a:prstGeom>
          <a:noFill/>
        </p:spPr>
        <p:txBody>
          <a:bodyPr wrap="none" lIns="0" tIns="0" rIns="0" bIns="0" rtlCol="0">
            <a:spAutoFit/>
          </a:bodyPr>
          <a:lstStyle/>
          <a:p>
            <a:r>
              <a:rPr lang="en-US" sz="1600" dirty="0" smtClean="0">
                <a:latin typeface="+mn-lt"/>
              </a:rPr>
              <a:t>Finalization of PAR proposal</a:t>
            </a:r>
            <a:endParaRPr lang="en-US" sz="1600" dirty="0">
              <a:latin typeface="+mn-lt"/>
            </a:endParaRPr>
          </a:p>
        </p:txBody>
      </p:sp>
      <p:sp>
        <p:nvSpPr>
          <p:cNvPr id="37" name="TextBox 36"/>
          <p:cNvSpPr txBox="1"/>
          <p:nvPr/>
        </p:nvSpPr>
        <p:spPr>
          <a:xfrm>
            <a:off x="457200" y="3982370"/>
            <a:ext cx="2372344" cy="246221"/>
          </a:xfrm>
          <a:prstGeom prst="rect">
            <a:avLst/>
          </a:prstGeom>
          <a:noFill/>
        </p:spPr>
        <p:txBody>
          <a:bodyPr wrap="none" lIns="0" tIns="0" rIns="0" bIns="0" rtlCol="0">
            <a:spAutoFit/>
          </a:bodyPr>
          <a:lstStyle/>
          <a:p>
            <a:r>
              <a:rPr lang="en-US" sz="1600" dirty="0" smtClean="0">
                <a:latin typeface="+mn-lt"/>
              </a:rPr>
              <a:t>Decision about initial topic</a:t>
            </a:r>
            <a:endParaRPr lang="en-US" sz="1600" dirty="0">
              <a:latin typeface="+mn-lt"/>
            </a:endParaRPr>
          </a:p>
        </p:txBody>
      </p:sp>
      <p:sp>
        <p:nvSpPr>
          <p:cNvPr id="38" name="TextBox 37"/>
          <p:cNvSpPr txBox="1"/>
          <p:nvPr/>
        </p:nvSpPr>
        <p:spPr>
          <a:xfrm>
            <a:off x="457200" y="4287170"/>
            <a:ext cx="1752383" cy="246221"/>
          </a:xfrm>
          <a:prstGeom prst="rect">
            <a:avLst/>
          </a:prstGeom>
          <a:noFill/>
        </p:spPr>
        <p:txBody>
          <a:bodyPr wrap="none" lIns="0" tIns="0" rIns="0" bIns="0" rtlCol="0">
            <a:spAutoFit/>
          </a:bodyPr>
          <a:lstStyle/>
          <a:p>
            <a:r>
              <a:rPr lang="en-US" sz="1600" dirty="0" smtClean="0">
                <a:latin typeface="+mn-lt"/>
              </a:rPr>
              <a:t>Draft PAR proposal</a:t>
            </a:r>
            <a:endParaRPr lang="en-US" sz="1600" dirty="0">
              <a:latin typeface="+mn-lt"/>
            </a:endParaRPr>
          </a:p>
        </p:txBody>
      </p:sp>
      <p:sp>
        <p:nvSpPr>
          <p:cNvPr id="39" name="TextBox 38"/>
          <p:cNvSpPr txBox="1"/>
          <p:nvPr/>
        </p:nvSpPr>
        <p:spPr>
          <a:xfrm>
            <a:off x="457200" y="2763170"/>
            <a:ext cx="2942512" cy="246221"/>
          </a:xfrm>
          <a:prstGeom prst="rect">
            <a:avLst/>
          </a:prstGeom>
          <a:noFill/>
        </p:spPr>
        <p:txBody>
          <a:bodyPr wrap="none" lIns="0" tIns="0" rIns="0" bIns="0" rtlCol="0">
            <a:spAutoFit/>
          </a:bodyPr>
          <a:lstStyle/>
          <a:p>
            <a:r>
              <a:rPr lang="en-US" sz="1600" dirty="0" smtClean="0">
                <a:latin typeface="+mn-lt"/>
              </a:rPr>
              <a:t>Use cases document finalization</a:t>
            </a:r>
            <a:endParaRPr lang="en-US" sz="1600" dirty="0">
              <a:latin typeface="+mn-lt"/>
            </a:endParaRPr>
          </a:p>
        </p:txBody>
      </p:sp>
      <p:sp>
        <p:nvSpPr>
          <p:cNvPr id="40" name="TextBox 39"/>
          <p:cNvSpPr txBox="1"/>
          <p:nvPr/>
        </p:nvSpPr>
        <p:spPr>
          <a:xfrm>
            <a:off x="2209800" y="1567934"/>
            <a:ext cx="3048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1" name="TextBox 40"/>
          <p:cNvSpPr txBox="1"/>
          <p:nvPr/>
        </p:nvSpPr>
        <p:spPr>
          <a:xfrm>
            <a:off x="2681790" y="1853825"/>
            <a:ext cx="3109410" cy="203575"/>
          </a:xfrm>
          <a:prstGeom prst="rect">
            <a:avLst/>
          </a:prstGeom>
          <a:solidFill>
            <a:srgbClr val="0070C0"/>
          </a:solidFill>
        </p:spPr>
        <p:txBody>
          <a:bodyPr wrap="none" lIns="0" tIns="0" rIns="0" bIns="0" rtlCol="0">
            <a:noAutofit/>
          </a:bodyPr>
          <a:lstStyle/>
          <a:p>
            <a:endParaRPr lang="en-US" dirty="0">
              <a:latin typeface="+mn-lt"/>
            </a:endParaRPr>
          </a:p>
        </p:txBody>
      </p:sp>
      <p:sp>
        <p:nvSpPr>
          <p:cNvPr id="42" name="TextBox 41"/>
          <p:cNvSpPr txBox="1"/>
          <p:nvPr/>
        </p:nvSpPr>
        <p:spPr>
          <a:xfrm>
            <a:off x="4648200" y="2177534"/>
            <a:ext cx="533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3" name="TextBox 42"/>
          <p:cNvSpPr txBox="1"/>
          <p:nvPr/>
        </p:nvSpPr>
        <p:spPr>
          <a:xfrm>
            <a:off x="5181600" y="2482334"/>
            <a:ext cx="10668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4" name="TextBox 43"/>
          <p:cNvSpPr txBox="1"/>
          <p:nvPr/>
        </p:nvSpPr>
        <p:spPr>
          <a:xfrm>
            <a:off x="6400800" y="2787134"/>
            <a:ext cx="152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5" name="TextBox 44"/>
          <p:cNvSpPr txBox="1"/>
          <p:nvPr/>
        </p:nvSpPr>
        <p:spPr>
          <a:xfrm>
            <a:off x="5257800" y="3091934"/>
            <a:ext cx="1295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8" name="TextBox 47"/>
          <p:cNvSpPr txBox="1"/>
          <p:nvPr/>
        </p:nvSpPr>
        <p:spPr>
          <a:xfrm>
            <a:off x="457200" y="3372770"/>
            <a:ext cx="3546844" cy="246221"/>
          </a:xfrm>
          <a:prstGeom prst="rect">
            <a:avLst/>
          </a:prstGeom>
          <a:noFill/>
        </p:spPr>
        <p:txBody>
          <a:bodyPr wrap="none" lIns="0" tIns="0" rIns="0" bIns="0" rtlCol="0">
            <a:spAutoFit/>
          </a:bodyPr>
          <a:lstStyle/>
          <a:p>
            <a:r>
              <a:rPr lang="en-US" sz="1600" dirty="0" smtClean="0">
                <a:latin typeface="+mn-lt"/>
              </a:rPr>
              <a:t>Prioritization of functional requirements</a:t>
            </a:r>
            <a:endParaRPr lang="en-US" sz="1600" dirty="0">
              <a:latin typeface="+mn-lt"/>
            </a:endParaRPr>
          </a:p>
        </p:txBody>
      </p:sp>
      <p:sp>
        <p:nvSpPr>
          <p:cNvPr id="49" name="TextBox 48"/>
          <p:cNvSpPr txBox="1"/>
          <p:nvPr/>
        </p:nvSpPr>
        <p:spPr>
          <a:xfrm>
            <a:off x="6477000" y="3396734"/>
            <a:ext cx="152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0" name="TextBox 49"/>
          <p:cNvSpPr txBox="1"/>
          <p:nvPr/>
        </p:nvSpPr>
        <p:spPr>
          <a:xfrm>
            <a:off x="6477000" y="3701534"/>
            <a:ext cx="152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1" name="TextBox 50"/>
          <p:cNvSpPr txBox="1"/>
          <p:nvPr/>
        </p:nvSpPr>
        <p:spPr>
          <a:xfrm>
            <a:off x="6553200" y="4006334"/>
            <a:ext cx="152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2" name="TextBox 51"/>
          <p:cNvSpPr txBox="1"/>
          <p:nvPr/>
        </p:nvSpPr>
        <p:spPr>
          <a:xfrm>
            <a:off x="6553200" y="4311134"/>
            <a:ext cx="11430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3" name="TextBox 52"/>
          <p:cNvSpPr txBox="1"/>
          <p:nvPr/>
        </p:nvSpPr>
        <p:spPr>
          <a:xfrm>
            <a:off x="8733325" y="4648200"/>
            <a:ext cx="762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4" name="TextBox 53"/>
          <p:cNvSpPr txBox="1"/>
          <p:nvPr/>
        </p:nvSpPr>
        <p:spPr>
          <a:xfrm>
            <a:off x="5029200" y="5225534"/>
            <a:ext cx="284052" cy="307777"/>
          </a:xfrm>
          <a:prstGeom prst="rect">
            <a:avLst/>
          </a:prstGeom>
          <a:noFill/>
        </p:spPr>
        <p:txBody>
          <a:bodyPr wrap="none" rtlCol="0">
            <a:spAutoFit/>
          </a:bodyPr>
          <a:lstStyle/>
          <a:p>
            <a:r>
              <a:rPr lang="en-US" sz="1400" dirty="0" smtClean="0">
                <a:latin typeface="+mn-lt"/>
              </a:rPr>
              <a:t>?</a:t>
            </a:r>
            <a:endParaRPr lang="en-US" sz="1400" dirty="0">
              <a:latin typeface="+mn-lt"/>
            </a:endParaRPr>
          </a:p>
        </p:txBody>
      </p:sp>
      <p:sp>
        <p:nvSpPr>
          <p:cNvPr id="55" name="TextBox 54"/>
          <p:cNvSpPr txBox="1"/>
          <p:nvPr/>
        </p:nvSpPr>
        <p:spPr>
          <a:xfrm>
            <a:off x="5791200" y="5225534"/>
            <a:ext cx="284052" cy="307777"/>
          </a:xfrm>
          <a:prstGeom prst="rect">
            <a:avLst/>
          </a:prstGeom>
          <a:noFill/>
        </p:spPr>
        <p:txBody>
          <a:bodyPr wrap="none" rtlCol="0">
            <a:spAutoFit/>
          </a:bodyPr>
          <a:lstStyle/>
          <a:p>
            <a:r>
              <a:rPr lang="en-US" sz="1400" dirty="0" smtClean="0">
                <a:latin typeface="+mn-lt"/>
              </a:rPr>
              <a:t>?</a:t>
            </a:r>
            <a:endParaRPr lang="en-US" sz="1400" dirty="0">
              <a:latin typeface="+mn-lt"/>
            </a:endParaRPr>
          </a:p>
        </p:txBody>
      </p:sp>
      <p:sp>
        <p:nvSpPr>
          <p:cNvPr id="56" name="TextBox 55"/>
          <p:cNvSpPr txBox="1"/>
          <p:nvPr/>
        </p:nvSpPr>
        <p:spPr>
          <a:xfrm>
            <a:off x="7239000" y="5222557"/>
            <a:ext cx="284052" cy="307777"/>
          </a:xfrm>
          <a:prstGeom prst="rect">
            <a:avLst/>
          </a:prstGeom>
          <a:noFill/>
        </p:spPr>
        <p:txBody>
          <a:bodyPr wrap="none" rtlCol="0">
            <a:spAutoFit/>
          </a:bodyPr>
          <a:lstStyle/>
          <a:p>
            <a:r>
              <a:rPr lang="en-US" sz="1400" dirty="0" smtClean="0">
                <a:latin typeface="+mn-lt"/>
              </a:rPr>
              <a:t>?</a:t>
            </a:r>
            <a:endParaRPr lang="en-US" sz="1400" dirty="0">
              <a:latin typeface="+mn-lt"/>
            </a:endParaRPr>
          </a:p>
        </p:txBody>
      </p:sp>
      <p:cxnSp>
        <p:nvCxnSpPr>
          <p:cNvPr id="5" name="Straight Connector 4"/>
          <p:cNvCxnSpPr/>
          <p:nvPr/>
        </p:nvCxnSpPr>
        <p:spPr bwMode="auto">
          <a:xfrm>
            <a:off x="8610600" y="16764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7" name="TextBox 6"/>
          <p:cNvSpPr txBox="1"/>
          <p:nvPr/>
        </p:nvSpPr>
        <p:spPr>
          <a:xfrm>
            <a:off x="8305800" y="1414790"/>
            <a:ext cx="553238" cy="261610"/>
          </a:xfrm>
          <a:prstGeom prst="rect">
            <a:avLst/>
          </a:prstGeom>
          <a:noFill/>
        </p:spPr>
        <p:txBody>
          <a:bodyPr wrap="none" rtlCol="0">
            <a:spAutoFit/>
          </a:bodyPr>
          <a:lstStyle/>
          <a:p>
            <a:r>
              <a:rPr lang="en-US" sz="1100">
                <a:latin typeface="+mn-lt"/>
              </a:rPr>
              <a:t>Jul’15</a:t>
            </a:r>
          </a:p>
        </p:txBody>
      </p:sp>
      <p:cxnSp>
        <p:nvCxnSpPr>
          <p:cNvPr id="58" name="Straight Connector 57"/>
          <p:cNvCxnSpPr/>
          <p:nvPr/>
        </p:nvCxnSpPr>
        <p:spPr bwMode="auto">
          <a:xfrm>
            <a:off x="76962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59" name="Straight Connector 58"/>
          <p:cNvCxnSpPr/>
          <p:nvPr/>
        </p:nvCxnSpPr>
        <p:spPr bwMode="auto">
          <a:xfrm>
            <a:off x="86106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0" name="TextBox 59"/>
          <p:cNvSpPr txBox="1"/>
          <p:nvPr/>
        </p:nvSpPr>
        <p:spPr>
          <a:xfrm>
            <a:off x="7391400" y="1414790"/>
            <a:ext cx="600351" cy="261610"/>
          </a:xfrm>
          <a:prstGeom prst="rect">
            <a:avLst/>
          </a:prstGeom>
          <a:noFill/>
        </p:spPr>
        <p:txBody>
          <a:bodyPr wrap="none" rtlCol="0">
            <a:spAutoFit/>
          </a:bodyPr>
          <a:lstStyle/>
          <a:p>
            <a:r>
              <a:rPr lang="en-US" sz="1100">
                <a:latin typeface="+mn-lt"/>
              </a:rPr>
              <a:t>Jun’15</a:t>
            </a:r>
          </a:p>
        </p:txBody>
      </p:sp>
      <p:cxnSp>
        <p:nvCxnSpPr>
          <p:cNvPr id="61" name="Straight Connector 60"/>
          <p:cNvCxnSpPr/>
          <p:nvPr/>
        </p:nvCxnSpPr>
        <p:spPr bwMode="auto">
          <a:xfrm>
            <a:off x="45720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2" name="TextBox 61"/>
          <p:cNvSpPr txBox="1"/>
          <p:nvPr/>
        </p:nvSpPr>
        <p:spPr>
          <a:xfrm>
            <a:off x="4258026" y="1447800"/>
            <a:ext cx="542574" cy="261610"/>
          </a:xfrm>
          <a:prstGeom prst="rect">
            <a:avLst/>
          </a:prstGeom>
          <a:noFill/>
        </p:spPr>
        <p:txBody>
          <a:bodyPr wrap="none" rtlCol="0">
            <a:spAutoFit/>
          </a:bodyPr>
          <a:lstStyle/>
          <a:p>
            <a:r>
              <a:rPr lang="en-US" sz="1100">
                <a:latin typeface="+mn-lt"/>
              </a:rPr>
              <a:t>today</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Motion</a:t>
            </a:r>
          </a:p>
        </p:txBody>
      </p:sp>
      <p:sp>
        <p:nvSpPr>
          <p:cNvPr id="3" name="Content Placeholder 2"/>
          <p:cNvSpPr>
            <a:spLocks noGrp="1"/>
          </p:cNvSpPr>
          <p:nvPr>
            <p:ph idx="1"/>
          </p:nvPr>
        </p:nvSpPr>
        <p:spPr/>
        <p:txBody>
          <a:bodyPr/>
          <a:lstStyle/>
          <a:p>
            <a:r>
              <a:rPr lang="en-US"/>
              <a:t>Request EC to extend OmniRAN EC Study Group until July 19</a:t>
            </a:r>
            <a:r>
              <a:rPr lang="en-US" baseline="30000"/>
              <a:t>th</a:t>
            </a:r>
            <a:r>
              <a:rPr lang="en-US"/>
              <a:t>, 2013 (end of next plenary session).</a:t>
            </a:r>
          </a:p>
          <a:p>
            <a:endParaRPr lang="en-US"/>
          </a:p>
          <a:p>
            <a:pPr lvl="1"/>
            <a:r>
              <a:rPr lang="en-US"/>
              <a:t>Moved:</a:t>
            </a:r>
          </a:p>
          <a:p>
            <a:pPr lvl="1"/>
            <a:r>
              <a:rPr lang="en-US"/>
              <a:t>Seconded:</a:t>
            </a:r>
          </a:p>
        </p:txBody>
      </p:sp>
    </p:spTree>
    <p:extLst>
      <p:ext uri="{BB962C8B-B14F-4D97-AF65-F5344CB8AC3E}">
        <p14:creationId xmlns:p14="http://schemas.microsoft.com/office/powerpoint/2010/main" val="31644950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March 2013 session – p4</a:t>
            </a:r>
          </a:p>
        </p:txBody>
      </p:sp>
      <p:sp>
        <p:nvSpPr>
          <p:cNvPr id="3" name="Content Placeholder 2"/>
          <p:cNvSpPr>
            <a:spLocks noGrp="1"/>
          </p:cNvSpPr>
          <p:nvPr>
            <p:ph idx="1"/>
          </p:nvPr>
        </p:nvSpPr>
        <p:spPr/>
        <p:txBody>
          <a:bodyPr>
            <a:normAutofit fontScale="92500" lnSpcReduction="20000"/>
          </a:bodyPr>
          <a:lstStyle/>
          <a:p>
            <a:r>
              <a:rPr lang="en-US" dirty="0"/>
              <a:t>Next sessions:</a:t>
            </a:r>
          </a:p>
          <a:p>
            <a:pPr lvl="1"/>
            <a:r>
              <a:rPr lang="en-US" dirty="0"/>
              <a:t>F2F session during May ‘13 wireless interim</a:t>
            </a:r>
          </a:p>
          <a:p>
            <a:pPr lvl="1"/>
            <a:r>
              <a:rPr lang="en-US" dirty="0"/>
              <a:t>Conference calls between March and May session</a:t>
            </a:r>
          </a:p>
          <a:p>
            <a:r>
              <a:rPr lang="en-US" dirty="0"/>
              <a:t>Report to closing EC meeting with extension of SG until July ‘13 plenary</a:t>
            </a:r>
          </a:p>
          <a:p>
            <a:r>
              <a:rPr lang="en-US" dirty="0"/>
              <a:t>Summary report for communication inside IEEE 802</a:t>
            </a:r>
          </a:p>
          <a:p>
            <a:r>
              <a:rPr lang="en-US" dirty="0"/>
              <a:t>AOB</a:t>
            </a:r>
          </a:p>
          <a:p>
            <a:r>
              <a:rPr lang="en-US" dirty="0"/>
              <a:t>Adjourn</a:t>
            </a:r>
            <a:endParaRPr lang="en-US"/>
          </a:p>
          <a:p>
            <a:endParaRPr lang="en-US"/>
          </a:p>
        </p:txBody>
      </p:sp>
    </p:spTree>
    <p:extLst>
      <p:ext uri="{BB962C8B-B14F-4D97-AF65-F5344CB8AC3E}">
        <p14:creationId xmlns:p14="http://schemas.microsoft.com/office/powerpoint/2010/main" val="758720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Meetings</a:t>
            </a:r>
          </a:p>
        </p:txBody>
      </p:sp>
      <p:sp>
        <p:nvSpPr>
          <p:cNvPr id="3078" name="Rectangle 3"/>
          <p:cNvSpPr>
            <a:spLocks noGrp="1" noChangeArrowheads="1"/>
          </p:cNvSpPr>
          <p:nvPr>
            <p:ph type="body" idx="1"/>
          </p:nvPr>
        </p:nvSpPr>
        <p:spPr/>
        <p:txBody>
          <a:bodyPr/>
          <a:lstStyle/>
          <a:p>
            <a:r>
              <a:rPr lang="en-GB" dirty="0" smtClean="0"/>
              <a:t>Tuesday, March 19</a:t>
            </a:r>
            <a:r>
              <a:rPr lang="en-GB" baseline="30000" dirty="0" smtClean="0"/>
              <a:t>th</a:t>
            </a:r>
            <a:r>
              <a:rPr lang="en-GB" dirty="0" smtClean="0"/>
              <a:t>, 		10:30 – 12:30</a:t>
            </a:r>
          </a:p>
          <a:p>
            <a:r>
              <a:rPr lang="en-GB" dirty="0" smtClean="0"/>
              <a:t>Tuesday</a:t>
            </a:r>
            <a:r>
              <a:rPr lang="en-GB" dirty="0"/>
              <a:t>, </a:t>
            </a:r>
            <a:r>
              <a:rPr lang="en-GB" dirty="0" smtClean="0"/>
              <a:t>March 19</a:t>
            </a:r>
            <a:r>
              <a:rPr lang="en-GB" baseline="30000" dirty="0" smtClean="0"/>
              <a:t>th</a:t>
            </a:r>
            <a:r>
              <a:rPr lang="en-GB" dirty="0"/>
              <a:t>, </a:t>
            </a:r>
            <a:r>
              <a:rPr lang="en-GB" dirty="0" smtClean="0"/>
              <a:t>		13:30 </a:t>
            </a:r>
            <a:r>
              <a:rPr lang="en-GB" dirty="0"/>
              <a:t>– 15:30</a:t>
            </a:r>
          </a:p>
          <a:p>
            <a:r>
              <a:rPr lang="en-GB" dirty="0"/>
              <a:t>Wednesday, </a:t>
            </a:r>
            <a:r>
              <a:rPr lang="en-GB" dirty="0" smtClean="0"/>
              <a:t>March 20</a:t>
            </a:r>
            <a:r>
              <a:rPr lang="en-GB" baseline="30000" dirty="0" smtClean="0"/>
              <a:t>th</a:t>
            </a:r>
            <a:r>
              <a:rPr lang="en-GB" dirty="0"/>
              <a:t>, </a:t>
            </a:r>
            <a:r>
              <a:rPr lang="en-GB" dirty="0" smtClean="0"/>
              <a:t>	13:30 </a:t>
            </a:r>
            <a:r>
              <a:rPr lang="en-GB" dirty="0"/>
              <a:t>– 15:30</a:t>
            </a:r>
          </a:p>
          <a:p>
            <a:r>
              <a:rPr lang="en-GB" dirty="0"/>
              <a:t>Thursday, </a:t>
            </a:r>
            <a:r>
              <a:rPr lang="en-GB" dirty="0" smtClean="0"/>
              <a:t>March 21</a:t>
            </a:r>
            <a:r>
              <a:rPr lang="en-GB" baseline="30000" dirty="0" smtClean="0"/>
              <a:t>st</a:t>
            </a:r>
            <a:r>
              <a:rPr lang="en-GB" dirty="0" smtClean="0"/>
              <a:t>, 		13:30 </a:t>
            </a:r>
            <a:r>
              <a:rPr lang="en-GB" dirty="0"/>
              <a:t>– 15:30</a:t>
            </a:r>
          </a:p>
          <a:p>
            <a:endParaRPr lang="en-GB" dirty="0"/>
          </a:p>
          <a:p>
            <a:pPr marL="0" indent="0">
              <a:buNone/>
            </a:pPr>
            <a:r>
              <a:rPr lang="en-GB" dirty="0"/>
              <a:t>Meeting Room:</a:t>
            </a:r>
          </a:p>
          <a:p>
            <a:r>
              <a:rPr lang="en-GB" dirty="0" smtClean="0"/>
              <a:t>Boca 6</a:t>
            </a:r>
            <a:endParaRPr lang="en-GB"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Wingdings" pitchFamily="2" charset="2"/>
              <a:buChar char="q"/>
            </a:pPr>
            <a:r>
              <a:rPr lang="en-US" sz="1300" dirty="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Wingdings" pitchFamily="2" charset="2"/>
              <a:buChar char="q"/>
            </a:pPr>
            <a:r>
              <a:rPr lang="en-GB" sz="1300" dirty="0">
                <a:solidFill>
                  <a:srgbClr val="000099"/>
                </a:solidFill>
                <a:latin typeface="Arial" charset="0"/>
              </a:rPr>
              <a:t>Technical considerations remain primary focus</a:t>
            </a:r>
            <a:endParaRPr lang="en-US" sz="1300" dirty="0">
              <a:solidFill>
                <a:srgbClr val="000099"/>
              </a:solidFill>
              <a:latin typeface="Arial" charset="0"/>
            </a:endParaRP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dirty="0">
                <a:solidFill>
                  <a:srgbClr val="000099"/>
                </a:solidFill>
                <a:latin typeface="Arial" charset="0"/>
              </a:rPr>
              <a:t>---------------------------------------------------------------   </a:t>
            </a:r>
          </a:p>
          <a:p>
            <a:pPr marL="230188" indent="-230188" algn="ctr">
              <a:lnSpc>
                <a:spcPct val="80000"/>
              </a:lnSpc>
              <a:buClr>
                <a:srgbClr val="CC3300"/>
              </a:buClr>
              <a:buSzPct val="50000"/>
              <a:buNone/>
            </a:pPr>
            <a:r>
              <a:rPr lang="en-US" sz="1200" b="1" dirty="0">
                <a:solidFill>
                  <a:srgbClr val="000099"/>
                </a:solidFill>
                <a:latin typeface="Arial" charset="0"/>
              </a:rPr>
              <a:t>If you have questions, contact the IEEE-SA Standards Board Patent Committee Administrator at patcom@ieee.org or visit http://standards.ieee.org/about/sasb/patcom/index.html </a:t>
            </a:r>
            <a:br>
              <a:rPr lang="en-US" sz="1200" b="1" dirty="0">
                <a:solidFill>
                  <a:srgbClr val="000099"/>
                </a:solidFill>
                <a:latin typeface="Arial" charset="0"/>
              </a:rPr>
            </a:b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a:p>
            <a:pPr marL="230188" indent="-230188" algn="ctr">
              <a:lnSpc>
                <a:spcPct val="80000"/>
              </a:lnSpc>
              <a:buClr>
                <a:srgbClr val="CC3300"/>
              </a:buClr>
              <a:buSzPct val="50000"/>
              <a:buNone/>
            </a:pP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This slide set is available </a:t>
            </a:r>
            <a:br>
              <a:rPr lang="en-US" sz="1200" b="1" dirty="0">
                <a:solidFill>
                  <a:srgbClr val="000099"/>
                </a:solidFill>
                <a:latin typeface="Arial" charset="0"/>
              </a:rPr>
            </a:br>
            <a:r>
              <a:rPr lang="en-US" sz="1200" b="1" dirty="0">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p14="http://schemas.microsoft.com/office/powerpoint/2010/main" val="1617349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ECSG</a:t>
            </a:r>
            <a:br>
              <a:rPr lang="en-US"/>
            </a:br>
            <a:r>
              <a:rPr lang="en-US"/>
              <a:t>Resources</a:t>
            </a:r>
          </a:p>
        </p:txBody>
      </p:sp>
      <p:sp>
        <p:nvSpPr>
          <p:cNvPr id="3" name="Content Placeholder 2"/>
          <p:cNvSpPr>
            <a:spLocks noGrp="1"/>
          </p:cNvSpPr>
          <p:nvPr>
            <p:ph idx="1"/>
          </p:nvPr>
        </p:nvSpPr>
        <p:spPr/>
        <p:txBody>
          <a:bodyPr>
            <a:normAutofit fontScale="77500" lnSpcReduction="20000"/>
          </a:bodyPr>
          <a:lstStyle/>
          <a:p>
            <a:r>
              <a:rPr lang="en-US"/>
              <a:t>Website:</a:t>
            </a:r>
            <a:br>
              <a:rPr lang="en-US"/>
            </a:br>
            <a:r>
              <a:rPr lang="en-US">
                <a:hlinkClick r:id="rId2"/>
              </a:rPr>
              <a:t>http://www.ieee802.org/OmniRANsg/</a:t>
            </a:r>
            <a:endParaRPr lang="en-US"/>
          </a:p>
          <a:p>
            <a:r>
              <a:rPr lang="en-US"/>
              <a:t>Document Archive on mentor: </a:t>
            </a:r>
            <a:r>
              <a:rPr lang="en-US">
                <a:hlinkClick r:id="rId3"/>
              </a:rPr>
              <a:t>https://mentor.ieee.org/omniran/documents</a:t>
            </a:r>
            <a:endParaRPr lang="en-US"/>
          </a:p>
          <a:p>
            <a:r>
              <a:rPr lang="en-US"/>
              <a:t>Email reflector: </a:t>
            </a:r>
            <a:br>
              <a:rPr lang="en-US"/>
            </a:br>
            <a:r>
              <a:rPr lang="en-US">
                <a:hlinkClick r:id="rId4"/>
              </a:rPr>
              <a:t>ecsg-802-omniran@listserv.ieee.org</a:t>
            </a:r>
            <a:endParaRPr lang="en-US"/>
          </a:p>
          <a:p>
            <a:r>
              <a:rPr lang="en-US"/>
              <a:t>Email archive: </a:t>
            </a:r>
            <a:r>
              <a:rPr lang="en-US">
                <a:hlinkClick r:id="rId5"/>
              </a:rPr>
              <a:t>http://grouper.ieee.org/groups/802/OmniRANsg/email/</a:t>
            </a:r>
            <a:endParaRPr lang="en-US"/>
          </a:p>
          <a:p>
            <a:r>
              <a:rPr lang="en-US"/>
              <a:t>Attendance:</a:t>
            </a:r>
            <a:br>
              <a:rPr lang="en-US"/>
            </a:br>
            <a:r>
              <a:rPr lang="en-US"/>
              <a:t>Paper list (normative) + IMAT</a:t>
            </a:r>
          </a:p>
          <a:p>
            <a:pPr lvl="1"/>
            <a:r>
              <a:rPr lang="en-US"/>
              <a:t>IMAT mandatory for participants seeking attendence credits</a:t>
            </a:r>
          </a:p>
          <a:p>
            <a:pPr lvl="1"/>
            <a:r>
              <a:rPr lang="en-US"/>
              <a:t>Reciprocal rights for most WGs</a:t>
            </a:r>
          </a:p>
          <a:p>
            <a:pPr lvl="1"/>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March 2013 Objectives</a:t>
            </a:r>
          </a:p>
        </p:txBody>
      </p:sp>
      <p:sp>
        <p:nvSpPr>
          <p:cNvPr id="3" name="Content Placeholder 2"/>
          <p:cNvSpPr>
            <a:spLocks noGrp="1"/>
          </p:cNvSpPr>
          <p:nvPr>
            <p:ph idx="1"/>
          </p:nvPr>
        </p:nvSpPr>
        <p:spPr/>
        <p:txBody>
          <a:bodyPr>
            <a:normAutofit fontScale="92500" lnSpcReduction="20000"/>
          </a:bodyPr>
          <a:lstStyle/>
          <a:p>
            <a:r>
              <a:rPr lang="en-US"/>
              <a:t>Review contributions on OmniRAN usecases</a:t>
            </a:r>
          </a:p>
          <a:p>
            <a:r>
              <a:rPr lang="en-US"/>
              <a:t>Establish use cases document based on agreed contributions</a:t>
            </a:r>
          </a:p>
          <a:p>
            <a:r>
              <a:rPr lang="en-US"/>
              <a:t>Plan for internal and external communication to retrieve feedback on and amendments to use cases document</a:t>
            </a:r>
          </a:p>
          <a:p>
            <a:r>
              <a:rPr lang="en-US"/>
              <a:t>Create plan on how to derive initial scope of OmniRAN out of agreed use cases</a:t>
            </a:r>
          </a:p>
          <a:p>
            <a:r>
              <a:rPr lang="en-US"/>
              <a:t>Review and refine timeline and plan for creation of PAR proposal until Jul ‘13</a:t>
            </a:r>
          </a:p>
        </p:txBody>
      </p:sp>
    </p:spTree>
    <p:extLst>
      <p:ext uri="{BB962C8B-B14F-4D97-AF65-F5344CB8AC3E}">
        <p14:creationId xmlns:p14="http://schemas.microsoft.com/office/powerpoint/2010/main" val="3494754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9762"/>
          </a:xfrm>
        </p:spPr>
        <p:txBody>
          <a:bodyPr/>
          <a:lstStyle/>
          <a:p>
            <a:r>
              <a:rPr lang="en-US" dirty="0" smtClean="0"/>
              <a:t>Agenda</a:t>
            </a:r>
            <a:endParaRPr lang="en-US" dirty="0"/>
          </a:p>
        </p:txBody>
      </p:sp>
      <p:sp>
        <p:nvSpPr>
          <p:cNvPr id="4104" name="Rectangle 5"/>
          <p:cNvSpPr>
            <a:spLocks noGrp="1" noChangeArrowheads="1"/>
          </p:cNvSpPr>
          <p:nvPr>
            <p:ph type="body" idx="1"/>
          </p:nvPr>
        </p:nvSpPr>
        <p:spPr>
          <a:xfrm>
            <a:off x="457200" y="990600"/>
            <a:ext cx="8229600" cy="5638800"/>
          </a:xfrm>
        </p:spPr>
        <p:txBody>
          <a:bodyPr>
            <a:normAutofit fontScale="55000" lnSpcReduction="20000"/>
          </a:bodyPr>
          <a:lstStyle/>
          <a:p>
            <a:r>
              <a:rPr lang="en-GB" dirty="0" smtClean="0"/>
              <a:t>Call Meeting to Order</a:t>
            </a:r>
          </a:p>
          <a:p>
            <a:r>
              <a:rPr lang="en-GB" dirty="0"/>
              <a:t>Attendance recording</a:t>
            </a:r>
            <a:endParaRPr lang="en-GB" dirty="0" smtClean="0"/>
          </a:p>
          <a:p>
            <a:r>
              <a:rPr lang="en-GB" dirty="0" smtClean="0"/>
              <a:t>Secretary position</a:t>
            </a:r>
          </a:p>
          <a:p>
            <a:r>
              <a:rPr lang="en-US" dirty="0" smtClean="0"/>
              <a:t>Approval of minutes of Feb 28th conference call</a:t>
            </a:r>
          </a:p>
          <a:p>
            <a:r>
              <a:rPr lang="en-US" dirty="0" smtClean="0"/>
              <a:t>Reports</a:t>
            </a:r>
          </a:p>
          <a:p>
            <a:pPr lvl="1"/>
            <a:r>
              <a:rPr lang="en-US" dirty="0" smtClean="0"/>
              <a:t>OmniRAN presentation in IEEE802/IETF meeting</a:t>
            </a:r>
          </a:p>
          <a:p>
            <a:pPr lvl="1"/>
            <a:r>
              <a:rPr lang="en-US" dirty="0"/>
              <a:t>OmniRAN contribution to EC opening plenary</a:t>
            </a:r>
          </a:p>
          <a:p>
            <a:pPr lvl="1"/>
            <a:r>
              <a:rPr lang="en-US" dirty="0" smtClean="0"/>
              <a:t>OmniRAN presentation in IEEE802.1 opening plenary</a:t>
            </a:r>
          </a:p>
          <a:p>
            <a:r>
              <a:rPr lang="en-US" dirty="0" smtClean="0"/>
              <a:t>Contributions on OmniRAN use cases</a:t>
            </a:r>
          </a:p>
          <a:p>
            <a:pPr lvl="1"/>
            <a:r>
              <a:rPr lang="en-US" dirty="0" smtClean="0"/>
              <a:t>Review, conclusions and refinements</a:t>
            </a:r>
          </a:p>
          <a:p>
            <a:r>
              <a:rPr lang="en-US" dirty="0" smtClean="0"/>
              <a:t>Establishment of Draft Use cases document</a:t>
            </a:r>
          </a:p>
          <a:p>
            <a:r>
              <a:rPr lang="en-US" dirty="0" smtClean="0"/>
              <a:t>Call for comments on use cases document</a:t>
            </a:r>
          </a:p>
          <a:p>
            <a:r>
              <a:rPr lang="en-US" dirty="0" smtClean="0"/>
              <a:t>Plan and timeline for OmniRAN SG conclusion</a:t>
            </a:r>
          </a:p>
          <a:p>
            <a:r>
              <a:rPr lang="en-US" dirty="0"/>
              <a:t>Review comments from external organizations, if available</a:t>
            </a:r>
            <a:endParaRPr lang="en-US" dirty="0" smtClean="0"/>
          </a:p>
          <a:p>
            <a:r>
              <a:rPr lang="en-US" dirty="0" smtClean="0"/>
              <a:t>Next sessions:</a:t>
            </a:r>
          </a:p>
          <a:p>
            <a:pPr lvl="1"/>
            <a:r>
              <a:rPr lang="en-US" dirty="0" smtClean="0"/>
              <a:t>F2F session during May ‘13 wireless interim</a:t>
            </a:r>
          </a:p>
          <a:p>
            <a:pPr lvl="1"/>
            <a:r>
              <a:rPr lang="en-US" dirty="0" smtClean="0"/>
              <a:t>Conference calls between March and May session</a:t>
            </a:r>
          </a:p>
          <a:p>
            <a:r>
              <a:rPr lang="en-US" dirty="0" smtClean="0"/>
              <a:t>Report to closing EC meeting with extension of SG until July ‘13 plenary</a:t>
            </a:r>
          </a:p>
          <a:p>
            <a:r>
              <a:rPr lang="en-US" dirty="0" smtClean="0"/>
              <a:t>Summary report for communication inside IEEE 802</a:t>
            </a:r>
          </a:p>
          <a:p>
            <a:r>
              <a:rPr lang="en-US" dirty="0" smtClean="0"/>
              <a:t>AOB</a:t>
            </a:r>
            <a:endParaRPr lang="en-US" dirty="0"/>
          </a:p>
          <a:p>
            <a:r>
              <a:rPr lang="en-US" dirty="0" smtClean="0"/>
              <a:t>Adjourn</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595</TotalTime>
  <Words>1747</Words>
  <Application>Microsoft Macintosh PowerPoint</Application>
  <PresentationFormat>On-screen Show (4:3)</PresentationFormat>
  <Paragraphs>192</Paragraphs>
  <Slides>16</Slides>
  <Notes>5</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Template</vt:lpstr>
      <vt:lpstr>OmniRAN EC SG Agenda March 2013, Orlando, FL</vt:lpstr>
      <vt:lpstr>Meetings</vt:lpstr>
      <vt:lpstr>Guidelines for IEEE-SA Meetings</vt:lpstr>
      <vt:lpstr>Resources – URLs</vt:lpstr>
      <vt:lpstr>Meeting Etiquette</vt:lpstr>
      <vt:lpstr>LMSC Operations Manual</vt:lpstr>
      <vt:lpstr>OmniRAN ECSG Resources</vt:lpstr>
      <vt:lpstr>March 2013 Objectives</vt:lpstr>
      <vt:lpstr>Agenda</vt:lpstr>
      <vt:lpstr>March 2013 Session - p1</vt:lpstr>
      <vt:lpstr>March 2013 Session – p2</vt:lpstr>
      <vt:lpstr>March 2013 session – p3</vt:lpstr>
      <vt:lpstr>Steps towards the initial OmniRAN PAR</vt:lpstr>
      <vt:lpstr>Plan and Timeline</vt:lpstr>
      <vt:lpstr>Motion</vt:lpstr>
      <vt:lpstr>March 2013 session – p4</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197</cp:revision>
  <cp:lastPrinted>1998-02-10T13:28:06Z</cp:lastPrinted>
  <dcterms:created xsi:type="dcterms:W3CDTF">2011-12-30T17:06:23Z</dcterms:created>
  <dcterms:modified xsi:type="dcterms:W3CDTF">2013-03-21T17:00:10Z</dcterms:modified>
</cp:coreProperties>
</file>