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262" r:id="rId2"/>
    <p:sldId id="265" r:id="rId3"/>
    <p:sldId id="283" r:id="rId4"/>
    <p:sldId id="271" r:id="rId5"/>
    <p:sldId id="272" r:id="rId6"/>
    <p:sldId id="273" r:id="rId7"/>
    <p:sldId id="266"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86" autoAdjust="0"/>
    <p:restoredTop sz="99233" autoAdjust="0"/>
  </p:normalViewPr>
  <p:slideViewPr>
    <p:cSldViewPr>
      <p:cViewPr varScale="1">
        <p:scale>
          <a:sx n="84" d="100"/>
          <a:sy n="84" d="100"/>
        </p:scale>
        <p:origin x="-97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xmlns=""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xmlns=""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5335" rIns="95335"/>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3F8FCE7-1C7E-1B48-98FA-73D5EB700EC9}" type="slidenum">
              <a:rPr lang="en-US" sz="1200"/>
              <a:pPr/>
              <a:t>3</a:t>
            </a:fld>
            <a:endParaRPr lang="en-US" sz="1200"/>
          </a:p>
        </p:txBody>
      </p:sp>
      <p:sp>
        <p:nvSpPr>
          <p:cNvPr id="4099" name="Rectangle 2"/>
          <p:cNvSpPr>
            <a:spLocks noGrp="1" noRot="1" noChangeAspect="1" noChangeArrowheads="1" noTextEdit="1"/>
          </p:cNvSpPr>
          <p:nvPr>
            <p:ph type="sldImg"/>
          </p:nvPr>
        </p:nvSpPr>
        <p:spPr>
          <a:xfrm>
            <a:off x="1154113" y="701675"/>
            <a:ext cx="4625975" cy="3468688"/>
          </a:xfrm>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GB">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4</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5603"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5604"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25605"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45DD8657-51BD-E244-89B3-47C6D9119A53}" type="slidenum">
              <a:rPr lang="en-GB"/>
              <a:pPr/>
              <a:t>5</a:t>
            </a:fld>
            <a:endParaRPr lang="en-GB"/>
          </a:p>
        </p:txBody>
      </p:sp>
      <p:sp>
        <p:nvSpPr>
          <p:cNvPr id="25606" name="Rectangle 2"/>
          <p:cNvSpPr>
            <a:spLocks noGrp="1" noChangeArrowheads="1"/>
          </p:cNvSpPr>
          <p:nvPr>
            <p:ph type="body" idx="1"/>
          </p:nvPr>
        </p:nvSpPr>
        <p:spPr>
          <a:xfrm>
            <a:off x="923480" y="4254563"/>
            <a:ext cx="508724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158" tIns="44779" rIns="91158" bIns="44779"/>
          <a:lstStyle/>
          <a:p>
            <a:pPr defTabSz="914400"/>
            <a:r>
              <a:rPr lang="en-US">
                <a:latin typeface="Times New Roman" charset="0"/>
              </a:rPr>
              <a:t>The Copyright Act of 1976 made a dramatic change to U.S. copyright law. Copyright was now deemed to exist from the moment of creation.  Thus anything that is created is deemed to be owned by its creator.  Additionally, a work no longer needs to be published in order to be protected.  Therefore, even your scribbles on a piece of note paper constitute copyrighted material that you own and control.  </a:t>
            </a:r>
          </a:p>
          <a:p>
            <a:pPr defTabSz="914400"/>
            <a:r>
              <a:rPr lang="en-US">
                <a:latin typeface="Times New Roman" charset="0"/>
              </a:rPr>
              <a:t>The NII (National Information Infrastructure) and the GII (Global Information Infrastructure) are causing lawmakers and copyright owners to assess the ability of current copyright law to protect owners rights in a digital environment.  While at this point the changes being talked about are not significant, they will make it clear that copyright protection is afforded to owners in the digital environment making it a requirement to honor the rights accorded to owners.</a:t>
            </a:r>
          </a:p>
          <a:p>
            <a:pPr defTabSz="914400"/>
            <a:r>
              <a:rPr lang="en-US">
                <a:latin typeface="Times New Roman" charset="0"/>
              </a:rPr>
              <a:t>It is a requirement under the IEEE Bylaws that copyright ownership of all material published by the IEEE resides with the IEEE.  The Standards Department accomplishes the transfer of copyright ownership from the volunteer authors to the Institute via the Project Authorization Request (PAR) form.</a:t>
            </a:r>
          </a:p>
        </p:txBody>
      </p:sp>
      <p:sp>
        <p:nvSpPr>
          <p:cNvPr id="25607" name="Rectangle 3"/>
          <p:cNvSpPr>
            <a:spLocks noGrp="1" noRot="1" noChangeAspect="1" noChangeArrowheads="1" noTextEdit="1"/>
          </p:cNvSpPr>
          <p:nvPr>
            <p:ph type="sldImg"/>
          </p:nvPr>
        </p:nvSpPr>
        <p:spPr>
          <a:xfrm>
            <a:off x="1146175" y="695325"/>
            <a:ext cx="4643438" cy="3481388"/>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7</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797513" y="76200"/>
            <a:ext cx="2117887" cy="307777"/>
          </a:xfrm>
          <a:prstGeom prst="rect">
            <a:avLst/>
          </a:prstGeom>
        </p:spPr>
        <p:txBody>
          <a:bodyPr wrap="none">
            <a:spAutoFit/>
          </a:bodyPr>
          <a:lstStyle/>
          <a:p>
            <a:pPr algn="r"/>
            <a:r>
              <a:rPr lang="en-US" sz="1400" b="1" dirty="0" smtClean="0"/>
              <a:t>omniran-13-0014-00-ecsg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OmniRAN EC SG Agenda</a:t>
            </a:r>
            <a:br>
              <a:rPr lang="en-US" dirty="0"/>
            </a:br>
            <a:r>
              <a:rPr lang="en-US" dirty="0" smtClean="0"/>
              <a:t>March</a:t>
            </a:r>
            <a:r>
              <a:rPr lang="en-US" dirty="0" smtClean="0"/>
              <a:t> </a:t>
            </a:r>
            <a:r>
              <a:rPr lang="en-US" dirty="0"/>
              <a:t>2013, </a:t>
            </a:r>
            <a:r>
              <a:rPr lang="en-US" dirty="0" smtClean="0"/>
              <a:t>Orlando, FL</a:t>
            </a:r>
            <a:endParaRPr lang="en-US" dirty="0"/>
          </a:p>
        </p:txBody>
      </p:sp>
      <p:sp>
        <p:nvSpPr>
          <p:cNvPr id="3" name="Subtitle 2"/>
          <p:cNvSpPr>
            <a:spLocks noGrp="1"/>
          </p:cNvSpPr>
          <p:nvPr>
            <p:ph type="subTitle" idx="1"/>
          </p:nvPr>
        </p:nvSpPr>
        <p:spPr/>
        <p:txBody>
          <a:bodyPr/>
          <a:lstStyle/>
          <a:p>
            <a:r>
              <a:rPr lang="en-US" dirty="0" smtClean="0"/>
              <a:t>2013-03-08</a:t>
            </a:r>
            <a:r>
              <a:rPr lang="en-US" dirty="0"/>
              <a:t/>
            </a:r>
            <a:br>
              <a:rPr lang="en-US" dirty="0"/>
            </a:br>
            <a:r>
              <a:rPr lang="en-US" dirty="0"/>
              <a:t>Max Riegel</a:t>
            </a:r>
          </a:p>
          <a:p>
            <a:r>
              <a:rPr lang="en-US" dirty="0"/>
              <a:t>(OmniRAN SG Chair)</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a:t>Meetings</a:t>
            </a:r>
          </a:p>
        </p:txBody>
      </p:sp>
      <p:sp>
        <p:nvSpPr>
          <p:cNvPr id="3078" name="Rectangle 3"/>
          <p:cNvSpPr>
            <a:spLocks noGrp="1" noChangeArrowheads="1"/>
          </p:cNvSpPr>
          <p:nvPr>
            <p:ph type="body" idx="1"/>
          </p:nvPr>
        </p:nvSpPr>
        <p:spPr/>
        <p:txBody>
          <a:bodyPr/>
          <a:lstStyle/>
          <a:p>
            <a:r>
              <a:rPr lang="en-GB" dirty="0" smtClean="0"/>
              <a:t>Tuesday, March 19</a:t>
            </a:r>
            <a:r>
              <a:rPr lang="en-GB" baseline="30000" dirty="0" smtClean="0"/>
              <a:t>th</a:t>
            </a:r>
            <a:r>
              <a:rPr lang="en-GB" dirty="0" smtClean="0"/>
              <a:t>, </a:t>
            </a:r>
            <a:r>
              <a:rPr lang="en-GB" dirty="0" smtClean="0"/>
              <a:t>10:30 </a:t>
            </a:r>
            <a:r>
              <a:rPr lang="en-GB" dirty="0" smtClean="0"/>
              <a:t>– </a:t>
            </a:r>
            <a:r>
              <a:rPr lang="en-GB" dirty="0" smtClean="0"/>
              <a:t>12:30</a:t>
            </a:r>
            <a:endParaRPr lang="en-GB" dirty="0" smtClean="0"/>
          </a:p>
          <a:p>
            <a:r>
              <a:rPr lang="en-GB" dirty="0" smtClean="0"/>
              <a:t>Tuesday</a:t>
            </a:r>
            <a:r>
              <a:rPr lang="en-GB" dirty="0"/>
              <a:t>, </a:t>
            </a:r>
            <a:r>
              <a:rPr lang="en-GB" dirty="0" smtClean="0"/>
              <a:t>March</a:t>
            </a:r>
            <a:r>
              <a:rPr lang="en-GB" dirty="0" smtClean="0"/>
              <a:t> 19</a:t>
            </a:r>
            <a:r>
              <a:rPr lang="en-GB" baseline="30000" dirty="0" smtClean="0"/>
              <a:t>th</a:t>
            </a:r>
            <a:r>
              <a:rPr lang="en-GB" dirty="0"/>
              <a:t>, 13:30 – 15:30</a:t>
            </a:r>
          </a:p>
          <a:p>
            <a:r>
              <a:rPr lang="en-GB" dirty="0"/>
              <a:t>Wednesday, </a:t>
            </a:r>
            <a:r>
              <a:rPr lang="en-GB" dirty="0" smtClean="0"/>
              <a:t>March </a:t>
            </a:r>
            <a:r>
              <a:rPr lang="en-GB" dirty="0" smtClean="0"/>
              <a:t>20</a:t>
            </a:r>
            <a:r>
              <a:rPr lang="en-GB" baseline="30000" dirty="0" smtClean="0"/>
              <a:t>th</a:t>
            </a:r>
            <a:r>
              <a:rPr lang="en-GB" dirty="0"/>
              <a:t>, 13:30 – 15:30</a:t>
            </a:r>
          </a:p>
          <a:p>
            <a:r>
              <a:rPr lang="en-GB" dirty="0"/>
              <a:t>Thursday, </a:t>
            </a:r>
            <a:r>
              <a:rPr lang="en-GB" dirty="0" smtClean="0"/>
              <a:t>March 21</a:t>
            </a:r>
            <a:r>
              <a:rPr lang="en-GB" baseline="30000" dirty="0" smtClean="0"/>
              <a:t>st</a:t>
            </a:r>
            <a:r>
              <a:rPr lang="en-GB" dirty="0" smtClean="0"/>
              <a:t>, </a:t>
            </a:r>
            <a:r>
              <a:rPr lang="en-GB" dirty="0"/>
              <a:t>13:30 – 15:30</a:t>
            </a:r>
          </a:p>
          <a:p>
            <a:endParaRPr lang="en-GB" dirty="0"/>
          </a:p>
          <a:p>
            <a:pPr marL="0" indent="0">
              <a:buNone/>
            </a:pPr>
            <a:r>
              <a:rPr lang="en-GB" dirty="0"/>
              <a:t>Meeting Room:</a:t>
            </a:r>
          </a:p>
          <a:p>
            <a:r>
              <a:rPr lang="en-GB" dirty="0" err="1" smtClean="0"/>
              <a:t>t.b.d</a:t>
            </a:r>
            <a:r>
              <a:rPr lang="en-GB" dirty="0" smtClean="0"/>
              <a:t>.</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t>Guidelines for IEEE-SA Meetings</a:t>
            </a:r>
          </a:p>
        </p:txBody>
      </p:sp>
      <p:sp>
        <p:nvSpPr>
          <p:cNvPr id="3" name="Content Placeholder 2"/>
          <p:cNvSpPr>
            <a:spLocks noGrp="1"/>
          </p:cNvSpPr>
          <p:nvPr>
            <p:ph idx="1"/>
          </p:nvPr>
        </p:nvSpPr>
        <p:spPr>
          <a:xfrm>
            <a:off x="457200" y="1371600"/>
            <a:ext cx="8229600" cy="5181600"/>
          </a:xfrm>
        </p:spPr>
        <p:txBody>
          <a:bodyPr>
            <a:normAutofit/>
          </a:bodyPr>
          <a:lstStyle/>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630238" lvl="1">
              <a:lnSpc>
                <a:spcPct val="80000"/>
              </a:lnSpc>
              <a:spcAft>
                <a:spcPct val="40000"/>
              </a:spcAft>
              <a:buClr>
                <a:srgbClr val="CC3300"/>
              </a:buClr>
              <a:buSzPct val="50000"/>
              <a:buFont typeface="Monotype Sorts" charset="0"/>
              <a:buChar char="l"/>
            </a:pPr>
            <a:r>
              <a:rPr lang="en-US" sz="1300">
                <a:solidFill>
                  <a:srgbClr val="000099"/>
                </a:solidFill>
                <a:latin typeface="Arial" charset="0"/>
              </a:rPr>
              <a:t>Relative costs, including licensing costs of essential patent claims, of different technical approaches may be discussed in standards development meetings. </a:t>
            </a:r>
          </a:p>
          <a:p>
            <a:pPr marL="1143000" lvl="2">
              <a:lnSpc>
                <a:spcPct val="80000"/>
              </a:lnSpc>
              <a:spcAft>
                <a:spcPct val="40000"/>
              </a:spcAft>
              <a:buClr>
                <a:srgbClr val="CC3300"/>
              </a:buClr>
              <a:buSzPct val="50000"/>
              <a:buFont typeface="Monotype Sorts" charset="0"/>
              <a:buChar char="l"/>
            </a:pPr>
            <a:r>
              <a:rPr lang="en-GB" sz="1300">
                <a:solidFill>
                  <a:srgbClr val="000099"/>
                </a:solidFill>
                <a:latin typeface="Arial" charset="0"/>
              </a:rPr>
              <a:t>Technical considerations remain primary focus</a:t>
            </a:r>
            <a:endParaRPr lang="en-US" sz="1300">
              <a:solidFill>
                <a:srgbClr val="000099"/>
              </a:solidFill>
              <a:latin typeface="Arial" charset="0"/>
            </a:endParaRP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do formally object.</a:t>
            </a:r>
          </a:p>
          <a:p>
            <a:pPr marL="230188" indent="-230188" algn="ctr">
              <a:lnSpc>
                <a:spcPct val="80000"/>
              </a:lnSpc>
              <a:buClr>
                <a:srgbClr val="CC3300"/>
              </a:buClr>
              <a:buSzPct val="50000"/>
              <a:buNone/>
            </a:pPr>
            <a:r>
              <a:rPr lang="en-US" sz="1000" b="1">
                <a:solidFill>
                  <a:srgbClr val="000099"/>
                </a:solidFill>
                <a:latin typeface="Arial" charset="0"/>
              </a:rPr>
              <a:t>---------------------------------------------------------------   </a:t>
            </a:r>
          </a:p>
          <a:p>
            <a:pPr marL="230188" indent="-230188" algn="ctr">
              <a:lnSpc>
                <a:spcPct val="80000"/>
              </a:lnSpc>
              <a:buClr>
                <a:srgbClr val="CC3300"/>
              </a:buClr>
              <a:buSzPct val="50000"/>
              <a:buNone/>
            </a:pPr>
            <a:r>
              <a:rPr lang="en-US" sz="1200" b="1">
                <a:solidFill>
                  <a:srgbClr val="000099"/>
                </a:solidFill>
                <a:latin typeface="Arial" charset="0"/>
              </a:rPr>
              <a:t>If you have questions, contact the IEEE-SA Standards Board Patent Committee Administrator at patcom@ieee.org or visit http://standards.ieee.org/about/sasb/patcom/index.html </a:t>
            </a:r>
            <a:br>
              <a:rPr lang="en-US" sz="1200" b="1">
                <a:solidFill>
                  <a:srgbClr val="000099"/>
                </a:solidFill>
                <a:latin typeface="Arial" charset="0"/>
              </a:rPr>
            </a:br>
            <a:endParaRPr lang="en-US" sz="1200" b="1">
              <a:solidFill>
                <a:srgbClr val="000099"/>
              </a:solidFill>
              <a:latin typeface="Arial" charset="0"/>
            </a:endParaRPr>
          </a:p>
          <a:p>
            <a:pPr marL="230188" indent="-230188" algn="ctr">
              <a:lnSpc>
                <a:spcPct val="80000"/>
              </a:lnSpc>
              <a:buClr>
                <a:srgbClr val="CC3300"/>
              </a:buClr>
              <a:buSzPct val="50000"/>
              <a:buNone/>
            </a:pPr>
            <a:r>
              <a:rPr lang="en-US" sz="1200" b="1">
                <a:solidFill>
                  <a:srgbClr val="000099"/>
                </a:solidFill>
                <a:latin typeface="Arial" charset="0"/>
              </a:rPr>
              <a:t>See </a:t>
            </a:r>
            <a:r>
              <a:rPr lang="en-US" sz="1200" b="1" i="1">
                <a:solidFill>
                  <a:srgbClr val="000099"/>
                </a:solidFill>
                <a:latin typeface="Arial" charset="0"/>
              </a:rPr>
              <a:t>IEEE-SA Standards Board Operations Manual</a:t>
            </a:r>
            <a:r>
              <a:rPr lang="en-US" sz="1200" b="1">
                <a:solidFill>
                  <a:srgbClr val="000099"/>
                </a:solidFill>
                <a:latin typeface="Arial" charset="0"/>
              </a:rPr>
              <a:t>, clause 5.3.10 and </a:t>
            </a:r>
            <a:r>
              <a:rPr lang="en-GB" sz="1200" b="1">
                <a:solidFill>
                  <a:srgbClr val="000099"/>
                </a:solidFill>
                <a:latin typeface="Arial" charset="0"/>
              </a:rPr>
              <a:t>“Promoting Competition and Innovation: What You Need to Know about the IEEE Standards Association's Antitrust and Competition Policy”</a:t>
            </a:r>
            <a:r>
              <a:rPr lang="en-US" sz="1200" b="1">
                <a:solidFill>
                  <a:srgbClr val="000099"/>
                </a:solidFill>
                <a:latin typeface="Arial" charset="0"/>
              </a:rPr>
              <a:t> for more details.</a:t>
            </a:r>
          </a:p>
          <a:p>
            <a:pPr marL="230188" indent="-230188" algn="ctr">
              <a:lnSpc>
                <a:spcPct val="80000"/>
              </a:lnSpc>
              <a:buClr>
                <a:srgbClr val="CC3300"/>
              </a:buClr>
              <a:buSzPct val="50000"/>
              <a:buNone/>
            </a:pPr>
            <a:endParaRPr lang="en-US" sz="1200" b="1">
              <a:solidFill>
                <a:srgbClr val="000099"/>
              </a:solidFill>
              <a:latin typeface="Arial" charset="0"/>
            </a:endParaRPr>
          </a:p>
          <a:p>
            <a:pPr marL="230188" indent="-230188" algn="ctr">
              <a:lnSpc>
                <a:spcPct val="80000"/>
              </a:lnSpc>
              <a:buClr>
                <a:srgbClr val="CC3300"/>
              </a:buClr>
              <a:buSzPct val="50000"/>
              <a:buNone/>
            </a:pPr>
            <a:r>
              <a:rPr lang="en-US" sz="1200" b="1">
                <a:solidFill>
                  <a:srgbClr val="000099"/>
                </a:solidFill>
                <a:latin typeface="Arial" charset="0"/>
              </a:rPr>
              <a:t>This slide set is available </a:t>
            </a:r>
            <a:br>
              <a:rPr lang="en-US" sz="1200" b="1">
                <a:solidFill>
                  <a:srgbClr val="000099"/>
                </a:solidFill>
                <a:latin typeface="Arial" charset="0"/>
              </a:rPr>
            </a:br>
            <a:r>
              <a:rPr lang="en-US" sz="1200" b="1">
                <a:solidFill>
                  <a:srgbClr val="000099"/>
                </a:solidFill>
                <a:latin typeface="Arial" charset="0"/>
              </a:rPr>
              <a:t>at https://development.standards.ieee.org/myproject/Public/mytools/mob/slideset.ppt</a:t>
            </a:r>
          </a:p>
        </p:txBody>
      </p:sp>
      <p:sp>
        <p:nvSpPr>
          <p:cNvPr id="205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a:t>Meeting Etiquette</a:t>
            </a:r>
          </a:p>
        </p:txBody>
      </p:sp>
      <p:sp>
        <p:nvSpPr>
          <p:cNvPr id="10246" name="Rectangle 3"/>
          <p:cNvSpPr>
            <a:spLocks noGrp="1" noChangeArrowheads="1"/>
          </p:cNvSpPr>
          <p:nvPr>
            <p:ph type="body" idx="1"/>
          </p:nvPr>
        </p:nvSpPr>
        <p:spPr/>
        <p:txBody>
          <a:bodyPr>
            <a:normAutofit fontScale="92500" lnSpcReduction="10000"/>
          </a:bodyPr>
          <a:lstStyle/>
          <a:p>
            <a:r>
              <a:rPr lang="en-US">
                <a:solidFill>
                  <a:srgbClr val="1F497D"/>
                </a:solidFill>
              </a:rPr>
              <a:t>IEEE 802 is a world-wide professional technical organization </a:t>
            </a:r>
          </a:p>
          <a:p>
            <a:r>
              <a:rPr lang="en-US">
                <a:solidFill>
                  <a:srgbClr val="1F497D"/>
                </a:solidFill>
              </a:rPr>
              <a:t>Meetings are to be conducted in an </a:t>
            </a:r>
            <a:r>
              <a:rPr lang="en-US" i="1" u="sng">
                <a:solidFill>
                  <a:srgbClr val="1F497D"/>
                </a:solidFill>
              </a:rPr>
              <a:t>orderly</a:t>
            </a:r>
            <a:r>
              <a:rPr lang="en-US">
                <a:solidFill>
                  <a:srgbClr val="1F497D"/>
                </a:solidFill>
              </a:rPr>
              <a:t> and </a:t>
            </a:r>
            <a:r>
              <a:rPr lang="en-US" i="1" u="sng">
                <a:solidFill>
                  <a:srgbClr val="1F497D"/>
                </a:solidFill>
              </a:rPr>
              <a:t>professional</a:t>
            </a:r>
            <a:r>
              <a:rPr lang="en-US">
                <a:solidFill>
                  <a:srgbClr val="1F497D"/>
                </a:solidFill>
              </a:rPr>
              <a:t> manner in accordance with the policies and procedures governed by the organization.</a:t>
            </a:r>
          </a:p>
          <a:p>
            <a:r>
              <a:rPr lang="en-US">
                <a:solidFill>
                  <a:srgbClr val="1F497D"/>
                </a:solidFill>
              </a:rPr>
              <a:t>Individuals are to address the </a:t>
            </a:r>
            <a:r>
              <a:rPr lang="en-US" i="1" u="sng">
                <a:solidFill>
                  <a:srgbClr val="1F497D"/>
                </a:solidFill>
              </a:rPr>
              <a:t>“technical” </a:t>
            </a:r>
            <a:r>
              <a:rPr lang="en-US">
                <a:solidFill>
                  <a:srgbClr val="1F497D"/>
                </a:solidFill>
              </a:rPr>
              <a:t>content of the subject under consideration and refrain from making </a:t>
            </a:r>
            <a:r>
              <a:rPr lang="en-US" i="1" u="sng">
                <a:solidFill>
                  <a:srgbClr val="1F497D"/>
                </a:solidFill>
              </a:rPr>
              <a:t>“personal” </a:t>
            </a:r>
            <a:r>
              <a:rPr lang="en-US">
                <a:solidFill>
                  <a:srgbClr val="1F497D"/>
                </a:solidFill>
              </a:rPr>
              <a:t>comments to or about the presenter.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LMSC Operations Manual</a:t>
            </a:r>
          </a:p>
        </p:txBody>
      </p:sp>
      <p:sp>
        <p:nvSpPr>
          <p:cNvPr id="3" name="Content Placeholder 2"/>
          <p:cNvSpPr>
            <a:spLocks noGrp="1"/>
          </p:cNvSpPr>
          <p:nvPr>
            <p:ph idx="1"/>
          </p:nvPr>
        </p:nvSpPr>
        <p:spPr/>
        <p:txBody>
          <a:bodyPr>
            <a:normAutofit fontScale="77500" lnSpcReduction="20000"/>
          </a:bodyPr>
          <a:lstStyle/>
          <a:p>
            <a:pPr marL="0" indent="0">
              <a:buNone/>
            </a:pPr>
            <a:r>
              <a:rPr lang="en-US" b="1">
                <a:solidFill>
                  <a:srgbClr val="1F497D"/>
                </a:solidFill>
              </a:rPr>
              <a:t>4.3 Study groups</a:t>
            </a:r>
          </a:p>
          <a:p>
            <a:pPr marL="0" indent="0">
              <a:buNone/>
            </a:pPr>
            <a:r>
              <a:rPr lang="en-US">
                <a:solidFill>
                  <a:srgbClr val="1F497D"/>
                </a:solidFill>
              </a:rPr>
              <a:t>4.3.1 Study group operation</a:t>
            </a:r>
          </a:p>
          <a:p>
            <a:pPr marL="400050" lvl="1" indent="0">
              <a:buNone/>
            </a:pPr>
            <a:r>
              <a:rPr lang="en-US">
                <a:solidFill>
                  <a:srgbClr val="1F497D"/>
                </a:solidFill>
              </a:rPr>
              <a:t>Progress of each Study Group shall be presented at the closing Sponsor meeting of each IEEE 802 LMSC plenary session by the appropriate WG, TAG, or ECSG Chair. Study Groups may elect officers other than the Chair, if necessary, and will follow the general operating procedures for WGs specified in the IEEE 802 LMSC WG P&amp;P. Because of the limited time duration of a Study Group, no letter ballots are permitted.</a:t>
            </a:r>
          </a:p>
          <a:p>
            <a:pPr marL="0" indent="0">
              <a:buNone/>
            </a:pPr>
            <a:r>
              <a:rPr lang="en-US">
                <a:solidFill>
                  <a:srgbClr val="1F497D"/>
                </a:solidFill>
              </a:rPr>
              <a:t>4.3.2 Voting at study group meetings</a:t>
            </a:r>
          </a:p>
          <a:p>
            <a:pPr marL="400050" lvl="1" indent="0">
              <a:buNone/>
            </a:pPr>
            <a:r>
              <a:rPr lang="en-US">
                <a:solidFill>
                  <a:srgbClr val="1F497D"/>
                </a:solidFill>
              </a:rPr>
              <a:t>Any person attending a Study Group meeting may vote on all motions (including recommending approval of a PAR). A vote is carried by 75% of those present and voting “Approve” or “Disapprove.”</a:t>
            </a:r>
          </a:p>
        </p:txBody>
      </p:sp>
    </p:spTree>
    <p:extLst>
      <p:ext uri="{BB962C8B-B14F-4D97-AF65-F5344CB8AC3E}">
        <p14:creationId xmlns:p14="http://schemas.microsoft.com/office/powerpoint/2010/main" xmlns="" val="1617349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Agenda</a:t>
            </a:r>
            <a:endParaRPr lang="en-US" dirty="0"/>
          </a:p>
        </p:txBody>
      </p:sp>
      <p:sp>
        <p:nvSpPr>
          <p:cNvPr id="4104" name="Rectangle 5"/>
          <p:cNvSpPr>
            <a:spLocks noGrp="1" noChangeArrowheads="1"/>
          </p:cNvSpPr>
          <p:nvPr>
            <p:ph type="body" idx="1"/>
          </p:nvPr>
        </p:nvSpPr>
        <p:spPr/>
        <p:txBody>
          <a:bodyPr>
            <a:normAutofit fontScale="62500" lnSpcReduction="20000"/>
          </a:bodyPr>
          <a:lstStyle/>
          <a:p>
            <a:r>
              <a:rPr lang="en-GB" dirty="0" smtClean="0"/>
              <a:t>Call Meeting to Order</a:t>
            </a:r>
          </a:p>
          <a:p>
            <a:r>
              <a:rPr lang="en-GB" dirty="0" smtClean="0"/>
              <a:t>Secretary position</a:t>
            </a:r>
          </a:p>
          <a:p>
            <a:r>
              <a:rPr lang="en-US" dirty="0" smtClean="0"/>
              <a:t>Approval of minutes</a:t>
            </a:r>
          </a:p>
          <a:p>
            <a:r>
              <a:rPr lang="en-US" dirty="0" smtClean="0"/>
              <a:t>Report from IEEE802/IETF meeting</a:t>
            </a:r>
          </a:p>
          <a:p>
            <a:pPr lvl="1"/>
            <a:r>
              <a:rPr lang="en-US" dirty="0" smtClean="0"/>
              <a:t>Follow-on activities with IETF</a:t>
            </a:r>
          </a:p>
          <a:p>
            <a:r>
              <a:rPr lang="en-US" dirty="0" smtClean="0"/>
              <a:t>Contributions on OmniRAN use cases</a:t>
            </a:r>
          </a:p>
          <a:p>
            <a:pPr lvl="1"/>
            <a:r>
              <a:rPr lang="en-US" dirty="0" smtClean="0"/>
              <a:t>Review of presentations</a:t>
            </a:r>
          </a:p>
          <a:p>
            <a:pPr lvl="1"/>
            <a:r>
              <a:rPr lang="en-US" dirty="0" smtClean="0"/>
              <a:t>Decision about acceptance of text proposals</a:t>
            </a:r>
          </a:p>
          <a:p>
            <a:r>
              <a:rPr lang="en-US" dirty="0" smtClean="0"/>
              <a:t>Establishment of Draft Use cases document</a:t>
            </a:r>
          </a:p>
          <a:p>
            <a:r>
              <a:rPr lang="en-US" dirty="0" smtClean="0"/>
              <a:t>Issue of call for comments on use cases document</a:t>
            </a:r>
          </a:p>
          <a:p>
            <a:r>
              <a:rPr lang="en-US" dirty="0" smtClean="0"/>
              <a:t>Review of plan and timeline for OmniRAN SG</a:t>
            </a:r>
          </a:p>
          <a:p>
            <a:r>
              <a:rPr lang="en-US" dirty="0" smtClean="0"/>
              <a:t>Conference calls between March and May session</a:t>
            </a:r>
          </a:p>
          <a:p>
            <a:r>
              <a:rPr lang="en-US" dirty="0" smtClean="0"/>
              <a:t>Summary report for communication inside IEEE 802</a:t>
            </a:r>
          </a:p>
          <a:p>
            <a:r>
              <a:rPr lang="en-US" dirty="0" smtClean="0"/>
              <a:t>AOB</a:t>
            </a:r>
            <a:endParaRPr lang="en-US" dirty="0"/>
          </a:p>
          <a:p>
            <a:r>
              <a:rPr lang="en-US" dirty="0" smtClean="0"/>
              <a:t>Adjourn</a:t>
            </a:r>
            <a:endParaRPr lang="en-US" dirty="0" smtClean="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0</TotalTime>
  <Words>756</Words>
  <Application>Microsoft Office PowerPoint</Application>
  <PresentationFormat>On-screen Show (4:3)</PresentationFormat>
  <Paragraphs>80</Paragraphs>
  <Slides>7</Slides>
  <Notes>5</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Template</vt:lpstr>
      <vt:lpstr>OmniRAN EC SG Agenda March 2013, Orlando, FL</vt:lpstr>
      <vt:lpstr>Meetings</vt:lpstr>
      <vt:lpstr>Guidelines for IEEE-SA Meetings</vt:lpstr>
      <vt:lpstr>Resources – URLs</vt:lpstr>
      <vt:lpstr>Meeting Etiquette</vt:lpstr>
      <vt:lpstr>LMSC Operations Manual</vt:lpstr>
      <vt:lpstr>Agenda</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Max Riegel</cp:lastModifiedBy>
  <cp:revision>172</cp:revision>
  <cp:lastPrinted>1998-02-10T13:28:06Z</cp:lastPrinted>
  <dcterms:created xsi:type="dcterms:W3CDTF">2011-12-30T17:06:23Z</dcterms:created>
  <dcterms:modified xsi:type="dcterms:W3CDTF">2013-03-08T19:00:44Z</dcterms:modified>
</cp:coreProperties>
</file>