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262" r:id="rId2"/>
    <p:sldId id="299" r:id="rId3"/>
    <p:sldId id="311" r:id="rId4"/>
    <p:sldId id="309" r:id="rId5"/>
    <p:sldId id="301" r:id="rId6"/>
    <p:sldId id="302" r:id="rId7"/>
    <p:sldId id="303" r:id="rId8"/>
    <p:sldId id="305" r:id="rId9"/>
    <p:sldId id="297" r:id="rId10"/>
    <p:sldId id="296" r:id="rId11"/>
    <p:sldId id="294" r:id="rId12"/>
    <p:sldId id="306" r:id="rId13"/>
    <p:sldId id="298" r:id="rId14"/>
    <p:sldId id="290" r:id="rId15"/>
    <p:sldId id="312" r:id="rId16"/>
    <p:sldId id="313" r:id="rId1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BB2FF"/>
    <a:srgbClr val="A7E8FF"/>
    <a:srgbClr val="6DC0FF"/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781" autoAdjust="0"/>
    <p:restoredTop sz="99233" autoAdjust="0"/>
  </p:normalViewPr>
  <p:slideViewPr>
    <p:cSldViewPr>
      <p:cViewPr varScale="1">
        <p:scale>
          <a:sx n="138" d="100"/>
          <a:sy n="138" d="100"/>
        </p:scale>
        <p:origin x="-120" y="-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xmlns="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xmlns="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53656" y="8839200"/>
            <a:ext cx="76944" cy="184666"/>
          </a:xfrm>
          <a:ln/>
        </p:spPr>
        <p:txBody>
          <a:bodyPr/>
          <a:lstStyle/>
          <a:p>
            <a:fld id="{07185C03-F1AB-4731-8F81-162CD1B609D7}" type="slidenum">
              <a:rPr lang="en-US"/>
              <a:pPr/>
              <a:t>3</a:t>
            </a:fld>
            <a:endParaRPr lang="en-US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31618" indent="-231618">
              <a:buFontTx/>
              <a:buAutoNum type="arabicPeriod"/>
            </a:pPr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07387" y="76200"/>
            <a:ext cx="210801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1" dirty="0" smtClean="0"/>
              <a:t>omniran-13-0011-00-ecsg</a:t>
            </a:r>
            <a:endParaRPr lang="en-US" sz="1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image" Target="../media/image2.wmf"/><Relationship Id="rId7" Type="http://schemas.openxmlformats.org/officeDocument/2006/relationships/image" Target="../media/image6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wmf"/><Relationship Id="rId10" Type="http://schemas.openxmlformats.org/officeDocument/2006/relationships/image" Target="../media/image9.png"/><Relationship Id="rId4" Type="http://schemas.openxmlformats.org/officeDocument/2006/relationships/image" Target="../media/image3.wmf"/><Relationship Id="rId9" Type="http://schemas.openxmlformats.org/officeDocument/2006/relationships/image" Target="../media/image8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image" Target="../media/image11.png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3.png"/><Relationship Id="rId4" Type="http://schemas.openxmlformats.org/officeDocument/2006/relationships/image" Target="../media/image1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png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1470025"/>
          </a:xfrm>
        </p:spPr>
        <p:txBody>
          <a:bodyPr/>
          <a:lstStyle/>
          <a:p>
            <a:r>
              <a:rPr lang="en-US" sz="4000" dirty="0" smtClean="0"/>
              <a:t>OmniRAN</a:t>
            </a:r>
            <a:br>
              <a:rPr lang="en-US" sz="4000" dirty="0" smtClean="0"/>
            </a:br>
            <a:r>
              <a:rPr lang="en-US" sz="4000" dirty="0" smtClean="0"/>
              <a:t>Introduction and </a:t>
            </a:r>
            <a:r>
              <a:rPr lang="en-US" sz="4000" dirty="0" smtClean="0"/>
              <a:t>Way Forward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2013-02-27</a:t>
            </a:r>
          </a:p>
          <a:p>
            <a:r>
              <a:rPr lang="en-US" dirty="0" smtClean="0"/>
              <a:t>Max Riegel</a:t>
            </a:r>
          </a:p>
          <a:p>
            <a:r>
              <a:rPr lang="en-US" dirty="0" smtClean="0"/>
              <a:t>(OmniRAN SG Chair)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Interfaces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R1: Access link, </a:t>
            </a:r>
            <a:r>
              <a:rPr lang="en-US" i="1" dirty="0" smtClean="0"/>
              <a:t>technology specific</a:t>
            </a:r>
          </a:p>
          <a:p>
            <a:r>
              <a:rPr lang="en-US" dirty="0" smtClean="0"/>
              <a:t>R2: User &amp; terminal authentication, subscription &amp; terminal management</a:t>
            </a:r>
          </a:p>
          <a:p>
            <a:r>
              <a:rPr lang="en-US" dirty="0" smtClean="0"/>
              <a:t>R3: Authorization, service management, user data connection, </a:t>
            </a:r>
            <a:r>
              <a:rPr lang="en-US" dirty="0" smtClean="0"/>
              <a:t>mobility support, accounting</a:t>
            </a:r>
            <a:r>
              <a:rPr lang="en-US" dirty="0" smtClean="0"/>
              <a:t>, </a:t>
            </a:r>
            <a:r>
              <a:rPr lang="en-US" dirty="0" smtClean="0"/>
              <a:t>location</a:t>
            </a:r>
            <a:endParaRPr lang="en-US" dirty="0" smtClean="0"/>
          </a:p>
          <a:p>
            <a:r>
              <a:rPr lang="en-US" dirty="0" smtClean="0"/>
              <a:t>R4: Inter-access network coordination and cooperation, fast inter-technology handover</a:t>
            </a:r>
          </a:p>
          <a:p>
            <a:r>
              <a:rPr lang="en-US" dirty="0" smtClean="0"/>
              <a:t>R5: Inter-operator roaming control interface</a:t>
            </a:r>
          </a:p>
          <a:p>
            <a:pPr lvl="3"/>
            <a:endParaRPr lang="en-US" sz="1500" dirty="0" smtClean="0"/>
          </a:p>
          <a:p>
            <a:pPr marL="0" indent="0">
              <a:buNone/>
            </a:pPr>
            <a:r>
              <a:rPr lang="en-US" i="1" dirty="0" smtClean="0"/>
              <a:t>All interfaces may comprise a number of different protocols. However, </a:t>
            </a:r>
            <a:r>
              <a:rPr lang="en-US" i="1" dirty="0" smtClean="0"/>
              <a:t>only the</a:t>
            </a:r>
            <a:r>
              <a:rPr lang="en-US" i="1" dirty="0" smtClean="0"/>
              <a:t> protocols related to required functionality have to be </a:t>
            </a:r>
            <a:r>
              <a:rPr lang="en-US" i="1" dirty="0" smtClean="0"/>
              <a:t>present on the interfaces</a:t>
            </a:r>
            <a:r>
              <a:rPr lang="en-US" i="1" dirty="0" smtClean="0"/>
              <a:t>.</a:t>
            </a:r>
          </a:p>
          <a:p>
            <a:pPr marL="400050" lvl="1" indent="0"/>
            <a:r>
              <a:rPr lang="en-US" i="1" dirty="0" smtClean="0"/>
              <a:t> Approach allows for a common specification framework for various applications covering very simple to extremely complex network functionality.</a:t>
            </a:r>
            <a:endParaRPr 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1"/>
          <p:cNvSpPr>
            <a:spLocks noGrp="1" noChangeArrowheads="1"/>
          </p:cNvSpPr>
          <p:nvPr>
            <p:ph type="title"/>
          </p:nvPr>
        </p:nvSpPr>
        <p:spPr/>
        <p:txBody>
          <a:bodyPr anchor="ctr" anchorCtr="1"/>
          <a:lstStyle/>
          <a:p>
            <a:r>
              <a:rPr lang="en-US" dirty="0" smtClean="0"/>
              <a:t>Heterogeneous Networking w/ OmniRAN</a:t>
            </a:r>
          </a:p>
        </p:txBody>
      </p:sp>
      <p:pic>
        <p:nvPicPr>
          <p:cNvPr id="2" name="Picture 1" descr="CSN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01700" y="1282700"/>
            <a:ext cx="7327900" cy="52705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OmniRAN would provide to 3GPP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SaMOG</a:t>
            </a:r>
            <a:r>
              <a:rPr lang="en-US" sz="2800" dirty="0" smtClean="0"/>
              <a:t> is defining a gateway controlling the Trusted Non-3GPP </a:t>
            </a:r>
            <a:r>
              <a:rPr lang="en-US" sz="2800" dirty="0" smtClean="0"/>
              <a:t>access network </a:t>
            </a:r>
            <a:r>
              <a:rPr lang="en-US" sz="2800" dirty="0" smtClean="0"/>
              <a:t>by the EPC</a:t>
            </a:r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/>
              <a:t>OmniRAN would provide an interface (R3) to which 3GPP would be able to reference.</a:t>
            </a:r>
          </a:p>
          <a:p>
            <a:pPr lvl="1"/>
            <a:r>
              <a:rPr lang="en-US" sz="2400" dirty="0"/>
              <a:t>Expanded beyond IEEE 802.11/802.16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10781" y="2667000"/>
            <a:ext cx="6608949" cy="2038839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 bwMode="auto">
          <a:xfrm>
            <a:off x="3810000" y="2810256"/>
            <a:ext cx="0" cy="9144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3616527" y="2514600"/>
            <a:ext cx="4469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>
                <a:latin typeface="Arial"/>
                <a:cs typeface="Arial"/>
              </a:rPr>
              <a:t>R3</a:t>
            </a:r>
          </a:p>
        </p:txBody>
      </p:sp>
    </p:spTree>
    <p:extLst>
      <p:ext uri="{BB962C8B-B14F-4D97-AF65-F5344CB8AC3E}">
        <p14:creationId xmlns:p14="http://schemas.microsoft.com/office/powerpoint/2010/main" xmlns="" val="3251580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No desire to re-invent the wheel…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Limiting the effort to create beneficial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There are plenty </a:t>
            </a:r>
            <a:r>
              <a:rPr lang="en-US" dirty="0" smtClean="0"/>
              <a:t>of specifications available which OmniRAN can leverage</a:t>
            </a:r>
          </a:p>
          <a:p>
            <a:pPr lvl="1"/>
            <a:r>
              <a:rPr lang="en-US" dirty="0" smtClean="0"/>
              <a:t>IETF </a:t>
            </a:r>
            <a:r>
              <a:rPr lang="en-US" dirty="0" smtClean="0"/>
              <a:t>protocols</a:t>
            </a:r>
          </a:p>
          <a:p>
            <a:pPr lvl="1"/>
            <a:r>
              <a:rPr lang="en-US" dirty="0" err="1" smtClean="0"/>
              <a:t>WiMAX</a:t>
            </a:r>
            <a:r>
              <a:rPr lang="en-US" dirty="0" smtClean="0"/>
              <a:t> specifications</a:t>
            </a:r>
          </a:p>
          <a:p>
            <a:pPr lvl="1"/>
            <a:r>
              <a:rPr lang="en-US" dirty="0" smtClean="0"/>
              <a:t>Wi-Fi </a:t>
            </a:r>
            <a:r>
              <a:rPr lang="en-US" dirty="0" smtClean="0"/>
              <a:t>Alliance solutions</a:t>
            </a:r>
          </a:p>
          <a:p>
            <a:pPr lvl="1"/>
            <a:r>
              <a:rPr lang="en-US" dirty="0" err="1" smtClean="0"/>
              <a:t>ZigBee</a:t>
            </a:r>
            <a:r>
              <a:rPr lang="en-US" dirty="0" smtClean="0"/>
              <a:t> specifications</a:t>
            </a:r>
          </a:p>
          <a:p>
            <a:pPr lvl="1"/>
            <a:r>
              <a:rPr lang="en-US" dirty="0" smtClean="0"/>
              <a:t>… </a:t>
            </a:r>
            <a:endParaRPr lang="en-US" dirty="0" smtClean="0"/>
          </a:p>
          <a:p>
            <a:r>
              <a:rPr lang="en-US" dirty="0" smtClean="0"/>
              <a:t>Step-wise development </a:t>
            </a:r>
            <a:r>
              <a:rPr lang="en-US" dirty="0" smtClean="0"/>
              <a:t>allows to </a:t>
            </a:r>
            <a:r>
              <a:rPr lang="en-US" dirty="0" smtClean="0"/>
              <a:t>provide valuable results </a:t>
            </a:r>
            <a:r>
              <a:rPr lang="en-US" dirty="0" smtClean="0"/>
              <a:t>early, e.g.:</a:t>
            </a:r>
            <a:endParaRPr lang="en-US" dirty="0" smtClean="0"/>
          </a:p>
          <a:p>
            <a:pPr lvl="1"/>
            <a:r>
              <a:rPr lang="en-US" dirty="0" smtClean="0"/>
              <a:t>Interface by interface</a:t>
            </a:r>
            <a:endParaRPr lang="en-US" dirty="0" smtClean="0"/>
          </a:p>
          <a:p>
            <a:pPr lvl="2"/>
            <a:r>
              <a:rPr lang="en-US" dirty="0" smtClean="0"/>
              <a:t>e.g. starting with </a:t>
            </a:r>
            <a:r>
              <a:rPr lang="en-US" dirty="0" smtClean="0"/>
              <a:t>R1 and R2, then </a:t>
            </a:r>
            <a:r>
              <a:rPr lang="en-US" dirty="0" smtClean="0"/>
              <a:t>R3, adding R4 and R5 later</a:t>
            </a:r>
          </a:p>
          <a:p>
            <a:pPr lvl="1"/>
            <a:r>
              <a:rPr lang="en-US" dirty="0" smtClean="0"/>
              <a:t>Functional complexity</a:t>
            </a:r>
            <a:endParaRPr lang="en-US" dirty="0" smtClean="0"/>
          </a:p>
          <a:p>
            <a:pPr lvl="2"/>
            <a:r>
              <a:rPr lang="en-US" dirty="0" smtClean="0"/>
              <a:t>e.g. starting </a:t>
            </a:r>
            <a:r>
              <a:rPr lang="en-US" dirty="0" smtClean="0"/>
              <a:t>with simple nomadic scenario, adding dynamic service control, later L3 mobility management and inter-AN optimizations</a:t>
            </a:r>
          </a:p>
          <a:p>
            <a:pPr lvl="1"/>
            <a:r>
              <a:rPr lang="en-US" dirty="0" smtClean="0"/>
              <a:t>…</a:t>
            </a:r>
            <a:br>
              <a:rPr lang="en-US" dirty="0" smtClean="0"/>
            </a:br>
            <a:endParaRPr lang="en-US" dirty="0" smtClean="0"/>
          </a:p>
          <a:p>
            <a:pPr algn="ctr">
              <a:buNone/>
            </a:pPr>
            <a:r>
              <a:rPr lang="en-US" sz="3800" i="1" dirty="0" smtClean="0"/>
              <a:t>OmniRAN EC SG is searching for the single most wanted access network function to be specified for IEEE 802.</a:t>
            </a:r>
            <a:endParaRPr lang="en-US" sz="38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 for the initial OmniRAN PAR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OmniRAN EC SG had its initial meeting in January 2013</a:t>
            </a:r>
          </a:p>
          <a:p>
            <a:pPr lvl="1"/>
            <a:r>
              <a:rPr lang="en-US" dirty="0" smtClean="0"/>
              <a:t>G</a:t>
            </a:r>
            <a:r>
              <a:rPr lang="en-US" dirty="0" smtClean="0"/>
              <a:t>ood participation throughout the industry</a:t>
            </a:r>
            <a:endParaRPr lang="en-US" dirty="0" smtClean="0"/>
          </a:p>
          <a:p>
            <a:pPr lvl="1"/>
            <a:r>
              <a:rPr lang="en-US" dirty="0" smtClean="0"/>
              <a:t>Call for contributions for use cases document issued.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Plan for creation of initial PAR proposal until July 2013:</a:t>
            </a:r>
          </a:p>
          <a:p>
            <a:pPr lvl="1"/>
            <a:r>
              <a:rPr lang="en-US" dirty="0" smtClean="0"/>
              <a:t>Creation of u</a:t>
            </a:r>
            <a:r>
              <a:rPr lang="en-US" dirty="0" smtClean="0"/>
              <a:t>se cases document illustrating the most important deployments of OmniRAN</a:t>
            </a:r>
          </a:p>
          <a:p>
            <a:pPr lvl="1"/>
            <a:r>
              <a:rPr lang="en-US" dirty="0" smtClean="0"/>
              <a:t>Circulating the use cases document among stakeholders for comments and confirmation</a:t>
            </a:r>
          </a:p>
          <a:p>
            <a:pPr lvl="1"/>
            <a:r>
              <a:rPr lang="en-US" dirty="0" smtClean="0"/>
              <a:t>Deriving common functional requirements from the agreed use cases document</a:t>
            </a:r>
          </a:p>
          <a:p>
            <a:pPr lvl="1"/>
            <a:r>
              <a:rPr lang="en-US" dirty="0" smtClean="0"/>
              <a:t>Prioritization of the derived functional requirements</a:t>
            </a:r>
          </a:p>
          <a:p>
            <a:pPr lvl="1"/>
            <a:r>
              <a:rPr lang="en-US" dirty="0" smtClean="0"/>
              <a:t>Gap analysis to existing solutions starting from the most prior functional requirements</a:t>
            </a:r>
          </a:p>
          <a:p>
            <a:pPr lvl="1"/>
            <a:r>
              <a:rPr lang="en-US" dirty="0" smtClean="0"/>
              <a:t>Decision about topic to be addressed first based on scope, purpose, need and support of stakeholders</a:t>
            </a:r>
          </a:p>
          <a:p>
            <a:pPr lvl="1"/>
            <a:r>
              <a:rPr lang="en-US" dirty="0" smtClean="0"/>
              <a:t>Submission of PAR proposal to IEEE 802 EC</a:t>
            </a:r>
          </a:p>
          <a:p>
            <a:endParaRPr lang="en-US" dirty="0" err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Planned Timeline of OmniRAN EC SG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567934"/>
            <a:ext cx="945772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 smtClean="0">
                <a:latin typeface="+mn-lt"/>
              </a:rPr>
              <a:t>Initial meeting</a:t>
            </a:r>
            <a:endParaRPr lang="en-US" dirty="0">
              <a:latin typeface="+mn-lt"/>
            </a:endParaRPr>
          </a:p>
        </p:txBody>
      </p:sp>
      <p:cxnSp>
        <p:nvCxnSpPr>
          <p:cNvPr id="6" name="Straight Arrow Connector 5"/>
          <p:cNvCxnSpPr/>
          <p:nvPr/>
        </p:nvCxnSpPr>
        <p:spPr bwMode="auto">
          <a:xfrm>
            <a:off x="457200" y="5987534"/>
            <a:ext cx="8534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>
            <a:off x="1676400" y="5911334"/>
            <a:ext cx="0" cy="152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8153400" y="5911334"/>
            <a:ext cx="0" cy="152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7086600" y="5911334"/>
            <a:ext cx="0" cy="152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>
            <a:off x="6019800" y="5911334"/>
            <a:ext cx="0" cy="152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>
            <a:off x="4953000" y="5911334"/>
            <a:ext cx="0" cy="152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3886200" y="5911334"/>
            <a:ext cx="0" cy="152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>
            <a:off x="2819400" y="5911334"/>
            <a:ext cx="0" cy="152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2209800" y="5987534"/>
            <a:ext cx="246862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 smtClean="0">
                <a:latin typeface="+mn-lt"/>
              </a:rPr>
              <a:t>Jan</a:t>
            </a:r>
            <a:endParaRPr lang="en-US" dirty="0"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191582" y="5987534"/>
            <a:ext cx="264496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 smtClean="0">
                <a:latin typeface="+mn-lt"/>
              </a:rPr>
              <a:t>Feb</a:t>
            </a:r>
            <a:endParaRPr lang="en-US" dirty="0">
              <a:latin typeface="+mn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258382" y="5987534"/>
            <a:ext cx="264496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 smtClean="0">
                <a:latin typeface="+mn-lt"/>
              </a:rPr>
              <a:t>Mar</a:t>
            </a:r>
            <a:endParaRPr lang="en-US" dirty="0">
              <a:latin typeface="+mn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414206" y="5987534"/>
            <a:ext cx="238848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 smtClean="0">
                <a:latin typeface="+mn-lt"/>
              </a:rPr>
              <a:t>Apr</a:t>
            </a:r>
            <a:endParaRPr lang="en-US" dirty="0">
              <a:latin typeface="+mn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379158" y="5987534"/>
            <a:ext cx="290144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 smtClean="0">
                <a:latin typeface="+mn-lt"/>
              </a:rPr>
              <a:t>May</a:t>
            </a:r>
            <a:endParaRPr lang="en-US" dirty="0">
              <a:latin typeface="+mn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543799" y="5987534"/>
            <a:ext cx="246862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 smtClean="0">
                <a:latin typeface="+mn-lt"/>
              </a:rPr>
              <a:t>Jun</a:t>
            </a:r>
            <a:endParaRPr lang="en-US" dirty="0">
              <a:latin typeface="+mn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560047" y="5987534"/>
            <a:ext cx="195566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 smtClean="0">
                <a:latin typeface="+mn-lt"/>
              </a:rPr>
              <a:t>Jul</a:t>
            </a:r>
            <a:endParaRPr lang="en-US" dirty="0">
              <a:latin typeface="+mn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57200" y="5606534"/>
            <a:ext cx="862416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 smtClean="0">
                <a:latin typeface="+mn-lt"/>
              </a:rPr>
              <a:t>F2F meeting</a:t>
            </a:r>
            <a:endParaRPr lang="en-US" dirty="0">
              <a:latin typeface="+mn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57200" y="5301734"/>
            <a:ext cx="62998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 smtClean="0">
                <a:latin typeface="+mn-lt"/>
              </a:rPr>
              <a:t>Conf Call</a:t>
            </a:r>
            <a:endParaRPr lang="en-US" dirty="0">
              <a:latin typeface="+mn-lt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209800" y="5606534"/>
            <a:ext cx="304800" cy="184666"/>
          </a:xfrm>
          <a:prstGeom prst="rect">
            <a:avLst/>
          </a:prstGeom>
          <a:solidFill>
            <a:srgbClr val="FFC000"/>
          </a:solidFill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343400" y="5606534"/>
            <a:ext cx="304800" cy="184666"/>
          </a:xfrm>
          <a:prstGeom prst="rect">
            <a:avLst/>
          </a:prstGeom>
          <a:solidFill>
            <a:srgbClr val="FFC000"/>
          </a:solidFill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400800" y="5606534"/>
            <a:ext cx="304800" cy="184666"/>
          </a:xfrm>
          <a:prstGeom prst="rect">
            <a:avLst/>
          </a:prstGeom>
          <a:solidFill>
            <a:srgbClr val="FFC000"/>
          </a:solidFill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8610600" y="5606534"/>
            <a:ext cx="304800" cy="184666"/>
          </a:xfrm>
          <a:prstGeom prst="rect">
            <a:avLst/>
          </a:prstGeom>
          <a:solidFill>
            <a:srgbClr val="FFC000"/>
          </a:solidFill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810000" y="5301734"/>
            <a:ext cx="76200" cy="184666"/>
          </a:xfrm>
          <a:prstGeom prst="rect">
            <a:avLst/>
          </a:prstGeom>
          <a:solidFill>
            <a:srgbClr val="FFC000"/>
          </a:solidFill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57200" y="2177534"/>
            <a:ext cx="180979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 smtClean="0">
                <a:latin typeface="+mn-lt"/>
              </a:rPr>
              <a:t>Draft Use cases document</a:t>
            </a:r>
            <a:endParaRPr lang="en-US" dirty="0">
              <a:latin typeface="+mn-lt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57200" y="2482334"/>
            <a:ext cx="2927083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 smtClean="0">
                <a:latin typeface="+mn-lt"/>
              </a:rPr>
              <a:t>Call for comments on Use cases document</a:t>
            </a:r>
            <a:endParaRPr lang="en-US" dirty="0">
              <a:latin typeface="+mn-lt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57200" y="1872734"/>
            <a:ext cx="162865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 smtClean="0">
                <a:latin typeface="+mn-lt"/>
              </a:rPr>
              <a:t>Use cases contributions</a:t>
            </a:r>
            <a:endParaRPr lang="en-US" dirty="0">
              <a:latin typeface="+mn-lt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57200" y="3091934"/>
            <a:ext cx="2710678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 smtClean="0">
                <a:latin typeface="+mn-lt"/>
              </a:rPr>
              <a:t>Classification of functional requirements</a:t>
            </a:r>
            <a:endParaRPr lang="en-US" dirty="0">
              <a:latin typeface="+mn-lt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57200" y="3701534"/>
            <a:ext cx="2268250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 smtClean="0">
                <a:latin typeface="+mn-lt"/>
              </a:rPr>
              <a:t>Gap analysis to existing solutions</a:t>
            </a:r>
            <a:endParaRPr lang="en-US" dirty="0">
              <a:latin typeface="+mn-lt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57200" y="4615934"/>
            <a:ext cx="1923412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 smtClean="0">
                <a:latin typeface="+mn-lt"/>
              </a:rPr>
              <a:t>Finalization of PAR proposal</a:t>
            </a:r>
            <a:endParaRPr lang="en-US" dirty="0">
              <a:latin typeface="+mn-lt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57200" y="4006334"/>
            <a:ext cx="1771319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 smtClean="0">
                <a:latin typeface="+mn-lt"/>
              </a:rPr>
              <a:t>Decision about initial topic</a:t>
            </a:r>
            <a:endParaRPr lang="en-US" dirty="0">
              <a:latin typeface="+mn-lt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57200" y="4311134"/>
            <a:ext cx="1311065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 smtClean="0">
                <a:latin typeface="+mn-lt"/>
              </a:rPr>
              <a:t>Draft PAR proposal</a:t>
            </a:r>
            <a:endParaRPr lang="en-US" dirty="0">
              <a:latin typeface="+mn-lt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57200" y="2787134"/>
            <a:ext cx="2199320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 smtClean="0">
                <a:latin typeface="+mn-lt"/>
              </a:rPr>
              <a:t>Use cases document finalization</a:t>
            </a:r>
            <a:endParaRPr lang="en-US" dirty="0">
              <a:latin typeface="+mn-lt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209800" y="1567934"/>
            <a:ext cx="304800" cy="184666"/>
          </a:xfrm>
          <a:prstGeom prst="rect">
            <a:avLst/>
          </a:prstGeom>
          <a:solidFill>
            <a:srgbClr val="0070C0"/>
          </a:solidFill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590800" y="1872734"/>
            <a:ext cx="1676400" cy="184666"/>
          </a:xfrm>
          <a:prstGeom prst="rect">
            <a:avLst/>
          </a:prstGeom>
          <a:solidFill>
            <a:srgbClr val="0070C0"/>
          </a:solidFill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343400" y="2177534"/>
            <a:ext cx="381000" cy="184666"/>
          </a:xfrm>
          <a:prstGeom prst="rect">
            <a:avLst/>
          </a:prstGeom>
          <a:solidFill>
            <a:srgbClr val="0070C0"/>
          </a:solidFill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724400" y="2482334"/>
            <a:ext cx="1524000" cy="184666"/>
          </a:xfrm>
          <a:prstGeom prst="rect">
            <a:avLst/>
          </a:prstGeom>
          <a:solidFill>
            <a:srgbClr val="0070C0"/>
          </a:solidFill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400800" y="2787134"/>
            <a:ext cx="152400" cy="184666"/>
          </a:xfrm>
          <a:prstGeom prst="rect">
            <a:avLst/>
          </a:prstGeom>
          <a:solidFill>
            <a:srgbClr val="0070C0"/>
          </a:solidFill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257800" y="3091934"/>
            <a:ext cx="1371600" cy="184666"/>
          </a:xfrm>
          <a:prstGeom prst="rect">
            <a:avLst/>
          </a:prstGeom>
          <a:solidFill>
            <a:srgbClr val="0070C0"/>
          </a:solidFill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57200" y="3396734"/>
            <a:ext cx="2651367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 smtClean="0">
                <a:latin typeface="+mn-lt"/>
              </a:rPr>
              <a:t>Prioritization of functional requirements</a:t>
            </a:r>
            <a:endParaRPr lang="en-US" dirty="0">
              <a:latin typeface="+mn-lt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553200" y="3396734"/>
            <a:ext cx="152400" cy="184666"/>
          </a:xfrm>
          <a:prstGeom prst="rect">
            <a:avLst/>
          </a:prstGeom>
          <a:solidFill>
            <a:srgbClr val="0070C0"/>
          </a:solidFill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6705600" y="3701534"/>
            <a:ext cx="685800" cy="184666"/>
          </a:xfrm>
          <a:prstGeom prst="rect">
            <a:avLst/>
          </a:prstGeom>
          <a:solidFill>
            <a:srgbClr val="0070C0"/>
          </a:solidFill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7391400" y="4006334"/>
            <a:ext cx="533400" cy="184666"/>
          </a:xfrm>
          <a:prstGeom prst="rect">
            <a:avLst/>
          </a:prstGeom>
          <a:solidFill>
            <a:srgbClr val="0070C0"/>
          </a:solidFill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924800" y="4311134"/>
            <a:ext cx="685800" cy="184666"/>
          </a:xfrm>
          <a:prstGeom prst="rect">
            <a:avLst/>
          </a:prstGeom>
          <a:solidFill>
            <a:srgbClr val="0070C0"/>
          </a:solidFill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8610600" y="4615934"/>
            <a:ext cx="228600" cy="184666"/>
          </a:xfrm>
          <a:prstGeom prst="rect">
            <a:avLst/>
          </a:prstGeom>
          <a:solidFill>
            <a:srgbClr val="0070C0"/>
          </a:solidFill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029200" y="5225534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+mn-lt"/>
              </a:rPr>
              <a:t>?</a:t>
            </a:r>
            <a:endParaRPr lang="en-US" sz="1400" dirty="0">
              <a:latin typeface="+mn-lt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791200" y="5225534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+mn-lt"/>
              </a:rPr>
              <a:t>?</a:t>
            </a:r>
            <a:endParaRPr lang="en-US" sz="1400" dirty="0">
              <a:latin typeface="+mn-lt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239000" y="5222557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+mn-lt"/>
              </a:rPr>
              <a:t>?</a:t>
            </a:r>
            <a:endParaRPr lang="en-US" sz="1400" dirty="0">
              <a:latin typeface="+mn-lt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945548" y="5225534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+mn-lt"/>
              </a:rPr>
              <a:t>?</a:t>
            </a:r>
            <a:endParaRPr lang="en-US" sz="1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r>
              <a:rPr lang="en-US" dirty="0" smtClean="0"/>
              <a:t> </a:t>
            </a:r>
            <a:r>
              <a:rPr lang="en-US" dirty="0" smtClean="0"/>
              <a:t>&amp; Comments from IETF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82000" cy="4525963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Our Questions to the IETF:</a:t>
            </a:r>
          </a:p>
          <a:p>
            <a:r>
              <a:rPr lang="en-US" dirty="0" smtClean="0"/>
              <a:t>Which IETF WGs are related to OmniRAN?</a:t>
            </a:r>
          </a:p>
          <a:p>
            <a:r>
              <a:rPr lang="en-US" dirty="0" smtClean="0"/>
              <a:t>Can IETF add to the decision process to determine most urgent issue in IEEE 802 access networks?</a:t>
            </a:r>
          </a:p>
          <a:p>
            <a:r>
              <a:rPr lang="en-US" dirty="0" smtClean="0"/>
              <a:t>Recommendations on the network specifications to leverage for OmniRAN?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OmniRAN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OmniRAN is about attaching terminal </a:t>
            </a:r>
            <a:r>
              <a:rPr lang="en-US" dirty="0" smtClean="0"/>
              <a:t>devices </a:t>
            </a:r>
            <a:r>
              <a:rPr lang="en-US" dirty="0" smtClean="0"/>
              <a:t>deploying </a:t>
            </a:r>
            <a:r>
              <a:rPr lang="en-US" dirty="0" smtClean="0"/>
              <a:t>IEEE 802 </a:t>
            </a:r>
            <a:r>
              <a:rPr lang="en-US" dirty="0" smtClean="0"/>
              <a:t>technologies </a:t>
            </a:r>
            <a:r>
              <a:rPr lang="en-US" dirty="0" smtClean="0"/>
              <a:t>to </a:t>
            </a:r>
            <a:r>
              <a:rPr lang="en-US" dirty="0" smtClean="0"/>
              <a:t>communication </a:t>
            </a:r>
            <a:r>
              <a:rPr lang="en-US" dirty="0" smtClean="0"/>
              <a:t>networks.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OmniRAN defines interfaces and generic network functions for access networks based on IEEE 802 technologies</a:t>
            </a:r>
          </a:p>
          <a:p>
            <a:pPr lvl="1"/>
            <a:r>
              <a:rPr lang="en-US" dirty="0" smtClean="0"/>
              <a:t>including IEEE 802.3!</a:t>
            </a:r>
          </a:p>
          <a:p>
            <a:r>
              <a:rPr lang="en-US" dirty="0" smtClean="0"/>
              <a:t>BTW: What does OmniRAN stand for?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solidFill>
                  <a:srgbClr val="C00000"/>
                </a:solidFill>
              </a:rPr>
              <a:t>O</a:t>
            </a:r>
            <a:r>
              <a:rPr lang="en-US" dirty="0" smtClean="0"/>
              <a:t>pen </a:t>
            </a:r>
            <a:r>
              <a:rPr lang="en-US" dirty="0" smtClean="0">
                <a:solidFill>
                  <a:srgbClr val="C00000"/>
                </a:solidFill>
              </a:rPr>
              <a:t>m</a:t>
            </a:r>
            <a:r>
              <a:rPr lang="en-US" dirty="0" smtClean="0"/>
              <a:t>obile </a:t>
            </a:r>
            <a:r>
              <a:rPr lang="en-US" dirty="0" smtClean="0">
                <a:solidFill>
                  <a:srgbClr val="C00000"/>
                </a:solidFill>
              </a:rPr>
              <a:t>n</a:t>
            </a:r>
            <a:r>
              <a:rPr lang="en-US" dirty="0" smtClean="0"/>
              <a:t>etwork </a:t>
            </a:r>
            <a:r>
              <a:rPr lang="en-US" dirty="0" smtClean="0">
                <a:solidFill>
                  <a:srgbClr val="C00000"/>
                </a:solidFill>
              </a:rPr>
              <a:t>i</a:t>
            </a:r>
            <a:r>
              <a:rPr lang="en-US" dirty="0" smtClean="0"/>
              <a:t>nterface for </a:t>
            </a:r>
            <a:r>
              <a:rPr lang="en-US" dirty="0" err="1" smtClean="0"/>
              <a:t>omni</a:t>
            </a:r>
            <a:r>
              <a:rPr lang="en-US" dirty="0" smtClean="0"/>
              <a:t>-</a:t>
            </a:r>
            <a:r>
              <a:rPr lang="en-US" dirty="0" smtClean="0">
                <a:solidFill>
                  <a:srgbClr val="C00000"/>
                </a:solidFill>
              </a:rPr>
              <a:t>R</a:t>
            </a:r>
            <a:r>
              <a:rPr lang="en-US" dirty="0" smtClean="0"/>
              <a:t>ange </a:t>
            </a:r>
            <a:r>
              <a:rPr lang="en-US" dirty="0" smtClean="0">
                <a:solidFill>
                  <a:srgbClr val="C00000"/>
                </a:solidFill>
              </a:rPr>
              <a:t>A</a:t>
            </a:r>
            <a:r>
              <a:rPr lang="en-US" dirty="0" smtClean="0"/>
              <a:t>rea </a:t>
            </a:r>
            <a:r>
              <a:rPr lang="en-US" dirty="0" smtClean="0">
                <a:solidFill>
                  <a:srgbClr val="C00000"/>
                </a:solidFill>
              </a:rPr>
              <a:t>N</a:t>
            </a:r>
            <a:r>
              <a:rPr lang="en-US" dirty="0" smtClean="0"/>
              <a:t>etworks</a:t>
            </a:r>
          </a:p>
        </p:txBody>
      </p:sp>
      <p:pic>
        <p:nvPicPr>
          <p:cNvPr id="4" name="Picture 25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0400" y="2517412"/>
            <a:ext cx="2057400" cy="1612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ounded Rectangle 4"/>
          <p:cNvSpPr/>
          <p:nvPr/>
        </p:nvSpPr>
        <p:spPr bwMode="auto">
          <a:xfrm>
            <a:off x="3886200" y="2974612"/>
            <a:ext cx="762000" cy="6858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5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6" name="Group 61"/>
          <p:cNvGrpSpPr/>
          <p:nvPr/>
        </p:nvGrpSpPr>
        <p:grpSpPr>
          <a:xfrm>
            <a:off x="3955726" y="3020270"/>
            <a:ext cx="606018" cy="447698"/>
            <a:chOff x="6324600" y="1828800"/>
            <a:chExt cx="917575" cy="677862"/>
          </a:xfrm>
        </p:grpSpPr>
        <p:grpSp>
          <p:nvGrpSpPr>
            <p:cNvPr id="7" name="Group 10"/>
            <p:cNvGrpSpPr>
              <a:grpSpLocks/>
            </p:cNvGrpSpPr>
            <p:nvPr/>
          </p:nvGrpSpPr>
          <p:grpSpPr bwMode="auto">
            <a:xfrm>
              <a:off x="6972300" y="1828800"/>
              <a:ext cx="269875" cy="460375"/>
              <a:chOff x="4120" y="2308"/>
              <a:chExt cx="305" cy="415"/>
            </a:xfrm>
          </p:grpSpPr>
          <p:sp>
            <p:nvSpPr>
              <p:cNvPr id="44" name="Freeform 11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45" name="Rectangle 12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46" name="Oval 13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grpSp>
            <p:nvGrpSpPr>
              <p:cNvPr id="47" name="Group 14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51" name="Line 15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52" name="Line 16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53" name="Line 17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54" name="Line 18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sp>
            <p:nvSpPr>
              <p:cNvPr id="48" name="Freeform 19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49" name="Oval 20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sp>
            <p:nvSpPr>
              <p:cNvPr id="50" name="Oval 21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</p:grpSp>
        <p:grpSp>
          <p:nvGrpSpPr>
            <p:cNvPr id="8" name="Group 22"/>
            <p:cNvGrpSpPr>
              <a:grpSpLocks/>
            </p:cNvGrpSpPr>
            <p:nvPr/>
          </p:nvGrpSpPr>
          <p:grpSpPr bwMode="auto">
            <a:xfrm>
              <a:off x="6756400" y="1901825"/>
              <a:ext cx="269875" cy="460375"/>
              <a:chOff x="4120" y="2308"/>
              <a:chExt cx="305" cy="415"/>
            </a:xfrm>
          </p:grpSpPr>
          <p:sp>
            <p:nvSpPr>
              <p:cNvPr id="33" name="Freeform 23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34" name="Rectangle 24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35" name="Oval 25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grpSp>
            <p:nvGrpSpPr>
              <p:cNvPr id="36" name="Group 26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40" name="Line 27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41" name="Line 28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42" name="Line 29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43" name="Line 30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sp>
            <p:nvSpPr>
              <p:cNvPr id="37" name="Freeform 31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38" name="Oval 32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sp>
            <p:nvSpPr>
              <p:cNvPr id="39" name="Oval 33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</p:grpSp>
        <p:grpSp>
          <p:nvGrpSpPr>
            <p:cNvPr id="9" name="Group 34"/>
            <p:cNvGrpSpPr>
              <a:grpSpLocks/>
            </p:cNvGrpSpPr>
            <p:nvPr/>
          </p:nvGrpSpPr>
          <p:grpSpPr bwMode="auto">
            <a:xfrm>
              <a:off x="6540500" y="1973262"/>
              <a:ext cx="269875" cy="460375"/>
              <a:chOff x="4120" y="2308"/>
              <a:chExt cx="305" cy="415"/>
            </a:xfrm>
          </p:grpSpPr>
          <p:sp>
            <p:nvSpPr>
              <p:cNvPr id="22" name="Freeform 35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23" name="Rectangle 36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24" name="Oval 37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grpSp>
            <p:nvGrpSpPr>
              <p:cNvPr id="25" name="Group 38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29" name="Line 39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30" name="Line 40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31" name="Line 41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32" name="Line 42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sp>
            <p:nvSpPr>
              <p:cNvPr id="26" name="Freeform 43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27" name="Oval 44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sp>
            <p:nvSpPr>
              <p:cNvPr id="28" name="Oval 45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</p:grpSp>
        <p:grpSp>
          <p:nvGrpSpPr>
            <p:cNvPr id="10" name="Group 618"/>
            <p:cNvGrpSpPr>
              <a:grpSpLocks/>
            </p:cNvGrpSpPr>
            <p:nvPr/>
          </p:nvGrpSpPr>
          <p:grpSpPr bwMode="auto">
            <a:xfrm>
              <a:off x="6324600" y="2046287"/>
              <a:ext cx="269875" cy="460375"/>
              <a:chOff x="4120" y="2308"/>
              <a:chExt cx="305" cy="415"/>
            </a:xfrm>
          </p:grpSpPr>
          <p:sp>
            <p:nvSpPr>
              <p:cNvPr id="11" name="Freeform 619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12" name="Rectangle 620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13" name="Oval 621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grpSp>
            <p:nvGrpSpPr>
              <p:cNvPr id="14" name="Group 622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18" name="Line 623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19" name="Line 624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20" name="Line 625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21" name="Line 626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sp>
            <p:nvSpPr>
              <p:cNvPr id="15" name="Freeform 627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16" name="Oval 628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sp>
            <p:nvSpPr>
              <p:cNvPr id="17" name="Oval 629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</p:grpSp>
      </p:grpSp>
      <p:pic>
        <p:nvPicPr>
          <p:cNvPr id="55" name="Picture 29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21474" y="3391769"/>
            <a:ext cx="381000" cy="24279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56" name="Picture 55" descr="MC900030330.WM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67400" y="2441212"/>
            <a:ext cx="389557" cy="514082"/>
          </a:xfrm>
          <a:prstGeom prst="rect">
            <a:avLst/>
          </a:prstGeom>
        </p:spPr>
      </p:pic>
      <p:pic>
        <p:nvPicPr>
          <p:cNvPr id="58" name="Picture 57" descr="MC900233613.WM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24600" y="3203212"/>
            <a:ext cx="607831" cy="594042"/>
          </a:xfrm>
          <a:prstGeom prst="rect">
            <a:avLst/>
          </a:prstGeom>
        </p:spPr>
      </p:pic>
      <p:pic>
        <p:nvPicPr>
          <p:cNvPr id="59" name="Picture 58" descr="MC900435238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15000" y="3965212"/>
            <a:ext cx="267448" cy="378188"/>
          </a:xfrm>
          <a:prstGeom prst="rect">
            <a:avLst/>
          </a:prstGeom>
        </p:spPr>
      </p:pic>
      <p:pic>
        <p:nvPicPr>
          <p:cNvPr id="100" name="Picture 99" descr="MC900441329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362200" y="2593612"/>
            <a:ext cx="381000" cy="381000"/>
          </a:xfrm>
          <a:prstGeom prst="rect">
            <a:avLst/>
          </a:prstGeom>
        </p:spPr>
      </p:pic>
      <p:pic>
        <p:nvPicPr>
          <p:cNvPr id="101" name="Picture 100" descr="MC900331055.WMF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752600" y="3003401"/>
            <a:ext cx="475362" cy="304800"/>
          </a:xfrm>
          <a:prstGeom prst="rect">
            <a:avLst/>
          </a:prstGeom>
        </p:spPr>
      </p:pic>
      <p:grpSp>
        <p:nvGrpSpPr>
          <p:cNvPr id="88" name="Group 87"/>
          <p:cNvGrpSpPr/>
          <p:nvPr/>
        </p:nvGrpSpPr>
        <p:grpSpPr>
          <a:xfrm>
            <a:off x="2875328" y="2568397"/>
            <a:ext cx="375596" cy="763981"/>
            <a:chOff x="2875328" y="2568397"/>
            <a:chExt cx="375596" cy="763981"/>
          </a:xfrm>
        </p:grpSpPr>
        <p:grpSp>
          <p:nvGrpSpPr>
            <p:cNvPr id="82" name="Group 18"/>
            <p:cNvGrpSpPr>
              <a:grpSpLocks/>
            </p:cNvGrpSpPr>
            <p:nvPr/>
          </p:nvGrpSpPr>
          <p:grpSpPr bwMode="auto">
            <a:xfrm rot="8258928" flipV="1">
              <a:off x="2875328" y="2568397"/>
              <a:ext cx="375596" cy="763981"/>
              <a:chOff x="2870" y="2211"/>
              <a:chExt cx="690" cy="728"/>
            </a:xfrm>
          </p:grpSpPr>
          <p:sp>
            <p:nvSpPr>
              <p:cNvPr id="83" name="Freeform 19"/>
              <p:cNvSpPr>
                <a:spLocks/>
              </p:cNvSpPr>
              <p:nvPr/>
            </p:nvSpPr>
            <p:spPr bwMode="auto">
              <a:xfrm>
                <a:off x="2870" y="2551"/>
                <a:ext cx="461" cy="388"/>
              </a:xfrm>
              <a:custGeom>
                <a:avLst/>
                <a:gdLst/>
                <a:ahLst/>
                <a:cxnLst>
                  <a:cxn ang="0">
                    <a:pos x="111" y="28"/>
                  </a:cxn>
                  <a:cxn ang="0">
                    <a:pos x="116" y="30"/>
                  </a:cxn>
                  <a:cxn ang="0">
                    <a:pos x="128" y="0"/>
                  </a:cxn>
                  <a:cxn ang="0">
                    <a:pos x="149" y="5"/>
                  </a:cxn>
                  <a:cxn ang="0">
                    <a:pos x="0" y="247"/>
                  </a:cxn>
                  <a:cxn ang="0">
                    <a:pos x="111" y="28"/>
                  </a:cxn>
                </a:cxnLst>
                <a:rect l="0" t="0" r="r" b="b"/>
                <a:pathLst>
                  <a:path w="149" h="247">
                    <a:moveTo>
                      <a:pt x="111" y="28"/>
                    </a:moveTo>
                    <a:lnTo>
                      <a:pt x="116" y="30"/>
                    </a:lnTo>
                    <a:lnTo>
                      <a:pt x="128" y="0"/>
                    </a:lnTo>
                    <a:lnTo>
                      <a:pt x="149" y="5"/>
                    </a:lnTo>
                    <a:lnTo>
                      <a:pt x="0" y="247"/>
                    </a:lnTo>
                    <a:lnTo>
                      <a:pt x="111" y="28"/>
                    </a:lnTo>
                    <a:close/>
                  </a:path>
                </a:pathLst>
              </a:custGeom>
              <a:solidFill>
                <a:srgbClr val="F2BD1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" name="Freeform 20"/>
              <p:cNvSpPr>
                <a:spLocks/>
              </p:cNvSpPr>
              <p:nvPr/>
            </p:nvSpPr>
            <p:spPr bwMode="auto">
              <a:xfrm>
                <a:off x="3158" y="2211"/>
                <a:ext cx="402" cy="384"/>
              </a:xfrm>
              <a:custGeom>
                <a:avLst/>
                <a:gdLst/>
                <a:ahLst/>
                <a:cxnLst>
                  <a:cxn ang="0">
                    <a:pos x="0" y="239"/>
                  </a:cxn>
                  <a:cxn ang="0">
                    <a:pos x="130" y="0"/>
                  </a:cxn>
                  <a:cxn ang="0">
                    <a:pos x="35" y="216"/>
                  </a:cxn>
                  <a:cxn ang="0">
                    <a:pos x="32" y="216"/>
                  </a:cxn>
                  <a:cxn ang="0">
                    <a:pos x="18" y="244"/>
                  </a:cxn>
                  <a:cxn ang="0">
                    <a:pos x="0" y="239"/>
                  </a:cxn>
                </a:cxnLst>
                <a:rect l="0" t="0" r="r" b="b"/>
                <a:pathLst>
                  <a:path w="130" h="244">
                    <a:moveTo>
                      <a:pt x="0" y="239"/>
                    </a:moveTo>
                    <a:lnTo>
                      <a:pt x="130" y="0"/>
                    </a:lnTo>
                    <a:lnTo>
                      <a:pt x="35" y="216"/>
                    </a:lnTo>
                    <a:lnTo>
                      <a:pt x="32" y="216"/>
                    </a:lnTo>
                    <a:lnTo>
                      <a:pt x="18" y="244"/>
                    </a:lnTo>
                    <a:lnTo>
                      <a:pt x="0" y="239"/>
                    </a:lnTo>
                    <a:close/>
                  </a:path>
                </a:pathLst>
              </a:custGeom>
              <a:solidFill>
                <a:srgbClr val="F2BD1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pic>
          <p:nvPicPr>
            <p:cNvPr id="2050" name="Picture 2" descr="http://www.ieee802.org/802.GIF"/>
            <p:cNvPicPr>
              <a:picLocks noChangeAspect="1" noChangeArrowheads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2895600" y="2819399"/>
              <a:ext cx="307041" cy="316345"/>
            </a:xfrm>
            <a:prstGeom prst="rect">
              <a:avLst/>
            </a:prstGeom>
            <a:noFill/>
          </p:spPr>
        </p:pic>
      </p:grpSp>
      <p:grpSp>
        <p:nvGrpSpPr>
          <p:cNvPr id="89" name="Group 88"/>
          <p:cNvGrpSpPr/>
          <p:nvPr/>
        </p:nvGrpSpPr>
        <p:grpSpPr>
          <a:xfrm>
            <a:off x="2209800" y="3200400"/>
            <a:ext cx="1066800" cy="316345"/>
            <a:chOff x="2209800" y="3200400"/>
            <a:chExt cx="1066800" cy="316345"/>
          </a:xfrm>
        </p:grpSpPr>
        <p:cxnSp>
          <p:nvCxnSpPr>
            <p:cNvPr id="102" name="Curved Connector 101"/>
            <p:cNvCxnSpPr/>
            <p:nvPr/>
          </p:nvCxnSpPr>
          <p:spPr bwMode="auto">
            <a:xfrm>
              <a:off x="2209800" y="3203212"/>
              <a:ext cx="1066800" cy="304800"/>
            </a:xfrm>
            <a:prstGeom prst="curvedConnector3">
              <a:avLst>
                <a:gd name="adj1" fmla="val 50000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stealth" w="sm" len="med"/>
              <a:tailEnd type="stealth" w="sm" len="med"/>
            </a:ln>
            <a:effectLst/>
          </p:spPr>
        </p:cxnSp>
        <p:pic>
          <p:nvPicPr>
            <p:cNvPr id="77" name="Picture 2" descr="http://www.ieee802.org/802.GIF"/>
            <p:cNvPicPr>
              <a:picLocks noChangeAspect="1" noChangeArrowheads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2590800" y="3200400"/>
              <a:ext cx="307041" cy="316345"/>
            </a:xfrm>
            <a:prstGeom prst="rect">
              <a:avLst/>
            </a:prstGeom>
            <a:noFill/>
          </p:spPr>
        </p:pic>
      </p:grpSp>
      <p:grpSp>
        <p:nvGrpSpPr>
          <p:cNvPr id="90" name="Group 89"/>
          <p:cNvGrpSpPr/>
          <p:nvPr/>
        </p:nvGrpSpPr>
        <p:grpSpPr>
          <a:xfrm>
            <a:off x="2600840" y="3433821"/>
            <a:ext cx="723669" cy="608637"/>
            <a:chOff x="2600840" y="3433821"/>
            <a:chExt cx="723669" cy="608637"/>
          </a:xfrm>
        </p:grpSpPr>
        <p:grpSp>
          <p:nvGrpSpPr>
            <p:cNvPr id="79" name="Group 18"/>
            <p:cNvGrpSpPr>
              <a:grpSpLocks/>
            </p:cNvGrpSpPr>
            <p:nvPr/>
          </p:nvGrpSpPr>
          <p:grpSpPr bwMode="auto">
            <a:xfrm rot="7187548" flipV="1">
              <a:off x="2658356" y="3376305"/>
              <a:ext cx="608637" cy="723669"/>
              <a:chOff x="2870" y="2211"/>
              <a:chExt cx="690" cy="728"/>
            </a:xfrm>
          </p:grpSpPr>
          <p:sp>
            <p:nvSpPr>
              <p:cNvPr id="80" name="Freeform 19"/>
              <p:cNvSpPr>
                <a:spLocks/>
              </p:cNvSpPr>
              <p:nvPr/>
            </p:nvSpPr>
            <p:spPr bwMode="auto">
              <a:xfrm>
                <a:off x="2870" y="2551"/>
                <a:ext cx="461" cy="388"/>
              </a:xfrm>
              <a:custGeom>
                <a:avLst/>
                <a:gdLst/>
                <a:ahLst/>
                <a:cxnLst>
                  <a:cxn ang="0">
                    <a:pos x="111" y="28"/>
                  </a:cxn>
                  <a:cxn ang="0">
                    <a:pos x="116" y="30"/>
                  </a:cxn>
                  <a:cxn ang="0">
                    <a:pos x="128" y="0"/>
                  </a:cxn>
                  <a:cxn ang="0">
                    <a:pos x="149" y="5"/>
                  </a:cxn>
                  <a:cxn ang="0">
                    <a:pos x="0" y="247"/>
                  </a:cxn>
                  <a:cxn ang="0">
                    <a:pos x="111" y="28"/>
                  </a:cxn>
                </a:cxnLst>
                <a:rect l="0" t="0" r="r" b="b"/>
                <a:pathLst>
                  <a:path w="149" h="247">
                    <a:moveTo>
                      <a:pt x="111" y="28"/>
                    </a:moveTo>
                    <a:lnTo>
                      <a:pt x="116" y="30"/>
                    </a:lnTo>
                    <a:lnTo>
                      <a:pt x="128" y="0"/>
                    </a:lnTo>
                    <a:lnTo>
                      <a:pt x="149" y="5"/>
                    </a:lnTo>
                    <a:lnTo>
                      <a:pt x="0" y="247"/>
                    </a:lnTo>
                    <a:lnTo>
                      <a:pt x="111" y="28"/>
                    </a:lnTo>
                    <a:close/>
                  </a:path>
                </a:pathLst>
              </a:custGeom>
              <a:solidFill>
                <a:srgbClr val="F2BD1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" name="Freeform 20"/>
              <p:cNvSpPr>
                <a:spLocks/>
              </p:cNvSpPr>
              <p:nvPr/>
            </p:nvSpPr>
            <p:spPr bwMode="auto">
              <a:xfrm>
                <a:off x="3158" y="2211"/>
                <a:ext cx="402" cy="384"/>
              </a:xfrm>
              <a:custGeom>
                <a:avLst/>
                <a:gdLst/>
                <a:ahLst/>
                <a:cxnLst>
                  <a:cxn ang="0">
                    <a:pos x="0" y="239"/>
                  </a:cxn>
                  <a:cxn ang="0">
                    <a:pos x="130" y="0"/>
                  </a:cxn>
                  <a:cxn ang="0">
                    <a:pos x="35" y="216"/>
                  </a:cxn>
                  <a:cxn ang="0">
                    <a:pos x="32" y="216"/>
                  </a:cxn>
                  <a:cxn ang="0">
                    <a:pos x="18" y="244"/>
                  </a:cxn>
                  <a:cxn ang="0">
                    <a:pos x="0" y="239"/>
                  </a:cxn>
                </a:cxnLst>
                <a:rect l="0" t="0" r="r" b="b"/>
                <a:pathLst>
                  <a:path w="130" h="244">
                    <a:moveTo>
                      <a:pt x="0" y="239"/>
                    </a:moveTo>
                    <a:lnTo>
                      <a:pt x="130" y="0"/>
                    </a:lnTo>
                    <a:lnTo>
                      <a:pt x="35" y="216"/>
                    </a:lnTo>
                    <a:lnTo>
                      <a:pt x="32" y="216"/>
                    </a:lnTo>
                    <a:lnTo>
                      <a:pt x="18" y="244"/>
                    </a:lnTo>
                    <a:lnTo>
                      <a:pt x="0" y="239"/>
                    </a:lnTo>
                    <a:close/>
                  </a:path>
                </a:pathLst>
              </a:custGeom>
              <a:solidFill>
                <a:srgbClr val="F2BD1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pic>
          <p:nvPicPr>
            <p:cNvPr id="78" name="Picture 2" descr="http://www.ieee802.org/802.GIF"/>
            <p:cNvPicPr>
              <a:picLocks noChangeAspect="1" noChangeArrowheads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2819400" y="3581400"/>
              <a:ext cx="307041" cy="316345"/>
            </a:xfrm>
            <a:prstGeom prst="rect">
              <a:avLst/>
            </a:prstGeom>
            <a:noFill/>
          </p:spPr>
        </p:pic>
      </p:grpSp>
      <p:grpSp>
        <p:nvGrpSpPr>
          <p:cNvPr id="99" name="Group 98"/>
          <p:cNvGrpSpPr/>
          <p:nvPr/>
        </p:nvGrpSpPr>
        <p:grpSpPr>
          <a:xfrm>
            <a:off x="5040493" y="3719773"/>
            <a:ext cx="815614" cy="350672"/>
            <a:chOff x="5040493" y="3719773"/>
            <a:chExt cx="815614" cy="350672"/>
          </a:xfrm>
        </p:grpSpPr>
        <p:grpSp>
          <p:nvGrpSpPr>
            <p:cNvPr id="91" name="Group 18"/>
            <p:cNvGrpSpPr>
              <a:grpSpLocks/>
            </p:cNvGrpSpPr>
            <p:nvPr/>
          </p:nvGrpSpPr>
          <p:grpSpPr bwMode="auto">
            <a:xfrm rot="7950528" flipV="1">
              <a:off x="5272964" y="3487302"/>
              <a:ext cx="350672" cy="815614"/>
              <a:chOff x="2870" y="2211"/>
              <a:chExt cx="690" cy="728"/>
            </a:xfrm>
          </p:grpSpPr>
          <p:sp>
            <p:nvSpPr>
              <p:cNvPr id="92" name="Freeform 19"/>
              <p:cNvSpPr>
                <a:spLocks/>
              </p:cNvSpPr>
              <p:nvPr/>
            </p:nvSpPr>
            <p:spPr bwMode="auto">
              <a:xfrm>
                <a:off x="2870" y="2551"/>
                <a:ext cx="461" cy="388"/>
              </a:xfrm>
              <a:custGeom>
                <a:avLst/>
                <a:gdLst/>
                <a:ahLst/>
                <a:cxnLst>
                  <a:cxn ang="0">
                    <a:pos x="111" y="28"/>
                  </a:cxn>
                  <a:cxn ang="0">
                    <a:pos x="116" y="30"/>
                  </a:cxn>
                  <a:cxn ang="0">
                    <a:pos x="128" y="0"/>
                  </a:cxn>
                  <a:cxn ang="0">
                    <a:pos x="149" y="5"/>
                  </a:cxn>
                  <a:cxn ang="0">
                    <a:pos x="0" y="247"/>
                  </a:cxn>
                  <a:cxn ang="0">
                    <a:pos x="111" y="28"/>
                  </a:cxn>
                </a:cxnLst>
                <a:rect l="0" t="0" r="r" b="b"/>
                <a:pathLst>
                  <a:path w="149" h="247">
                    <a:moveTo>
                      <a:pt x="111" y="28"/>
                    </a:moveTo>
                    <a:lnTo>
                      <a:pt x="116" y="30"/>
                    </a:lnTo>
                    <a:lnTo>
                      <a:pt x="128" y="0"/>
                    </a:lnTo>
                    <a:lnTo>
                      <a:pt x="149" y="5"/>
                    </a:lnTo>
                    <a:lnTo>
                      <a:pt x="0" y="247"/>
                    </a:lnTo>
                    <a:lnTo>
                      <a:pt x="111" y="28"/>
                    </a:lnTo>
                    <a:close/>
                  </a:path>
                </a:pathLst>
              </a:custGeom>
              <a:solidFill>
                <a:srgbClr val="F2BD1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" name="Freeform 20"/>
              <p:cNvSpPr>
                <a:spLocks/>
              </p:cNvSpPr>
              <p:nvPr/>
            </p:nvSpPr>
            <p:spPr bwMode="auto">
              <a:xfrm>
                <a:off x="3158" y="2211"/>
                <a:ext cx="402" cy="384"/>
              </a:xfrm>
              <a:custGeom>
                <a:avLst/>
                <a:gdLst/>
                <a:ahLst/>
                <a:cxnLst>
                  <a:cxn ang="0">
                    <a:pos x="0" y="239"/>
                  </a:cxn>
                  <a:cxn ang="0">
                    <a:pos x="130" y="0"/>
                  </a:cxn>
                  <a:cxn ang="0">
                    <a:pos x="35" y="216"/>
                  </a:cxn>
                  <a:cxn ang="0">
                    <a:pos x="32" y="216"/>
                  </a:cxn>
                  <a:cxn ang="0">
                    <a:pos x="18" y="244"/>
                  </a:cxn>
                  <a:cxn ang="0">
                    <a:pos x="0" y="239"/>
                  </a:cxn>
                </a:cxnLst>
                <a:rect l="0" t="0" r="r" b="b"/>
                <a:pathLst>
                  <a:path w="130" h="244">
                    <a:moveTo>
                      <a:pt x="0" y="239"/>
                    </a:moveTo>
                    <a:lnTo>
                      <a:pt x="130" y="0"/>
                    </a:lnTo>
                    <a:lnTo>
                      <a:pt x="35" y="216"/>
                    </a:lnTo>
                    <a:lnTo>
                      <a:pt x="32" y="216"/>
                    </a:lnTo>
                    <a:lnTo>
                      <a:pt x="18" y="244"/>
                    </a:lnTo>
                    <a:lnTo>
                      <a:pt x="0" y="239"/>
                    </a:lnTo>
                    <a:close/>
                  </a:path>
                </a:pathLst>
              </a:custGeom>
              <a:solidFill>
                <a:srgbClr val="F2BD1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pic>
          <p:nvPicPr>
            <p:cNvPr id="85" name="Picture 2" descr="http://www.ieee802.org/802.GIF"/>
            <p:cNvPicPr>
              <a:picLocks noChangeAspect="1" noChangeArrowheads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5334000" y="3733800"/>
              <a:ext cx="307041" cy="316345"/>
            </a:xfrm>
            <a:prstGeom prst="rect">
              <a:avLst/>
            </a:prstGeom>
            <a:noFill/>
          </p:spPr>
        </p:pic>
      </p:grpSp>
      <p:grpSp>
        <p:nvGrpSpPr>
          <p:cNvPr id="98" name="Group 97"/>
          <p:cNvGrpSpPr/>
          <p:nvPr/>
        </p:nvGrpSpPr>
        <p:grpSpPr>
          <a:xfrm>
            <a:off x="5181600" y="3200400"/>
            <a:ext cx="1143000" cy="316345"/>
            <a:chOff x="5181600" y="3200400"/>
            <a:chExt cx="1143000" cy="316345"/>
          </a:xfrm>
        </p:grpSpPr>
        <p:cxnSp>
          <p:nvCxnSpPr>
            <p:cNvPr id="74" name="Curved Connector 73"/>
            <p:cNvCxnSpPr>
              <a:endCxn id="58" idx="1"/>
            </p:cNvCxnSpPr>
            <p:nvPr/>
          </p:nvCxnSpPr>
          <p:spPr bwMode="auto">
            <a:xfrm>
              <a:off x="5181600" y="3203212"/>
              <a:ext cx="1143000" cy="297021"/>
            </a:xfrm>
            <a:prstGeom prst="curvedConnector3">
              <a:avLst>
                <a:gd name="adj1" fmla="val 50000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stealth" w="sm" len="med"/>
              <a:tailEnd type="stealth" w="sm" len="med"/>
            </a:ln>
            <a:effectLst/>
          </p:spPr>
        </p:cxnSp>
        <p:pic>
          <p:nvPicPr>
            <p:cNvPr id="86" name="Picture 2" descr="http://www.ieee802.org/802.GIF"/>
            <p:cNvPicPr>
              <a:picLocks noChangeAspect="1" noChangeArrowheads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5562600" y="3200400"/>
              <a:ext cx="307041" cy="316345"/>
            </a:xfrm>
            <a:prstGeom prst="rect">
              <a:avLst/>
            </a:prstGeom>
            <a:noFill/>
          </p:spPr>
        </p:pic>
      </p:grpSp>
      <p:grpSp>
        <p:nvGrpSpPr>
          <p:cNvPr id="97" name="Group 96"/>
          <p:cNvGrpSpPr/>
          <p:nvPr/>
        </p:nvGrpSpPr>
        <p:grpSpPr>
          <a:xfrm>
            <a:off x="5115423" y="2649303"/>
            <a:ext cx="741952" cy="388053"/>
            <a:chOff x="5115423" y="2649303"/>
            <a:chExt cx="741952" cy="388053"/>
          </a:xfrm>
        </p:grpSpPr>
        <p:grpSp>
          <p:nvGrpSpPr>
            <p:cNvPr id="94" name="Group 18"/>
            <p:cNvGrpSpPr>
              <a:grpSpLocks/>
            </p:cNvGrpSpPr>
            <p:nvPr/>
          </p:nvGrpSpPr>
          <p:grpSpPr bwMode="auto">
            <a:xfrm rot="5587469" flipV="1">
              <a:off x="5292372" y="2472354"/>
              <a:ext cx="388053" cy="741952"/>
              <a:chOff x="2870" y="2211"/>
              <a:chExt cx="690" cy="728"/>
            </a:xfrm>
          </p:grpSpPr>
          <p:sp>
            <p:nvSpPr>
              <p:cNvPr id="95" name="Freeform 19"/>
              <p:cNvSpPr>
                <a:spLocks/>
              </p:cNvSpPr>
              <p:nvPr/>
            </p:nvSpPr>
            <p:spPr bwMode="auto">
              <a:xfrm>
                <a:off x="2870" y="2551"/>
                <a:ext cx="461" cy="388"/>
              </a:xfrm>
              <a:custGeom>
                <a:avLst/>
                <a:gdLst/>
                <a:ahLst/>
                <a:cxnLst>
                  <a:cxn ang="0">
                    <a:pos x="111" y="28"/>
                  </a:cxn>
                  <a:cxn ang="0">
                    <a:pos x="116" y="30"/>
                  </a:cxn>
                  <a:cxn ang="0">
                    <a:pos x="128" y="0"/>
                  </a:cxn>
                  <a:cxn ang="0">
                    <a:pos x="149" y="5"/>
                  </a:cxn>
                  <a:cxn ang="0">
                    <a:pos x="0" y="247"/>
                  </a:cxn>
                  <a:cxn ang="0">
                    <a:pos x="111" y="28"/>
                  </a:cxn>
                </a:cxnLst>
                <a:rect l="0" t="0" r="r" b="b"/>
                <a:pathLst>
                  <a:path w="149" h="247">
                    <a:moveTo>
                      <a:pt x="111" y="28"/>
                    </a:moveTo>
                    <a:lnTo>
                      <a:pt x="116" y="30"/>
                    </a:lnTo>
                    <a:lnTo>
                      <a:pt x="128" y="0"/>
                    </a:lnTo>
                    <a:lnTo>
                      <a:pt x="149" y="5"/>
                    </a:lnTo>
                    <a:lnTo>
                      <a:pt x="0" y="247"/>
                    </a:lnTo>
                    <a:lnTo>
                      <a:pt x="111" y="28"/>
                    </a:lnTo>
                    <a:close/>
                  </a:path>
                </a:pathLst>
              </a:custGeom>
              <a:solidFill>
                <a:srgbClr val="F2BD1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" name="Freeform 20"/>
              <p:cNvSpPr>
                <a:spLocks/>
              </p:cNvSpPr>
              <p:nvPr/>
            </p:nvSpPr>
            <p:spPr bwMode="auto">
              <a:xfrm>
                <a:off x="3158" y="2211"/>
                <a:ext cx="402" cy="384"/>
              </a:xfrm>
              <a:custGeom>
                <a:avLst/>
                <a:gdLst/>
                <a:ahLst/>
                <a:cxnLst>
                  <a:cxn ang="0">
                    <a:pos x="0" y="239"/>
                  </a:cxn>
                  <a:cxn ang="0">
                    <a:pos x="130" y="0"/>
                  </a:cxn>
                  <a:cxn ang="0">
                    <a:pos x="35" y="216"/>
                  </a:cxn>
                  <a:cxn ang="0">
                    <a:pos x="32" y="216"/>
                  </a:cxn>
                  <a:cxn ang="0">
                    <a:pos x="18" y="244"/>
                  </a:cxn>
                  <a:cxn ang="0">
                    <a:pos x="0" y="239"/>
                  </a:cxn>
                </a:cxnLst>
                <a:rect l="0" t="0" r="r" b="b"/>
                <a:pathLst>
                  <a:path w="130" h="244">
                    <a:moveTo>
                      <a:pt x="0" y="239"/>
                    </a:moveTo>
                    <a:lnTo>
                      <a:pt x="130" y="0"/>
                    </a:lnTo>
                    <a:lnTo>
                      <a:pt x="35" y="216"/>
                    </a:lnTo>
                    <a:lnTo>
                      <a:pt x="32" y="216"/>
                    </a:lnTo>
                    <a:lnTo>
                      <a:pt x="18" y="244"/>
                    </a:lnTo>
                    <a:lnTo>
                      <a:pt x="0" y="239"/>
                    </a:lnTo>
                    <a:close/>
                  </a:path>
                </a:pathLst>
              </a:custGeom>
              <a:solidFill>
                <a:srgbClr val="F2BD1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pic>
          <p:nvPicPr>
            <p:cNvPr id="87" name="Picture 2" descr="http://www.ieee802.org/802.GIF"/>
            <p:cNvPicPr>
              <a:picLocks noChangeAspect="1" noChangeArrowheads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5334000" y="2667000"/>
              <a:ext cx="307041" cy="316345"/>
            </a:xfrm>
            <a:prstGeom prst="rect">
              <a:avLst/>
            </a:prstGeom>
            <a:noFill/>
          </p:spPr>
        </p:pic>
      </p:grpSp>
      <p:pic>
        <p:nvPicPr>
          <p:cNvPr id="103" name="Picture 102" descr="MC900439836.PN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209800" y="3638550"/>
            <a:ext cx="457200" cy="457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1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5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9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3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7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Rounded Rectangle 136"/>
          <p:cNvSpPr/>
          <p:nvPr/>
        </p:nvSpPr>
        <p:spPr bwMode="auto">
          <a:xfrm>
            <a:off x="6400800" y="1536666"/>
            <a:ext cx="1219200" cy="1600200"/>
          </a:xfrm>
          <a:prstGeom prst="roundRect">
            <a:avLst>
              <a:gd name="adj" fmla="val 12403"/>
            </a:avLst>
          </a:prstGeom>
          <a:solidFill>
            <a:schemeClr val="accent4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6" name="Rounded Rectangle 135"/>
          <p:cNvSpPr/>
          <p:nvPr/>
        </p:nvSpPr>
        <p:spPr bwMode="auto">
          <a:xfrm>
            <a:off x="2667000" y="1536666"/>
            <a:ext cx="2057400" cy="1600200"/>
          </a:xfrm>
          <a:prstGeom prst="roundRect">
            <a:avLst>
              <a:gd name="adj" fmla="val 12403"/>
            </a:avLst>
          </a:prstGeom>
          <a:solidFill>
            <a:srgbClr val="A7E8FF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74638"/>
            <a:ext cx="8382000" cy="1143000"/>
          </a:xfrm>
        </p:spPr>
        <p:txBody>
          <a:bodyPr/>
          <a:lstStyle/>
          <a:p>
            <a:r>
              <a:rPr lang="en-US" smtClean="0"/>
              <a:t>Dynamic attachment of terminals to </a:t>
            </a:r>
            <a:r>
              <a:rPr lang="en-US" smtClean="0"/>
              <a:t>networks</a:t>
            </a:r>
            <a:endParaRPr lang="en-US"/>
          </a:p>
        </p:txBody>
      </p:sp>
      <p:sp>
        <p:nvSpPr>
          <p:cNvPr id="104589" name="Rectangle 141"/>
          <p:cNvSpPr>
            <a:spLocks noGrp="1" noChangeArrowheads="1"/>
          </p:cNvSpPr>
          <p:nvPr>
            <p:ph idx="1"/>
          </p:nvPr>
        </p:nvSpPr>
        <p:spPr>
          <a:xfrm>
            <a:off x="457200" y="3505200"/>
            <a:ext cx="8229600" cy="28194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Communication </a:t>
            </a:r>
            <a:r>
              <a:rPr lang="en-US" dirty="0" smtClean="0"/>
              <a:t>networks </a:t>
            </a:r>
            <a:r>
              <a:rPr lang="en-US" dirty="0" smtClean="0"/>
              <a:t>supporting dynamic attachment of terminals are </a:t>
            </a:r>
            <a:r>
              <a:rPr lang="en-US" dirty="0" smtClean="0"/>
              <a:t>usually structured into</a:t>
            </a:r>
          </a:p>
          <a:p>
            <a:pPr lvl="1"/>
            <a:r>
              <a:rPr lang="en-US" dirty="0" smtClean="0"/>
              <a:t>Access Network</a:t>
            </a:r>
          </a:p>
          <a:p>
            <a:pPr lvl="2"/>
            <a:r>
              <a:rPr lang="en-US" dirty="0" smtClean="0"/>
              <a:t>Distributed infrastructure for aggregation of multiple network access interfaces into a common interface</a:t>
            </a:r>
          </a:p>
          <a:p>
            <a:pPr lvl="1"/>
            <a:r>
              <a:rPr lang="en-US" dirty="0" smtClean="0"/>
              <a:t>Core Network</a:t>
            </a:r>
          </a:p>
          <a:p>
            <a:pPr lvl="2"/>
            <a:r>
              <a:rPr lang="en-US" dirty="0" smtClean="0"/>
              <a:t>Infrastructure for control and management of network access and end-to-end IP connectivity</a:t>
            </a:r>
          </a:p>
          <a:p>
            <a:pPr lvl="1"/>
            <a:r>
              <a:rPr lang="en-US" dirty="0" smtClean="0"/>
              <a:t>Services</a:t>
            </a:r>
          </a:p>
          <a:p>
            <a:pPr lvl="2"/>
            <a:r>
              <a:rPr lang="en-US" dirty="0" smtClean="0"/>
              <a:t>Infrastructure for providing services on top of established IP connectivity</a:t>
            </a:r>
            <a:endParaRPr lang="en-US" dirty="0"/>
          </a:p>
        </p:txBody>
      </p:sp>
      <p:sp>
        <p:nvSpPr>
          <p:cNvPr id="104459" name="AutoShape 11"/>
          <p:cNvSpPr>
            <a:spLocks noChangeArrowheads="1"/>
          </p:cNvSpPr>
          <p:nvPr/>
        </p:nvSpPr>
        <p:spPr bwMode="auto">
          <a:xfrm>
            <a:off x="914400" y="1536666"/>
            <a:ext cx="990600" cy="1611313"/>
          </a:xfrm>
          <a:prstGeom prst="flowChartAlternateProcess">
            <a:avLst/>
          </a:prstGeom>
          <a:solidFill>
            <a:srgbClr val="6DC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anchor="ctr"/>
          <a:lstStyle/>
          <a:p>
            <a:endParaRPr lang="en-US"/>
          </a:p>
        </p:txBody>
      </p:sp>
      <p:sp>
        <p:nvSpPr>
          <p:cNvPr id="104461" name="AutoShape 13"/>
          <p:cNvSpPr>
            <a:spLocks noChangeArrowheads="1"/>
          </p:cNvSpPr>
          <p:nvPr/>
        </p:nvSpPr>
        <p:spPr bwMode="auto">
          <a:xfrm>
            <a:off x="5040313" y="1536666"/>
            <a:ext cx="1055687" cy="1611313"/>
          </a:xfrm>
          <a:prstGeom prst="flowChartAlternateProcess">
            <a:avLst/>
          </a:prstGeom>
          <a:solidFill>
            <a:srgbClr val="8BB2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anchor="ctr"/>
          <a:lstStyle/>
          <a:p>
            <a:endParaRPr lang="en-US"/>
          </a:p>
        </p:txBody>
      </p:sp>
      <p:sp>
        <p:nvSpPr>
          <p:cNvPr id="104462" name="Freeform 14"/>
          <p:cNvSpPr>
            <a:spLocks/>
          </p:cNvSpPr>
          <p:nvPr/>
        </p:nvSpPr>
        <p:spPr bwMode="auto">
          <a:xfrm>
            <a:off x="5384800" y="2438366"/>
            <a:ext cx="387350" cy="889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90"/>
              </a:cxn>
              <a:cxn ang="0">
                <a:pos x="499" y="90"/>
              </a:cxn>
              <a:cxn ang="0">
                <a:pos x="499" y="0"/>
              </a:cxn>
            </a:cxnLst>
            <a:rect l="0" t="0" r="r" b="b"/>
            <a:pathLst>
              <a:path w="499" h="90">
                <a:moveTo>
                  <a:pt x="0" y="0"/>
                </a:moveTo>
                <a:lnTo>
                  <a:pt x="0" y="90"/>
                </a:lnTo>
                <a:lnTo>
                  <a:pt x="499" y="90"/>
                </a:lnTo>
                <a:lnTo>
                  <a:pt x="499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lIns="0" tIns="0"/>
          <a:lstStyle/>
          <a:p>
            <a:endParaRPr lang="en-US"/>
          </a:p>
        </p:txBody>
      </p:sp>
      <p:graphicFrame>
        <p:nvGraphicFramePr>
          <p:cNvPr id="104463" name="Object 15">
            <a:hlinkClick r:id="" action="ppaction://ole?verb=0"/>
          </p:cNvPr>
          <p:cNvGraphicFramePr>
            <a:graphicFrameLocks/>
          </p:cNvGraphicFramePr>
          <p:nvPr/>
        </p:nvGraphicFramePr>
        <p:xfrm>
          <a:off x="6553200" y="2527267"/>
          <a:ext cx="990600" cy="533399"/>
        </p:xfrm>
        <a:graphic>
          <a:graphicData uri="http://schemas.openxmlformats.org/presentationml/2006/ole">
            <p:oleObj spid="_x0000_s1026" name="Clip" r:id="rId4" imgW="5759280" imgH="3222360" progId="">
              <p:embed/>
            </p:oleObj>
          </a:graphicData>
        </a:graphic>
      </p:graphicFrame>
      <p:sp>
        <p:nvSpPr>
          <p:cNvPr id="104464" name="Text Box 16"/>
          <p:cNvSpPr txBox="1">
            <a:spLocks noChangeArrowheads="1"/>
          </p:cNvSpPr>
          <p:nvPr/>
        </p:nvSpPr>
        <p:spPr bwMode="auto">
          <a:xfrm>
            <a:off x="6663351" y="2610290"/>
            <a:ext cx="79060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4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Internet</a:t>
            </a:r>
            <a:endParaRPr lang="en-US" sz="1400" dirty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104466" name="Line 18"/>
          <p:cNvSpPr>
            <a:spLocks noChangeShapeType="1"/>
          </p:cNvSpPr>
          <p:nvPr/>
        </p:nvSpPr>
        <p:spPr bwMode="auto">
          <a:xfrm>
            <a:off x="3429000" y="2298666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/>
          <a:lstStyle/>
          <a:p>
            <a:endParaRPr lang="en-US"/>
          </a:p>
        </p:txBody>
      </p:sp>
      <p:sp>
        <p:nvSpPr>
          <p:cNvPr id="104467" name="Line 19"/>
          <p:cNvSpPr>
            <a:spLocks noChangeShapeType="1"/>
          </p:cNvSpPr>
          <p:nvPr/>
        </p:nvSpPr>
        <p:spPr bwMode="auto">
          <a:xfrm flipH="1">
            <a:off x="3335336" y="2755865"/>
            <a:ext cx="703263" cy="2762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/>
          <a:lstStyle/>
          <a:p>
            <a:endParaRPr lang="en-US"/>
          </a:p>
        </p:txBody>
      </p:sp>
      <p:sp>
        <p:nvSpPr>
          <p:cNvPr id="104468" name="Line 20"/>
          <p:cNvSpPr>
            <a:spLocks noChangeShapeType="1"/>
          </p:cNvSpPr>
          <p:nvPr/>
        </p:nvSpPr>
        <p:spPr bwMode="auto">
          <a:xfrm flipV="1">
            <a:off x="4343400" y="2755866"/>
            <a:ext cx="2286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470" name="AutoShape 22"/>
          <p:cNvSpPr>
            <a:spLocks noChangeArrowheads="1"/>
          </p:cNvSpPr>
          <p:nvPr/>
        </p:nvSpPr>
        <p:spPr bwMode="auto">
          <a:xfrm>
            <a:off x="5195888" y="2128803"/>
            <a:ext cx="360362" cy="327025"/>
          </a:xfrm>
          <a:prstGeom prst="can">
            <a:avLst>
              <a:gd name="adj" fmla="val 25000"/>
            </a:avLst>
          </a:prstGeom>
          <a:solidFill>
            <a:srgbClr val="66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sz="1600">
              <a:ea typeface="ＭＳ Ｐゴシック" pitchFamily="34" charset="-128"/>
            </a:endParaRPr>
          </a:p>
        </p:txBody>
      </p:sp>
      <p:pic>
        <p:nvPicPr>
          <p:cNvPr id="104471" name="Picture 23" descr="x_big_image2"/>
          <p:cNvPicPr>
            <a:picLocks noChangeAspect="1" noChangeArrowheads="1"/>
          </p:cNvPicPr>
          <p:nvPr/>
        </p:nvPicPr>
        <p:blipFill>
          <a:blip r:embed="rId5">
            <a:lum bright="10000" contrast="40000"/>
          </a:blip>
          <a:srcRect/>
          <a:stretch>
            <a:fillRect/>
          </a:stretch>
        </p:blipFill>
        <p:spPr bwMode="auto">
          <a:xfrm>
            <a:off x="1031544" y="2204530"/>
            <a:ext cx="682625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25"/>
          <p:cNvGrpSpPr>
            <a:grpSpLocks noChangeAspect="1"/>
          </p:cNvGrpSpPr>
          <p:nvPr/>
        </p:nvGrpSpPr>
        <p:grpSpPr bwMode="auto">
          <a:xfrm flipH="1">
            <a:off x="2687637" y="2239929"/>
            <a:ext cx="661988" cy="796925"/>
            <a:chOff x="5" y="2480"/>
            <a:chExt cx="237" cy="430"/>
          </a:xfrm>
        </p:grpSpPr>
        <p:grpSp>
          <p:nvGrpSpPr>
            <p:cNvPr id="3" name="Group 26"/>
            <p:cNvGrpSpPr>
              <a:grpSpLocks noChangeAspect="1"/>
            </p:cNvGrpSpPr>
            <p:nvPr/>
          </p:nvGrpSpPr>
          <p:grpSpPr bwMode="auto">
            <a:xfrm>
              <a:off x="5" y="2521"/>
              <a:ext cx="145" cy="389"/>
              <a:chOff x="5" y="2521"/>
              <a:chExt cx="145" cy="389"/>
            </a:xfrm>
          </p:grpSpPr>
          <p:grpSp>
            <p:nvGrpSpPr>
              <p:cNvPr id="4" name="Group 27"/>
              <p:cNvGrpSpPr>
                <a:grpSpLocks noChangeAspect="1"/>
              </p:cNvGrpSpPr>
              <p:nvPr/>
            </p:nvGrpSpPr>
            <p:grpSpPr bwMode="auto">
              <a:xfrm>
                <a:off x="7" y="2654"/>
                <a:ext cx="143" cy="256"/>
                <a:chOff x="7" y="2654"/>
                <a:chExt cx="143" cy="256"/>
              </a:xfrm>
            </p:grpSpPr>
            <p:grpSp>
              <p:nvGrpSpPr>
                <p:cNvPr id="5" name="Group 28"/>
                <p:cNvGrpSpPr>
                  <a:grpSpLocks noChangeAspect="1"/>
                </p:cNvGrpSpPr>
                <p:nvPr/>
              </p:nvGrpSpPr>
              <p:grpSpPr bwMode="auto">
                <a:xfrm>
                  <a:off x="7" y="2661"/>
                  <a:ext cx="93" cy="247"/>
                  <a:chOff x="7" y="2661"/>
                  <a:chExt cx="93" cy="247"/>
                </a:xfrm>
              </p:grpSpPr>
              <p:sp>
                <p:nvSpPr>
                  <p:cNvPr id="104477" name="Line 2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3" cy="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4478" name="Line 30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34" y="2664"/>
                    <a:ext cx="42" cy="5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4479" name="Line 3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33" y="2716"/>
                    <a:ext cx="57" cy="110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4480" name="Line 3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" y="2824"/>
                    <a:ext cx="83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4481" name="Line 3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9" y="2824"/>
                    <a:ext cx="81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4482" name="Line 34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17" y="2716"/>
                    <a:ext cx="64" cy="10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4483" name="Line 3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9" cy="5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04484" name="Line 36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7" y="2808"/>
                  <a:ext cx="34" cy="102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485" name="Line 37"/>
                <p:cNvSpPr>
                  <a:spLocks noChangeAspect="1" noChangeShapeType="1"/>
                </p:cNvSpPr>
                <p:nvPr/>
              </p:nvSpPr>
              <p:spPr bwMode="auto">
                <a:xfrm>
                  <a:off x="84" y="2718"/>
                  <a:ext cx="48" cy="9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486" name="Line 38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84" y="2655"/>
                  <a:ext cx="12" cy="6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487" name="Line 3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8" y="2654"/>
                  <a:ext cx="20" cy="9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488" name="Line 40"/>
                <p:cNvSpPr>
                  <a:spLocks noChangeAspect="1" noChangeShapeType="1"/>
                </p:cNvSpPr>
                <p:nvPr/>
              </p:nvSpPr>
              <p:spPr bwMode="auto">
                <a:xfrm>
                  <a:off x="79" y="2663"/>
                  <a:ext cx="30" cy="45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489" name="Line 41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3" y="2708"/>
                  <a:ext cx="13" cy="117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490" name="Line 42"/>
                <p:cNvSpPr>
                  <a:spLocks noChangeAspect="1" noChangeShapeType="1"/>
                </p:cNvSpPr>
                <p:nvPr/>
              </p:nvSpPr>
              <p:spPr bwMode="auto">
                <a:xfrm>
                  <a:off x="93" y="2824"/>
                  <a:ext cx="57" cy="54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6" name="Group 43"/>
              <p:cNvGrpSpPr>
                <a:grpSpLocks noChangeAspect="1"/>
              </p:cNvGrpSpPr>
              <p:nvPr/>
            </p:nvGrpSpPr>
            <p:grpSpPr bwMode="auto">
              <a:xfrm>
                <a:off x="5" y="2533"/>
                <a:ext cx="141" cy="374"/>
                <a:chOff x="5" y="2533"/>
                <a:chExt cx="141" cy="374"/>
              </a:xfrm>
            </p:grpSpPr>
            <p:sp>
              <p:nvSpPr>
                <p:cNvPr id="104492" name="Line 4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" y="2533"/>
                  <a:ext cx="55" cy="37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493" name="Line 45"/>
                <p:cNvSpPr>
                  <a:spLocks noChangeAspect="1" noChangeShapeType="1"/>
                </p:cNvSpPr>
                <p:nvPr/>
              </p:nvSpPr>
              <p:spPr bwMode="auto">
                <a:xfrm>
                  <a:off x="62" y="2544"/>
                  <a:ext cx="35" cy="363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494" name="Line 46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8" y="2876"/>
                  <a:ext cx="48" cy="3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495" name="Line 47"/>
                <p:cNvSpPr>
                  <a:spLocks noChangeAspect="1" noChangeShapeType="1"/>
                </p:cNvSpPr>
                <p:nvPr/>
              </p:nvSpPr>
              <p:spPr bwMode="auto">
                <a:xfrm>
                  <a:off x="69" y="2541"/>
                  <a:ext cx="77" cy="337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496" name="Line 48"/>
                <p:cNvSpPr>
                  <a:spLocks noChangeAspect="1" noChangeShapeType="1"/>
                </p:cNvSpPr>
                <p:nvPr/>
              </p:nvSpPr>
              <p:spPr bwMode="auto">
                <a:xfrm>
                  <a:off x="7" y="2904"/>
                  <a:ext cx="93" cy="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04497" name="Oval 49"/>
              <p:cNvSpPr>
                <a:spLocks noChangeAspect="1" noChangeArrowheads="1"/>
              </p:cNvSpPr>
              <p:nvPr/>
            </p:nvSpPr>
            <p:spPr bwMode="auto">
              <a:xfrm>
                <a:off x="48" y="2521"/>
                <a:ext cx="39" cy="45"/>
              </a:xfrm>
              <a:prstGeom prst="ellipse">
                <a:avLst/>
              </a:prstGeom>
              <a:solidFill>
                <a:srgbClr val="FFFF0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4498" name="Arc 50"/>
            <p:cNvSpPr>
              <a:spLocks noChangeAspect="1"/>
            </p:cNvSpPr>
            <p:nvPr/>
          </p:nvSpPr>
          <p:spPr bwMode="auto">
            <a:xfrm>
              <a:off x="152" y="2480"/>
              <a:ext cx="90" cy="198"/>
            </a:xfrm>
            <a:custGeom>
              <a:avLst/>
              <a:gdLst>
                <a:gd name="G0" fmla="+- 0 0 0"/>
                <a:gd name="G1" fmla="+- 21172 0 0"/>
                <a:gd name="G2" fmla="+- 21600 0 0"/>
                <a:gd name="T0" fmla="*/ 4276 w 21600"/>
                <a:gd name="T1" fmla="*/ 0 h 42015"/>
                <a:gd name="T2" fmla="*/ 5669 w 21600"/>
                <a:gd name="T3" fmla="*/ 42015 h 42015"/>
                <a:gd name="T4" fmla="*/ 0 w 21600"/>
                <a:gd name="T5" fmla="*/ 21172 h 42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15" fill="none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</a:path>
                <a:path w="21600" h="42015" stroke="0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  <a:lnTo>
                    <a:pt x="0" y="21172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499" name="Arc 51"/>
            <p:cNvSpPr>
              <a:spLocks noChangeAspect="1"/>
            </p:cNvSpPr>
            <p:nvPr/>
          </p:nvSpPr>
          <p:spPr bwMode="auto">
            <a:xfrm>
              <a:off x="116" y="2508"/>
              <a:ext cx="78" cy="154"/>
            </a:xfrm>
            <a:custGeom>
              <a:avLst/>
              <a:gdLst>
                <a:gd name="G0" fmla="+- 0 0 0"/>
                <a:gd name="G1" fmla="+- 21159 0 0"/>
                <a:gd name="G2" fmla="+- 21600 0 0"/>
                <a:gd name="T0" fmla="*/ 4340 w 21600"/>
                <a:gd name="T1" fmla="*/ 0 h 41998"/>
                <a:gd name="T2" fmla="*/ 5682 w 21600"/>
                <a:gd name="T3" fmla="*/ 41998 h 41998"/>
                <a:gd name="T4" fmla="*/ 0 w 21600"/>
                <a:gd name="T5" fmla="*/ 21159 h 4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1998" fill="none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</a:path>
                <a:path w="21600" h="41998" stroke="0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  <a:lnTo>
                    <a:pt x="0" y="21159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500" name="Arc 52"/>
            <p:cNvSpPr>
              <a:spLocks noChangeAspect="1"/>
            </p:cNvSpPr>
            <p:nvPr/>
          </p:nvSpPr>
          <p:spPr bwMode="auto">
            <a:xfrm>
              <a:off x="102" y="2530"/>
              <a:ext cx="47" cy="117"/>
            </a:xfrm>
            <a:custGeom>
              <a:avLst/>
              <a:gdLst>
                <a:gd name="G0" fmla="+- 0 0 0"/>
                <a:gd name="G1" fmla="+- 21206 0 0"/>
                <a:gd name="G2" fmla="+- 21600 0 0"/>
                <a:gd name="T0" fmla="*/ 4104 w 21600"/>
                <a:gd name="T1" fmla="*/ 0 h 42099"/>
                <a:gd name="T2" fmla="*/ 5483 w 21600"/>
                <a:gd name="T3" fmla="*/ 42099 h 42099"/>
                <a:gd name="T4" fmla="*/ 0 w 21600"/>
                <a:gd name="T5" fmla="*/ 21206 h 420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99" fill="none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</a:path>
                <a:path w="21600" h="42099" stroke="0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  <a:lnTo>
                    <a:pt x="0" y="21206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" name="Group 53"/>
          <p:cNvGrpSpPr>
            <a:grpSpLocks noChangeAspect="1"/>
          </p:cNvGrpSpPr>
          <p:nvPr/>
        </p:nvGrpSpPr>
        <p:grpSpPr bwMode="auto">
          <a:xfrm flipH="1">
            <a:off x="3009900" y="1793841"/>
            <a:ext cx="419100" cy="504825"/>
            <a:chOff x="5" y="2480"/>
            <a:chExt cx="237" cy="430"/>
          </a:xfrm>
        </p:grpSpPr>
        <p:grpSp>
          <p:nvGrpSpPr>
            <p:cNvPr id="8" name="Group 54"/>
            <p:cNvGrpSpPr>
              <a:grpSpLocks noChangeAspect="1"/>
            </p:cNvGrpSpPr>
            <p:nvPr/>
          </p:nvGrpSpPr>
          <p:grpSpPr bwMode="auto">
            <a:xfrm>
              <a:off x="5" y="2521"/>
              <a:ext cx="145" cy="389"/>
              <a:chOff x="5" y="2521"/>
              <a:chExt cx="145" cy="389"/>
            </a:xfrm>
          </p:grpSpPr>
          <p:grpSp>
            <p:nvGrpSpPr>
              <p:cNvPr id="9" name="Group 55"/>
              <p:cNvGrpSpPr>
                <a:grpSpLocks noChangeAspect="1"/>
              </p:cNvGrpSpPr>
              <p:nvPr/>
            </p:nvGrpSpPr>
            <p:grpSpPr bwMode="auto">
              <a:xfrm>
                <a:off x="7" y="2654"/>
                <a:ext cx="143" cy="256"/>
                <a:chOff x="7" y="2654"/>
                <a:chExt cx="143" cy="256"/>
              </a:xfrm>
            </p:grpSpPr>
            <p:grpSp>
              <p:nvGrpSpPr>
                <p:cNvPr id="10" name="Group 56"/>
                <p:cNvGrpSpPr>
                  <a:grpSpLocks noChangeAspect="1"/>
                </p:cNvGrpSpPr>
                <p:nvPr/>
              </p:nvGrpSpPr>
              <p:grpSpPr bwMode="auto">
                <a:xfrm>
                  <a:off x="7" y="2661"/>
                  <a:ext cx="93" cy="247"/>
                  <a:chOff x="7" y="2661"/>
                  <a:chExt cx="93" cy="247"/>
                </a:xfrm>
              </p:grpSpPr>
              <p:sp>
                <p:nvSpPr>
                  <p:cNvPr id="104505" name="Line 57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3" cy="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4506" name="Line 58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34" y="2664"/>
                    <a:ext cx="42" cy="5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4507" name="Line 5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33" y="2716"/>
                    <a:ext cx="57" cy="110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4508" name="Line 60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" y="2824"/>
                    <a:ext cx="83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4509" name="Line 6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9" y="2824"/>
                    <a:ext cx="81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4510" name="Line 6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17" y="2716"/>
                    <a:ext cx="64" cy="10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4511" name="Line 6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9" cy="5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04512" name="Line 6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7" y="2808"/>
                  <a:ext cx="34" cy="102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513" name="Line 65"/>
                <p:cNvSpPr>
                  <a:spLocks noChangeAspect="1" noChangeShapeType="1"/>
                </p:cNvSpPr>
                <p:nvPr/>
              </p:nvSpPr>
              <p:spPr bwMode="auto">
                <a:xfrm>
                  <a:off x="84" y="2718"/>
                  <a:ext cx="48" cy="9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514" name="Line 66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84" y="2655"/>
                  <a:ext cx="12" cy="6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515" name="Line 67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8" y="2654"/>
                  <a:ext cx="20" cy="9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516" name="Line 68"/>
                <p:cNvSpPr>
                  <a:spLocks noChangeAspect="1" noChangeShapeType="1"/>
                </p:cNvSpPr>
                <p:nvPr/>
              </p:nvSpPr>
              <p:spPr bwMode="auto">
                <a:xfrm>
                  <a:off x="79" y="2663"/>
                  <a:ext cx="30" cy="45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517" name="Line 6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3" y="2708"/>
                  <a:ext cx="13" cy="117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518" name="Line 70"/>
                <p:cNvSpPr>
                  <a:spLocks noChangeAspect="1" noChangeShapeType="1"/>
                </p:cNvSpPr>
                <p:nvPr/>
              </p:nvSpPr>
              <p:spPr bwMode="auto">
                <a:xfrm>
                  <a:off x="93" y="2824"/>
                  <a:ext cx="57" cy="54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1" name="Group 71"/>
              <p:cNvGrpSpPr>
                <a:grpSpLocks noChangeAspect="1"/>
              </p:cNvGrpSpPr>
              <p:nvPr/>
            </p:nvGrpSpPr>
            <p:grpSpPr bwMode="auto">
              <a:xfrm>
                <a:off x="5" y="2533"/>
                <a:ext cx="141" cy="374"/>
                <a:chOff x="5" y="2533"/>
                <a:chExt cx="141" cy="374"/>
              </a:xfrm>
            </p:grpSpPr>
            <p:sp>
              <p:nvSpPr>
                <p:cNvPr id="104520" name="Line 72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" y="2533"/>
                  <a:ext cx="55" cy="37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521" name="Line 73"/>
                <p:cNvSpPr>
                  <a:spLocks noChangeAspect="1" noChangeShapeType="1"/>
                </p:cNvSpPr>
                <p:nvPr/>
              </p:nvSpPr>
              <p:spPr bwMode="auto">
                <a:xfrm>
                  <a:off x="62" y="2544"/>
                  <a:ext cx="35" cy="363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522" name="Line 7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8" y="2876"/>
                  <a:ext cx="48" cy="3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523" name="Line 75"/>
                <p:cNvSpPr>
                  <a:spLocks noChangeAspect="1" noChangeShapeType="1"/>
                </p:cNvSpPr>
                <p:nvPr/>
              </p:nvSpPr>
              <p:spPr bwMode="auto">
                <a:xfrm>
                  <a:off x="69" y="2541"/>
                  <a:ext cx="77" cy="337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524" name="Line 76"/>
                <p:cNvSpPr>
                  <a:spLocks noChangeAspect="1" noChangeShapeType="1"/>
                </p:cNvSpPr>
                <p:nvPr/>
              </p:nvSpPr>
              <p:spPr bwMode="auto">
                <a:xfrm>
                  <a:off x="7" y="2904"/>
                  <a:ext cx="93" cy="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04525" name="Oval 77"/>
              <p:cNvSpPr>
                <a:spLocks noChangeAspect="1" noChangeArrowheads="1"/>
              </p:cNvSpPr>
              <p:nvPr/>
            </p:nvSpPr>
            <p:spPr bwMode="auto">
              <a:xfrm>
                <a:off x="48" y="2521"/>
                <a:ext cx="39" cy="45"/>
              </a:xfrm>
              <a:prstGeom prst="ellipse">
                <a:avLst/>
              </a:prstGeom>
              <a:solidFill>
                <a:srgbClr val="FFFF0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4526" name="Arc 78"/>
            <p:cNvSpPr>
              <a:spLocks noChangeAspect="1"/>
            </p:cNvSpPr>
            <p:nvPr/>
          </p:nvSpPr>
          <p:spPr bwMode="auto">
            <a:xfrm>
              <a:off x="152" y="2480"/>
              <a:ext cx="90" cy="198"/>
            </a:xfrm>
            <a:custGeom>
              <a:avLst/>
              <a:gdLst>
                <a:gd name="G0" fmla="+- 0 0 0"/>
                <a:gd name="G1" fmla="+- 21172 0 0"/>
                <a:gd name="G2" fmla="+- 21600 0 0"/>
                <a:gd name="T0" fmla="*/ 4276 w 21600"/>
                <a:gd name="T1" fmla="*/ 0 h 42015"/>
                <a:gd name="T2" fmla="*/ 5669 w 21600"/>
                <a:gd name="T3" fmla="*/ 42015 h 42015"/>
                <a:gd name="T4" fmla="*/ 0 w 21600"/>
                <a:gd name="T5" fmla="*/ 21172 h 42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15" fill="none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</a:path>
                <a:path w="21600" h="42015" stroke="0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  <a:lnTo>
                    <a:pt x="0" y="21172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527" name="Arc 79"/>
            <p:cNvSpPr>
              <a:spLocks noChangeAspect="1"/>
            </p:cNvSpPr>
            <p:nvPr/>
          </p:nvSpPr>
          <p:spPr bwMode="auto">
            <a:xfrm>
              <a:off x="116" y="2508"/>
              <a:ext cx="78" cy="154"/>
            </a:xfrm>
            <a:custGeom>
              <a:avLst/>
              <a:gdLst>
                <a:gd name="G0" fmla="+- 0 0 0"/>
                <a:gd name="G1" fmla="+- 21159 0 0"/>
                <a:gd name="G2" fmla="+- 21600 0 0"/>
                <a:gd name="T0" fmla="*/ 4340 w 21600"/>
                <a:gd name="T1" fmla="*/ 0 h 41998"/>
                <a:gd name="T2" fmla="*/ 5682 w 21600"/>
                <a:gd name="T3" fmla="*/ 41998 h 41998"/>
                <a:gd name="T4" fmla="*/ 0 w 21600"/>
                <a:gd name="T5" fmla="*/ 21159 h 4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1998" fill="none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</a:path>
                <a:path w="21600" h="41998" stroke="0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  <a:lnTo>
                    <a:pt x="0" y="21159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528" name="Arc 80"/>
            <p:cNvSpPr>
              <a:spLocks noChangeAspect="1"/>
            </p:cNvSpPr>
            <p:nvPr/>
          </p:nvSpPr>
          <p:spPr bwMode="auto">
            <a:xfrm>
              <a:off x="102" y="2530"/>
              <a:ext cx="47" cy="117"/>
            </a:xfrm>
            <a:custGeom>
              <a:avLst/>
              <a:gdLst>
                <a:gd name="G0" fmla="+- 0 0 0"/>
                <a:gd name="G1" fmla="+- 21206 0 0"/>
                <a:gd name="G2" fmla="+- 21600 0 0"/>
                <a:gd name="T0" fmla="*/ 4104 w 21600"/>
                <a:gd name="T1" fmla="*/ 0 h 42099"/>
                <a:gd name="T2" fmla="*/ 5483 w 21600"/>
                <a:gd name="T3" fmla="*/ 42099 h 42099"/>
                <a:gd name="T4" fmla="*/ 0 w 21600"/>
                <a:gd name="T5" fmla="*/ 21206 h 420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99" fill="none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</a:path>
                <a:path w="21600" h="42099" stroke="0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  <a:lnTo>
                    <a:pt x="0" y="21206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4529" name="Text Box 81"/>
          <p:cNvSpPr txBox="1">
            <a:spLocks noChangeArrowheads="1"/>
          </p:cNvSpPr>
          <p:nvPr/>
        </p:nvSpPr>
        <p:spPr bwMode="auto">
          <a:xfrm>
            <a:off x="981067" y="1487762"/>
            <a:ext cx="840743" cy="27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ts val="2400"/>
              </a:lnSpc>
              <a:spcBef>
                <a:spcPct val="0"/>
              </a:spcBef>
              <a:buFontTx/>
              <a:buNone/>
            </a:pPr>
            <a:r>
              <a:rPr lang="de-DE" sz="1600" b="1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Terminal</a:t>
            </a:r>
            <a:endParaRPr lang="en-US" sz="1600" b="1" dirty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104530" name="Text Box 82"/>
          <p:cNvSpPr txBox="1">
            <a:spLocks noChangeArrowheads="1"/>
          </p:cNvSpPr>
          <p:nvPr/>
        </p:nvSpPr>
        <p:spPr bwMode="auto">
          <a:xfrm>
            <a:off x="2895600" y="1536666"/>
            <a:ext cx="1641476" cy="233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hr-HR" sz="1600" b="1" dirty="0" smtClean="0">
                <a:latin typeface="Arial" pitchFamily="34" charset="0"/>
                <a:cs typeface="Arial" pitchFamily="34" charset="0"/>
              </a:rPr>
              <a:t>Access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Network</a:t>
            </a:r>
            <a:r>
              <a:rPr lang="hr-HR" sz="1600" b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4532" name="Text Box 84"/>
          <p:cNvSpPr txBox="1">
            <a:spLocks noChangeArrowheads="1"/>
          </p:cNvSpPr>
          <p:nvPr/>
        </p:nvSpPr>
        <p:spPr bwMode="auto">
          <a:xfrm>
            <a:off x="6548220" y="1563962"/>
            <a:ext cx="843180" cy="19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Services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2" name="Group 85"/>
          <p:cNvGrpSpPr>
            <a:grpSpLocks/>
          </p:cNvGrpSpPr>
          <p:nvPr/>
        </p:nvGrpSpPr>
        <p:grpSpPr bwMode="auto">
          <a:xfrm>
            <a:off x="6664325" y="1876391"/>
            <a:ext cx="269875" cy="460375"/>
            <a:chOff x="4120" y="2308"/>
            <a:chExt cx="305" cy="415"/>
          </a:xfrm>
        </p:grpSpPr>
        <p:sp>
          <p:nvSpPr>
            <p:cNvPr id="104534" name="Freeform 86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535" name="Rectangle 87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536" name="Oval 88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" name="Group 89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104538" name="Line 90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39" name="Line 91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40" name="Line 92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41" name="Line 93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4542" name="Freeform 94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543" name="Oval 95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44" name="Oval 96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" name="Group 97"/>
          <p:cNvGrpSpPr>
            <a:grpSpLocks/>
          </p:cNvGrpSpPr>
          <p:nvPr/>
        </p:nvGrpSpPr>
        <p:grpSpPr bwMode="auto">
          <a:xfrm>
            <a:off x="6892925" y="1952591"/>
            <a:ext cx="269875" cy="460375"/>
            <a:chOff x="4120" y="2308"/>
            <a:chExt cx="305" cy="415"/>
          </a:xfrm>
        </p:grpSpPr>
        <p:sp>
          <p:nvSpPr>
            <p:cNvPr id="104546" name="Freeform 98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547" name="Rectangle 99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548" name="Oval 100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" name="Group 101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104550" name="Line 102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51" name="Line 103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52" name="Line 104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53" name="Line 105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4554" name="Freeform 106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555" name="Oval 107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56" name="Oval 108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6" name="Group 109"/>
          <p:cNvGrpSpPr>
            <a:grpSpLocks/>
          </p:cNvGrpSpPr>
          <p:nvPr/>
        </p:nvGrpSpPr>
        <p:grpSpPr bwMode="auto">
          <a:xfrm>
            <a:off x="7121525" y="2028791"/>
            <a:ext cx="269875" cy="460375"/>
            <a:chOff x="4120" y="2308"/>
            <a:chExt cx="305" cy="415"/>
          </a:xfrm>
        </p:grpSpPr>
        <p:sp>
          <p:nvSpPr>
            <p:cNvPr id="104558" name="Freeform 110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559" name="Rectangle 111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560" name="Oval 112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7" name="Group 113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104562" name="Line 114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63" name="Line 115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64" name="Line 116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65" name="Line 117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4566" name="Freeform 118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567" name="Oval 119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68" name="Oval 120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4569" name="Line 121"/>
          <p:cNvSpPr>
            <a:spLocks noChangeShapeType="1"/>
          </p:cNvSpPr>
          <p:nvPr/>
        </p:nvSpPr>
        <p:spPr bwMode="auto">
          <a:xfrm flipV="1">
            <a:off x="5562600" y="2374866"/>
            <a:ext cx="12954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8" name="Group 122"/>
          <p:cNvGrpSpPr>
            <a:grpSpLocks/>
          </p:cNvGrpSpPr>
          <p:nvPr/>
        </p:nvGrpSpPr>
        <p:grpSpPr bwMode="auto">
          <a:xfrm>
            <a:off x="5629275" y="2024028"/>
            <a:ext cx="269875" cy="460375"/>
            <a:chOff x="4120" y="2308"/>
            <a:chExt cx="305" cy="415"/>
          </a:xfrm>
        </p:grpSpPr>
        <p:sp>
          <p:nvSpPr>
            <p:cNvPr id="104571" name="Freeform 123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572" name="Rectangle 124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573" name="Oval 125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9" name="Group 126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104575" name="Line 127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76" name="Line 128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77" name="Line 129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78" name="Line 130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4579" name="Freeform 131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580" name="Oval 132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81" name="Oval 133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4583" name="Text Box 135"/>
          <p:cNvSpPr txBox="1">
            <a:spLocks noChangeArrowheads="1"/>
          </p:cNvSpPr>
          <p:nvPr/>
        </p:nvSpPr>
        <p:spPr bwMode="auto">
          <a:xfrm>
            <a:off x="5153179" y="1563962"/>
            <a:ext cx="867225" cy="393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hr-HR" sz="1600" b="1" dirty="0" smtClean="0">
                <a:latin typeface="Arial" pitchFamily="34" charset="0"/>
                <a:cs typeface="Arial" pitchFamily="34" charset="0"/>
              </a:rPr>
              <a:t>Core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1600" b="1" dirty="0" smtClean="0">
                <a:latin typeface="Arial" pitchFamily="34" charset="0"/>
                <a:cs typeface="Arial" pitchFamily="34" charset="0"/>
              </a:rPr>
            </a:b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Network</a:t>
            </a:r>
            <a:r>
              <a:rPr lang="hr-HR" sz="1600" b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12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0" name="Group 136"/>
          <p:cNvGrpSpPr>
            <a:grpSpLocks/>
          </p:cNvGrpSpPr>
          <p:nvPr/>
        </p:nvGrpSpPr>
        <p:grpSpPr bwMode="auto">
          <a:xfrm rot="7209871" flipV="1">
            <a:off x="1722438" y="2120866"/>
            <a:ext cx="982662" cy="871537"/>
            <a:chOff x="2870" y="2211"/>
            <a:chExt cx="690" cy="728"/>
          </a:xfrm>
        </p:grpSpPr>
        <p:sp>
          <p:nvSpPr>
            <p:cNvPr id="104585" name="Freeform 137"/>
            <p:cNvSpPr>
              <a:spLocks/>
            </p:cNvSpPr>
            <p:nvPr/>
          </p:nvSpPr>
          <p:spPr bwMode="auto">
            <a:xfrm>
              <a:off x="2870" y="2551"/>
              <a:ext cx="461" cy="388"/>
            </a:xfrm>
            <a:custGeom>
              <a:avLst/>
              <a:gdLst/>
              <a:ahLst/>
              <a:cxnLst>
                <a:cxn ang="0">
                  <a:pos x="111" y="28"/>
                </a:cxn>
                <a:cxn ang="0">
                  <a:pos x="116" y="30"/>
                </a:cxn>
                <a:cxn ang="0">
                  <a:pos x="128" y="0"/>
                </a:cxn>
                <a:cxn ang="0">
                  <a:pos x="149" y="5"/>
                </a:cxn>
                <a:cxn ang="0">
                  <a:pos x="0" y="247"/>
                </a:cxn>
                <a:cxn ang="0">
                  <a:pos x="111" y="28"/>
                </a:cxn>
              </a:cxnLst>
              <a:rect l="0" t="0" r="r" b="b"/>
              <a:pathLst>
                <a:path w="149" h="247">
                  <a:moveTo>
                    <a:pt x="111" y="28"/>
                  </a:moveTo>
                  <a:lnTo>
                    <a:pt x="116" y="30"/>
                  </a:lnTo>
                  <a:lnTo>
                    <a:pt x="128" y="0"/>
                  </a:lnTo>
                  <a:lnTo>
                    <a:pt x="149" y="5"/>
                  </a:lnTo>
                  <a:lnTo>
                    <a:pt x="0" y="247"/>
                  </a:lnTo>
                  <a:lnTo>
                    <a:pt x="111" y="28"/>
                  </a:lnTo>
                  <a:close/>
                </a:path>
              </a:pathLst>
            </a:custGeom>
            <a:solidFill>
              <a:srgbClr val="F2BD1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586" name="Freeform 138"/>
            <p:cNvSpPr>
              <a:spLocks/>
            </p:cNvSpPr>
            <p:nvPr/>
          </p:nvSpPr>
          <p:spPr bwMode="auto">
            <a:xfrm>
              <a:off x="3158" y="2211"/>
              <a:ext cx="402" cy="384"/>
            </a:xfrm>
            <a:custGeom>
              <a:avLst/>
              <a:gdLst/>
              <a:ahLst/>
              <a:cxnLst>
                <a:cxn ang="0">
                  <a:pos x="0" y="239"/>
                </a:cxn>
                <a:cxn ang="0">
                  <a:pos x="130" y="0"/>
                </a:cxn>
                <a:cxn ang="0">
                  <a:pos x="35" y="216"/>
                </a:cxn>
                <a:cxn ang="0">
                  <a:pos x="32" y="216"/>
                </a:cxn>
                <a:cxn ang="0">
                  <a:pos x="18" y="244"/>
                </a:cxn>
                <a:cxn ang="0">
                  <a:pos x="0" y="239"/>
                </a:cxn>
              </a:cxnLst>
              <a:rect l="0" t="0" r="r" b="b"/>
              <a:pathLst>
                <a:path w="130" h="244">
                  <a:moveTo>
                    <a:pt x="0" y="239"/>
                  </a:moveTo>
                  <a:lnTo>
                    <a:pt x="130" y="0"/>
                  </a:lnTo>
                  <a:lnTo>
                    <a:pt x="35" y="216"/>
                  </a:lnTo>
                  <a:lnTo>
                    <a:pt x="32" y="216"/>
                  </a:lnTo>
                  <a:lnTo>
                    <a:pt x="18" y="244"/>
                  </a:lnTo>
                  <a:lnTo>
                    <a:pt x="0" y="239"/>
                  </a:lnTo>
                  <a:close/>
                </a:path>
              </a:pathLst>
            </a:custGeom>
            <a:solidFill>
              <a:srgbClr val="F2BD1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4590" name="AutoShape 142"/>
          <p:cNvSpPr>
            <a:spLocks noChangeArrowheads="1"/>
          </p:cNvSpPr>
          <p:nvPr/>
        </p:nvSpPr>
        <p:spPr bwMode="auto">
          <a:xfrm>
            <a:off x="4038600" y="2679666"/>
            <a:ext cx="360363" cy="142875"/>
          </a:xfrm>
          <a:prstGeom prst="cube">
            <a:avLst>
              <a:gd name="adj" fmla="val 25000"/>
            </a:avLst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35" name="Picture 29"/>
          <p:cNvPicPr>
            <a:picLocks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278438" y="2603466"/>
            <a:ext cx="47830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 anchorCtr="1"/>
          <a:lstStyle/>
          <a:p>
            <a:r>
              <a:rPr lang="en-US" dirty="0" smtClean="0"/>
              <a:t>Functions for establishment of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 smtClean="0"/>
              <a:t>end-to-end IP Connectivity</a:t>
            </a:r>
            <a:endParaRPr lang="en-US" dirty="0"/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23950"/>
            <a:ext cx="4116388" cy="639762"/>
          </a:xfrm>
        </p:spPr>
        <p:txBody>
          <a:bodyPr/>
          <a:lstStyle/>
          <a:p>
            <a:r>
              <a:rPr lang="en-US" dirty="0" smtClean="0"/>
              <a:t>Access </a:t>
            </a:r>
            <a:r>
              <a:rPr lang="en-US" dirty="0" smtClean="0"/>
              <a:t>Network</a:t>
            </a:r>
            <a:endParaRPr lang="en-US" dirty="0" smtClean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381000" y="1763712"/>
            <a:ext cx="4116388" cy="3570288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Network advertisement</a:t>
            </a:r>
          </a:p>
          <a:p>
            <a:r>
              <a:rPr lang="en-US" dirty="0" smtClean="0"/>
              <a:t>IEEE 802.xx PHY and MAC</a:t>
            </a:r>
          </a:p>
          <a:p>
            <a:r>
              <a:rPr lang="en-US" dirty="0" smtClean="0"/>
              <a:t>Authentication, authorization and accounting client</a:t>
            </a:r>
          </a:p>
          <a:p>
            <a:r>
              <a:rPr lang="en-US" dirty="0" smtClean="0"/>
              <a:t>L2 session establishment</a:t>
            </a:r>
          </a:p>
          <a:p>
            <a:pPr lvl="1"/>
            <a:r>
              <a:rPr lang="en-US" dirty="0" smtClean="0"/>
              <a:t>w/ </a:t>
            </a:r>
            <a:r>
              <a:rPr lang="en-US" dirty="0" err="1" smtClean="0"/>
              <a:t>QoS</a:t>
            </a:r>
            <a:r>
              <a:rPr lang="en-US" dirty="0" smtClean="0"/>
              <a:t> and Policy Enforcement </a:t>
            </a:r>
          </a:p>
          <a:p>
            <a:r>
              <a:rPr lang="en-US" dirty="0" smtClean="0"/>
              <a:t>L2 mobility management inside  and across access networks</a:t>
            </a:r>
          </a:p>
          <a:p>
            <a:r>
              <a:rPr lang="en-US" dirty="0" smtClean="0"/>
              <a:t>Local Mobility Anchor (LMA)</a:t>
            </a:r>
          </a:p>
          <a:p>
            <a:r>
              <a:rPr lang="en-US" dirty="0" smtClean="0"/>
              <a:t>Traffic forwarding to core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>
          <a:xfrm>
            <a:off x="4645025" y="1123950"/>
            <a:ext cx="4041775" cy="639762"/>
          </a:xfrm>
        </p:spPr>
        <p:txBody>
          <a:bodyPr/>
          <a:lstStyle/>
          <a:p>
            <a:r>
              <a:rPr lang="en-US" dirty="0" smtClean="0"/>
              <a:t>Core </a:t>
            </a:r>
            <a:r>
              <a:rPr lang="en-US" dirty="0" smtClean="0"/>
              <a:t>Network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>
          <a:xfrm>
            <a:off x="4645025" y="1763712"/>
            <a:ext cx="4194175" cy="357028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Authentication, authorization and accounting server</a:t>
            </a:r>
            <a:endParaRPr lang="en-GB" dirty="0" smtClean="0"/>
          </a:p>
          <a:p>
            <a:r>
              <a:rPr lang="en-US" dirty="0" smtClean="0"/>
              <a:t>IP address management </a:t>
            </a:r>
          </a:p>
          <a:p>
            <a:r>
              <a:rPr lang="en-US" dirty="0" smtClean="0"/>
              <a:t>Policy &amp; </a:t>
            </a:r>
            <a:r>
              <a:rPr lang="en-US" dirty="0" err="1" smtClean="0"/>
              <a:t>QoS</a:t>
            </a:r>
            <a:r>
              <a:rPr lang="en-US" dirty="0" smtClean="0"/>
              <a:t> management based on a SLA</a:t>
            </a:r>
          </a:p>
          <a:p>
            <a:r>
              <a:rPr lang="en-US" dirty="0" smtClean="0"/>
              <a:t>Mobility among multiple access networks (MAG)</a:t>
            </a:r>
          </a:p>
          <a:p>
            <a:r>
              <a:rPr lang="en-US" dirty="0" smtClean="0"/>
              <a:t>IP connectivity establishment to Internet and services</a:t>
            </a:r>
          </a:p>
          <a:p>
            <a:r>
              <a:rPr lang="en-US" dirty="0" smtClean="0"/>
              <a:t>Roaming via other core </a:t>
            </a:r>
            <a:r>
              <a:rPr lang="en-US" dirty="0" smtClean="0"/>
              <a:t>networks</a:t>
            </a:r>
            <a:endParaRPr lang="en-US" sz="1900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381000" y="5410200"/>
            <a:ext cx="8391015" cy="120032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Arial" pitchFamily="34" charset="0"/>
                <a:cs typeface="Arial" pitchFamily="34" charset="0"/>
              </a:rPr>
              <a:t>Technical issues solved for legacy communication networks.</a:t>
            </a:r>
            <a:br>
              <a:rPr lang="en-US" sz="2400" i="1" dirty="0" smtClean="0">
                <a:latin typeface="Arial" pitchFamily="34" charset="0"/>
                <a:cs typeface="Arial" pitchFamily="34" charset="0"/>
              </a:rPr>
            </a:b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Open issues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might exist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for heterogeneous networks and </a:t>
            </a:r>
            <a:br>
              <a:rPr lang="en-US" sz="2400" i="1" dirty="0" smtClean="0">
                <a:latin typeface="Arial" pitchFamily="34" charset="0"/>
                <a:cs typeface="Arial" pitchFamily="34" charset="0"/>
              </a:rPr>
            </a:b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new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domains of communication network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deployments.</a:t>
            </a:r>
            <a:endParaRPr lang="en-US" sz="2400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ne 155"/>
          <p:cNvSpPr>
            <a:spLocks noChangeShapeType="1"/>
          </p:cNvSpPr>
          <p:nvPr/>
        </p:nvSpPr>
        <p:spPr bwMode="auto">
          <a:xfrm flipV="1">
            <a:off x="7805737" y="2438398"/>
            <a:ext cx="0" cy="2971801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7" name="AutoShape 154"/>
          <p:cNvSpPr>
            <a:spLocks noChangeArrowheads="1"/>
          </p:cNvSpPr>
          <p:nvPr/>
        </p:nvSpPr>
        <p:spPr bwMode="auto">
          <a:xfrm>
            <a:off x="7315200" y="2743200"/>
            <a:ext cx="990600" cy="990600"/>
          </a:xfrm>
          <a:prstGeom prst="flowChartAlternateProcess">
            <a:avLst/>
          </a:prstGeom>
          <a:solidFill>
            <a:srgbClr val="8BB2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anchor="ctr"/>
          <a:lstStyle/>
          <a:p>
            <a:endParaRPr lang="en-US" sz="16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Legacy Communication Networks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400800" cy="4724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Close relationship between user terminal, access network and service provider</a:t>
            </a:r>
          </a:p>
          <a:p>
            <a:pPr lvl="1"/>
            <a:r>
              <a:rPr lang="en-US" dirty="0" smtClean="0"/>
              <a:t>Single interface in terminal</a:t>
            </a:r>
          </a:p>
          <a:p>
            <a:pPr lvl="1"/>
            <a:r>
              <a:rPr lang="en-US" dirty="0" smtClean="0"/>
              <a:t>Single access network topology</a:t>
            </a:r>
          </a:p>
          <a:p>
            <a:pPr lvl="1"/>
            <a:r>
              <a:rPr lang="en-US" dirty="0" smtClean="0"/>
              <a:t>Single operator</a:t>
            </a:r>
          </a:p>
          <a:p>
            <a:pPr lvl="2"/>
            <a:r>
              <a:rPr lang="en-US" dirty="0" smtClean="0"/>
              <a:t>single entity (operator, IT department) controls complete service chain</a:t>
            </a:r>
          </a:p>
          <a:p>
            <a:r>
              <a:rPr lang="en-US" dirty="0" smtClean="0"/>
              <a:t>Operators with long-term experience in network operation.</a:t>
            </a:r>
          </a:p>
        </p:txBody>
      </p:sp>
      <p:sp>
        <p:nvSpPr>
          <p:cNvPr id="4" name="AutoShape 153"/>
          <p:cNvSpPr>
            <a:spLocks noChangeArrowheads="1"/>
          </p:cNvSpPr>
          <p:nvPr/>
        </p:nvSpPr>
        <p:spPr bwMode="auto">
          <a:xfrm>
            <a:off x="7315200" y="5216525"/>
            <a:ext cx="990600" cy="879475"/>
          </a:xfrm>
          <a:prstGeom prst="flowChartAlternateProcess">
            <a:avLst/>
          </a:prstGeom>
          <a:solidFill>
            <a:srgbClr val="6DC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anchor="ctr"/>
          <a:lstStyle/>
          <a:p>
            <a:endParaRPr lang="en-US"/>
          </a:p>
        </p:txBody>
      </p:sp>
      <p:sp>
        <p:nvSpPr>
          <p:cNvPr id="5" name="AutoShape 154"/>
          <p:cNvSpPr>
            <a:spLocks noChangeArrowheads="1"/>
          </p:cNvSpPr>
          <p:nvPr/>
        </p:nvSpPr>
        <p:spPr bwMode="auto">
          <a:xfrm>
            <a:off x="7315200" y="3886200"/>
            <a:ext cx="1000125" cy="990600"/>
          </a:xfrm>
          <a:prstGeom prst="flowChartAlternateProcess">
            <a:avLst/>
          </a:prstGeom>
          <a:solidFill>
            <a:srgbClr val="A7E8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anchor="ctr"/>
          <a:lstStyle/>
          <a:p>
            <a:endParaRPr lang="en-US" sz="1600" b="1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9" name="Group 158"/>
          <p:cNvGrpSpPr>
            <a:grpSpLocks noChangeAspect="1"/>
          </p:cNvGrpSpPr>
          <p:nvPr/>
        </p:nvGrpSpPr>
        <p:grpSpPr bwMode="auto">
          <a:xfrm flipH="1">
            <a:off x="7535046" y="4089323"/>
            <a:ext cx="572315" cy="688975"/>
            <a:chOff x="5" y="2480"/>
            <a:chExt cx="237" cy="430"/>
          </a:xfrm>
        </p:grpSpPr>
        <p:grpSp>
          <p:nvGrpSpPr>
            <p:cNvPr id="10" name="Group 159"/>
            <p:cNvGrpSpPr>
              <a:grpSpLocks noChangeAspect="1"/>
            </p:cNvGrpSpPr>
            <p:nvPr/>
          </p:nvGrpSpPr>
          <p:grpSpPr bwMode="auto">
            <a:xfrm>
              <a:off x="5" y="2521"/>
              <a:ext cx="145" cy="389"/>
              <a:chOff x="5" y="2521"/>
              <a:chExt cx="145" cy="389"/>
            </a:xfrm>
          </p:grpSpPr>
          <p:grpSp>
            <p:nvGrpSpPr>
              <p:cNvPr id="14" name="Group 160"/>
              <p:cNvGrpSpPr>
                <a:grpSpLocks noChangeAspect="1"/>
              </p:cNvGrpSpPr>
              <p:nvPr/>
            </p:nvGrpSpPr>
            <p:grpSpPr bwMode="auto">
              <a:xfrm>
                <a:off x="7" y="2654"/>
                <a:ext cx="143" cy="256"/>
                <a:chOff x="7" y="2654"/>
                <a:chExt cx="143" cy="256"/>
              </a:xfrm>
            </p:grpSpPr>
            <p:grpSp>
              <p:nvGrpSpPr>
                <p:cNvPr id="22" name="Group 161"/>
                <p:cNvGrpSpPr>
                  <a:grpSpLocks noChangeAspect="1"/>
                </p:cNvGrpSpPr>
                <p:nvPr/>
              </p:nvGrpSpPr>
              <p:grpSpPr bwMode="auto">
                <a:xfrm>
                  <a:off x="7" y="2661"/>
                  <a:ext cx="93" cy="247"/>
                  <a:chOff x="7" y="2661"/>
                  <a:chExt cx="93" cy="247"/>
                </a:xfrm>
              </p:grpSpPr>
              <p:sp>
                <p:nvSpPr>
                  <p:cNvPr id="30" name="Line 162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3" cy="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1" name="Line 163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34" y="2664"/>
                    <a:ext cx="42" cy="5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2" name="Line 16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33" y="2716"/>
                    <a:ext cx="57" cy="110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3" name="Line 165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" y="2824"/>
                    <a:ext cx="83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4" name="Line 166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9" y="2824"/>
                    <a:ext cx="81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5" name="Line 16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17" y="2716"/>
                    <a:ext cx="64" cy="10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6" name="Line 16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9" cy="5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23" name="Line 16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7" y="2808"/>
                  <a:ext cx="34" cy="102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4" name="Line 170"/>
                <p:cNvSpPr>
                  <a:spLocks noChangeAspect="1" noChangeShapeType="1"/>
                </p:cNvSpPr>
                <p:nvPr/>
              </p:nvSpPr>
              <p:spPr bwMode="auto">
                <a:xfrm>
                  <a:off x="84" y="2718"/>
                  <a:ext cx="48" cy="9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5" name="Line 171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84" y="2655"/>
                  <a:ext cx="12" cy="6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6" name="Line 172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8" y="2654"/>
                  <a:ext cx="20" cy="9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7" name="Line 173"/>
                <p:cNvSpPr>
                  <a:spLocks noChangeAspect="1" noChangeShapeType="1"/>
                </p:cNvSpPr>
                <p:nvPr/>
              </p:nvSpPr>
              <p:spPr bwMode="auto">
                <a:xfrm>
                  <a:off x="79" y="2663"/>
                  <a:ext cx="30" cy="45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8" name="Line 17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3" y="2708"/>
                  <a:ext cx="13" cy="117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9" name="Line 175"/>
                <p:cNvSpPr>
                  <a:spLocks noChangeAspect="1" noChangeShapeType="1"/>
                </p:cNvSpPr>
                <p:nvPr/>
              </p:nvSpPr>
              <p:spPr bwMode="auto">
                <a:xfrm>
                  <a:off x="93" y="2824"/>
                  <a:ext cx="57" cy="54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15" name="Group 176"/>
              <p:cNvGrpSpPr>
                <a:grpSpLocks noChangeAspect="1"/>
              </p:cNvGrpSpPr>
              <p:nvPr/>
            </p:nvGrpSpPr>
            <p:grpSpPr bwMode="auto">
              <a:xfrm>
                <a:off x="5" y="2533"/>
                <a:ext cx="141" cy="374"/>
                <a:chOff x="5" y="2533"/>
                <a:chExt cx="141" cy="374"/>
              </a:xfrm>
            </p:grpSpPr>
            <p:sp>
              <p:nvSpPr>
                <p:cNvPr id="17" name="Line 177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" y="2533"/>
                  <a:ext cx="55" cy="37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8" name="Line 178"/>
                <p:cNvSpPr>
                  <a:spLocks noChangeAspect="1" noChangeShapeType="1"/>
                </p:cNvSpPr>
                <p:nvPr/>
              </p:nvSpPr>
              <p:spPr bwMode="auto">
                <a:xfrm>
                  <a:off x="62" y="2544"/>
                  <a:ext cx="35" cy="363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9" name="Line 17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8" y="2876"/>
                  <a:ext cx="48" cy="3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0" name="Line 180"/>
                <p:cNvSpPr>
                  <a:spLocks noChangeAspect="1" noChangeShapeType="1"/>
                </p:cNvSpPr>
                <p:nvPr/>
              </p:nvSpPr>
              <p:spPr bwMode="auto">
                <a:xfrm>
                  <a:off x="69" y="2541"/>
                  <a:ext cx="77" cy="337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1" name="Line 181"/>
                <p:cNvSpPr>
                  <a:spLocks noChangeAspect="1" noChangeShapeType="1"/>
                </p:cNvSpPr>
                <p:nvPr/>
              </p:nvSpPr>
              <p:spPr bwMode="auto">
                <a:xfrm>
                  <a:off x="7" y="2904"/>
                  <a:ext cx="93" cy="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6" name="Oval 182"/>
              <p:cNvSpPr>
                <a:spLocks noChangeAspect="1" noChangeArrowheads="1"/>
              </p:cNvSpPr>
              <p:nvPr/>
            </p:nvSpPr>
            <p:spPr bwMode="auto">
              <a:xfrm>
                <a:off x="48" y="2521"/>
                <a:ext cx="39" cy="45"/>
              </a:xfrm>
              <a:prstGeom prst="ellipse">
                <a:avLst/>
              </a:prstGeom>
              <a:solidFill>
                <a:srgbClr val="FFFF0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1" name="Arc 183"/>
            <p:cNvSpPr>
              <a:spLocks noChangeAspect="1"/>
            </p:cNvSpPr>
            <p:nvPr/>
          </p:nvSpPr>
          <p:spPr bwMode="auto">
            <a:xfrm>
              <a:off x="152" y="2480"/>
              <a:ext cx="90" cy="198"/>
            </a:xfrm>
            <a:custGeom>
              <a:avLst/>
              <a:gdLst>
                <a:gd name="G0" fmla="+- 0 0 0"/>
                <a:gd name="G1" fmla="+- 21172 0 0"/>
                <a:gd name="G2" fmla="+- 21600 0 0"/>
                <a:gd name="T0" fmla="*/ 4276 w 21600"/>
                <a:gd name="T1" fmla="*/ 0 h 42015"/>
                <a:gd name="T2" fmla="*/ 5669 w 21600"/>
                <a:gd name="T3" fmla="*/ 42015 h 42015"/>
                <a:gd name="T4" fmla="*/ 0 w 21600"/>
                <a:gd name="T5" fmla="*/ 21172 h 42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15" fill="none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</a:path>
                <a:path w="21600" h="42015" stroke="0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  <a:lnTo>
                    <a:pt x="0" y="21172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Arc 184"/>
            <p:cNvSpPr>
              <a:spLocks noChangeAspect="1"/>
            </p:cNvSpPr>
            <p:nvPr/>
          </p:nvSpPr>
          <p:spPr bwMode="auto">
            <a:xfrm>
              <a:off x="116" y="2508"/>
              <a:ext cx="78" cy="154"/>
            </a:xfrm>
            <a:custGeom>
              <a:avLst/>
              <a:gdLst>
                <a:gd name="G0" fmla="+- 0 0 0"/>
                <a:gd name="G1" fmla="+- 21159 0 0"/>
                <a:gd name="G2" fmla="+- 21600 0 0"/>
                <a:gd name="T0" fmla="*/ 4340 w 21600"/>
                <a:gd name="T1" fmla="*/ 0 h 41998"/>
                <a:gd name="T2" fmla="*/ 5682 w 21600"/>
                <a:gd name="T3" fmla="*/ 41998 h 41998"/>
                <a:gd name="T4" fmla="*/ 0 w 21600"/>
                <a:gd name="T5" fmla="*/ 21159 h 4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1998" fill="none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</a:path>
                <a:path w="21600" h="41998" stroke="0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  <a:lnTo>
                    <a:pt x="0" y="21159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Arc 185"/>
            <p:cNvSpPr>
              <a:spLocks noChangeAspect="1"/>
            </p:cNvSpPr>
            <p:nvPr/>
          </p:nvSpPr>
          <p:spPr bwMode="auto">
            <a:xfrm>
              <a:off x="102" y="2530"/>
              <a:ext cx="47" cy="117"/>
            </a:xfrm>
            <a:custGeom>
              <a:avLst/>
              <a:gdLst>
                <a:gd name="G0" fmla="+- 0 0 0"/>
                <a:gd name="G1" fmla="+- 21206 0 0"/>
                <a:gd name="G2" fmla="+- 21600 0 0"/>
                <a:gd name="T0" fmla="*/ 4104 w 21600"/>
                <a:gd name="T1" fmla="*/ 0 h 42099"/>
                <a:gd name="T2" fmla="*/ 5483 w 21600"/>
                <a:gd name="T3" fmla="*/ 42099 h 42099"/>
                <a:gd name="T4" fmla="*/ 0 w 21600"/>
                <a:gd name="T5" fmla="*/ 21206 h 420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99" fill="none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</a:path>
                <a:path w="21600" h="42099" stroke="0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  <a:lnTo>
                    <a:pt x="0" y="21206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8" name="Rectangle 187"/>
          <p:cNvSpPr>
            <a:spLocks noChangeArrowheads="1"/>
          </p:cNvSpPr>
          <p:nvPr/>
        </p:nvSpPr>
        <p:spPr bwMode="auto">
          <a:xfrm>
            <a:off x="7373937" y="3890962"/>
            <a:ext cx="863600" cy="90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Ctr="1"/>
          <a:lstStyle/>
          <a:p>
            <a:pPr algn="ctr" eaLnBrk="0" hangingPunct="0">
              <a:lnSpc>
                <a:spcPct val="90000"/>
              </a:lnSpc>
              <a:spcBef>
                <a:spcPct val="0"/>
              </a:spcBef>
            </a:pPr>
            <a:r>
              <a:rPr lang="de-DE" sz="1600" b="1" dirty="0" smtClean="0">
                <a:latin typeface="Arial" pitchFamily="34" charset="0"/>
                <a:cs typeface="Arial" pitchFamily="34" charset="0"/>
              </a:rPr>
              <a:t>Access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Rectangle 188"/>
          <p:cNvSpPr>
            <a:spLocks noChangeArrowheads="1"/>
          </p:cNvSpPr>
          <p:nvPr/>
        </p:nvSpPr>
        <p:spPr bwMode="auto">
          <a:xfrm>
            <a:off x="7373937" y="2790825"/>
            <a:ext cx="855663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Ctr="1"/>
          <a:lstStyle/>
          <a:p>
            <a:pPr algn="ctr" eaLnBrk="0" hangingPunct="0">
              <a:lnSpc>
                <a:spcPct val="90000"/>
              </a:lnSpc>
              <a:spcBef>
                <a:spcPct val="0"/>
              </a:spcBef>
            </a:pPr>
            <a:r>
              <a:rPr lang="de-DE" sz="1600" b="1" dirty="0" smtClean="0">
                <a:latin typeface="Arial" pitchFamily="34" charset="0"/>
                <a:cs typeface="Arial" pitchFamily="34" charset="0"/>
              </a:rPr>
              <a:t>Core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7" name="Picture 560" descr="sl45_transparen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39025" y="5438775"/>
            <a:ext cx="21907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8" name="Picture 56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34300" y="5410200"/>
            <a:ext cx="37782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3" name="Rounded Rectangle 42"/>
          <p:cNvSpPr/>
          <p:nvPr/>
        </p:nvSpPr>
        <p:spPr bwMode="auto">
          <a:xfrm>
            <a:off x="7315200" y="1752600"/>
            <a:ext cx="990600" cy="7620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5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44" name="Group 61"/>
          <p:cNvGrpSpPr/>
          <p:nvPr/>
        </p:nvGrpSpPr>
        <p:grpSpPr>
          <a:xfrm>
            <a:off x="7471183" y="1891804"/>
            <a:ext cx="678233" cy="501047"/>
            <a:chOff x="6324600" y="1828800"/>
            <a:chExt cx="917575" cy="677862"/>
          </a:xfrm>
        </p:grpSpPr>
        <p:grpSp>
          <p:nvGrpSpPr>
            <p:cNvPr id="45" name="Group 10"/>
            <p:cNvGrpSpPr>
              <a:grpSpLocks/>
            </p:cNvGrpSpPr>
            <p:nvPr/>
          </p:nvGrpSpPr>
          <p:grpSpPr bwMode="auto">
            <a:xfrm>
              <a:off x="6972300" y="1828800"/>
              <a:ext cx="269875" cy="460375"/>
              <a:chOff x="4120" y="2308"/>
              <a:chExt cx="305" cy="415"/>
            </a:xfrm>
          </p:grpSpPr>
          <p:sp>
            <p:nvSpPr>
              <p:cNvPr id="86" name="Freeform 11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87" name="Rectangle 12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88" name="Oval 13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grpSp>
            <p:nvGrpSpPr>
              <p:cNvPr id="89" name="Group 14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93" name="Line 15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94" name="Line 16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95" name="Line 17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96" name="Line 18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sp>
            <p:nvSpPr>
              <p:cNvPr id="90" name="Freeform 19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91" name="Oval 20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sp>
            <p:nvSpPr>
              <p:cNvPr id="92" name="Oval 21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</p:grpSp>
        <p:grpSp>
          <p:nvGrpSpPr>
            <p:cNvPr id="46" name="Group 22"/>
            <p:cNvGrpSpPr>
              <a:grpSpLocks/>
            </p:cNvGrpSpPr>
            <p:nvPr/>
          </p:nvGrpSpPr>
          <p:grpSpPr bwMode="auto">
            <a:xfrm>
              <a:off x="6756400" y="1901825"/>
              <a:ext cx="269875" cy="460375"/>
              <a:chOff x="4120" y="2308"/>
              <a:chExt cx="305" cy="415"/>
            </a:xfrm>
          </p:grpSpPr>
          <p:sp>
            <p:nvSpPr>
              <p:cNvPr id="71" name="Freeform 23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72" name="Rectangle 24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73" name="Oval 25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grpSp>
            <p:nvGrpSpPr>
              <p:cNvPr id="74" name="Group 26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82" name="Line 27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83" name="Line 28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84" name="Line 29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85" name="Line 30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sp>
            <p:nvSpPr>
              <p:cNvPr id="75" name="Freeform 31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76" name="Oval 32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sp>
            <p:nvSpPr>
              <p:cNvPr id="81" name="Oval 33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</p:grpSp>
        <p:grpSp>
          <p:nvGrpSpPr>
            <p:cNvPr id="47" name="Group 34"/>
            <p:cNvGrpSpPr>
              <a:grpSpLocks/>
            </p:cNvGrpSpPr>
            <p:nvPr/>
          </p:nvGrpSpPr>
          <p:grpSpPr bwMode="auto">
            <a:xfrm>
              <a:off x="6540500" y="1973262"/>
              <a:ext cx="269875" cy="460375"/>
              <a:chOff x="4120" y="2308"/>
              <a:chExt cx="305" cy="415"/>
            </a:xfrm>
          </p:grpSpPr>
          <p:sp>
            <p:nvSpPr>
              <p:cNvPr id="60" name="Freeform 35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61" name="Rectangle 36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62" name="Oval 37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grpSp>
            <p:nvGrpSpPr>
              <p:cNvPr id="63" name="Group 38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67" name="Line 39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68" name="Line 40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69" name="Line 41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70" name="Line 42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sp>
            <p:nvSpPr>
              <p:cNvPr id="64" name="Freeform 43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65" name="Oval 44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sp>
            <p:nvSpPr>
              <p:cNvPr id="66" name="Oval 45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</p:grpSp>
        <p:grpSp>
          <p:nvGrpSpPr>
            <p:cNvPr id="48" name="Group 618"/>
            <p:cNvGrpSpPr>
              <a:grpSpLocks/>
            </p:cNvGrpSpPr>
            <p:nvPr/>
          </p:nvGrpSpPr>
          <p:grpSpPr bwMode="auto">
            <a:xfrm>
              <a:off x="6324600" y="2046287"/>
              <a:ext cx="269875" cy="460375"/>
              <a:chOff x="4120" y="2308"/>
              <a:chExt cx="305" cy="415"/>
            </a:xfrm>
          </p:grpSpPr>
          <p:sp>
            <p:nvSpPr>
              <p:cNvPr id="49" name="Freeform 619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50" name="Rectangle 620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51" name="Oval 621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grpSp>
            <p:nvGrpSpPr>
              <p:cNvPr id="52" name="Group 622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56" name="Line 623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57" name="Line 624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58" name="Line 625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59" name="Line 626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sp>
            <p:nvSpPr>
              <p:cNvPr id="53" name="Freeform 627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54" name="Oval 628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sp>
            <p:nvSpPr>
              <p:cNvPr id="55" name="Oval 629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</p:grpSp>
      </p:grpSp>
      <p:grpSp>
        <p:nvGrpSpPr>
          <p:cNvPr id="114" name="Group 113"/>
          <p:cNvGrpSpPr/>
          <p:nvPr/>
        </p:nvGrpSpPr>
        <p:grpSpPr>
          <a:xfrm>
            <a:off x="7520910" y="3016196"/>
            <a:ext cx="532437" cy="381000"/>
            <a:chOff x="7481888" y="3079208"/>
            <a:chExt cx="595312" cy="425992"/>
          </a:xfrm>
        </p:grpSpPr>
        <p:sp>
          <p:nvSpPr>
            <p:cNvPr id="99" name="Freeform 14"/>
            <p:cNvSpPr>
              <a:spLocks/>
            </p:cNvSpPr>
            <p:nvPr/>
          </p:nvSpPr>
          <p:spPr bwMode="auto">
            <a:xfrm>
              <a:off x="7641802" y="3429946"/>
              <a:ext cx="327892" cy="7525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0"/>
                </a:cxn>
                <a:cxn ang="0">
                  <a:pos x="499" y="90"/>
                </a:cxn>
                <a:cxn ang="0">
                  <a:pos x="499" y="0"/>
                </a:cxn>
              </a:cxnLst>
              <a:rect l="0" t="0" r="r" b="b"/>
              <a:pathLst>
                <a:path w="499" h="90">
                  <a:moveTo>
                    <a:pt x="0" y="0"/>
                  </a:moveTo>
                  <a:lnTo>
                    <a:pt x="0" y="90"/>
                  </a:lnTo>
                  <a:lnTo>
                    <a:pt x="499" y="90"/>
                  </a:lnTo>
                  <a:lnTo>
                    <a:pt x="499" y="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0" tIns="0"/>
            <a:lstStyle/>
            <a:p>
              <a:endParaRPr lang="en-US"/>
            </a:p>
          </p:txBody>
        </p:sp>
        <p:sp>
          <p:nvSpPr>
            <p:cNvPr id="100" name="AutoShape 22"/>
            <p:cNvSpPr>
              <a:spLocks noChangeArrowheads="1"/>
            </p:cNvSpPr>
            <p:nvPr/>
          </p:nvSpPr>
          <p:spPr bwMode="auto">
            <a:xfrm>
              <a:off x="7481888" y="3167900"/>
              <a:ext cx="305047" cy="276827"/>
            </a:xfrm>
            <a:prstGeom prst="can">
              <a:avLst>
                <a:gd name="adj" fmla="val 25000"/>
              </a:avLst>
            </a:prstGeom>
            <a:solidFill>
              <a:srgbClr val="6699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sz="1600">
                <a:ea typeface="ＭＳ Ｐゴシック" pitchFamily="34" charset="-128"/>
              </a:endParaRPr>
            </a:p>
          </p:txBody>
        </p:sp>
        <p:grpSp>
          <p:nvGrpSpPr>
            <p:cNvPr id="101" name="Group 122"/>
            <p:cNvGrpSpPr>
              <a:grpSpLocks/>
            </p:cNvGrpSpPr>
            <p:nvPr/>
          </p:nvGrpSpPr>
          <p:grpSpPr bwMode="auto">
            <a:xfrm>
              <a:off x="7848751" y="3079208"/>
              <a:ext cx="228449" cy="389708"/>
              <a:chOff x="4120" y="2308"/>
              <a:chExt cx="305" cy="415"/>
            </a:xfrm>
          </p:grpSpPr>
          <p:sp>
            <p:nvSpPr>
              <p:cNvPr id="102" name="Freeform 123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" name="Rectangle 124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" name="Oval 125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05" name="Group 126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109" name="Line 127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" name="Line 128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" name="Line 129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2" name="Line 130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06" name="Freeform 131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" name="Oval 132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" name="Oval 133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pic>
        <p:nvPicPr>
          <p:cNvPr id="8" name="Picture 157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20000" y="3429000"/>
            <a:ext cx="352425" cy="2238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OmniRAN for Hetereogeneous Networks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User-Terminals have to support</a:t>
            </a:r>
          </a:p>
          <a:p>
            <a:pPr lvl="1"/>
            <a:r>
              <a:rPr lang="en-US" b="1" dirty="0" smtClean="0"/>
              <a:t>multiple network interfaces</a:t>
            </a:r>
          </a:p>
          <a:p>
            <a:pPr lvl="2"/>
            <a:r>
              <a:rPr lang="en-US" dirty="0" smtClean="0"/>
              <a:t>e.g. Cellular, IEEE 802.3, IEEE 802.11, … </a:t>
            </a:r>
          </a:p>
          <a:p>
            <a:pPr lvl="1"/>
            <a:r>
              <a:rPr lang="en-US" b="1" dirty="0" smtClean="0"/>
              <a:t>multiple access network topologies</a:t>
            </a:r>
          </a:p>
          <a:p>
            <a:pPr lvl="2"/>
            <a:r>
              <a:rPr lang="en-US" dirty="0" smtClean="0"/>
              <a:t>e.g. IEEE802.11 in residential, corporate and public</a:t>
            </a:r>
          </a:p>
          <a:p>
            <a:pPr lvl="4"/>
            <a:endParaRPr lang="en-US" dirty="0" smtClean="0"/>
          </a:p>
          <a:p>
            <a:pPr lvl="4"/>
            <a:endParaRPr lang="en-US" dirty="0" smtClean="0"/>
          </a:p>
          <a:p>
            <a:pPr lvl="1"/>
            <a:r>
              <a:rPr lang="en-US" b="1" dirty="0" smtClean="0"/>
              <a:t>multiple network subscriptions</a:t>
            </a:r>
          </a:p>
          <a:p>
            <a:pPr lvl="2"/>
            <a:r>
              <a:rPr lang="en-US" dirty="0" smtClean="0"/>
              <a:t>e.g. multiple subscriptions for same interface</a:t>
            </a:r>
          </a:p>
          <a:p>
            <a:r>
              <a:rPr lang="en-US" dirty="0" smtClean="0"/>
              <a:t>Generic solution to cope with complexity</a:t>
            </a:r>
          </a:p>
          <a:p>
            <a:pPr lvl="2"/>
            <a:endParaRPr lang="en-US" dirty="0" smtClean="0"/>
          </a:p>
          <a:p>
            <a:endParaRPr lang="en-US" dirty="0"/>
          </a:p>
        </p:txBody>
      </p:sp>
      <p:pic>
        <p:nvPicPr>
          <p:cNvPr id="5" name="Picture 4" descr="olwi2-publicWiFi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0" y="4191000"/>
            <a:ext cx="3143252" cy="762000"/>
          </a:xfrm>
          <a:prstGeom prst="rect">
            <a:avLst/>
          </a:prstGeom>
        </p:spPr>
      </p:pic>
      <p:pic>
        <p:nvPicPr>
          <p:cNvPr id="6" name="Picture 5" descr="olwi2-residentialWiFi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93306" y="4038600"/>
            <a:ext cx="3002694" cy="685800"/>
          </a:xfrm>
          <a:prstGeom prst="rect">
            <a:avLst/>
          </a:prstGeom>
        </p:spPr>
      </p:pic>
      <p:sp>
        <p:nvSpPr>
          <p:cNvPr id="10" name="Rounded Rectangle 9"/>
          <p:cNvSpPr/>
          <p:nvPr/>
        </p:nvSpPr>
        <p:spPr bwMode="auto">
          <a:xfrm>
            <a:off x="7089492" y="1295400"/>
            <a:ext cx="968967" cy="592146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5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11" name="Group 61"/>
          <p:cNvGrpSpPr/>
          <p:nvPr/>
        </p:nvGrpSpPr>
        <p:grpSpPr>
          <a:xfrm>
            <a:off x="7245475" y="1340950"/>
            <a:ext cx="678233" cy="501047"/>
            <a:chOff x="6324600" y="1828800"/>
            <a:chExt cx="917575" cy="677862"/>
          </a:xfrm>
        </p:grpSpPr>
        <p:grpSp>
          <p:nvGrpSpPr>
            <p:cNvPr id="23" name="Group 10"/>
            <p:cNvGrpSpPr>
              <a:grpSpLocks/>
            </p:cNvGrpSpPr>
            <p:nvPr/>
          </p:nvGrpSpPr>
          <p:grpSpPr bwMode="auto">
            <a:xfrm>
              <a:off x="6972300" y="1828800"/>
              <a:ext cx="269875" cy="460375"/>
              <a:chOff x="4120" y="2308"/>
              <a:chExt cx="305" cy="415"/>
            </a:xfrm>
          </p:grpSpPr>
          <p:sp>
            <p:nvSpPr>
              <p:cNvPr id="60" name="Freeform 11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61" name="Rectangle 12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62" name="Oval 13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grpSp>
            <p:nvGrpSpPr>
              <p:cNvPr id="63" name="Group 14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67" name="Line 15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68" name="Line 16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69" name="Line 17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70" name="Line 18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sp>
            <p:nvSpPr>
              <p:cNvPr id="64" name="Freeform 19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65" name="Oval 20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sp>
            <p:nvSpPr>
              <p:cNvPr id="66" name="Oval 21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</p:grpSp>
        <p:grpSp>
          <p:nvGrpSpPr>
            <p:cNvPr id="24" name="Group 22"/>
            <p:cNvGrpSpPr>
              <a:grpSpLocks/>
            </p:cNvGrpSpPr>
            <p:nvPr/>
          </p:nvGrpSpPr>
          <p:grpSpPr bwMode="auto">
            <a:xfrm>
              <a:off x="6756400" y="1901825"/>
              <a:ext cx="269875" cy="460375"/>
              <a:chOff x="4120" y="2308"/>
              <a:chExt cx="305" cy="415"/>
            </a:xfrm>
          </p:grpSpPr>
          <p:sp>
            <p:nvSpPr>
              <p:cNvPr id="49" name="Freeform 23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50" name="Rectangle 24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51" name="Oval 25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grpSp>
            <p:nvGrpSpPr>
              <p:cNvPr id="52" name="Group 26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56" name="Line 27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57" name="Line 28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58" name="Line 29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59" name="Line 30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sp>
            <p:nvSpPr>
              <p:cNvPr id="53" name="Freeform 31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54" name="Oval 32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sp>
            <p:nvSpPr>
              <p:cNvPr id="55" name="Oval 33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</p:grpSp>
        <p:grpSp>
          <p:nvGrpSpPr>
            <p:cNvPr id="25" name="Group 34"/>
            <p:cNvGrpSpPr>
              <a:grpSpLocks/>
            </p:cNvGrpSpPr>
            <p:nvPr/>
          </p:nvGrpSpPr>
          <p:grpSpPr bwMode="auto">
            <a:xfrm>
              <a:off x="6540500" y="1973262"/>
              <a:ext cx="269875" cy="460375"/>
              <a:chOff x="4120" y="2308"/>
              <a:chExt cx="305" cy="415"/>
            </a:xfrm>
          </p:grpSpPr>
          <p:sp>
            <p:nvSpPr>
              <p:cNvPr id="38" name="Freeform 35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39" name="Rectangle 36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40" name="Oval 37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grpSp>
            <p:nvGrpSpPr>
              <p:cNvPr id="41" name="Group 38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45" name="Line 39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46" name="Line 40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47" name="Line 41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48" name="Line 42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sp>
            <p:nvSpPr>
              <p:cNvPr id="42" name="Freeform 43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43" name="Oval 44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sp>
            <p:nvSpPr>
              <p:cNvPr id="44" name="Oval 45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</p:grpSp>
        <p:grpSp>
          <p:nvGrpSpPr>
            <p:cNvPr id="26" name="Group 618"/>
            <p:cNvGrpSpPr>
              <a:grpSpLocks/>
            </p:cNvGrpSpPr>
            <p:nvPr/>
          </p:nvGrpSpPr>
          <p:grpSpPr bwMode="auto">
            <a:xfrm>
              <a:off x="6324600" y="2046287"/>
              <a:ext cx="269875" cy="460375"/>
              <a:chOff x="4120" y="2308"/>
              <a:chExt cx="305" cy="415"/>
            </a:xfrm>
          </p:grpSpPr>
          <p:sp>
            <p:nvSpPr>
              <p:cNvPr id="27" name="Freeform 619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28" name="Rectangle 620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29" name="Oval 621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grpSp>
            <p:nvGrpSpPr>
              <p:cNvPr id="30" name="Group 622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34" name="Line 623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35" name="Line 624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36" name="Line 625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37" name="Line 626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sp>
            <p:nvSpPr>
              <p:cNvPr id="31" name="Freeform 627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32" name="Oval 628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sp>
            <p:nvSpPr>
              <p:cNvPr id="33" name="Oval 629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</p:grpSp>
      </p:grpSp>
      <p:sp>
        <p:nvSpPr>
          <p:cNvPr id="12" name="Freeform 11"/>
          <p:cNvSpPr/>
          <p:nvPr/>
        </p:nvSpPr>
        <p:spPr bwMode="auto">
          <a:xfrm>
            <a:off x="7690417" y="1832887"/>
            <a:ext cx="954722" cy="1011204"/>
          </a:xfrm>
          <a:custGeom>
            <a:avLst/>
            <a:gdLst>
              <a:gd name="connsiteX0" fmla="*/ 0 w 1597152"/>
              <a:gd name="connsiteY0" fmla="*/ 0 h 2292096"/>
              <a:gd name="connsiteX1" fmla="*/ 1548384 w 1597152"/>
              <a:gd name="connsiteY1" fmla="*/ 963168 h 2292096"/>
              <a:gd name="connsiteX2" fmla="*/ 292608 w 1597152"/>
              <a:gd name="connsiteY2" fmla="*/ 2292096 h 2292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7152" h="2292096">
                <a:moveTo>
                  <a:pt x="0" y="0"/>
                </a:moveTo>
                <a:cubicBezTo>
                  <a:pt x="749808" y="290576"/>
                  <a:pt x="1499616" y="581152"/>
                  <a:pt x="1548384" y="963168"/>
                </a:cubicBezTo>
                <a:cubicBezTo>
                  <a:pt x="1597152" y="1345184"/>
                  <a:pt x="944880" y="1818640"/>
                  <a:pt x="292608" y="2292096"/>
                </a:cubicBez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lgDashDot"/>
            <a:round/>
            <a:headEnd type="none" w="lg" len="lg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5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" name="Freeform 12"/>
          <p:cNvSpPr/>
          <p:nvPr/>
        </p:nvSpPr>
        <p:spPr bwMode="auto">
          <a:xfrm flipH="1">
            <a:off x="6956762" y="1831065"/>
            <a:ext cx="646199" cy="967476"/>
          </a:xfrm>
          <a:custGeom>
            <a:avLst/>
            <a:gdLst>
              <a:gd name="connsiteX0" fmla="*/ 0 w 1597152"/>
              <a:gd name="connsiteY0" fmla="*/ 0 h 2292096"/>
              <a:gd name="connsiteX1" fmla="*/ 1548384 w 1597152"/>
              <a:gd name="connsiteY1" fmla="*/ 963168 h 2292096"/>
              <a:gd name="connsiteX2" fmla="*/ 292608 w 1597152"/>
              <a:gd name="connsiteY2" fmla="*/ 2292096 h 2292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7152" h="2292096">
                <a:moveTo>
                  <a:pt x="0" y="0"/>
                </a:moveTo>
                <a:cubicBezTo>
                  <a:pt x="749808" y="290576"/>
                  <a:pt x="1499616" y="581152"/>
                  <a:pt x="1548384" y="963168"/>
                </a:cubicBezTo>
                <a:cubicBezTo>
                  <a:pt x="1597152" y="1345184"/>
                  <a:pt x="944880" y="1818640"/>
                  <a:pt x="292608" y="2292096"/>
                </a:cubicBez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lgDashDot"/>
            <a:round/>
            <a:headEnd type="none" w="lg" len="lg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5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4" name="Freeform 13"/>
          <p:cNvSpPr/>
          <p:nvPr/>
        </p:nvSpPr>
        <p:spPr bwMode="auto">
          <a:xfrm>
            <a:off x="7648511" y="1827421"/>
            <a:ext cx="180377" cy="971120"/>
          </a:xfrm>
          <a:custGeom>
            <a:avLst/>
            <a:gdLst>
              <a:gd name="connsiteX0" fmla="*/ 0 w 1597152"/>
              <a:gd name="connsiteY0" fmla="*/ 0 h 2292096"/>
              <a:gd name="connsiteX1" fmla="*/ 1548384 w 1597152"/>
              <a:gd name="connsiteY1" fmla="*/ 963168 h 2292096"/>
              <a:gd name="connsiteX2" fmla="*/ 292608 w 1597152"/>
              <a:gd name="connsiteY2" fmla="*/ 2292096 h 2292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7152" h="2292096">
                <a:moveTo>
                  <a:pt x="0" y="0"/>
                </a:moveTo>
                <a:cubicBezTo>
                  <a:pt x="749808" y="290576"/>
                  <a:pt x="1499616" y="581152"/>
                  <a:pt x="1548384" y="963168"/>
                </a:cubicBezTo>
                <a:cubicBezTo>
                  <a:pt x="1597152" y="1345184"/>
                  <a:pt x="944880" y="1818640"/>
                  <a:pt x="292608" y="2292096"/>
                </a:cubicBez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lgDashDot"/>
            <a:round/>
            <a:headEnd type="none" w="lg" len="lg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5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pic>
        <p:nvPicPr>
          <p:cNvPr id="15" name="Picture 25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20909" y="2115295"/>
            <a:ext cx="745801" cy="455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Box 15"/>
          <p:cNvSpPr txBox="1"/>
          <p:nvPr/>
        </p:nvSpPr>
        <p:spPr>
          <a:xfrm>
            <a:off x="6620774" y="2209800"/>
            <a:ext cx="7489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latin typeface="Arial" pitchFamily="34" charset="0"/>
                <a:cs typeface="Arial" pitchFamily="34" charset="0"/>
              </a:rPr>
              <a:t>Cellular</a:t>
            </a:r>
          </a:p>
        </p:txBody>
      </p:sp>
      <p:pic>
        <p:nvPicPr>
          <p:cNvPr id="17" name="Picture 25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389529" y="2115295"/>
            <a:ext cx="737298" cy="455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extBox 17"/>
          <p:cNvSpPr txBox="1"/>
          <p:nvPr/>
        </p:nvSpPr>
        <p:spPr>
          <a:xfrm>
            <a:off x="7444987" y="2209800"/>
            <a:ext cx="6442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latin typeface="Arial" pitchFamily="34" charset="0"/>
                <a:cs typeface="Arial" pitchFamily="34" charset="0"/>
              </a:rPr>
              <a:t>802.11</a:t>
            </a:r>
          </a:p>
        </p:txBody>
      </p:sp>
      <p:pic>
        <p:nvPicPr>
          <p:cNvPr id="19" name="Picture 25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141056" y="2160845"/>
            <a:ext cx="774345" cy="4099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extBox 19"/>
          <p:cNvSpPr txBox="1"/>
          <p:nvPr/>
        </p:nvSpPr>
        <p:spPr>
          <a:xfrm>
            <a:off x="8196629" y="2209800"/>
            <a:ext cx="6527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latin typeface="Arial" pitchFamily="34" charset="0"/>
                <a:cs typeface="Arial" pitchFamily="34" charset="0"/>
              </a:rPr>
              <a:t>802.15</a:t>
            </a:r>
          </a:p>
        </p:txBody>
      </p:sp>
      <p:pic>
        <p:nvPicPr>
          <p:cNvPr id="21" name="Picture 65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12260" y="2752991"/>
            <a:ext cx="400173" cy="592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3" descr="olwi2-corporateWiFi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7200" y="4114800"/>
            <a:ext cx="3124200" cy="7243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OmniRAN for Emerging Networking Markets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Many more (huge) networks are coming up by everything gets connected</a:t>
            </a:r>
          </a:p>
          <a:p>
            <a:pPr lvl="1"/>
            <a:r>
              <a:rPr lang="en-US" dirty="0" smtClean="0"/>
              <a:t>e.g. </a:t>
            </a:r>
            <a:r>
              <a:rPr lang="en-US" dirty="0" err="1" smtClean="0"/>
              <a:t>SmartGrid</a:t>
            </a:r>
            <a:r>
              <a:rPr lang="en-US" dirty="0" smtClean="0"/>
              <a:t>, </a:t>
            </a:r>
            <a:r>
              <a:rPr lang="en-US" dirty="0" err="1" smtClean="0"/>
              <a:t>HomeAutomation</a:t>
            </a:r>
            <a:r>
              <a:rPr lang="en-US" dirty="0" smtClean="0"/>
              <a:t>, Car, …</a:t>
            </a:r>
          </a:p>
          <a:p>
            <a:r>
              <a:rPr lang="en-US" dirty="0" smtClean="0"/>
              <a:t>Many new markets for IEEE 802 access technologies</a:t>
            </a:r>
          </a:p>
          <a:p>
            <a:pPr lvl="1"/>
            <a:r>
              <a:rPr lang="en-US" dirty="0" smtClean="0"/>
              <a:t>e.g. factory automation, in-car communication</a:t>
            </a:r>
          </a:p>
          <a:p>
            <a:r>
              <a:rPr lang="en-US" dirty="0" smtClean="0"/>
              <a:t>New deployments often suffering by the same old networking issues</a:t>
            </a:r>
          </a:p>
          <a:p>
            <a:pPr lvl="1"/>
            <a:r>
              <a:rPr lang="en-US" dirty="0" smtClean="0"/>
              <a:t>e.g. service control, security, provisioning</a:t>
            </a:r>
          </a:p>
          <a:p>
            <a:pPr lvl="1"/>
            <a:r>
              <a:rPr lang="en-US" dirty="0" smtClean="0"/>
              <a:t>new operators lacking long-term experience</a:t>
            </a:r>
          </a:p>
          <a:p>
            <a:r>
              <a:rPr lang="en-US" dirty="0" smtClean="0"/>
              <a:t>Generic solution to foster market growth 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Scope of OmniRAN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Network detection and selection</a:t>
            </a:r>
          </a:p>
          <a:p>
            <a:pPr lvl="1"/>
            <a:r>
              <a:rPr lang="en-US" dirty="0" smtClean="0"/>
              <a:t>Finding the most appropriate network </a:t>
            </a:r>
            <a:r>
              <a:rPr lang="en-US" dirty="0" smtClean="0"/>
              <a:t>access</a:t>
            </a:r>
            <a:endParaRPr lang="en-US" dirty="0" smtClean="0"/>
          </a:p>
          <a:p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Setting up the access link</a:t>
            </a:r>
          </a:p>
          <a:p>
            <a:pPr lvl="1"/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Scope of individual IEEE 802.xx specifications</a:t>
            </a:r>
          </a:p>
          <a:p>
            <a:r>
              <a:rPr lang="en-US" dirty="0" smtClean="0"/>
              <a:t>Authentication</a:t>
            </a:r>
          </a:p>
          <a:p>
            <a:pPr lvl="1"/>
            <a:r>
              <a:rPr lang="en-US" dirty="0" smtClean="0"/>
              <a:t>Framework,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based on IEEE 802.1X</a:t>
            </a:r>
          </a:p>
          <a:p>
            <a:r>
              <a:rPr lang="en-US" dirty="0" smtClean="0"/>
              <a:t>Setting up the e2e communication link</a:t>
            </a:r>
          </a:p>
          <a:p>
            <a:pPr lvl="1"/>
            <a:r>
              <a:rPr lang="en-US" dirty="0" smtClean="0"/>
              <a:t>Authorization, </a:t>
            </a:r>
            <a:r>
              <a:rPr lang="en-US" dirty="0" smtClean="0"/>
              <a:t>service </a:t>
            </a:r>
            <a:r>
              <a:rPr lang="en-US" dirty="0" smtClean="0"/>
              <a:t>management</a:t>
            </a:r>
          </a:p>
          <a:p>
            <a:r>
              <a:rPr lang="en-US" dirty="0" smtClean="0"/>
              <a:t>Maintaining the </a:t>
            </a:r>
            <a:r>
              <a:rPr lang="en-US" dirty="0" smtClean="0"/>
              <a:t>user data connection</a:t>
            </a:r>
          </a:p>
          <a:p>
            <a:pPr lvl="1"/>
            <a:r>
              <a:rPr lang="en-US" dirty="0" smtClean="0"/>
              <a:t>M</a:t>
            </a:r>
            <a:r>
              <a:rPr lang="en-US" dirty="0" smtClean="0"/>
              <a:t>obility </a:t>
            </a:r>
            <a:r>
              <a:rPr lang="en-US" dirty="0" smtClean="0"/>
              <a:t>support to maintain </a:t>
            </a:r>
            <a:r>
              <a:rPr lang="en-US" dirty="0" smtClean="0"/>
              <a:t>connectivity when changing access points</a:t>
            </a:r>
            <a:endParaRPr lang="en-US" dirty="0" smtClean="0"/>
          </a:p>
          <a:p>
            <a:r>
              <a:rPr lang="en-US" dirty="0" smtClean="0"/>
              <a:t>Usage and inventory reporting</a:t>
            </a:r>
          </a:p>
          <a:p>
            <a:pPr lvl="1"/>
            <a:r>
              <a:rPr lang="en-US" dirty="0" smtClean="0"/>
              <a:t>A</a:t>
            </a:r>
            <a:r>
              <a:rPr lang="en-US" dirty="0" smtClean="0"/>
              <a:t>ccounting</a:t>
            </a:r>
            <a:r>
              <a:rPr lang="en-US" dirty="0" smtClean="0"/>
              <a:t>, </a:t>
            </a:r>
            <a:r>
              <a:rPr lang="en-US" dirty="0" smtClean="0"/>
              <a:t>service monitoring</a:t>
            </a:r>
            <a:r>
              <a:rPr lang="en-US" dirty="0" smtClean="0"/>
              <a:t>, </a:t>
            </a:r>
            <a:r>
              <a:rPr lang="en-US" dirty="0" smtClean="0"/>
              <a:t>location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Subscription management</a:t>
            </a:r>
          </a:p>
          <a:p>
            <a:pPr lvl="1"/>
            <a:r>
              <a:rPr lang="en-US" dirty="0" smtClean="0"/>
              <a:t>Adding new users to a </a:t>
            </a:r>
            <a:r>
              <a:rPr lang="en-US" dirty="0" smtClean="0"/>
              <a:t>network and maintaining existing subscriptions</a:t>
            </a:r>
            <a:endParaRPr lang="en-US" dirty="0" smtClean="0"/>
          </a:p>
          <a:p>
            <a:r>
              <a:rPr lang="en-US" dirty="0" smtClean="0"/>
              <a:t>Management </a:t>
            </a:r>
            <a:r>
              <a:rPr lang="en-US" dirty="0" smtClean="0"/>
              <a:t>of terminals</a:t>
            </a:r>
          </a:p>
          <a:p>
            <a:pPr lvl="1"/>
            <a:r>
              <a:rPr lang="en-US" dirty="0" smtClean="0"/>
              <a:t>Initial </a:t>
            </a:r>
            <a:r>
              <a:rPr lang="en-US" dirty="0" smtClean="0"/>
              <a:t>configuration and provisioning </a:t>
            </a:r>
            <a:r>
              <a:rPr lang="en-US" dirty="0" smtClean="0"/>
              <a:t>and update of policies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82000" cy="1143000"/>
          </a:xfrm>
        </p:spPr>
        <p:txBody>
          <a:bodyPr/>
          <a:lstStyle/>
          <a:p>
            <a:r>
              <a:rPr lang="en-US" dirty="0" smtClean="0"/>
              <a:t>OmniRAN </a:t>
            </a:r>
            <a:r>
              <a:rPr lang="en-US" dirty="0" smtClean="0"/>
              <a:t>Architecture and Reference Points</a:t>
            </a:r>
            <a:endParaRPr lang="en-US" dirty="0"/>
          </a:p>
        </p:txBody>
      </p:sp>
      <p:grpSp>
        <p:nvGrpSpPr>
          <p:cNvPr id="124" name="Group 123"/>
          <p:cNvGrpSpPr/>
          <p:nvPr/>
        </p:nvGrpSpPr>
        <p:grpSpPr>
          <a:xfrm>
            <a:off x="2124075" y="1733550"/>
            <a:ext cx="1000125" cy="990600"/>
            <a:chOff x="7315200" y="3886200"/>
            <a:chExt cx="1000125" cy="990600"/>
          </a:xfrm>
        </p:grpSpPr>
        <p:sp>
          <p:nvSpPr>
            <p:cNvPr id="8" name="AutoShape 154"/>
            <p:cNvSpPr>
              <a:spLocks noChangeArrowheads="1"/>
            </p:cNvSpPr>
            <p:nvPr/>
          </p:nvSpPr>
          <p:spPr bwMode="auto">
            <a:xfrm>
              <a:off x="7315200" y="3886200"/>
              <a:ext cx="1000125" cy="990600"/>
            </a:xfrm>
            <a:prstGeom prst="flowChartAlternateProcess">
              <a:avLst/>
            </a:prstGeom>
            <a:solidFill>
              <a:srgbClr val="A7E8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1" name="Group 158"/>
            <p:cNvGrpSpPr>
              <a:grpSpLocks noChangeAspect="1"/>
            </p:cNvGrpSpPr>
            <p:nvPr/>
          </p:nvGrpSpPr>
          <p:grpSpPr bwMode="auto">
            <a:xfrm flipH="1">
              <a:off x="7696199" y="4259473"/>
              <a:ext cx="411161" cy="494972"/>
              <a:chOff x="5" y="2480"/>
              <a:chExt cx="237" cy="430"/>
            </a:xfrm>
          </p:grpSpPr>
          <p:grpSp>
            <p:nvGrpSpPr>
              <p:cNvPr id="12" name="Group 159"/>
              <p:cNvGrpSpPr>
                <a:grpSpLocks noChangeAspect="1"/>
              </p:cNvGrpSpPr>
              <p:nvPr/>
            </p:nvGrpSpPr>
            <p:grpSpPr bwMode="auto">
              <a:xfrm>
                <a:off x="5" y="2521"/>
                <a:ext cx="145" cy="389"/>
                <a:chOff x="5" y="2521"/>
                <a:chExt cx="145" cy="389"/>
              </a:xfrm>
            </p:grpSpPr>
            <p:grpSp>
              <p:nvGrpSpPr>
                <p:cNvPr id="16" name="Group 160"/>
                <p:cNvGrpSpPr>
                  <a:grpSpLocks noChangeAspect="1"/>
                </p:cNvGrpSpPr>
                <p:nvPr/>
              </p:nvGrpSpPr>
              <p:grpSpPr bwMode="auto">
                <a:xfrm>
                  <a:off x="7" y="2654"/>
                  <a:ext cx="143" cy="256"/>
                  <a:chOff x="7" y="2654"/>
                  <a:chExt cx="143" cy="256"/>
                </a:xfrm>
              </p:grpSpPr>
              <p:grpSp>
                <p:nvGrpSpPr>
                  <p:cNvPr id="24" name="Group 16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7" y="2661"/>
                    <a:ext cx="93" cy="247"/>
                    <a:chOff x="7" y="2661"/>
                    <a:chExt cx="93" cy="247"/>
                  </a:xfrm>
                </p:grpSpPr>
                <p:sp>
                  <p:nvSpPr>
                    <p:cNvPr id="32" name="Line 162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3" cy="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3" name="Line 163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34" y="2664"/>
                      <a:ext cx="42" cy="5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4" name="Line 164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33" y="2716"/>
                      <a:ext cx="57" cy="110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5" name="Line 165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7" y="2824"/>
                      <a:ext cx="83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6" name="Line 166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9" y="2824"/>
                      <a:ext cx="81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7" name="Line 167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17" y="2716"/>
                      <a:ext cx="64" cy="10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8" name="Line 168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9" cy="5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25" name="Line 16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7" y="2808"/>
                    <a:ext cx="34" cy="102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6" name="Line 17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4" y="2718"/>
                    <a:ext cx="48" cy="9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7" name="Line 171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84" y="2655"/>
                    <a:ext cx="12" cy="63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8" name="Line 17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8" y="2654"/>
                    <a:ext cx="20" cy="9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9" name="Line 17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9" y="2663"/>
                    <a:ext cx="30" cy="45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0" name="Line 174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3" y="2708"/>
                    <a:ext cx="13" cy="117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1" name="Line 17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93" y="2824"/>
                    <a:ext cx="57" cy="5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17" name="Group 176"/>
                <p:cNvGrpSpPr>
                  <a:grpSpLocks noChangeAspect="1"/>
                </p:cNvGrpSpPr>
                <p:nvPr/>
              </p:nvGrpSpPr>
              <p:grpSpPr bwMode="auto">
                <a:xfrm>
                  <a:off x="5" y="2533"/>
                  <a:ext cx="141" cy="374"/>
                  <a:chOff x="5" y="2533"/>
                  <a:chExt cx="141" cy="374"/>
                </a:xfrm>
              </p:grpSpPr>
              <p:sp>
                <p:nvSpPr>
                  <p:cNvPr id="19" name="Line 17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5" y="2533"/>
                    <a:ext cx="55" cy="37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0" name="Line 17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2" y="2544"/>
                    <a:ext cx="35" cy="363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1" name="Line 17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8" y="2876"/>
                    <a:ext cx="48" cy="3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2" name="Line 18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9" y="2541"/>
                    <a:ext cx="77" cy="337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3" name="Line 18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" y="2904"/>
                    <a:ext cx="93" cy="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18" name="Oval 182"/>
                <p:cNvSpPr>
                  <a:spLocks noChangeAspect="1" noChangeArrowheads="1"/>
                </p:cNvSpPr>
                <p:nvPr/>
              </p:nvSpPr>
              <p:spPr bwMode="auto">
                <a:xfrm>
                  <a:off x="48" y="2521"/>
                  <a:ext cx="39" cy="45"/>
                </a:xfrm>
                <a:prstGeom prst="ellipse">
                  <a:avLst/>
                </a:prstGeom>
                <a:solidFill>
                  <a:srgbClr val="FFFF00">
                    <a:alpha val="50000"/>
                  </a:srgbClr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3" name="Arc 183"/>
              <p:cNvSpPr>
                <a:spLocks noChangeAspect="1"/>
              </p:cNvSpPr>
              <p:nvPr/>
            </p:nvSpPr>
            <p:spPr bwMode="auto">
              <a:xfrm>
                <a:off x="152" y="2480"/>
                <a:ext cx="90" cy="198"/>
              </a:xfrm>
              <a:custGeom>
                <a:avLst/>
                <a:gdLst>
                  <a:gd name="G0" fmla="+- 0 0 0"/>
                  <a:gd name="G1" fmla="+- 21172 0 0"/>
                  <a:gd name="G2" fmla="+- 21600 0 0"/>
                  <a:gd name="T0" fmla="*/ 4276 w 21600"/>
                  <a:gd name="T1" fmla="*/ 0 h 42015"/>
                  <a:gd name="T2" fmla="*/ 5669 w 21600"/>
                  <a:gd name="T3" fmla="*/ 42015 h 42015"/>
                  <a:gd name="T4" fmla="*/ 0 w 21600"/>
                  <a:gd name="T5" fmla="*/ 21172 h 420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15" fill="none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</a:path>
                  <a:path w="21600" h="42015" stroke="0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  <a:lnTo>
                      <a:pt x="0" y="21172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" name="Arc 184"/>
              <p:cNvSpPr>
                <a:spLocks noChangeAspect="1"/>
              </p:cNvSpPr>
              <p:nvPr/>
            </p:nvSpPr>
            <p:spPr bwMode="auto">
              <a:xfrm>
                <a:off x="116" y="2508"/>
                <a:ext cx="78" cy="154"/>
              </a:xfrm>
              <a:custGeom>
                <a:avLst/>
                <a:gdLst>
                  <a:gd name="G0" fmla="+- 0 0 0"/>
                  <a:gd name="G1" fmla="+- 21159 0 0"/>
                  <a:gd name="G2" fmla="+- 21600 0 0"/>
                  <a:gd name="T0" fmla="*/ 4340 w 21600"/>
                  <a:gd name="T1" fmla="*/ 0 h 41998"/>
                  <a:gd name="T2" fmla="*/ 5682 w 21600"/>
                  <a:gd name="T3" fmla="*/ 41998 h 41998"/>
                  <a:gd name="T4" fmla="*/ 0 w 21600"/>
                  <a:gd name="T5" fmla="*/ 21159 h 419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1998" fill="none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</a:path>
                  <a:path w="21600" h="41998" stroke="0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  <a:lnTo>
                      <a:pt x="0" y="21159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" name="Arc 185"/>
              <p:cNvSpPr>
                <a:spLocks noChangeAspect="1"/>
              </p:cNvSpPr>
              <p:nvPr/>
            </p:nvSpPr>
            <p:spPr bwMode="auto">
              <a:xfrm>
                <a:off x="102" y="2530"/>
                <a:ext cx="47" cy="117"/>
              </a:xfrm>
              <a:custGeom>
                <a:avLst/>
                <a:gdLst>
                  <a:gd name="G0" fmla="+- 0 0 0"/>
                  <a:gd name="G1" fmla="+- 21206 0 0"/>
                  <a:gd name="G2" fmla="+- 21600 0 0"/>
                  <a:gd name="T0" fmla="*/ 4104 w 21600"/>
                  <a:gd name="T1" fmla="*/ 0 h 42099"/>
                  <a:gd name="T2" fmla="*/ 5483 w 21600"/>
                  <a:gd name="T3" fmla="*/ 42099 h 42099"/>
                  <a:gd name="T4" fmla="*/ 0 w 21600"/>
                  <a:gd name="T5" fmla="*/ 21206 h 420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99" fill="none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</a:path>
                  <a:path w="21600" h="42099" stroke="0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  <a:lnTo>
                      <a:pt x="0" y="21206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39" name="Rectangle 187"/>
            <p:cNvSpPr>
              <a:spLocks noChangeArrowheads="1"/>
            </p:cNvSpPr>
            <p:nvPr/>
          </p:nvSpPr>
          <p:spPr bwMode="auto">
            <a:xfrm>
              <a:off x="7373937" y="3962400"/>
              <a:ext cx="863600" cy="838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smtClean="0">
                  <a:latin typeface="Arial" pitchFamily="34" charset="0"/>
                  <a:cs typeface="Arial" pitchFamily="34" charset="0"/>
                </a:rPr>
                <a:t>Access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23" name="Group 122"/>
          <p:cNvGrpSpPr/>
          <p:nvPr/>
        </p:nvGrpSpPr>
        <p:grpSpPr>
          <a:xfrm>
            <a:off x="3886200" y="1733550"/>
            <a:ext cx="990600" cy="990600"/>
            <a:chOff x="7315200" y="2819400"/>
            <a:chExt cx="990600" cy="990600"/>
          </a:xfrm>
        </p:grpSpPr>
        <p:sp>
          <p:nvSpPr>
            <p:cNvPr id="6" name="AutoShape 154"/>
            <p:cNvSpPr>
              <a:spLocks noChangeArrowheads="1"/>
            </p:cNvSpPr>
            <p:nvPr/>
          </p:nvSpPr>
          <p:spPr bwMode="auto">
            <a:xfrm>
              <a:off x="7315200" y="2819400"/>
              <a:ext cx="990600" cy="990600"/>
            </a:xfrm>
            <a:prstGeom prst="flowChartAlternateProcess">
              <a:avLst/>
            </a:prstGeom>
            <a:solidFill>
              <a:srgbClr val="8BB2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0" name="Picture 157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648575" y="3509962"/>
              <a:ext cx="352425" cy="2238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40" name="Rectangle 188"/>
            <p:cNvSpPr>
              <a:spLocks noChangeArrowheads="1"/>
            </p:cNvSpPr>
            <p:nvPr/>
          </p:nvSpPr>
          <p:spPr bwMode="auto">
            <a:xfrm>
              <a:off x="7373937" y="2867025"/>
              <a:ext cx="855663" cy="866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smtClean="0">
                  <a:latin typeface="Arial" pitchFamily="34" charset="0"/>
                  <a:cs typeface="Arial" pitchFamily="34" charset="0"/>
                </a:rPr>
                <a:t>Core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08" name="Group 107"/>
            <p:cNvGrpSpPr/>
            <p:nvPr/>
          </p:nvGrpSpPr>
          <p:grpSpPr>
            <a:xfrm>
              <a:off x="7520910" y="3095706"/>
              <a:ext cx="532437" cy="381000"/>
              <a:chOff x="7481888" y="3079208"/>
              <a:chExt cx="595312" cy="425992"/>
            </a:xfrm>
          </p:grpSpPr>
          <p:sp>
            <p:nvSpPr>
              <p:cNvPr id="109" name="Freeform 14"/>
              <p:cNvSpPr>
                <a:spLocks/>
              </p:cNvSpPr>
              <p:nvPr/>
            </p:nvSpPr>
            <p:spPr bwMode="auto">
              <a:xfrm>
                <a:off x="7641802" y="3429946"/>
                <a:ext cx="327892" cy="752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90"/>
                  </a:cxn>
                  <a:cxn ang="0">
                    <a:pos x="499" y="90"/>
                  </a:cxn>
                  <a:cxn ang="0">
                    <a:pos x="499" y="0"/>
                  </a:cxn>
                </a:cxnLst>
                <a:rect l="0" t="0" r="r" b="b"/>
                <a:pathLst>
                  <a:path w="499" h="90">
                    <a:moveTo>
                      <a:pt x="0" y="0"/>
                    </a:moveTo>
                    <a:lnTo>
                      <a:pt x="0" y="90"/>
                    </a:lnTo>
                    <a:lnTo>
                      <a:pt x="499" y="90"/>
                    </a:lnTo>
                    <a:lnTo>
                      <a:pt x="499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lIns="0" tIns="0"/>
              <a:lstStyle/>
              <a:p>
                <a:endParaRPr lang="en-US"/>
              </a:p>
            </p:txBody>
          </p:sp>
          <p:sp>
            <p:nvSpPr>
              <p:cNvPr id="110" name="AutoShape 22"/>
              <p:cNvSpPr>
                <a:spLocks noChangeArrowheads="1"/>
              </p:cNvSpPr>
              <p:nvPr/>
            </p:nvSpPr>
            <p:spPr bwMode="auto">
              <a:xfrm>
                <a:off x="7481888" y="3167900"/>
                <a:ext cx="305047" cy="276827"/>
              </a:xfrm>
              <a:prstGeom prst="can">
                <a:avLst>
                  <a:gd name="adj" fmla="val 25000"/>
                </a:avLst>
              </a:prstGeom>
              <a:solidFill>
                <a:srgbClr val="66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en-US" sz="1600">
                  <a:ea typeface="ＭＳ Ｐゴシック" pitchFamily="34" charset="-128"/>
                </a:endParaRPr>
              </a:p>
            </p:txBody>
          </p:sp>
          <p:grpSp>
            <p:nvGrpSpPr>
              <p:cNvPr id="111" name="Group 122"/>
              <p:cNvGrpSpPr>
                <a:grpSpLocks/>
              </p:cNvGrpSpPr>
              <p:nvPr/>
            </p:nvGrpSpPr>
            <p:grpSpPr bwMode="auto">
              <a:xfrm>
                <a:off x="7848751" y="3079208"/>
                <a:ext cx="228449" cy="389708"/>
                <a:chOff x="4120" y="2308"/>
                <a:chExt cx="305" cy="415"/>
              </a:xfrm>
            </p:grpSpPr>
            <p:sp>
              <p:nvSpPr>
                <p:cNvPr id="112" name="Freeform 1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" name="Rectangle 1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4" name="Oval 1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15" name="Group 1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119" name="Line 1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20" name="Line 1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21" name="Line 1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22" name="Line 1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16" name="Freeform 1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" name="Oval 1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8" name="Oval 1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583" name="Group 582"/>
          <p:cNvGrpSpPr/>
          <p:nvPr/>
        </p:nvGrpSpPr>
        <p:grpSpPr>
          <a:xfrm>
            <a:off x="5257800" y="1733550"/>
            <a:ext cx="990600" cy="990600"/>
            <a:chOff x="5257800" y="1733550"/>
            <a:chExt cx="990600" cy="990600"/>
          </a:xfrm>
        </p:grpSpPr>
        <p:sp>
          <p:nvSpPr>
            <p:cNvPr id="43" name="Rounded Rectangle 42"/>
            <p:cNvSpPr/>
            <p:nvPr/>
          </p:nvSpPr>
          <p:spPr bwMode="auto">
            <a:xfrm>
              <a:off x="5257800" y="1733550"/>
              <a:ext cx="990600" cy="990600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grpSp>
          <p:nvGrpSpPr>
            <p:cNvPr id="44" name="Group 61"/>
            <p:cNvGrpSpPr/>
            <p:nvPr/>
          </p:nvGrpSpPr>
          <p:grpSpPr>
            <a:xfrm>
              <a:off x="5410201" y="1816606"/>
              <a:ext cx="609600" cy="450344"/>
              <a:chOff x="6324600" y="1828800"/>
              <a:chExt cx="917575" cy="677862"/>
            </a:xfrm>
          </p:grpSpPr>
          <p:grpSp>
            <p:nvGrpSpPr>
              <p:cNvPr id="45" name="Group 10"/>
              <p:cNvGrpSpPr>
                <a:grpSpLocks/>
              </p:cNvGrpSpPr>
              <p:nvPr/>
            </p:nvGrpSpPr>
            <p:grpSpPr bwMode="auto">
              <a:xfrm>
                <a:off x="6972300" y="1828800"/>
                <a:ext cx="269875" cy="460375"/>
                <a:chOff x="4120" y="2308"/>
                <a:chExt cx="305" cy="415"/>
              </a:xfrm>
            </p:grpSpPr>
            <p:sp>
              <p:nvSpPr>
                <p:cNvPr id="82" name="Freeform 11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83" name="Rectangle 12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84" name="Oval 13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grpSp>
              <p:nvGrpSpPr>
                <p:cNvPr id="85" name="Group 14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89" name="Line 15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90" name="Line 16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91" name="Line 1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92" name="Line 1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86" name="Freeform 19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87" name="Oval 20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88" name="Oval 21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grpSp>
            <p:nvGrpSpPr>
              <p:cNvPr id="46" name="Group 22"/>
              <p:cNvGrpSpPr>
                <a:grpSpLocks/>
              </p:cNvGrpSpPr>
              <p:nvPr/>
            </p:nvGrpSpPr>
            <p:grpSpPr bwMode="auto">
              <a:xfrm>
                <a:off x="6756400" y="1901825"/>
                <a:ext cx="269875" cy="460375"/>
                <a:chOff x="4120" y="2308"/>
                <a:chExt cx="305" cy="415"/>
              </a:xfrm>
            </p:grpSpPr>
            <p:sp>
              <p:nvSpPr>
                <p:cNvPr id="71" name="Freeform 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72" name="Rectangle 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73" name="Oval 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grpSp>
              <p:nvGrpSpPr>
                <p:cNvPr id="74" name="Group 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78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79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80" name="Line 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81" name="Line 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75" name="Freeform 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76" name="Oval 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77" name="Oval 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grpSp>
            <p:nvGrpSpPr>
              <p:cNvPr id="47" name="Group 34"/>
              <p:cNvGrpSpPr>
                <a:grpSpLocks/>
              </p:cNvGrpSpPr>
              <p:nvPr/>
            </p:nvGrpSpPr>
            <p:grpSpPr bwMode="auto">
              <a:xfrm>
                <a:off x="6540500" y="1973262"/>
                <a:ext cx="269875" cy="460375"/>
                <a:chOff x="4120" y="2308"/>
                <a:chExt cx="305" cy="415"/>
              </a:xfrm>
            </p:grpSpPr>
            <p:sp>
              <p:nvSpPr>
                <p:cNvPr id="60" name="Freeform 35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61" name="Rectangle 36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62" name="Oval 37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grpSp>
              <p:nvGrpSpPr>
                <p:cNvPr id="63" name="Group 38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67" name="Line 3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68" name="Line 4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69" name="Line 41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70" name="Line 42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64" name="Freeform 43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65" name="Oval 44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66" name="Oval 45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grpSp>
            <p:nvGrpSpPr>
              <p:cNvPr id="48" name="Group 618"/>
              <p:cNvGrpSpPr>
                <a:grpSpLocks/>
              </p:cNvGrpSpPr>
              <p:nvPr/>
            </p:nvGrpSpPr>
            <p:grpSpPr bwMode="auto">
              <a:xfrm>
                <a:off x="6324600" y="2046287"/>
                <a:ext cx="269875" cy="460375"/>
                <a:chOff x="4120" y="2308"/>
                <a:chExt cx="305" cy="415"/>
              </a:xfrm>
            </p:grpSpPr>
            <p:sp>
              <p:nvSpPr>
                <p:cNvPr id="49" name="Freeform 619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50" name="Rectangle 620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51" name="Oval 621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grpSp>
              <p:nvGrpSpPr>
                <p:cNvPr id="52" name="Group 622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56" name="Line 623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57" name="Line 624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58" name="Line 625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59" name="Line 626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53" name="Freeform 627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54" name="Oval 628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55" name="Oval 629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</p:grpSp>
        <p:graphicFrame>
          <p:nvGraphicFramePr>
            <p:cNvPr id="126" name="Object 15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5341951" y="2253186"/>
            <a:ext cx="798445" cy="429931"/>
          </p:xfrm>
          <a:graphic>
            <a:graphicData uri="http://schemas.openxmlformats.org/presentationml/2006/ole">
              <p:oleObj spid="_x0000_s17410" name="Clip" r:id="rId4" imgW="5759280" imgH="3222360" progId="">
                <p:embed/>
              </p:oleObj>
            </a:graphicData>
          </a:graphic>
        </p:graphicFrame>
        <p:sp>
          <p:nvSpPr>
            <p:cNvPr id="127" name="Text Box 16"/>
            <p:cNvSpPr txBox="1">
              <a:spLocks noChangeArrowheads="1"/>
            </p:cNvSpPr>
            <p:nvPr/>
          </p:nvSpPr>
          <p:spPr bwMode="auto">
            <a:xfrm>
              <a:off x="5428250" y="2315396"/>
              <a:ext cx="637242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1050" dirty="0" smtClean="0">
                  <a:latin typeface="Arial" pitchFamily="34" charset="0"/>
                  <a:ea typeface="ＭＳ Ｐゴシック" pitchFamily="34" charset="-128"/>
                  <a:cs typeface="Arial" pitchFamily="34" charset="0"/>
                </a:rPr>
                <a:t>Internet</a:t>
              </a:r>
              <a:endParaRPr lang="en-US" sz="1050" dirty="0">
                <a:latin typeface="Arial" pitchFamily="34" charset="0"/>
                <a:ea typeface="ＭＳ Ｐゴシック" pitchFamily="34" charset="-128"/>
                <a:cs typeface="Arial" pitchFamily="34" charset="0"/>
              </a:endParaRPr>
            </a:p>
          </p:txBody>
        </p:sp>
      </p:grpSp>
      <p:grpSp>
        <p:nvGrpSpPr>
          <p:cNvPr id="573" name="Group 572"/>
          <p:cNvGrpSpPr/>
          <p:nvPr/>
        </p:nvGrpSpPr>
        <p:grpSpPr>
          <a:xfrm>
            <a:off x="1371600" y="1850390"/>
            <a:ext cx="752475" cy="455929"/>
            <a:chOff x="1371600" y="1850390"/>
            <a:chExt cx="752475" cy="455929"/>
          </a:xfrm>
        </p:grpSpPr>
        <p:cxnSp>
          <p:nvCxnSpPr>
            <p:cNvPr id="130" name="Straight Connector 129"/>
            <p:cNvCxnSpPr>
              <a:stCxn id="7" idx="3"/>
              <a:endCxn id="8" idx="1"/>
            </p:cNvCxnSpPr>
            <p:nvPr/>
          </p:nvCxnSpPr>
          <p:spPr bwMode="auto">
            <a:xfrm>
              <a:off x="1371600" y="2228850"/>
              <a:ext cx="752475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31" name="Oval 130"/>
            <p:cNvSpPr/>
            <p:nvPr/>
          </p:nvSpPr>
          <p:spPr bwMode="auto">
            <a:xfrm>
              <a:off x="1676400" y="2153919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1524000" y="1850390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R1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75" name="Group 574"/>
          <p:cNvGrpSpPr/>
          <p:nvPr/>
        </p:nvGrpSpPr>
        <p:grpSpPr>
          <a:xfrm>
            <a:off x="3124200" y="1851871"/>
            <a:ext cx="762000" cy="457200"/>
            <a:chOff x="3124200" y="1851871"/>
            <a:chExt cx="762000" cy="457200"/>
          </a:xfrm>
        </p:grpSpPr>
        <p:cxnSp>
          <p:nvCxnSpPr>
            <p:cNvPr id="136" name="Straight Connector 135"/>
            <p:cNvCxnSpPr>
              <a:stCxn id="8" idx="3"/>
              <a:endCxn id="6" idx="1"/>
            </p:cNvCxnSpPr>
            <p:nvPr/>
          </p:nvCxnSpPr>
          <p:spPr bwMode="auto">
            <a:xfrm>
              <a:off x="3124200" y="2228850"/>
              <a:ext cx="762000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37" name="Oval 136"/>
            <p:cNvSpPr/>
            <p:nvPr/>
          </p:nvSpPr>
          <p:spPr bwMode="auto">
            <a:xfrm>
              <a:off x="3429000" y="2156671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3276600" y="1851871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R3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74" name="Group 573"/>
          <p:cNvGrpSpPr/>
          <p:nvPr/>
        </p:nvGrpSpPr>
        <p:grpSpPr>
          <a:xfrm>
            <a:off x="876300" y="1143000"/>
            <a:ext cx="3495675" cy="609600"/>
            <a:chOff x="876300" y="1143000"/>
            <a:chExt cx="3495675" cy="609600"/>
          </a:xfrm>
        </p:grpSpPr>
        <p:sp>
          <p:nvSpPr>
            <p:cNvPr id="142" name="Freeform 141"/>
            <p:cNvSpPr/>
            <p:nvPr/>
          </p:nvSpPr>
          <p:spPr bwMode="auto">
            <a:xfrm>
              <a:off x="876300" y="1524000"/>
              <a:ext cx="3495675" cy="228600"/>
            </a:xfrm>
            <a:custGeom>
              <a:avLst/>
              <a:gdLst>
                <a:gd name="connsiteX0" fmla="*/ 0 w 3495675"/>
                <a:gd name="connsiteY0" fmla="*/ 209550 h 228600"/>
                <a:gd name="connsiteX1" fmla="*/ 9525 w 3495675"/>
                <a:gd name="connsiteY1" fmla="*/ 9525 h 228600"/>
                <a:gd name="connsiteX2" fmla="*/ 3486150 w 3495675"/>
                <a:gd name="connsiteY2" fmla="*/ 0 h 228600"/>
                <a:gd name="connsiteX3" fmla="*/ 3495675 w 3495675"/>
                <a:gd name="connsiteY3" fmla="*/ 228600 h 22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495675" h="228600">
                  <a:moveTo>
                    <a:pt x="0" y="209550"/>
                  </a:moveTo>
                  <a:lnTo>
                    <a:pt x="9525" y="9525"/>
                  </a:lnTo>
                  <a:lnTo>
                    <a:pt x="3486150" y="0"/>
                  </a:lnTo>
                  <a:lnTo>
                    <a:pt x="3495675" y="228600"/>
                  </a:ln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43" name="Oval 142"/>
            <p:cNvSpPr/>
            <p:nvPr/>
          </p:nvSpPr>
          <p:spPr bwMode="auto">
            <a:xfrm>
              <a:off x="1666875" y="14478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44" name="TextBox 143"/>
            <p:cNvSpPr txBox="1"/>
            <p:nvPr/>
          </p:nvSpPr>
          <p:spPr>
            <a:xfrm>
              <a:off x="1514475" y="1143000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R2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134" name="Straight Connector 133"/>
          <p:cNvCxnSpPr>
            <a:stCxn id="6" idx="3"/>
            <a:endCxn id="43" idx="1"/>
          </p:cNvCxnSpPr>
          <p:nvPr/>
        </p:nvCxnSpPr>
        <p:spPr bwMode="auto">
          <a:xfrm>
            <a:off x="4876800" y="2228850"/>
            <a:ext cx="381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576" name="Group 575"/>
          <p:cNvGrpSpPr/>
          <p:nvPr/>
        </p:nvGrpSpPr>
        <p:grpSpPr>
          <a:xfrm>
            <a:off x="2133600" y="2362200"/>
            <a:ext cx="1752600" cy="1752600"/>
            <a:chOff x="2133600" y="2362200"/>
            <a:chExt cx="1752600" cy="1752600"/>
          </a:xfrm>
        </p:grpSpPr>
        <p:cxnSp>
          <p:nvCxnSpPr>
            <p:cNvPr id="129" name="Straight Connector 128"/>
            <p:cNvCxnSpPr>
              <a:stCxn id="8" idx="2"/>
              <a:endCxn id="145" idx="0"/>
            </p:cNvCxnSpPr>
            <p:nvPr/>
          </p:nvCxnSpPr>
          <p:spPr bwMode="auto">
            <a:xfrm>
              <a:off x="2624138" y="2724150"/>
              <a:ext cx="9525" cy="40005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32" name="TextBox 131"/>
            <p:cNvSpPr txBox="1"/>
            <p:nvPr/>
          </p:nvSpPr>
          <p:spPr>
            <a:xfrm>
              <a:off x="2133600" y="2743200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R4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75" name="Group 174"/>
            <p:cNvGrpSpPr/>
            <p:nvPr/>
          </p:nvGrpSpPr>
          <p:grpSpPr>
            <a:xfrm>
              <a:off x="2133600" y="3124200"/>
              <a:ext cx="1000125" cy="990600"/>
              <a:chOff x="2286000" y="3352800"/>
              <a:chExt cx="1000125" cy="990600"/>
            </a:xfrm>
          </p:grpSpPr>
          <p:sp>
            <p:nvSpPr>
              <p:cNvPr id="145" name="AutoShape 154"/>
              <p:cNvSpPr>
                <a:spLocks noChangeArrowheads="1"/>
              </p:cNvSpPr>
              <p:nvPr/>
            </p:nvSpPr>
            <p:spPr bwMode="auto">
              <a:xfrm>
                <a:off x="2286000" y="3352800"/>
                <a:ext cx="1000125" cy="990600"/>
              </a:xfrm>
              <a:prstGeom prst="flowChartAlternateProcess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anchor="ctr"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146" name="Group 158"/>
              <p:cNvGrpSpPr>
                <a:grpSpLocks noChangeAspect="1"/>
              </p:cNvGrpSpPr>
              <p:nvPr/>
            </p:nvGrpSpPr>
            <p:grpSpPr bwMode="auto">
              <a:xfrm flipH="1">
                <a:off x="2666999" y="3726073"/>
                <a:ext cx="411161" cy="494972"/>
                <a:chOff x="5" y="2480"/>
                <a:chExt cx="237" cy="430"/>
              </a:xfrm>
            </p:grpSpPr>
            <p:grpSp>
              <p:nvGrpSpPr>
                <p:cNvPr id="148" name="Group 159"/>
                <p:cNvGrpSpPr>
                  <a:grpSpLocks noChangeAspect="1"/>
                </p:cNvGrpSpPr>
                <p:nvPr/>
              </p:nvGrpSpPr>
              <p:grpSpPr bwMode="auto">
                <a:xfrm>
                  <a:off x="5" y="2521"/>
                  <a:ext cx="145" cy="389"/>
                  <a:chOff x="5" y="2521"/>
                  <a:chExt cx="145" cy="389"/>
                </a:xfrm>
              </p:grpSpPr>
              <p:grpSp>
                <p:nvGrpSpPr>
                  <p:cNvPr id="152" name="Group 160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7" y="2654"/>
                    <a:ext cx="143" cy="256"/>
                    <a:chOff x="7" y="2654"/>
                    <a:chExt cx="143" cy="256"/>
                  </a:xfrm>
                </p:grpSpPr>
                <p:grpSp>
                  <p:nvGrpSpPr>
                    <p:cNvPr id="160" name="Group 161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7" y="2661"/>
                      <a:ext cx="93" cy="247"/>
                      <a:chOff x="7" y="2661"/>
                      <a:chExt cx="93" cy="247"/>
                    </a:xfrm>
                  </p:grpSpPr>
                  <p:sp>
                    <p:nvSpPr>
                      <p:cNvPr id="168" name="Line 162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44" y="2661"/>
                        <a:ext cx="33" cy="1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69" name="Line 163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34" y="2664"/>
                        <a:ext cx="42" cy="51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70" name="Line 164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33" y="2716"/>
                        <a:ext cx="57" cy="110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71" name="Line 165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7" y="2824"/>
                        <a:ext cx="83" cy="84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72" name="Line 166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19" y="2824"/>
                        <a:ext cx="81" cy="84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73" name="Line 167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17" y="2716"/>
                        <a:ext cx="64" cy="108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74" name="Line 168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44" y="2661"/>
                        <a:ext cx="39" cy="58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</p:grpSp>
                <p:sp>
                  <p:nvSpPr>
                    <p:cNvPr id="161" name="Line 169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97" y="2808"/>
                      <a:ext cx="34" cy="102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62" name="Line 170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84" y="2718"/>
                      <a:ext cx="48" cy="9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63" name="Line 171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84" y="2655"/>
                      <a:ext cx="12" cy="63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64" name="Line 172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78" y="2654"/>
                      <a:ext cx="20" cy="9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65" name="Line 173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79" y="2663"/>
                      <a:ext cx="30" cy="45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66" name="Line 174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93" y="2708"/>
                      <a:ext cx="13" cy="117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67" name="Line 175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93" y="2824"/>
                      <a:ext cx="57" cy="5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grpSp>
                <p:nvGrpSpPr>
                  <p:cNvPr id="153" name="Group 176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5" y="2533"/>
                    <a:ext cx="141" cy="374"/>
                    <a:chOff x="5" y="2533"/>
                    <a:chExt cx="141" cy="374"/>
                  </a:xfrm>
                </p:grpSpPr>
                <p:sp>
                  <p:nvSpPr>
                    <p:cNvPr id="155" name="Line 177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5" y="2533"/>
                      <a:ext cx="55" cy="371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56" name="Line 178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62" y="2544"/>
                      <a:ext cx="35" cy="363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57" name="Line 179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98" y="2876"/>
                      <a:ext cx="48" cy="3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58" name="Line 180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69" y="2541"/>
                      <a:ext cx="77" cy="337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59" name="Line 181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7" y="2904"/>
                      <a:ext cx="93" cy="1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154" name="Oval 182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48" y="2521"/>
                    <a:ext cx="39" cy="45"/>
                  </a:xfrm>
                  <a:prstGeom prst="ellipse">
                    <a:avLst/>
                  </a:prstGeom>
                  <a:solidFill>
                    <a:srgbClr val="FFFF00">
                      <a:alpha val="50000"/>
                    </a:srgbClr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149" name="Arc 183"/>
                <p:cNvSpPr>
                  <a:spLocks noChangeAspect="1"/>
                </p:cNvSpPr>
                <p:nvPr/>
              </p:nvSpPr>
              <p:spPr bwMode="auto">
                <a:xfrm>
                  <a:off x="152" y="2480"/>
                  <a:ext cx="90" cy="198"/>
                </a:xfrm>
                <a:custGeom>
                  <a:avLst/>
                  <a:gdLst>
                    <a:gd name="G0" fmla="+- 0 0 0"/>
                    <a:gd name="G1" fmla="+- 21172 0 0"/>
                    <a:gd name="G2" fmla="+- 21600 0 0"/>
                    <a:gd name="T0" fmla="*/ 4276 w 21600"/>
                    <a:gd name="T1" fmla="*/ 0 h 42015"/>
                    <a:gd name="T2" fmla="*/ 5669 w 21600"/>
                    <a:gd name="T3" fmla="*/ 42015 h 42015"/>
                    <a:gd name="T4" fmla="*/ 0 w 21600"/>
                    <a:gd name="T5" fmla="*/ 21172 h 420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2015" fill="none" extrusionOk="0">
                      <a:moveTo>
                        <a:pt x="4276" y="-1"/>
                      </a:moveTo>
                      <a:cubicBezTo>
                        <a:pt x="14353" y="2034"/>
                        <a:pt x="21600" y="10891"/>
                        <a:pt x="21600" y="21172"/>
                      </a:cubicBezTo>
                      <a:cubicBezTo>
                        <a:pt x="21600" y="30918"/>
                        <a:pt x="15073" y="39456"/>
                        <a:pt x="5668" y="42014"/>
                      </a:cubicBezTo>
                    </a:path>
                    <a:path w="21600" h="42015" stroke="0" extrusionOk="0">
                      <a:moveTo>
                        <a:pt x="4276" y="-1"/>
                      </a:moveTo>
                      <a:cubicBezTo>
                        <a:pt x="14353" y="2034"/>
                        <a:pt x="21600" y="10891"/>
                        <a:pt x="21600" y="21172"/>
                      </a:cubicBezTo>
                      <a:cubicBezTo>
                        <a:pt x="21600" y="30918"/>
                        <a:pt x="15073" y="39456"/>
                        <a:pt x="5668" y="42014"/>
                      </a:cubicBezTo>
                      <a:lnTo>
                        <a:pt x="0" y="21172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50" name="Arc 184"/>
                <p:cNvSpPr>
                  <a:spLocks noChangeAspect="1"/>
                </p:cNvSpPr>
                <p:nvPr/>
              </p:nvSpPr>
              <p:spPr bwMode="auto">
                <a:xfrm>
                  <a:off x="116" y="2508"/>
                  <a:ext cx="78" cy="154"/>
                </a:xfrm>
                <a:custGeom>
                  <a:avLst/>
                  <a:gdLst>
                    <a:gd name="G0" fmla="+- 0 0 0"/>
                    <a:gd name="G1" fmla="+- 21159 0 0"/>
                    <a:gd name="G2" fmla="+- 21600 0 0"/>
                    <a:gd name="T0" fmla="*/ 4340 w 21600"/>
                    <a:gd name="T1" fmla="*/ 0 h 41998"/>
                    <a:gd name="T2" fmla="*/ 5682 w 21600"/>
                    <a:gd name="T3" fmla="*/ 41998 h 41998"/>
                    <a:gd name="T4" fmla="*/ 0 w 21600"/>
                    <a:gd name="T5" fmla="*/ 21159 h 419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1998" fill="none" extrusionOk="0">
                      <a:moveTo>
                        <a:pt x="4340" y="-1"/>
                      </a:moveTo>
                      <a:cubicBezTo>
                        <a:pt x="14387" y="2060"/>
                        <a:pt x="21600" y="10902"/>
                        <a:pt x="21600" y="21159"/>
                      </a:cubicBezTo>
                      <a:cubicBezTo>
                        <a:pt x="21600" y="30900"/>
                        <a:pt x="15080" y="39435"/>
                        <a:pt x="5682" y="41998"/>
                      </a:cubicBezTo>
                    </a:path>
                    <a:path w="21600" h="41998" stroke="0" extrusionOk="0">
                      <a:moveTo>
                        <a:pt x="4340" y="-1"/>
                      </a:moveTo>
                      <a:cubicBezTo>
                        <a:pt x="14387" y="2060"/>
                        <a:pt x="21600" y="10902"/>
                        <a:pt x="21600" y="21159"/>
                      </a:cubicBezTo>
                      <a:cubicBezTo>
                        <a:pt x="21600" y="30900"/>
                        <a:pt x="15080" y="39435"/>
                        <a:pt x="5682" y="41998"/>
                      </a:cubicBezTo>
                      <a:lnTo>
                        <a:pt x="0" y="21159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51" name="Arc 185"/>
                <p:cNvSpPr>
                  <a:spLocks noChangeAspect="1"/>
                </p:cNvSpPr>
                <p:nvPr/>
              </p:nvSpPr>
              <p:spPr bwMode="auto">
                <a:xfrm>
                  <a:off x="102" y="2530"/>
                  <a:ext cx="47" cy="117"/>
                </a:xfrm>
                <a:custGeom>
                  <a:avLst/>
                  <a:gdLst>
                    <a:gd name="G0" fmla="+- 0 0 0"/>
                    <a:gd name="G1" fmla="+- 21206 0 0"/>
                    <a:gd name="G2" fmla="+- 21600 0 0"/>
                    <a:gd name="T0" fmla="*/ 4104 w 21600"/>
                    <a:gd name="T1" fmla="*/ 0 h 42099"/>
                    <a:gd name="T2" fmla="*/ 5483 w 21600"/>
                    <a:gd name="T3" fmla="*/ 42099 h 42099"/>
                    <a:gd name="T4" fmla="*/ 0 w 21600"/>
                    <a:gd name="T5" fmla="*/ 21206 h 420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2099" fill="none" extrusionOk="0">
                      <a:moveTo>
                        <a:pt x="4104" y="-1"/>
                      </a:moveTo>
                      <a:cubicBezTo>
                        <a:pt x="14262" y="1965"/>
                        <a:pt x="21600" y="10859"/>
                        <a:pt x="21600" y="21206"/>
                      </a:cubicBezTo>
                      <a:cubicBezTo>
                        <a:pt x="21600" y="31023"/>
                        <a:pt x="14979" y="39606"/>
                        <a:pt x="5482" y="42098"/>
                      </a:cubicBezTo>
                    </a:path>
                    <a:path w="21600" h="42099" stroke="0" extrusionOk="0">
                      <a:moveTo>
                        <a:pt x="4104" y="-1"/>
                      </a:moveTo>
                      <a:cubicBezTo>
                        <a:pt x="14262" y="1965"/>
                        <a:pt x="21600" y="10859"/>
                        <a:pt x="21600" y="21206"/>
                      </a:cubicBezTo>
                      <a:cubicBezTo>
                        <a:pt x="21600" y="31023"/>
                        <a:pt x="14979" y="39606"/>
                        <a:pt x="5482" y="42098"/>
                      </a:cubicBezTo>
                      <a:lnTo>
                        <a:pt x="0" y="21206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47" name="Rectangle 187"/>
              <p:cNvSpPr>
                <a:spLocks noChangeArrowheads="1"/>
              </p:cNvSpPr>
              <p:nvPr/>
            </p:nvSpPr>
            <p:spPr bwMode="auto">
              <a:xfrm>
                <a:off x="2344737" y="3429000"/>
                <a:ext cx="863600" cy="838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 anchorCtr="1"/>
              <a:lstStyle/>
              <a:p>
                <a:pPr algn="ctr" eaLnBrk="0" hangingPunct="0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de-DE" sz="1600" b="1" dirty="0" smtClean="0">
                    <a:latin typeface="Arial" pitchFamily="34" charset="0"/>
                    <a:cs typeface="Arial" pitchFamily="34" charset="0"/>
                  </a:rPr>
                  <a:t>Access</a:t>
                </a:r>
                <a:endParaRPr lang="en-US" sz="1600" b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78" name="Oval 177"/>
            <p:cNvSpPr/>
            <p:nvPr/>
          </p:nvSpPr>
          <p:spPr bwMode="auto">
            <a:xfrm>
              <a:off x="2552700" y="28479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179" name="Straight Connector 178"/>
            <p:cNvCxnSpPr>
              <a:endCxn id="145" idx="3"/>
            </p:cNvCxnSpPr>
            <p:nvPr/>
          </p:nvCxnSpPr>
          <p:spPr bwMode="auto">
            <a:xfrm flipH="1">
              <a:off x="3133725" y="2362200"/>
              <a:ext cx="752475" cy="125730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82" name="Oval 181"/>
            <p:cNvSpPr/>
            <p:nvPr/>
          </p:nvSpPr>
          <p:spPr bwMode="auto">
            <a:xfrm>
              <a:off x="3456092" y="28956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83" name="TextBox 182"/>
            <p:cNvSpPr txBox="1"/>
            <p:nvPr/>
          </p:nvSpPr>
          <p:spPr>
            <a:xfrm>
              <a:off x="3014135" y="2762250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R3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82" name="Group 581"/>
          <p:cNvGrpSpPr/>
          <p:nvPr/>
        </p:nvGrpSpPr>
        <p:grpSpPr>
          <a:xfrm>
            <a:off x="2124075" y="2724150"/>
            <a:ext cx="4124325" cy="2686050"/>
            <a:chOff x="2124075" y="2724150"/>
            <a:chExt cx="4124325" cy="2686050"/>
          </a:xfrm>
        </p:grpSpPr>
        <p:grpSp>
          <p:nvGrpSpPr>
            <p:cNvPr id="180" name="Group 179"/>
            <p:cNvGrpSpPr/>
            <p:nvPr/>
          </p:nvGrpSpPr>
          <p:grpSpPr>
            <a:xfrm>
              <a:off x="2124075" y="4419600"/>
              <a:ext cx="1000125" cy="990600"/>
              <a:chOff x="7315200" y="3886200"/>
              <a:chExt cx="1000125" cy="990600"/>
            </a:xfrm>
          </p:grpSpPr>
          <p:sp>
            <p:nvSpPr>
              <p:cNvPr id="181" name="AutoShape 154"/>
              <p:cNvSpPr>
                <a:spLocks noChangeArrowheads="1"/>
              </p:cNvSpPr>
              <p:nvPr/>
            </p:nvSpPr>
            <p:spPr bwMode="auto">
              <a:xfrm>
                <a:off x="7315200" y="3886200"/>
                <a:ext cx="1000125" cy="990600"/>
              </a:xfrm>
              <a:prstGeom prst="flowChartAlternateProcess">
                <a:avLst/>
              </a:prstGeom>
              <a:solidFill>
                <a:srgbClr val="A7E8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anchor="ctr"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184" name="Group 158"/>
              <p:cNvGrpSpPr>
                <a:grpSpLocks noChangeAspect="1"/>
              </p:cNvGrpSpPr>
              <p:nvPr/>
            </p:nvGrpSpPr>
            <p:grpSpPr bwMode="auto">
              <a:xfrm flipH="1">
                <a:off x="7696199" y="4259473"/>
                <a:ext cx="411161" cy="494972"/>
                <a:chOff x="5" y="2480"/>
                <a:chExt cx="237" cy="430"/>
              </a:xfrm>
            </p:grpSpPr>
            <p:grpSp>
              <p:nvGrpSpPr>
                <p:cNvPr id="186" name="Group 159"/>
                <p:cNvGrpSpPr>
                  <a:grpSpLocks noChangeAspect="1"/>
                </p:cNvGrpSpPr>
                <p:nvPr/>
              </p:nvGrpSpPr>
              <p:grpSpPr bwMode="auto">
                <a:xfrm>
                  <a:off x="5" y="2521"/>
                  <a:ext cx="145" cy="389"/>
                  <a:chOff x="5" y="2521"/>
                  <a:chExt cx="145" cy="389"/>
                </a:xfrm>
              </p:grpSpPr>
              <p:grpSp>
                <p:nvGrpSpPr>
                  <p:cNvPr id="190" name="Group 160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7" y="2654"/>
                    <a:ext cx="143" cy="256"/>
                    <a:chOff x="7" y="2654"/>
                    <a:chExt cx="143" cy="256"/>
                  </a:xfrm>
                </p:grpSpPr>
                <p:grpSp>
                  <p:nvGrpSpPr>
                    <p:cNvPr id="198" name="Group 161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7" y="2661"/>
                      <a:ext cx="93" cy="247"/>
                      <a:chOff x="7" y="2661"/>
                      <a:chExt cx="93" cy="247"/>
                    </a:xfrm>
                  </p:grpSpPr>
                  <p:sp>
                    <p:nvSpPr>
                      <p:cNvPr id="206" name="Line 162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44" y="2661"/>
                        <a:ext cx="33" cy="1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07" name="Line 163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34" y="2664"/>
                        <a:ext cx="42" cy="51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08" name="Line 164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33" y="2716"/>
                        <a:ext cx="57" cy="110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09" name="Line 165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7" y="2824"/>
                        <a:ext cx="83" cy="84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10" name="Line 166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19" y="2824"/>
                        <a:ext cx="81" cy="84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11" name="Line 167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17" y="2716"/>
                        <a:ext cx="64" cy="108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12" name="Line 168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44" y="2661"/>
                        <a:ext cx="39" cy="58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</p:grpSp>
                <p:sp>
                  <p:nvSpPr>
                    <p:cNvPr id="199" name="Line 169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97" y="2808"/>
                      <a:ext cx="34" cy="102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00" name="Line 170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84" y="2718"/>
                      <a:ext cx="48" cy="9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01" name="Line 171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84" y="2655"/>
                      <a:ext cx="12" cy="63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02" name="Line 172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78" y="2654"/>
                      <a:ext cx="20" cy="9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03" name="Line 173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79" y="2663"/>
                      <a:ext cx="30" cy="45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04" name="Line 174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93" y="2708"/>
                      <a:ext cx="13" cy="117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05" name="Line 175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93" y="2824"/>
                      <a:ext cx="57" cy="5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grpSp>
                <p:nvGrpSpPr>
                  <p:cNvPr id="191" name="Group 176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5" y="2533"/>
                    <a:ext cx="141" cy="374"/>
                    <a:chOff x="5" y="2533"/>
                    <a:chExt cx="141" cy="374"/>
                  </a:xfrm>
                </p:grpSpPr>
                <p:sp>
                  <p:nvSpPr>
                    <p:cNvPr id="193" name="Line 177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5" y="2533"/>
                      <a:ext cx="55" cy="371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94" name="Line 178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62" y="2544"/>
                      <a:ext cx="35" cy="363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95" name="Line 179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98" y="2876"/>
                      <a:ext cx="48" cy="3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96" name="Line 180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69" y="2541"/>
                      <a:ext cx="77" cy="337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97" name="Line 181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7" y="2904"/>
                      <a:ext cx="93" cy="1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192" name="Oval 182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48" y="2521"/>
                    <a:ext cx="39" cy="45"/>
                  </a:xfrm>
                  <a:prstGeom prst="ellipse">
                    <a:avLst/>
                  </a:prstGeom>
                  <a:solidFill>
                    <a:srgbClr val="FFFF00">
                      <a:alpha val="50000"/>
                    </a:srgbClr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187" name="Arc 183"/>
                <p:cNvSpPr>
                  <a:spLocks noChangeAspect="1"/>
                </p:cNvSpPr>
                <p:nvPr/>
              </p:nvSpPr>
              <p:spPr bwMode="auto">
                <a:xfrm>
                  <a:off x="152" y="2480"/>
                  <a:ext cx="90" cy="198"/>
                </a:xfrm>
                <a:custGeom>
                  <a:avLst/>
                  <a:gdLst>
                    <a:gd name="G0" fmla="+- 0 0 0"/>
                    <a:gd name="G1" fmla="+- 21172 0 0"/>
                    <a:gd name="G2" fmla="+- 21600 0 0"/>
                    <a:gd name="T0" fmla="*/ 4276 w 21600"/>
                    <a:gd name="T1" fmla="*/ 0 h 42015"/>
                    <a:gd name="T2" fmla="*/ 5669 w 21600"/>
                    <a:gd name="T3" fmla="*/ 42015 h 42015"/>
                    <a:gd name="T4" fmla="*/ 0 w 21600"/>
                    <a:gd name="T5" fmla="*/ 21172 h 420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2015" fill="none" extrusionOk="0">
                      <a:moveTo>
                        <a:pt x="4276" y="-1"/>
                      </a:moveTo>
                      <a:cubicBezTo>
                        <a:pt x="14353" y="2034"/>
                        <a:pt x="21600" y="10891"/>
                        <a:pt x="21600" y="21172"/>
                      </a:cubicBezTo>
                      <a:cubicBezTo>
                        <a:pt x="21600" y="30918"/>
                        <a:pt x="15073" y="39456"/>
                        <a:pt x="5668" y="42014"/>
                      </a:cubicBezTo>
                    </a:path>
                    <a:path w="21600" h="42015" stroke="0" extrusionOk="0">
                      <a:moveTo>
                        <a:pt x="4276" y="-1"/>
                      </a:moveTo>
                      <a:cubicBezTo>
                        <a:pt x="14353" y="2034"/>
                        <a:pt x="21600" y="10891"/>
                        <a:pt x="21600" y="21172"/>
                      </a:cubicBezTo>
                      <a:cubicBezTo>
                        <a:pt x="21600" y="30918"/>
                        <a:pt x="15073" y="39456"/>
                        <a:pt x="5668" y="42014"/>
                      </a:cubicBezTo>
                      <a:lnTo>
                        <a:pt x="0" y="21172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88" name="Arc 184"/>
                <p:cNvSpPr>
                  <a:spLocks noChangeAspect="1"/>
                </p:cNvSpPr>
                <p:nvPr/>
              </p:nvSpPr>
              <p:spPr bwMode="auto">
                <a:xfrm>
                  <a:off x="116" y="2508"/>
                  <a:ext cx="78" cy="154"/>
                </a:xfrm>
                <a:custGeom>
                  <a:avLst/>
                  <a:gdLst>
                    <a:gd name="G0" fmla="+- 0 0 0"/>
                    <a:gd name="G1" fmla="+- 21159 0 0"/>
                    <a:gd name="G2" fmla="+- 21600 0 0"/>
                    <a:gd name="T0" fmla="*/ 4340 w 21600"/>
                    <a:gd name="T1" fmla="*/ 0 h 41998"/>
                    <a:gd name="T2" fmla="*/ 5682 w 21600"/>
                    <a:gd name="T3" fmla="*/ 41998 h 41998"/>
                    <a:gd name="T4" fmla="*/ 0 w 21600"/>
                    <a:gd name="T5" fmla="*/ 21159 h 419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1998" fill="none" extrusionOk="0">
                      <a:moveTo>
                        <a:pt x="4340" y="-1"/>
                      </a:moveTo>
                      <a:cubicBezTo>
                        <a:pt x="14387" y="2060"/>
                        <a:pt x="21600" y="10902"/>
                        <a:pt x="21600" y="21159"/>
                      </a:cubicBezTo>
                      <a:cubicBezTo>
                        <a:pt x="21600" y="30900"/>
                        <a:pt x="15080" y="39435"/>
                        <a:pt x="5682" y="41998"/>
                      </a:cubicBezTo>
                    </a:path>
                    <a:path w="21600" h="41998" stroke="0" extrusionOk="0">
                      <a:moveTo>
                        <a:pt x="4340" y="-1"/>
                      </a:moveTo>
                      <a:cubicBezTo>
                        <a:pt x="14387" y="2060"/>
                        <a:pt x="21600" y="10902"/>
                        <a:pt x="21600" y="21159"/>
                      </a:cubicBezTo>
                      <a:cubicBezTo>
                        <a:pt x="21600" y="30900"/>
                        <a:pt x="15080" y="39435"/>
                        <a:pt x="5682" y="41998"/>
                      </a:cubicBezTo>
                      <a:lnTo>
                        <a:pt x="0" y="21159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89" name="Arc 185"/>
                <p:cNvSpPr>
                  <a:spLocks noChangeAspect="1"/>
                </p:cNvSpPr>
                <p:nvPr/>
              </p:nvSpPr>
              <p:spPr bwMode="auto">
                <a:xfrm>
                  <a:off x="102" y="2530"/>
                  <a:ext cx="47" cy="117"/>
                </a:xfrm>
                <a:custGeom>
                  <a:avLst/>
                  <a:gdLst>
                    <a:gd name="G0" fmla="+- 0 0 0"/>
                    <a:gd name="G1" fmla="+- 21206 0 0"/>
                    <a:gd name="G2" fmla="+- 21600 0 0"/>
                    <a:gd name="T0" fmla="*/ 4104 w 21600"/>
                    <a:gd name="T1" fmla="*/ 0 h 42099"/>
                    <a:gd name="T2" fmla="*/ 5483 w 21600"/>
                    <a:gd name="T3" fmla="*/ 42099 h 42099"/>
                    <a:gd name="T4" fmla="*/ 0 w 21600"/>
                    <a:gd name="T5" fmla="*/ 21206 h 420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2099" fill="none" extrusionOk="0">
                      <a:moveTo>
                        <a:pt x="4104" y="-1"/>
                      </a:moveTo>
                      <a:cubicBezTo>
                        <a:pt x="14262" y="1965"/>
                        <a:pt x="21600" y="10859"/>
                        <a:pt x="21600" y="21206"/>
                      </a:cubicBezTo>
                      <a:cubicBezTo>
                        <a:pt x="21600" y="31023"/>
                        <a:pt x="14979" y="39606"/>
                        <a:pt x="5482" y="42098"/>
                      </a:cubicBezTo>
                    </a:path>
                    <a:path w="21600" h="42099" stroke="0" extrusionOk="0">
                      <a:moveTo>
                        <a:pt x="4104" y="-1"/>
                      </a:moveTo>
                      <a:cubicBezTo>
                        <a:pt x="14262" y="1965"/>
                        <a:pt x="21600" y="10859"/>
                        <a:pt x="21600" y="21206"/>
                      </a:cubicBezTo>
                      <a:cubicBezTo>
                        <a:pt x="21600" y="31023"/>
                        <a:pt x="14979" y="39606"/>
                        <a:pt x="5482" y="42098"/>
                      </a:cubicBezTo>
                      <a:lnTo>
                        <a:pt x="0" y="21206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85" name="Rectangle 187"/>
              <p:cNvSpPr>
                <a:spLocks noChangeArrowheads="1"/>
              </p:cNvSpPr>
              <p:nvPr/>
            </p:nvSpPr>
            <p:spPr bwMode="auto">
              <a:xfrm>
                <a:off x="7373937" y="3962400"/>
                <a:ext cx="863600" cy="838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 anchorCtr="1"/>
              <a:lstStyle/>
              <a:p>
                <a:pPr algn="ctr" eaLnBrk="0" hangingPunct="0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de-DE" sz="1600" b="1" dirty="0" smtClean="0">
                    <a:latin typeface="Arial" pitchFamily="34" charset="0"/>
                    <a:cs typeface="Arial" pitchFamily="34" charset="0"/>
                  </a:rPr>
                  <a:t>Access</a:t>
                </a:r>
                <a:endParaRPr lang="en-US" sz="1600" b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213" name="Group 212"/>
            <p:cNvGrpSpPr/>
            <p:nvPr/>
          </p:nvGrpSpPr>
          <p:grpSpPr>
            <a:xfrm>
              <a:off x="3886200" y="4419600"/>
              <a:ext cx="990600" cy="990600"/>
              <a:chOff x="7315200" y="2819400"/>
              <a:chExt cx="990600" cy="990600"/>
            </a:xfrm>
          </p:grpSpPr>
          <p:sp>
            <p:nvSpPr>
              <p:cNvPr id="214" name="AutoShape 154"/>
              <p:cNvSpPr>
                <a:spLocks noChangeArrowheads="1"/>
              </p:cNvSpPr>
              <p:nvPr/>
            </p:nvSpPr>
            <p:spPr bwMode="auto">
              <a:xfrm>
                <a:off x="7315200" y="2819400"/>
                <a:ext cx="990600" cy="990600"/>
              </a:xfrm>
              <a:prstGeom prst="flowChartAlternateProcess">
                <a:avLst/>
              </a:prstGeom>
              <a:solidFill>
                <a:srgbClr val="8BB2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anchor="ctr"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pic>
            <p:nvPicPr>
              <p:cNvPr id="215" name="Picture 157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7648575" y="3509962"/>
                <a:ext cx="352425" cy="22383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216" name="Rectangle 188"/>
              <p:cNvSpPr>
                <a:spLocks noChangeArrowheads="1"/>
              </p:cNvSpPr>
              <p:nvPr/>
            </p:nvSpPr>
            <p:spPr bwMode="auto">
              <a:xfrm>
                <a:off x="7373937" y="2867025"/>
                <a:ext cx="855663" cy="8667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 anchorCtr="1"/>
              <a:lstStyle/>
              <a:p>
                <a:pPr algn="ctr" eaLnBrk="0" hangingPunct="0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de-DE" sz="1600" b="1" dirty="0" smtClean="0">
                    <a:latin typeface="Arial" pitchFamily="34" charset="0"/>
                    <a:cs typeface="Arial" pitchFamily="34" charset="0"/>
                  </a:rPr>
                  <a:t>Core</a:t>
                </a:r>
                <a:endParaRPr lang="en-US" sz="1600" b="1" dirty="0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217" name="Group 216"/>
              <p:cNvGrpSpPr/>
              <p:nvPr/>
            </p:nvGrpSpPr>
            <p:grpSpPr>
              <a:xfrm>
                <a:off x="7520910" y="3095706"/>
                <a:ext cx="532437" cy="381000"/>
                <a:chOff x="7481888" y="3079208"/>
                <a:chExt cx="595312" cy="425992"/>
              </a:xfrm>
            </p:grpSpPr>
            <p:sp>
              <p:nvSpPr>
                <p:cNvPr id="218" name="Freeform 14"/>
                <p:cNvSpPr>
                  <a:spLocks/>
                </p:cNvSpPr>
                <p:nvPr/>
              </p:nvSpPr>
              <p:spPr bwMode="auto">
                <a:xfrm>
                  <a:off x="7641802" y="3429946"/>
                  <a:ext cx="327892" cy="7525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90"/>
                    </a:cxn>
                    <a:cxn ang="0">
                      <a:pos x="499" y="90"/>
                    </a:cxn>
                    <a:cxn ang="0">
                      <a:pos x="499" y="0"/>
                    </a:cxn>
                  </a:cxnLst>
                  <a:rect l="0" t="0" r="r" b="b"/>
                  <a:pathLst>
                    <a:path w="499" h="90">
                      <a:moveTo>
                        <a:pt x="0" y="0"/>
                      </a:moveTo>
                      <a:lnTo>
                        <a:pt x="0" y="90"/>
                      </a:lnTo>
                      <a:lnTo>
                        <a:pt x="499" y="90"/>
                      </a:lnTo>
                      <a:lnTo>
                        <a:pt x="499" y="0"/>
                      </a:lnTo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 lIns="0" tIns="0"/>
                <a:lstStyle/>
                <a:p>
                  <a:endParaRPr lang="en-US"/>
                </a:p>
              </p:txBody>
            </p:sp>
            <p:sp>
              <p:nvSpPr>
                <p:cNvPr id="219" name="AutoShape 22"/>
                <p:cNvSpPr>
                  <a:spLocks noChangeArrowheads="1"/>
                </p:cNvSpPr>
                <p:nvPr/>
              </p:nvSpPr>
              <p:spPr bwMode="auto">
                <a:xfrm>
                  <a:off x="7481888" y="3167900"/>
                  <a:ext cx="305047" cy="276827"/>
                </a:xfrm>
                <a:prstGeom prst="can">
                  <a:avLst>
                    <a:gd name="adj" fmla="val 25000"/>
                  </a:avLst>
                </a:prstGeom>
                <a:solidFill>
                  <a:srgbClr val="6699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endParaRPr lang="en-US" sz="1600">
                    <a:ea typeface="ＭＳ Ｐゴシック" pitchFamily="34" charset="-128"/>
                  </a:endParaRPr>
                </a:p>
              </p:txBody>
            </p:sp>
            <p:grpSp>
              <p:nvGrpSpPr>
                <p:cNvPr id="220" name="Group 122"/>
                <p:cNvGrpSpPr>
                  <a:grpSpLocks/>
                </p:cNvGrpSpPr>
                <p:nvPr/>
              </p:nvGrpSpPr>
              <p:grpSpPr bwMode="auto">
                <a:xfrm>
                  <a:off x="7848751" y="3079208"/>
                  <a:ext cx="228449" cy="389708"/>
                  <a:chOff x="4120" y="2308"/>
                  <a:chExt cx="305" cy="415"/>
                </a:xfrm>
              </p:grpSpPr>
              <p:sp>
                <p:nvSpPr>
                  <p:cNvPr id="221" name="Freeform 123"/>
                  <p:cNvSpPr>
                    <a:spLocks/>
                  </p:cNvSpPr>
                  <p:nvPr/>
                </p:nvSpPr>
                <p:spPr bwMode="auto">
                  <a:xfrm flipH="1">
                    <a:off x="4378" y="2308"/>
                    <a:ext cx="47" cy="415"/>
                  </a:xfrm>
                  <a:custGeom>
                    <a:avLst/>
                    <a:gdLst/>
                    <a:ahLst/>
                    <a:cxnLst>
                      <a:cxn ang="0">
                        <a:pos x="90" y="546"/>
                      </a:cxn>
                      <a:cxn ang="0">
                        <a:pos x="0" y="432"/>
                      </a:cxn>
                      <a:cxn ang="0">
                        <a:pos x="0" y="0"/>
                      </a:cxn>
                      <a:cxn ang="0">
                        <a:pos x="84" y="42"/>
                      </a:cxn>
                      <a:cxn ang="0">
                        <a:pos x="90" y="546"/>
                      </a:cxn>
                    </a:cxnLst>
                    <a:rect l="0" t="0" r="r" b="b"/>
                    <a:pathLst>
                      <a:path w="90" h="546">
                        <a:moveTo>
                          <a:pt x="90" y="546"/>
                        </a:moveTo>
                        <a:lnTo>
                          <a:pt x="0" y="432"/>
                        </a:lnTo>
                        <a:lnTo>
                          <a:pt x="0" y="0"/>
                        </a:lnTo>
                        <a:lnTo>
                          <a:pt x="84" y="42"/>
                        </a:lnTo>
                        <a:lnTo>
                          <a:pt x="90" y="546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2" name="Rectangle 124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27" y="2340"/>
                    <a:ext cx="255" cy="383"/>
                  </a:xfrm>
                  <a:prstGeom prst="rect">
                    <a:avLst/>
                  </a:prstGeom>
                  <a:solidFill>
                    <a:srgbClr val="0078AA"/>
                  </a:solidFill>
                  <a:ln w="1588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3" name="Oval 125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78" y="2390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224" name="Group 126"/>
                  <p:cNvGrpSpPr>
                    <a:grpSpLocks/>
                  </p:cNvGrpSpPr>
                  <p:nvPr/>
                </p:nvGrpSpPr>
                <p:grpSpPr bwMode="auto">
                  <a:xfrm flipH="1">
                    <a:off x="4164" y="2500"/>
                    <a:ext cx="152" cy="109"/>
                    <a:chOff x="3216" y="2784"/>
                    <a:chExt cx="192" cy="144"/>
                  </a:xfrm>
                </p:grpSpPr>
                <p:sp>
                  <p:nvSpPr>
                    <p:cNvPr id="228" name="Line 12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784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9" name="Line 12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32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0" name="Line 12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80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1" name="Line 13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928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225" name="Freeform 131"/>
                  <p:cNvSpPr>
                    <a:spLocks/>
                  </p:cNvSpPr>
                  <p:nvPr/>
                </p:nvSpPr>
                <p:spPr bwMode="auto">
                  <a:xfrm>
                    <a:off x="4120" y="2311"/>
                    <a:ext cx="301" cy="35"/>
                  </a:xfrm>
                  <a:custGeom>
                    <a:avLst/>
                    <a:gdLst/>
                    <a:ahLst/>
                    <a:cxnLst>
                      <a:cxn ang="0">
                        <a:pos x="259" y="35"/>
                      </a:cxn>
                      <a:cxn ang="0">
                        <a:pos x="0" y="35"/>
                      </a:cxn>
                      <a:cxn ang="0">
                        <a:pos x="81" y="0"/>
                      </a:cxn>
                      <a:cxn ang="0">
                        <a:pos x="301" y="0"/>
                      </a:cxn>
                      <a:cxn ang="0">
                        <a:pos x="259" y="35"/>
                      </a:cxn>
                    </a:cxnLst>
                    <a:rect l="0" t="0" r="r" b="b"/>
                    <a:pathLst>
                      <a:path w="301" h="35">
                        <a:moveTo>
                          <a:pt x="259" y="35"/>
                        </a:moveTo>
                        <a:lnTo>
                          <a:pt x="0" y="35"/>
                        </a:lnTo>
                        <a:lnTo>
                          <a:pt x="81" y="0"/>
                        </a:lnTo>
                        <a:lnTo>
                          <a:pt x="301" y="0"/>
                        </a:lnTo>
                        <a:lnTo>
                          <a:pt x="259" y="35"/>
                        </a:lnTo>
                        <a:close/>
                      </a:path>
                    </a:pathLst>
                  </a:custGeom>
                  <a:solidFill>
                    <a:srgbClr val="00B4FF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6" name="Oval 132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70" y="2386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27" name="Oval 133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24" y="2386"/>
                    <a:ext cx="37" cy="36"/>
                  </a:xfrm>
                  <a:prstGeom prst="ellipse">
                    <a:avLst/>
                  </a:prstGeom>
                  <a:solidFill>
                    <a:srgbClr val="CCFF33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580" name="Group 579"/>
            <p:cNvGrpSpPr/>
            <p:nvPr/>
          </p:nvGrpSpPr>
          <p:grpSpPr>
            <a:xfrm>
              <a:off x="5257800" y="4419600"/>
              <a:ext cx="990600" cy="990600"/>
              <a:chOff x="5257800" y="4419600"/>
              <a:chExt cx="990600" cy="990600"/>
            </a:xfrm>
          </p:grpSpPr>
          <p:sp>
            <p:nvSpPr>
              <p:cNvPr id="233" name="Rounded Rectangle 232"/>
              <p:cNvSpPr/>
              <p:nvPr/>
            </p:nvSpPr>
            <p:spPr bwMode="auto">
              <a:xfrm>
                <a:off x="5257800" y="4419600"/>
                <a:ext cx="990600" cy="990600"/>
              </a:xfrm>
              <a:prstGeom prst="round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0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grpSp>
            <p:nvGrpSpPr>
              <p:cNvPr id="234" name="Group 61"/>
              <p:cNvGrpSpPr/>
              <p:nvPr/>
            </p:nvGrpSpPr>
            <p:grpSpPr>
              <a:xfrm>
                <a:off x="5410201" y="4502656"/>
                <a:ext cx="609600" cy="450344"/>
                <a:chOff x="6324600" y="1828800"/>
                <a:chExt cx="917575" cy="677862"/>
              </a:xfrm>
            </p:grpSpPr>
            <p:grpSp>
              <p:nvGrpSpPr>
                <p:cNvPr id="237" name="Group 10"/>
                <p:cNvGrpSpPr>
                  <a:grpSpLocks/>
                </p:cNvGrpSpPr>
                <p:nvPr/>
              </p:nvGrpSpPr>
              <p:grpSpPr bwMode="auto">
                <a:xfrm>
                  <a:off x="6972300" y="1828800"/>
                  <a:ext cx="269875" cy="460375"/>
                  <a:chOff x="4120" y="2308"/>
                  <a:chExt cx="305" cy="415"/>
                </a:xfrm>
              </p:grpSpPr>
              <p:sp>
                <p:nvSpPr>
                  <p:cNvPr id="274" name="Freeform 11"/>
                  <p:cNvSpPr>
                    <a:spLocks/>
                  </p:cNvSpPr>
                  <p:nvPr/>
                </p:nvSpPr>
                <p:spPr bwMode="auto">
                  <a:xfrm flipH="1">
                    <a:off x="4378" y="2308"/>
                    <a:ext cx="47" cy="415"/>
                  </a:xfrm>
                  <a:custGeom>
                    <a:avLst/>
                    <a:gdLst/>
                    <a:ahLst/>
                    <a:cxnLst>
                      <a:cxn ang="0">
                        <a:pos x="90" y="546"/>
                      </a:cxn>
                      <a:cxn ang="0">
                        <a:pos x="0" y="432"/>
                      </a:cxn>
                      <a:cxn ang="0">
                        <a:pos x="0" y="0"/>
                      </a:cxn>
                      <a:cxn ang="0">
                        <a:pos x="84" y="42"/>
                      </a:cxn>
                      <a:cxn ang="0">
                        <a:pos x="90" y="546"/>
                      </a:cxn>
                    </a:cxnLst>
                    <a:rect l="0" t="0" r="r" b="b"/>
                    <a:pathLst>
                      <a:path w="90" h="546">
                        <a:moveTo>
                          <a:pt x="90" y="546"/>
                        </a:moveTo>
                        <a:lnTo>
                          <a:pt x="0" y="432"/>
                        </a:lnTo>
                        <a:lnTo>
                          <a:pt x="0" y="0"/>
                        </a:lnTo>
                        <a:lnTo>
                          <a:pt x="84" y="42"/>
                        </a:lnTo>
                        <a:lnTo>
                          <a:pt x="90" y="546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275" name="Rectangle 12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27" y="2340"/>
                    <a:ext cx="255" cy="383"/>
                  </a:xfrm>
                  <a:prstGeom prst="rect">
                    <a:avLst/>
                  </a:prstGeom>
                  <a:solidFill>
                    <a:srgbClr val="0078AA"/>
                  </a:solidFill>
                  <a:ln w="1588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276" name="Oval 13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78" y="2390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grpSp>
                <p:nvGrpSpPr>
                  <p:cNvPr id="277" name="Group 14"/>
                  <p:cNvGrpSpPr>
                    <a:grpSpLocks/>
                  </p:cNvGrpSpPr>
                  <p:nvPr/>
                </p:nvGrpSpPr>
                <p:grpSpPr bwMode="auto">
                  <a:xfrm flipH="1">
                    <a:off x="4164" y="2500"/>
                    <a:ext cx="152" cy="109"/>
                    <a:chOff x="3216" y="2784"/>
                    <a:chExt cx="192" cy="144"/>
                  </a:xfrm>
                </p:grpSpPr>
                <p:sp>
                  <p:nvSpPr>
                    <p:cNvPr id="281" name="Line 1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784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282" name="Line 1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32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283" name="Line 1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80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284" name="Line 1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928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</p:grpSp>
              <p:sp>
                <p:nvSpPr>
                  <p:cNvPr id="278" name="Freeform 19"/>
                  <p:cNvSpPr>
                    <a:spLocks/>
                  </p:cNvSpPr>
                  <p:nvPr/>
                </p:nvSpPr>
                <p:spPr bwMode="auto">
                  <a:xfrm>
                    <a:off x="4120" y="2311"/>
                    <a:ext cx="301" cy="35"/>
                  </a:xfrm>
                  <a:custGeom>
                    <a:avLst/>
                    <a:gdLst/>
                    <a:ahLst/>
                    <a:cxnLst>
                      <a:cxn ang="0">
                        <a:pos x="259" y="35"/>
                      </a:cxn>
                      <a:cxn ang="0">
                        <a:pos x="0" y="35"/>
                      </a:cxn>
                      <a:cxn ang="0">
                        <a:pos x="81" y="0"/>
                      </a:cxn>
                      <a:cxn ang="0">
                        <a:pos x="301" y="0"/>
                      </a:cxn>
                      <a:cxn ang="0">
                        <a:pos x="259" y="35"/>
                      </a:cxn>
                    </a:cxnLst>
                    <a:rect l="0" t="0" r="r" b="b"/>
                    <a:pathLst>
                      <a:path w="301" h="35">
                        <a:moveTo>
                          <a:pt x="259" y="35"/>
                        </a:moveTo>
                        <a:lnTo>
                          <a:pt x="0" y="35"/>
                        </a:lnTo>
                        <a:lnTo>
                          <a:pt x="81" y="0"/>
                        </a:lnTo>
                        <a:lnTo>
                          <a:pt x="301" y="0"/>
                        </a:lnTo>
                        <a:lnTo>
                          <a:pt x="259" y="35"/>
                        </a:lnTo>
                        <a:close/>
                      </a:path>
                    </a:pathLst>
                  </a:custGeom>
                  <a:solidFill>
                    <a:srgbClr val="00B4FF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279" name="Oval 20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70" y="2386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280" name="Oval 21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24" y="2386"/>
                    <a:ext cx="37" cy="36"/>
                  </a:xfrm>
                  <a:prstGeom prst="ellipse">
                    <a:avLst/>
                  </a:prstGeom>
                  <a:solidFill>
                    <a:srgbClr val="CCFF33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grpSp>
              <p:nvGrpSpPr>
                <p:cNvPr id="238" name="Group 22"/>
                <p:cNvGrpSpPr>
                  <a:grpSpLocks/>
                </p:cNvGrpSpPr>
                <p:nvPr/>
              </p:nvGrpSpPr>
              <p:grpSpPr bwMode="auto">
                <a:xfrm>
                  <a:off x="6756400" y="1901825"/>
                  <a:ext cx="269875" cy="460375"/>
                  <a:chOff x="4120" y="2308"/>
                  <a:chExt cx="305" cy="415"/>
                </a:xfrm>
              </p:grpSpPr>
              <p:sp>
                <p:nvSpPr>
                  <p:cNvPr id="263" name="Freeform 23"/>
                  <p:cNvSpPr>
                    <a:spLocks/>
                  </p:cNvSpPr>
                  <p:nvPr/>
                </p:nvSpPr>
                <p:spPr bwMode="auto">
                  <a:xfrm flipH="1">
                    <a:off x="4378" y="2308"/>
                    <a:ext cx="47" cy="415"/>
                  </a:xfrm>
                  <a:custGeom>
                    <a:avLst/>
                    <a:gdLst/>
                    <a:ahLst/>
                    <a:cxnLst>
                      <a:cxn ang="0">
                        <a:pos x="90" y="546"/>
                      </a:cxn>
                      <a:cxn ang="0">
                        <a:pos x="0" y="432"/>
                      </a:cxn>
                      <a:cxn ang="0">
                        <a:pos x="0" y="0"/>
                      </a:cxn>
                      <a:cxn ang="0">
                        <a:pos x="84" y="42"/>
                      </a:cxn>
                      <a:cxn ang="0">
                        <a:pos x="90" y="546"/>
                      </a:cxn>
                    </a:cxnLst>
                    <a:rect l="0" t="0" r="r" b="b"/>
                    <a:pathLst>
                      <a:path w="90" h="546">
                        <a:moveTo>
                          <a:pt x="90" y="546"/>
                        </a:moveTo>
                        <a:lnTo>
                          <a:pt x="0" y="432"/>
                        </a:lnTo>
                        <a:lnTo>
                          <a:pt x="0" y="0"/>
                        </a:lnTo>
                        <a:lnTo>
                          <a:pt x="84" y="42"/>
                        </a:lnTo>
                        <a:lnTo>
                          <a:pt x="90" y="546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264" name="Rectangle 24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27" y="2340"/>
                    <a:ext cx="255" cy="383"/>
                  </a:xfrm>
                  <a:prstGeom prst="rect">
                    <a:avLst/>
                  </a:prstGeom>
                  <a:solidFill>
                    <a:srgbClr val="0078AA"/>
                  </a:solidFill>
                  <a:ln w="1588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265" name="Oval 25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78" y="2390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grpSp>
                <p:nvGrpSpPr>
                  <p:cNvPr id="266" name="Group 26"/>
                  <p:cNvGrpSpPr>
                    <a:grpSpLocks/>
                  </p:cNvGrpSpPr>
                  <p:nvPr/>
                </p:nvGrpSpPr>
                <p:grpSpPr bwMode="auto">
                  <a:xfrm flipH="1">
                    <a:off x="4164" y="2500"/>
                    <a:ext cx="152" cy="109"/>
                    <a:chOff x="3216" y="2784"/>
                    <a:chExt cx="192" cy="144"/>
                  </a:xfrm>
                </p:grpSpPr>
                <p:sp>
                  <p:nvSpPr>
                    <p:cNvPr id="270" name="Line 2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784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271" name="Line 2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32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272" name="Line 2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80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273" name="Line 3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928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</p:grpSp>
              <p:sp>
                <p:nvSpPr>
                  <p:cNvPr id="267" name="Freeform 31"/>
                  <p:cNvSpPr>
                    <a:spLocks/>
                  </p:cNvSpPr>
                  <p:nvPr/>
                </p:nvSpPr>
                <p:spPr bwMode="auto">
                  <a:xfrm>
                    <a:off x="4120" y="2311"/>
                    <a:ext cx="301" cy="35"/>
                  </a:xfrm>
                  <a:custGeom>
                    <a:avLst/>
                    <a:gdLst/>
                    <a:ahLst/>
                    <a:cxnLst>
                      <a:cxn ang="0">
                        <a:pos x="259" y="35"/>
                      </a:cxn>
                      <a:cxn ang="0">
                        <a:pos x="0" y="35"/>
                      </a:cxn>
                      <a:cxn ang="0">
                        <a:pos x="81" y="0"/>
                      </a:cxn>
                      <a:cxn ang="0">
                        <a:pos x="301" y="0"/>
                      </a:cxn>
                      <a:cxn ang="0">
                        <a:pos x="259" y="35"/>
                      </a:cxn>
                    </a:cxnLst>
                    <a:rect l="0" t="0" r="r" b="b"/>
                    <a:pathLst>
                      <a:path w="301" h="35">
                        <a:moveTo>
                          <a:pt x="259" y="35"/>
                        </a:moveTo>
                        <a:lnTo>
                          <a:pt x="0" y="35"/>
                        </a:lnTo>
                        <a:lnTo>
                          <a:pt x="81" y="0"/>
                        </a:lnTo>
                        <a:lnTo>
                          <a:pt x="301" y="0"/>
                        </a:lnTo>
                        <a:lnTo>
                          <a:pt x="259" y="35"/>
                        </a:lnTo>
                        <a:close/>
                      </a:path>
                    </a:pathLst>
                  </a:custGeom>
                  <a:solidFill>
                    <a:srgbClr val="00B4FF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268" name="Oval 32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70" y="2386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269" name="Oval 33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24" y="2386"/>
                    <a:ext cx="37" cy="36"/>
                  </a:xfrm>
                  <a:prstGeom prst="ellipse">
                    <a:avLst/>
                  </a:prstGeom>
                  <a:solidFill>
                    <a:srgbClr val="CCFF33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grpSp>
              <p:nvGrpSpPr>
                <p:cNvPr id="239" name="Group 34"/>
                <p:cNvGrpSpPr>
                  <a:grpSpLocks/>
                </p:cNvGrpSpPr>
                <p:nvPr/>
              </p:nvGrpSpPr>
              <p:grpSpPr bwMode="auto">
                <a:xfrm>
                  <a:off x="6540500" y="1973262"/>
                  <a:ext cx="269875" cy="460375"/>
                  <a:chOff x="4120" y="2308"/>
                  <a:chExt cx="305" cy="415"/>
                </a:xfrm>
              </p:grpSpPr>
              <p:sp>
                <p:nvSpPr>
                  <p:cNvPr id="252" name="Freeform 35"/>
                  <p:cNvSpPr>
                    <a:spLocks/>
                  </p:cNvSpPr>
                  <p:nvPr/>
                </p:nvSpPr>
                <p:spPr bwMode="auto">
                  <a:xfrm flipH="1">
                    <a:off x="4378" y="2308"/>
                    <a:ext cx="47" cy="415"/>
                  </a:xfrm>
                  <a:custGeom>
                    <a:avLst/>
                    <a:gdLst/>
                    <a:ahLst/>
                    <a:cxnLst>
                      <a:cxn ang="0">
                        <a:pos x="90" y="546"/>
                      </a:cxn>
                      <a:cxn ang="0">
                        <a:pos x="0" y="432"/>
                      </a:cxn>
                      <a:cxn ang="0">
                        <a:pos x="0" y="0"/>
                      </a:cxn>
                      <a:cxn ang="0">
                        <a:pos x="84" y="42"/>
                      </a:cxn>
                      <a:cxn ang="0">
                        <a:pos x="90" y="546"/>
                      </a:cxn>
                    </a:cxnLst>
                    <a:rect l="0" t="0" r="r" b="b"/>
                    <a:pathLst>
                      <a:path w="90" h="546">
                        <a:moveTo>
                          <a:pt x="90" y="546"/>
                        </a:moveTo>
                        <a:lnTo>
                          <a:pt x="0" y="432"/>
                        </a:lnTo>
                        <a:lnTo>
                          <a:pt x="0" y="0"/>
                        </a:lnTo>
                        <a:lnTo>
                          <a:pt x="84" y="42"/>
                        </a:lnTo>
                        <a:lnTo>
                          <a:pt x="90" y="546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253" name="Rectangle 36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27" y="2340"/>
                    <a:ext cx="255" cy="383"/>
                  </a:xfrm>
                  <a:prstGeom prst="rect">
                    <a:avLst/>
                  </a:prstGeom>
                  <a:solidFill>
                    <a:srgbClr val="0078AA"/>
                  </a:solidFill>
                  <a:ln w="1588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254" name="Oval 37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78" y="2390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grpSp>
                <p:nvGrpSpPr>
                  <p:cNvPr id="255" name="Group 38"/>
                  <p:cNvGrpSpPr>
                    <a:grpSpLocks/>
                  </p:cNvGrpSpPr>
                  <p:nvPr/>
                </p:nvGrpSpPr>
                <p:grpSpPr bwMode="auto">
                  <a:xfrm flipH="1">
                    <a:off x="4164" y="2500"/>
                    <a:ext cx="152" cy="109"/>
                    <a:chOff x="3216" y="2784"/>
                    <a:chExt cx="192" cy="144"/>
                  </a:xfrm>
                </p:grpSpPr>
                <p:sp>
                  <p:nvSpPr>
                    <p:cNvPr id="259" name="Line 3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784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260" name="Line 4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32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261" name="Line 4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80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262" name="Line 4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928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</p:grpSp>
              <p:sp>
                <p:nvSpPr>
                  <p:cNvPr id="256" name="Freeform 43"/>
                  <p:cNvSpPr>
                    <a:spLocks/>
                  </p:cNvSpPr>
                  <p:nvPr/>
                </p:nvSpPr>
                <p:spPr bwMode="auto">
                  <a:xfrm>
                    <a:off x="4120" y="2311"/>
                    <a:ext cx="301" cy="35"/>
                  </a:xfrm>
                  <a:custGeom>
                    <a:avLst/>
                    <a:gdLst/>
                    <a:ahLst/>
                    <a:cxnLst>
                      <a:cxn ang="0">
                        <a:pos x="259" y="35"/>
                      </a:cxn>
                      <a:cxn ang="0">
                        <a:pos x="0" y="35"/>
                      </a:cxn>
                      <a:cxn ang="0">
                        <a:pos x="81" y="0"/>
                      </a:cxn>
                      <a:cxn ang="0">
                        <a:pos x="301" y="0"/>
                      </a:cxn>
                      <a:cxn ang="0">
                        <a:pos x="259" y="35"/>
                      </a:cxn>
                    </a:cxnLst>
                    <a:rect l="0" t="0" r="r" b="b"/>
                    <a:pathLst>
                      <a:path w="301" h="35">
                        <a:moveTo>
                          <a:pt x="259" y="35"/>
                        </a:moveTo>
                        <a:lnTo>
                          <a:pt x="0" y="35"/>
                        </a:lnTo>
                        <a:lnTo>
                          <a:pt x="81" y="0"/>
                        </a:lnTo>
                        <a:lnTo>
                          <a:pt x="301" y="0"/>
                        </a:lnTo>
                        <a:lnTo>
                          <a:pt x="259" y="35"/>
                        </a:lnTo>
                        <a:close/>
                      </a:path>
                    </a:pathLst>
                  </a:custGeom>
                  <a:solidFill>
                    <a:srgbClr val="00B4FF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257" name="Oval 44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70" y="2386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258" name="Oval 45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24" y="2386"/>
                    <a:ext cx="37" cy="36"/>
                  </a:xfrm>
                  <a:prstGeom prst="ellipse">
                    <a:avLst/>
                  </a:prstGeom>
                  <a:solidFill>
                    <a:srgbClr val="CCFF33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grpSp>
              <p:nvGrpSpPr>
                <p:cNvPr id="240" name="Group 618"/>
                <p:cNvGrpSpPr>
                  <a:grpSpLocks/>
                </p:cNvGrpSpPr>
                <p:nvPr/>
              </p:nvGrpSpPr>
              <p:grpSpPr bwMode="auto">
                <a:xfrm>
                  <a:off x="6324600" y="2046287"/>
                  <a:ext cx="269875" cy="460375"/>
                  <a:chOff x="4120" y="2308"/>
                  <a:chExt cx="305" cy="415"/>
                </a:xfrm>
              </p:grpSpPr>
              <p:sp>
                <p:nvSpPr>
                  <p:cNvPr id="241" name="Freeform 619"/>
                  <p:cNvSpPr>
                    <a:spLocks/>
                  </p:cNvSpPr>
                  <p:nvPr/>
                </p:nvSpPr>
                <p:spPr bwMode="auto">
                  <a:xfrm flipH="1">
                    <a:off x="4378" y="2308"/>
                    <a:ext cx="47" cy="415"/>
                  </a:xfrm>
                  <a:custGeom>
                    <a:avLst/>
                    <a:gdLst/>
                    <a:ahLst/>
                    <a:cxnLst>
                      <a:cxn ang="0">
                        <a:pos x="90" y="546"/>
                      </a:cxn>
                      <a:cxn ang="0">
                        <a:pos x="0" y="432"/>
                      </a:cxn>
                      <a:cxn ang="0">
                        <a:pos x="0" y="0"/>
                      </a:cxn>
                      <a:cxn ang="0">
                        <a:pos x="84" y="42"/>
                      </a:cxn>
                      <a:cxn ang="0">
                        <a:pos x="90" y="546"/>
                      </a:cxn>
                    </a:cxnLst>
                    <a:rect l="0" t="0" r="r" b="b"/>
                    <a:pathLst>
                      <a:path w="90" h="546">
                        <a:moveTo>
                          <a:pt x="90" y="546"/>
                        </a:moveTo>
                        <a:lnTo>
                          <a:pt x="0" y="432"/>
                        </a:lnTo>
                        <a:lnTo>
                          <a:pt x="0" y="0"/>
                        </a:lnTo>
                        <a:lnTo>
                          <a:pt x="84" y="42"/>
                        </a:lnTo>
                        <a:lnTo>
                          <a:pt x="90" y="546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242" name="Rectangle 620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27" y="2340"/>
                    <a:ext cx="255" cy="383"/>
                  </a:xfrm>
                  <a:prstGeom prst="rect">
                    <a:avLst/>
                  </a:prstGeom>
                  <a:solidFill>
                    <a:srgbClr val="0078AA"/>
                  </a:solidFill>
                  <a:ln w="1588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243" name="Oval 621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78" y="2390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grpSp>
                <p:nvGrpSpPr>
                  <p:cNvPr id="244" name="Group 622"/>
                  <p:cNvGrpSpPr>
                    <a:grpSpLocks/>
                  </p:cNvGrpSpPr>
                  <p:nvPr/>
                </p:nvGrpSpPr>
                <p:grpSpPr bwMode="auto">
                  <a:xfrm flipH="1">
                    <a:off x="4164" y="2500"/>
                    <a:ext cx="152" cy="109"/>
                    <a:chOff x="3216" y="2784"/>
                    <a:chExt cx="192" cy="144"/>
                  </a:xfrm>
                </p:grpSpPr>
                <p:sp>
                  <p:nvSpPr>
                    <p:cNvPr id="248" name="Line 62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784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249" name="Line 62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32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250" name="Line 62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80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251" name="Line 62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928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</p:grpSp>
              <p:sp>
                <p:nvSpPr>
                  <p:cNvPr id="245" name="Freeform 627"/>
                  <p:cNvSpPr>
                    <a:spLocks/>
                  </p:cNvSpPr>
                  <p:nvPr/>
                </p:nvSpPr>
                <p:spPr bwMode="auto">
                  <a:xfrm>
                    <a:off x="4120" y="2311"/>
                    <a:ext cx="301" cy="35"/>
                  </a:xfrm>
                  <a:custGeom>
                    <a:avLst/>
                    <a:gdLst/>
                    <a:ahLst/>
                    <a:cxnLst>
                      <a:cxn ang="0">
                        <a:pos x="259" y="35"/>
                      </a:cxn>
                      <a:cxn ang="0">
                        <a:pos x="0" y="35"/>
                      </a:cxn>
                      <a:cxn ang="0">
                        <a:pos x="81" y="0"/>
                      </a:cxn>
                      <a:cxn ang="0">
                        <a:pos x="301" y="0"/>
                      </a:cxn>
                      <a:cxn ang="0">
                        <a:pos x="259" y="35"/>
                      </a:cxn>
                    </a:cxnLst>
                    <a:rect l="0" t="0" r="r" b="b"/>
                    <a:pathLst>
                      <a:path w="301" h="35">
                        <a:moveTo>
                          <a:pt x="259" y="35"/>
                        </a:moveTo>
                        <a:lnTo>
                          <a:pt x="0" y="35"/>
                        </a:lnTo>
                        <a:lnTo>
                          <a:pt x="81" y="0"/>
                        </a:lnTo>
                        <a:lnTo>
                          <a:pt x="301" y="0"/>
                        </a:lnTo>
                        <a:lnTo>
                          <a:pt x="259" y="35"/>
                        </a:lnTo>
                        <a:close/>
                      </a:path>
                    </a:pathLst>
                  </a:custGeom>
                  <a:solidFill>
                    <a:srgbClr val="00B4FF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246" name="Oval 628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70" y="2386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247" name="Oval 629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24" y="2386"/>
                    <a:ext cx="37" cy="36"/>
                  </a:xfrm>
                  <a:prstGeom prst="ellipse">
                    <a:avLst/>
                  </a:prstGeom>
                  <a:solidFill>
                    <a:srgbClr val="CCFF33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</p:grpSp>
          <p:graphicFrame>
            <p:nvGraphicFramePr>
              <p:cNvPr id="235" name="Object 15">
                <a:hlinkClick r:id="" action="ppaction://ole?verb=0"/>
              </p:cNvPr>
              <p:cNvGraphicFramePr>
                <a:graphicFrameLocks/>
              </p:cNvGraphicFramePr>
              <p:nvPr/>
            </p:nvGraphicFramePr>
            <p:xfrm>
              <a:off x="5341951" y="4939236"/>
              <a:ext cx="798445" cy="429931"/>
            </p:xfrm>
            <a:graphic>
              <a:graphicData uri="http://schemas.openxmlformats.org/presentationml/2006/ole">
                <p:oleObj spid="_x0000_s17411" name="Clip" r:id="rId5" imgW="5759280" imgH="3222360" progId="">
                  <p:embed/>
                </p:oleObj>
              </a:graphicData>
            </a:graphic>
          </p:graphicFrame>
          <p:sp>
            <p:nvSpPr>
              <p:cNvPr id="236" name="Text Box 16"/>
              <p:cNvSpPr txBox="1">
                <a:spLocks noChangeArrowheads="1"/>
              </p:cNvSpPr>
              <p:nvPr/>
            </p:nvSpPr>
            <p:spPr bwMode="auto">
              <a:xfrm>
                <a:off x="5428250" y="5001446"/>
                <a:ext cx="637242" cy="2539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1050" dirty="0" smtClean="0">
                    <a:latin typeface="Arial" pitchFamily="34" charset="0"/>
                    <a:ea typeface="ＭＳ Ｐゴシック" pitchFamily="34" charset="-128"/>
                    <a:cs typeface="Arial" pitchFamily="34" charset="0"/>
                  </a:rPr>
                  <a:t>Internet</a:t>
                </a:r>
                <a:endParaRPr lang="en-US" sz="1050" dirty="0">
                  <a:latin typeface="Arial" pitchFamily="34" charset="0"/>
                  <a:ea typeface="ＭＳ Ｐゴシック" pitchFamily="34" charset="-128"/>
                  <a:cs typeface="Arial" pitchFamily="34" charset="0"/>
                </a:endParaRPr>
              </a:p>
            </p:txBody>
          </p:sp>
        </p:grpSp>
        <p:cxnSp>
          <p:nvCxnSpPr>
            <p:cNvPr id="285" name="Straight Connector 284"/>
            <p:cNvCxnSpPr>
              <a:stCxn id="181" idx="3"/>
              <a:endCxn id="214" idx="1"/>
            </p:cNvCxnSpPr>
            <p:nvPr/>
          </p:nvCxnSpPr>
          <p:spPr bwMode="auto">
            <a:xfrm>
              <a:off x="3124200" y="4914900"/>
              <a:ext cx="762000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286" name="Oval 285"/>
            <p:cNvSpPr/>
            <p:nvPr/>
          </p:nvSpPr>
          <p:spPr bwMode="auto">
            <a:xfrm>
              <a:off x="3429000" y="4849494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87" name="TextBox 286"/>
            <p:cNvSpPr txBox="1"/>
            <p:nvPr/>
          </p:nvSpPr>
          <p:spPr>
            <a:xfrm>
              <a:off x="3276600" y="4544694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R3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88" name="Straight Connector 287"/>
            <p:cNvCxnSpPr>
              <a:stCxn id="214" idx="3"/>
              <a:endCxn id="233" idx="1"/>
            </p:cNvCxnSpPr>
            <p:nvPr/>
          </p:nvCxnSpPr>
          <p:spPr bwMode="auto">
            <a:xfrm>
              <a:off x="4876800" y="4914900"/>
              <a:ext cx="381000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89" name="Straight Connector 288"/>
            <p:cNvCxnSpPr>
              <a:stCxn id="6" idx="2"/>
              <a:endCxn id="214" idx="0"/>
            </p:cNvCxnSpPr>
            <p:nvPr/>
          </p:nvCxnSpPr>
          <p:spPr bwMode="auto">
            <a:xfrm>
              <a:off x="4381500" y="2724150"/>
              <a:ext cx="0" cy="169545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292" name="Oval 291"/>
            <p:cNvSpPr/>
            <p:nvPr/>
          </p:nvSpPr>
          <p:spPr bwMode="auto">
            <a:xfrm>
              <a:off x="4314611" y="383897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93" name="TextBox 292"/>
            <p:cNvSpPr txBox="1"/>
            <p:nvPr/>
          </p:nvSpPr>
          <p:spPr>
            <a:xfrm>
              <a:off x="3886200" y="3733800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R5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95" name="Group 294"/>
          <p:cNvGrpSpPr/>
          <p:nvPr/>
        </p:nvGrpSpPr>
        <p:grpSpPr>
          <a:xfrm>
            <a:off x="381000" y="1733550"/>
            <a:ext cx="990600" cy="990600"/>
            <a:chOff x="381000" y="1962150"/>
            <a:chExt cx="990600" cy="990600"/>
          </a:xfrm>
        </p:grpSpPr>
        <p:sp>
          <p:nvSpPr>
            <p:cNvPr id="7" name="AutoShape 153"/>
            <p:cNvSpPr>
              <a:spLocks noChangeArrowheads="1"/>
            </p:cNvSpPr>
            <p:nvPr/>
          </p:nvSpPr>
          <p:spPr bwMode="auto">
            <a:xfrm>
              <a:off x="381000" y="1962150"/>
              <a:ext cx="990600" cy="990600"/>
            </a:xfrm>
            <a:prstGeom prst="flowChartAlternateProcess">
              <a:avLst/>
            </a:prstGeom>
            <a:solidFill>
              <a:srgbClr val="6DC0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t" anchorCtr="1"/>
            <a:lstStyle/>
            <a:p>
              <a:r>
                <a:rPr lang="en-US" sz="1600" b="1" dirty="0" smtClean="0">
                  <a:latin typeface="Arial" pitchFamily="34" charset="0"/>
                  <a:cs typeface="Arial" pitchFamily="34" charset="0"/>
                </a:rPr>
                <a:t>Terminal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294" name="Picture 293" descr="MC900439836.PN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09600" y="2286000"/>
              <a:ext cx="533400" cy="533400"/>
            </a:xfrm>
            <a:prstGeom prst="rect">
              <a:avLst/>
            </a:prstGeom>
          </p:spPr>
        </p:pic>
      </p:grpSp>
      <p:grpSp>
        <p:nvGrpSpPr>
          <p:cNvPr id="579" name="Group 578"/>
          <p:cNvGrpSpPr/>
          <p:nvPr/>
        </p:nvGrpSpPr>
        <p:grpSpPr>
          <a:xfrm>
            <a:off x="304800" y="2362200"/>
            <a:ext cx="8442055" cy="3962400"/>
            <a:chOff x="304800" y="2362200"/>
            <a:chExt cx="8442055" cy="3962400"/>
          </a:xfrm>
        </p:grpSpPr>
        <p:cxnSp>
          <p:nvCxnSpPr>
            <p:cNvPr id="330" name="Straight Connector 329"/>
            <p:cNvCxnSpPr>
              <a:stCxn id="182" idx="0"/>
              <a:endCxn id="401" idx="0"/>
            </p:cNvCxnSpPr>
            <p:nvPr/>
          </p:nvCxnSpPr>
          <p:spPr bwMode="auto">
            <a:xfrm flipV="1">
              <a:off x="3532292" y="2362200"/>
              <a:ext cx="3578120" cy="533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31" name="Straight Connector 330"/>
            <p:cNvCxnSpPr>
              <a:stCxn id="182" idx="4"/>
              <a:endCxn id="401" idx="3"/>
            </p:cNvCxnSpPr>
            <p:nvPr/>
          </p:nvCxnSpPr>
          <p:spPr bwMode="auto">
            <a:xfrm>
              <a:off x="3532292" y="3048000"/>
              <a:ext cx="2483652" cy="195648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368" name="Group 367"/>
            <p:cNvGrpSpPr/>
            <p:nvPr/>
          </p:nvGrpSpPr>
          <p:grpSpPr>
            <a:xfrm>
              <a:off x="5562600" y="2362200"/>
              <a:ext cx="3095624" cy="3095624"/>
              <a:chOff x="5715000" y="1628775"/>
              <a:chExt cx="3095624" cy="3095624"/>
            </a:xfrm>
          </p:grpSpPr>
          <p:sp>
            <p:nvSpPr>
              <p:cNvPr id="369" name="Oval 368"/>
              <p:cNvSpPr/>
              <p:nvPr/>
            </p:nvSpPr>
            <p:spPr bwMode="auto">
              <a:xfrm>
                <a:off x="5791200" y="1651994"/>
                <a:ext cx="2971800" cy="3030071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370" name="Rectangle 369"/>
              <p:cNvSpPr/>
              <p:nvPr/>
            </p:nvSpPr>
            <p:spPr bwMode="auto">
              <a:xfrm>
                <a:off x="7642324" y="2045494"/>
                <a:ext cx="595312" cy="2321718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371" name="Rectangle 370"/>
              <p:cNvSpPr/>
              <p:nvPr/>
            </p:nvSpPr>
            <p:spPr bwMode="auto">
              <a:xfrm>
                <a:off x="8207870" y="2045494"/>
                <a:ext cx="59531" cy="2262187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372" name="Rectangle 371"/>
              <p:cNvSpPr/>
              <p:nvPr/>
            </p:nvSpPr>
            <p:spPr bwMode="auto">
              <a:xfrm>
                <a:off x="6332637" y="2045494"/>
                <a:ext cx="595312" cy="2321718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373" name="Rectangle 372"/>
              <p:cNvSpPr/>
              <p:nvPr/>
            </p:nvSpPr>
            <p:spPr bwMode="auto">
              <a:xfrm>
                <a:off x="6295430" y="2060376"/>
                <a:ext cx="59531" cy="2262187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374" name="Oval 26"/>
              <p:cNvSpPr>
                <a:spLocks noChangeArrowheads="1"/>
              </p:cNvSpPr>
              <p:nvPr/>
            </p:nvSpPr>
            <p:spPr bwMode="auto">
              <a:xfrm>
                <a:off x="7166074" y="2402681"/>
                <a:ext cx="230684" cy="163710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00"/>
              </a:p>
            </p:txBody>
          </p:sp>
          <p:sp>
            <p:nvSpPr>
              <p:cNvPr id="375" name="Text Box 27"/>
              <p:cNvSpPr txBox="1">
                <a:spLocks noChangeArrowheads="1"/>
              </p:cNvSpPr>
              <p:nvPr/>
            </p:nvSpPr>
            <p:spPr bwMode="auto">
              <a:xfrm>
                <a:off x="7106543" y="2164556"/>
                <a:ext cx="380232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b="1" dirty="0">
                    <a:latin typeface="Arial" pitchFamily="34" charset="0"/>
                    <a:cs typeface="Arial" pitchFamily="34" charset="0"/>
                  </a:rPr>
                  <a:t>R3</a:t>
                </a:r>
              </a:p>
            </p:txBody>
          </p:sp>
          <p:sp>
            <p:nvSpPr>
              <p:cNvPr id="376" name="Rectangle 375"/>
              <p:cNvSpPr/>
              <p:nvPr/>
            </p:nvSpPr>
            <p:spPr bwMode="auto">
              <a:xfrm>
                <a:off x="6034980" y="2402681"/>
                <a:ext cx="833437" cy="178594"/>
              </a:xfrm>
              <a:prstGeom prst="rect">
                <a:avLst/>
              </a:prstGeom>
              <a:solidFill>
                <a:srgbClr val="A7E8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Authentication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77" name="Rectangle 376"/>
              <p:cNvSpPr/>
              <p:nvPr/>
            </p:nvSpPr>
            <p:spPr bwMode="auto">
              <a:xfrm>
                <a:off x="6034980" y="2640806"/>
                <a:ext cx="833437" cy="178594"/>
              </a:xfrm>
              <a:prstGeom prst="rect">
                <a:avLst/>
              </a:prstGeom>
              <a:solidFill>
                <a:srgbClr val="A7E8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Authorization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78" name="Rectangle 377"/>
              <p:cNvSpPr/>
              <p:nvPr/>
            </p:nvSpPr>
            <p:spPr bwMode="auto">
              <a:xfrm>
                <a:off x="6034980" y="2878931"/>
                <a:ext cx="833437" cy="178594"/>
              </a:xfrm>
              <a:prstGeom prst="rect">
                <a:avLst/>
              </a:prstGeom>
              <a:solidFill>
                <a:srgbClr val="A7E8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000" dirty="0" smtClean="0">
                    <a:latin typeface="Arial" pitchFamily="34" charset="0"/>
                    <a:cs typeface="Arial" pitchFamily="34" charset="0"/>
                  </a:rPr>
                  <a:t>Accounting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79" name="Rectangle 378"/>
              <p:cNvSpPr/>
              <p:nvPr/>
            </p:nvSpPr>
            <p:spPr bwMode="auto">
              <a:xfrm>
                <a:off x="6034980" y="3117056"/>
                <a:ext cx="833437" cy="178594"/>
              </a:xfrm>
              <a:prstGeom prst="rect">
                <a:avLst/>
              </a:prstGeom>
              <a:solidFill>
                <a:srgbClr val="A7E8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Location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80" name="Rectangle 379"/>
              <p:cNvSpPr/>
              <p:nvPr/>
            </p:nvSpPr>
            <p:spPr bwMode="auto">
              <a:xfrm>
                <a:off x="6034980" y="3355181"/>
                <a:ext cx="833437" cy="178594"/>
              </a:xfrm>
              <a:prstGeom prst="rect">
                <a:avLst/>
              </a:prstGeom>
              <a:solidFill>
                <a:srgbClr val="A7E8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CoA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81" name="Rectangle 380"/>
              <p:cNvSpPr/>
              <p:nvPr/>
            </p:nvSpPr>
            <p:spPr bwMode="auto">
              <a:xfrm>
                <a:off x="6034980" y="3593306"/>
                <a:ext cx="833437" cy="178594"/>
              </a:xfrm>
              <a:prstGeom prst="rect">
                <a:avLst/>
              </a:prstGeom>
              <a:solidFill>
                <a:srgbClr val="A7E8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Mobility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82" name="Rectangle 381"/>
              <p:cNvSpPr/>
              <p:nvPr/>
            </p:nvSpPr>
            <p:spPr bwMode="auto">
              <a:xfrm>
                <a:off x="6034980" y="3831431"/>
                <a:ext cx="833437" cy="178594"/>
              </a:xfrm>
              <a:prstGeom prst="rect">
                <a:avLst/>
              </a:prstGeom>
              <a:solidFill>
                <a:srgbClr val="A7E8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Encapsulation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83" name="Rectangle 382"/>
              <p:cNvSpPr/>
              <p:nvPr/>
            </p:nvSpPr>
            <p:spPr bwMode="auto">
              <a:xfrm>
                <a:off x="7701855" y="2402681"/>
                <a:ext cx="833437" cy="178594"/>
              </a:xfrm>
              <a:prstGeom prst="rect">
                <a:avLst/>
              </a:prstGeom>
              <a:solidFill>
                <a:srgbClr val="8BB2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Authentication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84" name="Rectangle 383"/>
              <p:cNvSpPr/>
              <p:nvPr/>
            </p:nvSpPr>
            <p:spPr bwMode="auto">
              <a:xfrm>
                <a:off x="7701855" y="2640806"/>
                <a:ext cx="833437" cy="178594"/>
              </a:xfrm>
              <a:prstGeom prst="rect">
                <a:avLst/>
              </a:prstGeom>
              <a:solidFill>
                <a:srgbClr val="8BB2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Authorization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85" name="Rectangle 384"/>
              <p:cNvSpPr/>
              <p:nvPr/>
            </p:nvSpPr>
            <p:spPr bwMode="auto">
              <a:xfrm>
                <a:off x="7701855" y="2878931"/>
                <a:ext cx="833437" cy="178594"/>
              </a:xfrm>
              <a:prstGeom prst="rect">
                <a:avLst/>
              </a:prstGeom>
              <a:solidFill>
                <a:srgbClr val="8BB2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000" dirty="0" smtClean="0">
                    <a:latin typeface="Arial" pitchFamily="34" charset="0"/>
                    <a:cs typeface="Arial" pitchFamily="34" charset="0"/>
                  </a:rPr>
                  <a:t>Accounting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86" name="Rectangle 385"/>
              <p:cNvSpPr/>
              <p:nvPr/>
            </p:nvSpPr>
            <p:spPr bwMode="auto">
              <a:xfrm>
                <a:off x="7701855" y="3117056"/>
                <a:ext cx="833437" cy="178594"/>
              </a:xfrm>
              <a:prstGeom prst="rect">
                <a:avLst/>
              </a:prstGeom>
              <a:solidFill>
                <a:srgbClr val="8BB2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Location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87" name="Rectangle 386"/>
              <p:cNvSpPr/>
              <p:nvPr/>
            </p:nvSpPr>
            <p:spPr bwMode="auto">
              <a:xfrm>
                <a:off x="7701855" y="3355181"/>
                <a:ext cx="833437" cy="178594"/>
              </a:xfrm>
              <a:prstGeom prst="rect">
                <a:avLst/>
              </a:prstGeom>
              <a:solidFill>
                <a:srgbClr val="8BB2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CoA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88" name="Rectangle 387"/>
              <p:cNvSpPr/>
              <p:nvPr/>
            </p:nvSpPr>
            <p:spPr bwMode="auto">
              <a:xfrm>
                <a:off x="7701855" y="3593306"/>
                <a:ext cx="833437" cy="178594"/>
              </a:xfrm>
              <a:prstGeom prst="rect">
                <a:avLst/>
              </a:prstGeom>
              <a:solidFill>
                <a:srgbClr val="8BB2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Mobility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89" name="Rectangle 388"/>
              <p:cNvSpPr/>
              <p:nvPr/>
            </p:nvSpPr>
            <p:spPr bwMode="auto">
              <a:xfrm>
                <a:off x="7701855" y="3831431"/>
                <a:ext cx="833437" cy="178594"/>
              </a:xfrm>
              <a:prstGeom prst="rect">
                <a:avLst/>
              </a:prstGeom>
              <a:solidFill>
                <a:srgbClr val="8BB2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Encapsulation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390" name="Straight Arrow Connector 389"/>
              <p:cNvCxnSpPr>
                <a:stCxn id="376" idx="3"/>
                <a:endCxn id="383" idx="1"/>
              </p:cNvCxnSpPr>
              <p:nvPr/>
            </p:nvCxnSpPr>
            <p:spPr bwMode="auto">
              <a:xfrm>
                <a:off x="6868418" y="2491978"/>
                <a:ext cx="833437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triangle" w="med" len="med"/>
              </a:ln>
              <a:effectLst/>
            </p:spPr>
          </p:cxnSp>
          <p:cxnSp>
            <p:nvCxnSpPr>
              <p:cNvPr id="391" name="Straight Arrow Connector 390"/>
              <p:cNvCxnSpPr>
                <a:stCxn id="377" idx="3"/>
                <a:endCxn id="384" idx="1"/>
              </p:cNvCxnSpPr>
              <p:nvPr/>
            </p:nvCxnSpPr>
            <p:spPr bwMode="auto">
              <a:xfrm>
                <a:off x="6868418" y="2730103"/>
                <a:ext cx="833437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triangle" w="med" len="med"/>
              </a:ln>
              <a:effectLst/>
            </p:spPr>
          </p:cxnSp>
          <p:cxnSp>
            <p:nvCxnSpPr>
              <p:cNvPr id="392" name="Straight Arrow Connector 391"/>
              <p:cNvCxnSpPr>
                <a:stCxn id="378" idx="3"/>
                <a:endCxn id="385" idx="1"/>
              </p:cNvCxnSpPr>
              <p:nvPr/>
            </p:nvCxnSpPr>
            <p:spPr bwMode="auto">
              <a:xfrm>
                <a:off x="6868418" y="2968228"/>
                <a:ext cx="833437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triangle" w="med" len="med"/>
              </a:ln>
              <a:effectLst/>
            </p:spPr>
          </p:cxnSp>
          <p:cxnSp>
            <p:nvCxnSpPr>
              <p:cNvPr id="393" name="Straight Arrow Connector 392"/>
              <p:cNvCxnSpPr>
                <a:stCxn id="379" idx="3"/>
                <a:endCxn id="386" idx="1"/>
              </p:cNvCxnSpPr>
              <p:nvPr/>
            </p:nvCxnSpPr>
            <p:spPr bwMode="auto">
              <a:xfrm>
                <a:off x="6868418" y="3206353"/>
                <a:ext cx="833437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triangle" w="med" len="med"/>
              </a:ln>
              <a:effectLst/>
            </p:spPr>
          </p:cxnSp>
          <p:cxnSp>
            <p:nvCxnSpPr>
              <p:cNvPr id="394" name="Straight Arrow Connector 393"/>
              <p:cNvCxnSpPr>
                <a:stCxn id="380" idx="3"/>
                <a:endCxn id="387" idx="1"/>
              </p:cNvCxnSpPr>
              <p:nvPr/>
            </p:nvCxnSpPr>
            <p:spPr bwMode="auto">
              <a:xfrm>
                <a:off x="6868418" y="3444478"/>
                <a:ext cx="833437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triangle" w="med" len="med"/>
              </a:ln>
              <a:effectLst/>
            </p:spPr>
          </p:cxnSp>
          <p:cxnSp>
            <p:nvCxnSpPr>
              <p:cNvPr id="395" name="Straight Arrow Connector 394"/>
              <p:cNvCxnSpPr>
                <a:stCxn id="381" idx="3"/>
                <a:endCxn id="388" idx="1"/>
              </p:cNvCxnSpPr>
              <p:nvPr/>
            </p:nvCxnSpPr>
            <p:spPr bwMode="auto">
              <a:xfrm>
                <a:off x="6868418" y="3682602"/>
                <a:ext cx="833437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triangle" w="med" len="med"/>
              </a:ln>
              <a:effectLst/>
            </p:spPr>
          </p:cxnSp>
          <p:cxnSp>
            <p:nvCxnSpPr>
              <p:cNvPr id="396" name="Straight Arrow Connector 395"/>
              <p:cNvCxnSpPr>
                <a:stCxn id="382" idx="3"/>
                <a:endCxn id="389" idx="1"/>
              </p:cNvCxnSpPr>
              <p:nvPr/>
            </p:nvCxnSpPr>
            <p:spPr bwMode="auto">
              <a:xfrm>
                <a:off x="6868418" y="3920727"/>
                <a:ext cx="833437" cy="0"/>
              </a:xfrm>
              <a:prstGeom prst="straightConnector1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397" name="TextBox 396"/>
              <p:cNvSpPr txBox="1"/>
              <p:nvPr/>
            </p:nvSpPr>
            <p:spPr>
              <a:xfrm>
                <a:off x="6890742" y="3719809"/>
                <a:ext cx="797013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b="1" dirty="0" err="1" smtClean="0">
                    <a:latin typeface="Arial" pitchFamily="34" charset="0"/>
                    <a:cs typeface="Arial" pitchFamily="34" charset="0"/>
                  </a:rPr>
                  <a:t>DataPath</a:t>
                </a:r>
                <a:endParaRPr lang="en-US" sz="1050" b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8" name="Text Box 27"/>
              <p:cNvSpPr txBox="1">
                <a:spLocks noChangeArrowheads="1"/>
              </p:cNvSpPr>
              <p:nvPr/>
            </p:nvSpPr>
            <p:spPr bwMode="auto">
              <a:xfrm>
                <a:off x="6172200" y="2045494"/>
                <a:ext cx="811441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1400" b="1" dirty="0" smtClean="0">
                    <a:latin typeface="Arial" pitchFamily="34" charset="0"/>
                    <a:cs typeface="Arial" pitchFamily="34" charset="0"/>
                  </a:rPr>
                  <a:t>Access</a:t>
                </a:r>
                <a:endParaRPr lang="en-US" sz="1400" b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9" name="Text Box 27"/>
              <p:cNvSpPr txBox="1">
                <a:spLocks noChangeArrowheads="1"/>
              </p:cNvSpPr>
              <p:nvPr/>
            </p:nvSpPr>
            <p:spPr bwMode="auto">
              <a:xfrm>
                <a:off x="7642324" y="2045494"/>
                <a:ext cx="59343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1400" b="1" dirty="0" smtClean="0">
                    <a:latin typeface="Arial" pitchFamily="34" charset="0"/>
                    <a:cs typeface="Arial" pitchFamily="34" charset="0"/>
                  </a:rPr>
                  <a:t>Core</a:t>
                </a:r>
                <a:endParaRPr lang="en-US" sz="1400" b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00" name="Rectangle 399"/>
              <p:cNvSpPr/>
              <p:nvPr/>
            </p:nvSpPr>
            <p:spPr bwMode="auto">
              <a:xfrm>
                <a:off x="6927949" y="4069555"/>
                <a:ext cx="714375" cy="238125"/>
              </a:xfrm>
              <a:prstGeom prst="rect">
                <a:avLst/>
              </a:prstGeom>
              <a:solidFill>
                <a:schemeClr val="bg2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Transport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01" name="Donut 400"/>
              <p:cNvSpPr/>
              <p:nvPr/>
            </p:nvSpPr>
            <p:spPr bwMode="auto">
              <a:xfrm>
                <a:off x="5715000" y="1628775"/>
                <a:ext cx="3095624" cy="3095624"/>
              </a:xfrm>
              <a:prstGeom prst="donut">
                <a:avLst>
                  <a:gd name="adj" fmla="val 3120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sp>
          <p:nvSpPr>
            <p:cNvPr id="578" name="TextBox 577"/>
            <p:cNvSpPr txBox="1"/>
            <p:nvPr/>
          </p:nvSpPr>
          <p:spPr>
            <a:xfrm>
              <a:off x="304800" y="5616714"/>
              <a:ext cx="8442055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179388" indent="-179388">
                <a:buFont typeface="Arial" pitchFamily="34" charset="0"/>
                <a:buChar char="•"/>
              </a:pP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Reference Points represent a bundle of protocols between peer </a:t>
              </a: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entities</a:t>
              </a:r>
            </a:p>
            <a:p>
              <a:pPr marL="630238" lvl="1" indent="-173038"/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-	Similar to </a:t>
              </a: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real IP network </a:t>
              </a: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interfaces</a:t>
              </a:r>
              <a:endParaRPr lang="en-US" sz="2000" dirty="0" smtClean="0"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omniran_template</Template>
  <TotalTime>0</TotalTime>
  <Words>874</Words>
  <Application>Microsoft Office PowerPoint</Application>
  <PresentationFormat>On-screen Show (4:3)</PresentationFormat>
  <Paragraphs>214</Paragraphs>
  <Slides>16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Template</vt:lpstr>
      <vt:lpstr>Clip</vt:lpstr>
      <vt:lpstr>OmniRAN Introduction and Way Forward</vt:lpstr>
      <vt:lpstr>OmniRAN</vt:lpstr>
      <vt:lpstr>Dynamic attachment of terminals to networks</vt:lpstr>
      <vt:lpstr>Functions for establishment of  end-to-end IP Connectivity</vt:lpstr>
      <vt:lpstr>Legacy Communication Networks </vt:lpstr>
      <vt:lpstr>OmniRAN for Hetereogeneous Networks</vt:lpstr>
      <vt:lpstr>OmniRAN for Emerging Networking Markets</vt:lpstr>
      <vt:lpstr>Functional Scope of OmniRAN</vt:lpstr>
      <vt:lpstr>OmniRAN Architecture and Reference Points</vt:lpstr>
      <vt:lpstr>OmniRAN Interfaces</vt:lpstr>
      <vt:lpstr>Heterogeneous Networking w/ OmniRAN</vt:lpstr>
      <vt:lpstr>What OmniRAN would provide to 3GPP</vt:lpstr>
      <vt:lpstr>No desire to re-invent the wheel… Limiting the effort to create beneficial results</vt:lpstr>
      <vt:lpstr>Plan for the initial OmniRAN PAR</vt:lpstr>
      <vt:lpstr>Planned Timeline of OmniRAN EC SG</vt:lpstr>
      <vt:lpstr>Questions &amp; Comments from IETF</vt:lpstr>
    </vt:vector>
  </TitlesOfParts>
  <Company>NIST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Max Riegel</cp:lastModifiedBy>
  <cp:revision>143</cp:revision>
  <cp:lastPrinted>1998-02-10T13:28:06Z</cp:lastPrinted>
  <dcterms:created xsi:type="dcterms:W3CDTF">2011-12-30T17:06:23Z</dcterms:created>
  <dcterms:modified xsi:type="dcterms:W3CDTF">2013-02-28T15:35:09Z</dcterms:modified>
</cp:coreProperties>
</file>