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2" r:id="rId2"/>
    <p:sldId id="265" r:id="rId3"/>
    <p:sldId id="283" r:id="rId4"/>
    <p:sldId id="271" r:id="rId5"/>
    <p:sldId id="272" r:id="rId6"/>
    <p:sldId id="273" r:id="rId7"/>
    <p:sldId id="266" r:id="rId8"/>
    <p:sldId id="284" r:id="rId9"/>
    <p:sldId id="285" r:id="rId10"/>
    <p:sldId id="286" r:id="rId11"/>
    <p:sldId id="28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86" autoAdjust="0"/>
    <p:restoredTop sz="99515" autoAdjust="0"/>
  </p:normalViewPr>
  <p:slideViewPr>
    <p:cSldViewPr>
      <p:cViewPr varScale="1">
        <p:scale>
          <a:sx n="144" d="100"/>
          <a:sy n="144" d="100"/>
        </p:scale>
        <p:origin x="-68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7</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7513" y="76200"/>
            <a:ext cx="2117887" cy="307777"/>
          </a:xfrm>
          <a:prstGeom prst="rect">
            <a:avLst/>
          </a:prstGeom>
        </p:spPr>
        <p:txBody>
          <a:bodyPr wrap="none">
            <a:spAutoFit/>
          </a:bodyPr>
          <a:lstStyle/>
          <a:p>
            <a:pPr algn="r"/>
            <a:r>
              <a:rPr lang="en-US" sz="1400" b="1" dirty="0" smtClean="0"/>
              <a:t>omniran-13-0010-00-ecsg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2.nokiasiemensnetworks.com/nvc"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sn.webex.com/nsn/j.php?J=709299356&amp;PW=NYWY3YzIxODF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omniran/dcn/13/omniran-13-0009-00-ecsg-january-2013-vancouver-session-minute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Agenda</a:t>
            </a:r>
            <a:br>
              <a:rPr lang="en-US" dirty="0"/>
            </a:br>
            <a:r>
              <a:rPr lang="en-US" dirty="0" smtClean="0"/>
              <a:t>February 28</a:t>
            </a:r>
            <a:r>
              <a:rPr lang="en-US" baseline="30000" dirty="0" smtClean="0"/>
              <a:t>th</a:t>
            </a:r>
            <a:r>
              <a:rPr lang="en-US" dirty="0" smtClean="0"/>
              <a:t>, </a:t>
            </a:r>
            <a:r>
              <a:rPr lang="en-US" dirty="0" smtClean="0"/>
              <a:t>2013</a:t>
            </a:r>
            <a:br>
              <a:rPr lang="en-US" dirty="0" smtClean="0"/>
            </a:br>
            <a:r>
              <a:rPr lang="en-US" dirty="0" smtClean="0"/>
              <a:t>Conference Call</a:t>
            </a:r>
            <a:endParaRPr lang="en-US" dirty="0"/>
          </a:p>
        </p:txBody>
      </p:sp>
      <p:sp>
        <p:nvSpPr>
          <p:cNvPr id="3" name="Subtitle 2"/>
          <p:cNvSpPr>
            <a:spLocks noGrp="1"/>
          </p:cNvSpPr>
          <p:nvPr>
            <p:ph type="subTitle" idx="1"/>
          </p:nvPr>
        </p:nvSpPr>
        <p:spPr/>
        <p:txBody>
          <a:bodyPr/>
          <a:lstStyle/>
          <a:p>
            <a:r>
              <a:rPr lang="en-US" dirty="0" smtClean="0"/>
              <a:t>2013-02-26</a:t>
            </a:r>
            <a:r>
              <a:rPr lang="en-US" dirty="0"/>
              <a:t/>
            </a:r>
            <a:br>
              <a:rPr lang="en-US" dirty="0"/>
            </a:br>
            <a:r>
              <a:rPr lang="en-US" dirty="0"/>
              <a:t>Max Riegel</a:t>
            </a:r>
          </a:p>
          <a:p>
            <a:r>
              <a:rPr lang="en-US" dirty="0"/>
              <a:t>(OmniRAN SG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a:t>
            </a:r>
            <a:endParaRPr lang="en-US" dirty="0"/>
          </a:p>
        </p:txBody>
      </p:sp>
      <p:sp>
        <p:nvSpPr>
          <p:cNvPr id="3" name="Content Placeholder 2"/>
          <p:cNvSpPr>
            <a:spLocks noGrp="1"/>
          </p:cNvSpPr>
          <p:nvPr>
            <p:ph idx="1"/>
          </p:nvPr>
        </p:nvSpPr>
        <p:spPr/>
        <p:txBody>
          <a:bodyPr/>
          <a:lstStyle/>
          <a:p>
            <a:pPr lvl="0"/>
            <a:r>
              <a:rPr lang="en-US" dirty="0" smtClean="0"/>
              <a:t>Contributions on OmniRAN use cases</a:t>
            </a:r>
          </a:p>
          <a:p>
            <a:pPr lvl="0"/>
            <a:r>
              <a:rPr lang="en-US" dirty="0" smtClean="0"/>
              <a:t>OmniRAN presentation in joint IEEE 802/IETF meeting on Mar 16</a:t>
            </a:r>
            <a:r>
              <a:rPr lang="en-US" baseline="30000" dirty="0" smtClean="0"/>
              <a:t>th</a:t>
            </a:r>
            <a:endParaRPr lang="en-US" dirty="0" smtClean="0"/>
          </a:p>
          <a:p>
            <a:pPr lvl="0"/>
            <a:r>
              <a:rPr lang="en-US" dirty="0" smtClean="0"/>
              <a:t>Communication of OmniRAN status inside IEEE 802</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a:t>
            </a:r>
            <a:endParaRPr lang="en-US" dirty="0"/>
          </a:p>
        </p:txBody>
      </p:sp>
      <p:sp>
        <p:nvSpPr>
          <p:cNvPr id="3" name="Content Placeholder 2"/>
          <p:cNvSpPr>
            <a:spLocks noGrp="1"/>
          </p:cNvSpPr>
          <p:nvPr>
            <p:ph idx="1"/>
          </p:nvPr>
        </p:nvSpPr>
        <p:spPr/>
        <p:txBody>
          <a:bodyPr/>
          <a:lstStyle/>
          <a:p>
            <a:pPr lvl="0"/>
            <a:r>
              <a:rPr lang="en-US" dirty="0" smtClean="0"/>
              <a:t>Agenda for Mar ’13 session</a:t>
            </a:r>
          </a:p>
          <a:p>
            <a:pPr lvl="0"/>
            <a:r>
              <a:rPr lang="en-US" dirty="0" smtClean="0"/>
              <a:t>AOB</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Meeting</a:t>
            </a:r>
            <a:endParaRPr lang="en-GB" dirty="0"/>
          </a:p>
        </p:txBody>
      </p:sp>
      <p:sp>
        <p:nvSpPr>
          <p:cNvPr id="3078" name="Rectangle 3"/>
          <p:cNvSpPr>
            <a:spLocks noGrp="1" noChangeArrowheads="1"/>
          </p:cNvSpPr>
          <p:nvPr>
            <p:ph type="body" idx="1"/>
          </p:nvPr>
        </p:nvSpPr>
        <p:spPr>
          <a:xfrm>
            <a:off x="457200" y="1600200"/>
            <a:ext cx="8229600" cy="4876800"/>
          </a:xfrm>
        </p:spPr>
        <p:txBody>
          <a:bodyPr>
            <a:normAutofit fontScale="77500" lnSpcReduction="20000"/>
          </a:bodyPr>
          <a:lstStyle/>
          <a:p>
            <a:r>
              <a:rPr lang="en-GB" dirty="0" smtClean="0"/>
              <a:t>Thursday</a:t>
            </a:r>
            <a:r>
              <a:rPr lang="en-GB" dirty="0"/>
              <a:t>, </a:t>
            </a:r>
            <a:r>
              <a:rPr lang="en-GB" dirty="0" smtClean="0"/>
              <a:t>Feb</a:t>
            </a:r>
            <a:r>
              <a:rPr lang="en-GB" dirty="0" smtClean="0"/>
              <a:t> 28</a:t>
            </a:r>
            <a:r>
              <a:rPr lang="en-GB" baseline="30000" dirty="0" smtClean="0"/>
              <a:t>th</a:t>
            </a:r>
            <a:r>
              <a:rPr lang="en-GB" dirty="0" smtClean="0"/>
              <a:t>, 2013, </a:t>
            </a:r>
            <a:r>
              <a:rPr lang="en-GB" dirty="0" smtClean="0"/>
              <a:t>05:00-</a:t>
            </a:r>
            <a:r>
              <a:rPr lang="en-GB" dirty="0" smtClean="0"/>
              <a:t>06:00 PM ET</a:t>
            </a:r>
            <a:endParaRPr lang="en-GB" dirty="0"/>
          </a:p>
          <a:p>
            <a:endParaRPr lang="en-GB" dirty="0"/>
          </a:p>
          <a:p>
            <a:pPr marL="0" indent="0">
              <a:buNone/>
            </a:pPr>
            <a:r>
              <a:rPr lang="en-GB" dirty="0" smtClean="0"/>
              <a:t>Conference Call:</a:t>
            </a:r>
            <a:endParaRPr lang="en-GB" dirty="0"/>
          </a:p>
          <a:p>
            <a:r>
              <a:rPr lang="en-US" dirty="0" smtClean="0"/>
              <a:t>Call-in number: 1-(972) 445 9673  (US)</a:t>
            </a:r>
          </a:p>
          <a:p>
            <a:r>
              <a:rPr lang="en-US" dirty="0" smtClean="0"/>
              <a:t>G</a:t>
            </a:r>
            <a:r>
              <a:rPr lang="en-US" dirty="0" smtClean="0"/>
              <a:t>lobal </a:t>
            </a:r>
            <a:r>
              <a:rPr lang="en-US" dirty="0" smtClean="0"/>
              <a:t>numbers: </a:t>
            </a:r>
            <a:r>
              <a:rPr lang="en-US" u="sng" dirty="0" smtClean="0">
                <a:hlinkClick r:id="rId3"/>
              </a:rPr>
              <a:t>https://www2.nokiasiemensnetworks.com/nvc</a:t>
            </a:r>
            <a:endParaRPr lang="en-US" dirty="0" smtClean="0"/>
          </a:p>
          <a:p>
            <a:r>
              <a:rPr lang="en-US" dirty="0" smtClean="0"/>
              <a:t>Conference </a:t>
            </a:r>
            <a:r>
              <a:rPr lang="en-US" dirty="0" smtClean="0"/>
              <a:t>Code: 433 819 </a:t>
            </a:r>
            <a:r>
              <a:rPr lang="en-US" dirty="0" smtClean="0"/>
              <a:t>2102 #</a:t>
            </a:r>
          </a:p>
          <a:p>
            <a:endParaRPr lang="en-US" dirty="0" smtClean="0"/>
          </a:p>
          <a:p>
            <a:pPr>
              <a:buNone/>
            </a:pPr>
            <a:r>
              <a:rPr lang="en-US" dirty="0" err="1" smtClean="0"/>
              <a:t>WebEX</a:t>
            </a:r>
            <a:r>
              <a:rPr lang="en-US" dirty="0" smtClean="0"/>
              <a:t/>
            </a:r>
            <a:br>
              <a:rPr lang="en-US" dirty="0" smtClean="0"/>
            </a:br>
            <a:r>
              <a:rPr lang="en-US" u="sng" dirty="0" smtClean="0">
                <a:hlinkClick r:id="rId4"/>
              </a:rPr>
              <a:t>https://</a:t>
            </a:r>
            <a:r>
              <a:rPr lang="en-US" u="sng" dirty="0" smtClean="0">
                <a:hlinkClick r:id="rId4"/>
              </a:rPr>
              <a:t>nsn.webex.com/nsn/j.php?J=709299356&amp;PW=NYWY3YzIxODFk</a:t>
            </a:r>
            <a:endParaRPr lang="en-US" u="sng" dirty="0" smtClean="0"/>
          </a:p>
          <a:p>
            <a:r>
              <a:rPr lang="en-US" dirty="0" smtClean="0"/>
              <a:t>Meeting Number: </a:t>
            </a:r>
            <a:r>
              <a:rPr lang="en-US" b="1" dirty="0" smtClean="0"/>
              <a:t>709 299 356</a:t>
            </a:r>
            <a:endParaRPr lang="en-US" dirty="0" smtClean="0"/>
          </a:p>
          <a:p>
            <a:r>
              <a:rPr lang="en-US" dirty="0" smtClean="0"/>
              <a:t>Meeting Password: </a:t>
            </a:r>
            <a:r>
              <a:rPr lang="en-US" b="1" dirty="0" err="1" smtClean="0"/>
              <a:t>omniran</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Monotype Sorts" charset="0"/>
              <a:buChar char="l"/>
            </a:pPr>
            <a:r>
              <a:rPr lang="en-US" sz="130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Monotype Sorts" charset="0"/>
              <a:buChar char="l"/>
            </a:pPr>
            <a:r>
              <a:rPr lang="en-GB" sz="1300">
                <a:solidFill>
                  <a:srgbClr val="000099"/>
                </a:solidFill>
                <a:latin typeface="Arial" charset="0"/>
              </a:rPr>
              <a:t>Technical considerations remain primary focus</a:t>
            </a:r>
            <a:endParaRPr lang="en-US" sz="1300">
              <a:solidFill>
                <a:srgbClr val="000099"/>
              </a:solidFill>
              <a:latin typeface="Arial" charset="0"/>
            </a:endParaRP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a:solidFill>
                  <a:srgbClr val="000099"/>
                </a:solidFill>
                <a:latin typeface="Arial" charset="0"/>
              </a:rPr>
              <a:t>---------------------------------------------------------------   </a:t>
            </a:r>
          </a:p>
          <a:p>
            <a:pPr marL="230188" indent="-230188" algn="ctr">
              <a:lnSpc>
                <a:spcPct val="80000"/>
              </a:lnSpc>
              <a:buClr>
                <a:srgbClr val="CC3300"/>
              </a:buClr>
              <a:buSzPct val="50000"/>
              <a:buNone/>
            </a:pPr>
            <a:r>
              <a:rPr lang="en-US" sz="1200" b="1">
                <a:solidFill>
                  <a:srgbClr val="000099"/>
                </a:solidFill>
                <a:latin typeface="Arial" charset="0"/>
              </a:rPr>
              <a:t>If you have questions, contact the IEEE-SA Standards Board Patent Committee Administrator at patcom@ieee.org or visit http://standards.ieee.org/about/sasb/patcom/index.html </a:t>
            </a:r>
            <a:br>
              <a:rPr lang="en-US" sz="1200" b="1">
                <a:solidFill>
                  <a:srgbClr val="000099"/>
                </a:solidFill>
                <a:latin typeface="Arial" charset="0"/>
              </a:rPr>
            </a:b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sz="1200" b="1">
                <a:solidFill>
                  <a:srgbClr val="000099"/>
                </a:solidFill>
                <a:latin typeface="Arial" charset="0"/>
              </a:rPr>
              <a:t> for more details.</a:t>
            </a:r>
          </a:p>
          <a:p>
            <a:pPr marL="230188" indent="-230188" algn="ctr">
              <a:lnSpc>
                <a:spcPct val="80000"/>
              </a:lnSpc>
              <a:buClr>
                <a:srgbClr val="CC3300"/>
              </a:buClr>
              <a:buSzPct val="50000"/>
              <a:buNone/>
            </a:pP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This slide set is available </a:t>
            </a:r>
            <a:br>
              <a:rPr lang="en-US" sz="1200" b="1">
                <a:solidFill>
                  <a:srgbClr val="000099"/>
                </a:solidFill>
                <a:latin typeface="Arial" charset="0"/>
              </a:rPr>
            </a:br>
            <a:r>
              <a:rPr lang="en-US" sz="1200" b="1">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xmlns=""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br>
              <a:rPr lang="en-US" dirty="0"/>
            </a:br>
            <a:r>
              <a:rPr lang="en-GB" dirty="0" smtClean="0"/>
              <a:t>Thursday</a:t>
            </a:r>
            <a:r>
              <a:rPr lang="en-GB" dirty="0" smtClean="0"/>
              <a:t>, February 28</a:t>
            </a:r>
            <a:r>
              <a:rPr lang="en-GB" baseline="30000" dirty="0" smtClean="0"/>
              <a:t>th</a:t>
            </a:r>
            <a:r>
              <a:rPr lang="en-GB" dirty="0"/>
              <a:t>, </a:t>
            </a:r>
            <a:r>
              <a:rPr lang="en-GB" dirty="0" smtClean="0"/>
              <a:t>17:00 </a:t>
            </a:r>
            <a:r>
              <a:rPr lang="en-GB" dirty="0"/>
              <a:t>– </a:t>
            </a:r>
            <a:r>
              <a:rPr lang="en-GB" dirty="0" smtClean="0"/>
              <a:t>18:00 ET</a:t>
            </a:r>
            <a:endParaRPr lang="en-US" dirty="0"/>
          </a:p>
        </p:txBody>
      </p:sp>
      <p:sp>
        <p:nvSpPr>
          <p:cNvPr id="4104" name="Rectangle 5"/>
          <p:cNvSpPr>
            <a:spLocks noGrp="1" noChangeArrowheads="1"/>
          </p:cNvSpPr>
          <p:nvPr>
            <p:ph type="body" idx="1"/>
          </p:nvPr>
        </p:nvSpPr>
        <p:spPr/>
        <p:txBody>
          <a:bodyPr>
            <a:normAutofit fontScale="77500" lnSpcReduction="20000"/>
          </a:bodyPr>
          <a:lstStyle/>
          <a:p>
            <a:r>
              <a:rPr lang="en-GB" dirty="0"/>
              <a:t>Call Meeting to Order</a:t>
            </a:r>
          </a:p>
          <a:p>
            <a:r>
              <a:rPr lang="en-GB" dirty="0"/>
              <a:t>Appointment of </a:t>
            </a:r>
            <a:r>
              <a:rPr lang="en-GB" dirty="0" smtClean="0"/>
              <a:t>recording </a:t>
            </a:r>
            <a:r>
              <a:rPr lang="en-GB" dirty="0" smtClean="0"/>
              <a:t>secretary</a:t>
            </a:r>
          </a:p>
          <a:p>
            <a:r>
              <a:rPr lang="en-GB" dirty="0" smtClean="0"/>
              <a:t>Roll Call</a:t>
            </a:r>
            <a:endParaRPr lang="en-GB" dirty="0" smtClean="0"/>
          </a:p>
          <a:p>
            <a:pPr lvl="0"/>
            <a:r>
              <a:rPr lang="en-US" dirty="0" smtClean="0"/>
              <a:t>Approval of minutes of Jan ’13 session</a:t>
            </a:r>
          </a:p>
          <a:p>
            <a:pPr lvl="0"/>
            <a:r>
              <a:rPr lang="en-US" dirty="0" smtClean="0"/>
              <a:t>Reports</a:t>
            </a:r>
          </a:p>
          <a:p>
            <a:pPr lvl="0"/>
            <a:r>
              <a:rPr lang="en-US" dirty="0" smtClean="0"/>
              <a:t>Contributions on OmniRAN use cases</a:t>
            </a:r>
          </a:p>
          <a:p>
            <a:pPr lvl="0"/>
            <a:r>
              <a:rPr lang="en-US" dirty="0" smtClean="0"/>
              <a:t>OmniRAN presentation in joint IEEE 802/IETF meeting on Mar 16</a:t>
            </a:r>
            <a:r>
              <a:rPr lang="en-US" baseline="30000" dirty="0" smtClean="0"/>
              <a:t>th</a:t>
            </a:r>
            <a:endParaRPr lang="en-US" dirty="0" smtClean="0"/>
          </a:p>
          <a:p>
            <a:pPr lvl="0"/>
            <a:r>
              <a:rPr lang="en-US" dirty="0" smtClean="0"/>
              <a:t>Communication of OmniRAN status inside IEEE 802</a:t>
            </a:r>
          </a:p>
          <a:p>
            <a:pPr lvl="0"/>
            <a:r>
              <a:rPr lang="en-US" dirty="0" smtClean="0"/>
              <a:t>Agenda for Mar ’13 session</a:t>
            </a:r>
          </a:p>
          <a:p>
            <a:pPr lvl="0"/>
            <a:r>
              <a:rPr lang="en-US" dirty="0" smtClean="0"/>
              <a:t>AOB</a:t>
            </a:r>
          </a:p>
          <a:p>
            <a:endParaRPr lang="en-GB"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a:t>
            </a:r>
            <a:endParaRPr lang="en-US" dirty="0"/>
          </a:p>
        </p:txBody>
      </p:sp>
      <p:sp>
        <p:nvSpPr>
          <p:cNvPr id="3" name="Content Placeholder 2"/>
          <p:cNvSpPr>
            <a:spLocks noGrp="1"/>
          </p:cNvSpPr>
          <p:nvPr>
            <p:ph idx="1"/>
          </p:nvPr>
        </p:nvSpPr>
        <p:spPr>
          <a:xfrm>
            <a:off x="457200" y="1295400"/>
            <a:ext cx="8229600" cy="4830763"/>
          </a:xfrm>
        </p:spPr>
        <p:txBody>
          <a:bodyPr/>
          <a:lstStyle/>
          <a:p>
            <a:r>
              <a:rPr lang="en-GB" sz="2400" dirty="0" smtClean="0"/>
              <a:t>Call Meeting to Order</a:t>
            </a:r>
          </a:p>
          <a:p>
            <a:r>
              <a:rPr lang="en-GB" sz="2400" dirty="0" smtClean="0"/>
              <a:t>Appointment of recording </a:t>
            </a:r>
            <a:r>
              <a:rPr lang="en-GB" sz="2400" dirty="0" smtClean="0"/>
              <a:t>secretary</a:t>
            </a:r>
          </a:p>
          <a:p>
            <a:pPr lvl="1"/>
            <a:endParaRPr lang="en-GB" sz="2000" dirty="0" smtClean="0"/>
          </a:p>
          <a:p>
            <a:r>
              <a:rPr lang="en-GB" sz="2400" dirty="0" smtClean="0"/>
              <a:t>Roll Call</a:t>
            </a:r>
          </a:p>
          <a:p>
            <a:endParaRPr lang="en-US" dirty="0"/>
          </a:p>
        </p:txBody>
      </p:sp>
      <p:graphicFrame>
        <p:nvGraphicFramePr>
          <p:cNvPr id="4" name="Table 3"/>
          <p:cNvGraphicFramePr>
            <a:graphicFrameLocks noGrp="1"/>
          </p:cNvGraphicFramePr>
          <p:nvPr/>
        </p:nvGraphicFramePr>
        <p:xfrm>
          <a:off x="914400" y="2971800"/>
          <a:ext cx="7772400" cy="33528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endParaRPr lang="en-US" sz="1400" dirty="0"/>
                    </a:p>
                  </a:txBody>
                  <a:tcPr/>
                </a:tc>
                <a:tc>
                  <a:txBody>
                    <a:bodyPr/>
                    <a:lstStyle/>
                    <a:p>
                      <a:endParaRPr lang="en-US" sz="140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dirty="0"/>
                    </a:p>
                  </a:txBody>
                  <a:tcPr/>
                </a:tc>
                <a:tc>
                  <a:txBody>
                    <a:bodyPr/>
                    <a:lstStyle/>
                    <a:p>
                      <a:endParaRPr lang="en-US" sz="1400" dirty="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a:p>
                  </a:txBody>
                  <a:tcPr/>
                </a:tc>
                <a:tc>
                  <a:txBody>
                    <a:bodyPr/>
                    <a:lstStyle/>
                    <a:p>
                      <a:endParaRPr lang="en-US" sz="1400" dirty="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dirty="0"/>
                    </a:p>
                  </a:txBody>
                  <a:tcPr/>
                </a:tc>
                <a:tc>
                  <a:txBody>
                    <a:bodyPr/>
                    <a:lstStyle/>
                    <a:p>
                      <a:endParaRPr lang="en-US" sz="1400" dirty="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a:p>
                  </a:txBody>
                  <a:tcPr/>
                </a:tc>
                <a:tc>
                  <a:txBody>
                    <a:bodyPr/>
                    <a:lstStyle/>
                    <a:p>
                      <a:endParaRPr lang="en-US" sz="1400" dirty="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dirty="0"/>
                    </a:p>
                  </a:txBody>
                  <a:tcPr/>
                </a:tc>
                <a:tc>
                  <a:txBody>
                    <a:bodyPr/>
                    <a:lstStyle/>
                    <a:p>
                      <a:endParaRPr lang="en-US" sz="1400" dirty="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a:p>
                  </a:txBody>
                  <a:tcPr/>
                </a:tc>
                <a:tc>
                  <a:txBody>
                    <a:bodyPr/>
                    <a:lstStyle/>
                    <a:p>
                      <a:endParaRPr lang="en-US" sz="1400" dirty="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a:p>
                  </a:txBody>
                  <a:tcPr/>
                </a:tc>
                <a:tc>
                  <a:txBody>
                    <a:bodyPr/>
                    <a:lstStyle/>
                    <a:p>
                      <a:endParaRPr lang="en-US" sz="140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a:p>
                  </a:txBody>
                  <a:tcPr/>
                </a:tc>
                <a:tc>
                  <a:txBody>
                    <a:bodyPr/>
                    <a:lstStyle/>
                    <a:p>
                      <a:endParaRPr lang="en-US" sz="140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a:p>
                  </a:txBody>
                  <a:tcPr/>
                </a:tc>
                <a:tc>
                  <a:txBody>
                    <a:bodyPr/>
                    <a:lstStyle/>
                    <a:p>
                      <a:endParaRPr lang="en-US" sz="140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a:t>
            </a:r>
            <a:endParaRPr lang="en-US" dirty="0"/>
          </a:p>
        </p:txBody>
      </p:sp>
      <p:sp>
        <p:nvSpPr>
          <p:cNvPr id="3" name="Content Placeholder 2"/>
          <p:cNvSpPr>
            <a:spLocks noGrp="1"/>
          </p:cNvSpPr>
          <p:nvPr>
            <p:ph idx="1"/>
          </p:nvPr>
        </p:nvSpPr>
        <p:spPr/>
        <p:txBody>
          <a:bodyPr/>
          <a:lstStyle/>
          <a:p>
            <a:pPr lvl="0"/>
            <a:r>
              <a:rPr lang="en-US" dirty="0" smtClean="0"/>
              <a:t>Approval of agenda</a:t>
            </a:r>
          </a:p>
          <a:p>
            <a:pPr lvl="1"/>
            <a:r>
              <a:rPr lang="en-US" dirty="0" smtClean="0"/>
              <a:t> </a:t>
            </a:r>
          </a:p>
          <a:p>
            <a:pPr lvl="0"/>
            <a:r>
              <a:rPr lang="en-US" dirty="0" smtClean="0"/>
              <a:t>Approval </a:t>
            </a:r>
            <a:r>
              <a:rPr lang="en-US" dirty="0" smtClean="0"/>
              <a:t>of minutes of Jan ’13 </a:t>
            </a:r>
            <a:r>
              <a:rPr lang="en-US" dirty="0" smtClean="0"/>
              <a:t>session</a:t>
            </a:r>
          </a:p>
          <a:p>
            <a:pPr lvl="1"/>
            <a:r>
              <a:rPr lang="en-US" dirty="0" smtClean="0">
                <a:hlinkClick r:id="rId2"/>
              </a:rPr>
              <a:t>https://mentor.ieee.org/omniran/dcn/13/omniran-13-0009-00-ecsg-january-2013-vancouver-session-minutes.docx</a:t>
            </a:r>
            <a:endParaRPr lang="en-US" dirty="0" smtClean="0"/>
          </a:p>
          <a:p>
            <a:pPr lvl="0"/>
            <a:r>
              <a:rPr lang="en-US" dirty="0" smtClean="0"/>
              <a:t>Reports</a:t>
            </a:r>
          </a:p>
          <a:p>
            <a:pPr lvl="1"/>
            <a:r>
              <a:rPr lang="en-US" dirty="0" smtClean="0"/>
              <a:t> </a:t>
            </a:r>
            <a:endParaRPr lang="en-US" dirty="0" smtClean="0"/>
          </a:p>
          <a:p>
            <a:endParaRPr lang="en-US" dirty="0"/>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800</Words>
  <Application>Microsoft Office PowerPoint</Application>
  <PresentationFormat>On-screen Show (4:3)</PresentationFormat>
  <Paragraphs>101</Paragraphs>
  <Slides>11</Slides>
  <Notes>5</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Template</vt:lpstr>
      <vt:lpstr>OmniRAN EC SG Agenda February 28th, 2013 Conference Call</vt:lpstr>
      <vt:lpstr>Meeting</vt:lpstr>
      <vt:lpstr>Guidelines for IEEE-SA Meetings</vt:lpstr>
      <vt:lpstr>Resources – URLs</vt:lpstr>
      <vt:lpstr>Meeting Etiquette</vt:lpstr>
      <vt:lpstr>LMSC Operations Manual</vt:lpstr>
      <vt:lpstr>Agenda Thursday, February 28th, 17:00 – 18:00 ET</vt:lpstr>
      <vt:lpstr>Agenda Items</vt:lpstr>
      <vt:lpstr>Agenda Items</vt:lpstr>
      <vt:lpstr>Agenda Items</vt:lpstr>
      <vt:lpstr>Agenda Items</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180</cp:revision>
  <cp:lastPrinted>1998-02-10T13:28:06Z</cp:lastPrinted>
  <dcterms:created xsi:type="dcterms:W3CDTF">2011-12-30T17:06:23Z</dcterms:created>
  <dcterms:modified xsi:type="dcterms:W3CDTF">2013-02-27T13:36:49Z</dcterms:modified>
</cp:coreProperties>
</file>