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261" r:id="rId2"/>
    <p:sldId id="262" r:id="rId3"/>
    <p:sldId id="264" r:id="rId4"/>
    <p:sldId id="266" r:id="rId5"/>
    <p:sldId id="263" r:id="rId6"/>
    <p:sldId id="267" r:id="rId7"/>
    <p:sldId id="268" r:id="rId8"/>
    <p:sldId id="265" r:id="rId9"/>
    <p:sldId id="269"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040"/>
    <a:srgbClr val="7600A0"/>
    <a:srgbClr val="9900CC"/>
    <a:srgbClr val="9900FF"/>
    <a:srgbClr val="6600CC"/>
    <a:srgbClr val="A5002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1" autoAdjust="0"/>
    <p:restoredTop sz="99233" autoAdjust="0"/>
  </p:normalViewPr>
  <p:slideViewPr>
    <p:cSldViewPr>
      <p:cViewPr varScale="1">
        <p:scale>
          <a:sx n="102" d="100"/>
          <a:sy n="102" d="100"/>
        </p:scale>
        <p:origin x="-9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handoutMaster" Target="handoutMasters/handout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Rectangle 5"/>
          <p:cNvSpPr>
            <a:spLocks noGrp="1" noChangeArrowheads="1"/>
          </p:cNvSpPr>
          <p:nvPr>
            <p:ph type="sldNum" sz="quarter" idx="3"/>
          </p:nvPr>
        </p:nvSpPr>
        <p:spPr bwMode="auto">
          <a:xfrm>
            <a:off x="3276600" y="8915400"/>
            <a:ext cx="2159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t> </a:t>
            </a:r>
            <a:fld id="{FB19A1F6-4CBA-3045-A103-578AB249C5A6}" type="slidenum">
              <a:rPr lang="en-US"/>
              <a:pPr>
                <a:defRPr/>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0" name="Line 8"/>
          <p:cNvSpPr>
            <a:spLocks noChangeShapeType="1"/>
          </p:cNvSpPr>
          <p:nvPr/>
        </p:nvSpPr>
        <p:spPr bwMode="auto">
          <a:xfrm>
            <a:off x="685800" y="8915400"/>
            <a:ext cx="5700713"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3082" name="Text Box 10"/>
          <p:cNvSpPr txBox="1">
            <a:spLocks noChangeArrowheads="1"/>
          </p:cNvSpPr>
          <p:nvPr/>
        </p:nvSpPr>
        <p:spPr bwMode="auto">
          <a:xfrm>
            <a:off x="609600" y="8915400"/>
            <a:ext cx="7207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3083" name="Text Box 11"/>
          <p:cNvSpPr txBox="1">
            <a:spLocks noChangeArrowheads="1"/>
          </p:cNvSpPr>
          <p:nvPr/>
        </p:nvSpPr>
        <p:spPr bwMode="auto">
          <a:xfrm>
            <a:off x="441325" y="1127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3084" name="Text Box 12"/>
          <p:cNvSpPr txBox="1">
            <a:spLocks noChangeArrowheads="1"/>
          </p:cNvSpPr>
          <p:nvPr/>
        </p:nvSpPr>
        <p:spPr bwMode="auto">
          <a:xfrm>
            <a:off x="4937125" y="1127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802.16xx-99/xxx</a:t>
            </a:r>
          </a:p>
        </p:txBody>
      </p:sp>
      <p:sp>
        <p:nvSpPr>
          <p:cNvPr id="3085" name="Text Box 13"/>
          <p:cNvSpPr txBox="1">
            <a:spLocks noChangeArrowheads="1"/>
          </p:cNvSpPr>
          <p:nvPr/>
        </p:nvSpPr>
        <p:spPr bwMode="auto">
          <a:xfrm>
            <a:off x="4724400" y="89154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70357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5" name="Rectangle 7"/>
          <p:cNvSpPr>
            <a:spLocks noGrp="1" noChangeArrowheads="1"/>
          </p:cNvSpPr>
          <p:nvPr>
            <p:ph type="sldNum" sz="quarter" idx="5"/>
          </p:nvPr>
        </p:nvSpPr>
        <p:spPr bwMode="auto">
          <a:xfrm>
            <a:off x="3352800" y="8839200"/>
            <a:ext cx="177800"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fld id="{AFD3B331-72B1-F946-AF7D-D265CAA405DE}" type="slidenum">
              <a:rPr lang="en-US"/>
              <a:pPr>
                <a:defRPr/>
              </a:pPr>
              <a:t>‹#›</a:t>
            </a:fld>
            <a:endParaRPr lang="en-US"/>
          </a:p>
        </p:txBody>
      </p:sp>
      <p:sp>
        <p:nvSpPr>
          <p:cNvPr id="2057" name="Line 9"/>
          <p:cNvSpPr>
            <a:spLocks noChangeShapeType="1"/>
          </p:cNvSpPr>
          <p:nvPr/>
        </p:nvSpPr>
        <p:spPr bwMode="auto">
          <a:xfrm>
            <a:off x="685800" y="8839200"/>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pPr>
              <a:defRPr/>
            </a:pPr>
            <a:endParaRPr lang="en-US">
              <a:latin typeface="Times New Roman" charset="0"/>
            </a:endParaRPr>
          </a:p>
        </p:txBody>
      </p:sp>
      <p:sp>
        <p:nvSpPr>
          <p:cNvPr id="2059" name="Text Box 11"/>
          <p:cNvSpPr txBox="1">
            <a:spLocks noChangeArrowheads="1"/>
          </p:cNvSpPr>
          <p:nvPr/>
        </p:nvSpPr>
        <p:spPr bwMode="auto">
          <a:xfrm>
            <a:off x="822325" y="8799513"/>
            <a:ext cx="7207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filename</a:t>
            </a:r>
          </a:p>
        </p:txBody>
      </p:sp>
      <p:sp>
        <p:nvSpPr>
          <p:cNvPr id="2060" name="Text Box 12"/>
          <p:cNvSpPr txBox="1">
            <a:spLocks noChangeArrowheads="1"/>
          </p:cNvSpPr>
          <p:nvPr/>
        </p:nvSpPr>
        <p:spPr bwMode="auto">
          <a:xfrm>
            <a:off x="593725" y="36513"/>
            <a:ext cx="9874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Release Date</a:t>
            </a:r>
          </a:p>
        </p:txBody>
      </p:sp>
      <p:sp>
        <p:nvSpPr>
          <p:cNvPr id="2061" name="Text Box 13"/>
          <p:cNvSpPr txBox="1">
            <a:spLocks noChangeArrowheads="1"/>
          </p:cNvSpPr>
          <p:nvPr/>
        </p:nvSpPr>
        <p:spPr bwMode="auto">
          <a:xfrm>
            <a:off x="4632325" y="36513"/>
            <a:ext cx="160020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IEEE 801.16xx-99/xxx</a:t>
            </a:r>
          </a:p>
        </p:txBody>
      </p:sp>
      <p:sp>
        <p:nvSpPr>
          <p:cNvPr id="2063" name="Text Box 15"/>
          <p:cNvSpPr txBox="1">
            <a:spLocks noChangeArrowheads="1"/>
          </p:cNvSpPr>
          <p:nvPr/>
        </p:nvSpPr>
        <p:spPr bwMode="auto">
          <a:xfrm>
            <a:off x="4267200" y="8839200"/>
            <a:ext cx="167005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defRPr/>
            </a:pPr>
            <a:r>
              <a:rPr lang="en-US">
                <a:latin typeface="Times New Roman" charset="0"/>
              </a:rPr>
              <a:t>Authorname, Affiliation</a:t>
            </a:r>
          </a:p>
        </p:txBody>
      </p:sp>
    </p:spTree>
    <p:extLst>
      <p:ext uri="{BB962C8B-B14F-4D97-AF65-F5344CB8AC3E}">
        <p14:creationId xmlns:p14="http://schemas.microsoft.com/office/powerpoint/2010/main" val="2600344236"/>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chor="ctr" anchorCtr="1"/>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pitchFamily="34" charset="0"/>
                <a:cs typeface="Arial" pitchFamily="34" charset="0"/>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706129" y="76200"/>
            <a:ext cx="2209271" cy="307777"/>
          </a:xfrm>
          <a:prstGeom prst="rect">
            <a:avLst/>
          </a:prstGeom>
        </p:spPr>
        <p:txBody>
          <a:bodyPr wrap="none">
            <a:spAutoFit/>
          </a:bodyPr>
          <a:lstStyle/>
          <a:p>
            <a:pPr algn="r"/>
            <a:r>
              <a:rPr lang="en-US" sz="1400" b="1" dirty="0" smtClean="0"/>
              <a:t>Omniran-13-0003-00-0000</a:t>
            </a:r>
            <a:endParaRPr lang="en-US" sz="1400" b="1" dirty="0"/>
          </a:p>
        </p:txBody>
      </p:sp>
      <p:sp>
        <p:nvSpPr>
          <p:cNvPr id="3" name="TextBox 2"/>
          <p:cNvSpPr txBox="1"/>
          <p:nvPr userDrawn="1"/>
        </p:nvSpPr>
        <p:spPr>
          <a:xfrm>
            <a:off x="8534400" y="6400800"/>
            <a:ext cx="393056" cy="307777"/>
          </a:xfrm>
          <a:prstGeom prst="rect">
            <a:avLst/>
          </a:prstGeom>
          <a:noFill/>
        </p:spPr>
        <p:txBody>
          <a:bodyPr wrap="none" rtlCol="0">
            <a:spAutoFit/>
          </a:bodyPr>
          <a:lstStyle/>
          <a:p>
            <a:pPr algn="r"/>
            <a:fld id="{3A4FC69D-D438-4AD9-846B-37793AD4330F}" type="slidenum">
              <a:rPr lang="en-US" sz="1400" smtClean="0"/>
              <a:pPr algn="r"/>
              <a:t>‹#›</a:t>
            </a:fld>
            <a:endParaRPr lang="en-US"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Times" charset="0"/>
          <a:ea typeface="ＭＳ Ｐゴシック" charset="-128"/>
          <a:cs typeface="ＭＳ Ｐゴシック" charset="-128"/>
        </a:defRPr>
      </a:lvl5pPr>
      <a:lvl6pPr marL="457200" algn="ctr" rtl="0" eaLnBrk="0" fontAlgn="base" hangingPunct="0">
        <a:spcBef>
          <a:spcPct val="0"/>
        </a:spcBef>
        <a:spcAft>
          <a:spcPct val="0"/>
        </a:spcAft>
        <a:defRPr sz="3200">
          <a:solidFill>
            <a:schemeClr val="tx2"/>
          </a:solidFill>
          <a:latin typeface="Times" charset="0"/>
        </a:defRPr>
      </a:lvl6pPr>
      <a:lvl7pPr marL="914400" algn="ctr" rtl="0" eaLnBrk="0" fontAlgn="base" hangingPunct="0">
        <a:spcBef>
          <a:spcPct val="0"/>
        </a:spcBef>
        <a:spcAft>
          <a:spcPct val="0"/>
        </a:spcAft>
        <a:defRPr sz="3200">
          <a:solidFill>
            <a:schemeClr val="tx2"/>
          </a:solidFill>
          <a:latin typeface="Times" charset="0"/>
        </a:defRPr>
      </a:lvl7pPr>
      <a:lvl8pPr marL="1371600" algn="ctr" rtl="0" eaLnBrk="0" fontAlgn="base" hangingPunct="0">
        <a:spcBef>
          <a:spcPct val="0"/>
        </a:spcBef>
        <a:spcAft>
          <a:spcPct val="0"/>
        </a:spcAft>
        <a:defRPr sz="3200">
          <a:solidFill>
            <a:schemeClr val="tx2"/>
          </a:solidFill>
          <a:latin typeface="Times" charset="0"/>
        </a:defRPr>
      </a:lvl8pPr>
      <a:lvl9pPr marL="1828800" algn="ctr" rtl="0" eaLnBrk="0" fontAlgn="base" hangingPunct="0">
        <a:spcBef>
          <a:spcPct val="0"/>
        </a:spcBef>
        <a:spcAft>
          <a:spcPct val="0"/>
        </a:spcAft>
        <a:defRPr sz="32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andards.ieee.org/guides/bylaws/sect6-7.html" TargetMode="External"/><Relationship Id="rId4" Type="http://schemas.openxmlformats.org/officeDocument/2006/relationships/hyperlink" Target="http://standards.ieee.org/guides/opman/sect6.html" TargetMode="External"/><Relationship Id="rId5" Type="http://schemas.openxmlformats.org/officeDocument/2006/relationships/hyperlink" Target="http://standards.ieee.org/board/pat/pat-material.html" TargetMode="External"/><Relationship Id="rId6" Type="http://schemas.openxmlformats.org/officeDocument/2006/relationships/hyperlink" Target="http://standards.ieee.org/board/pat" TargetMode="External"/><Relationship Id="rId1" Type="http://schemas.openxmlformats.org/officeDocument/2006/relationships/slideLayout" Target="../slideLayouts/slideLayout7.xml"/><Relationship Id="rId2" Type="http://schemas.openxmlformats.org/officeDocument/2006/relationships/hyperlink" Target="http://standards.ieee.org/faqs/affiliationFAQ.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ist.gov/smartgrid/upload/NIST_Framework_Release_2-0_corr.pdf" TargetMode="Externa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oleObject" Target="../embeddings/oleObject1.bin"/><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8600" y="533400"/>
            <a:ext cx="8686800" cy="4801313"/>
          </a:xfrm>
          <a:prstGeom prst="rect">
            <a:avLst/>
          </a:prstGeom>
          <a:noFill/>
          <a:ln w="12700">
            <a:noFill/>
            <a:miter lim="800000"/>
            <a:headEnd type="none" w="sm" len="sm"/>
            <a:tailEnd type="none" w="sm" len="sm"/>
          </a:ln>
        </p:spPr>
        <p:txBody>
          <a:bodyPr wrap="square">
            <a:prstTxWarp prst="textNoShape">
              <a:avLst/>
            </a:prstTxWarp>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mn-ea"/>
                <a:cs typeface="+mn-cs"/>
              </a:defRPr>
            </a:lvl5pPr>
            <a:lvl6pPr marL="2286000" algn="l" defTabSz="457200" rtl="0" eaLnBrk="1" latinLnBrk="0" hangingPunct="1">
              <a:defRPr sz="1200" kern="1200">
                <a:solidFill>
                  <a:schemeClr val="tx1"/>
                </a:solidFill>
                <a:latin typeface="Times New Roman" pitchFamily="1" charset="0"/>
                <a:ea typeface="+mn-ea"/>
                <a:cs typeface="+mn-cs"/>
              </a:defRPr>
            </a:lvl6pPr>
            <a:lvl7pPr marL="2743200" algn="l" defTabSz="457200" rtl="0" eaLnBrk="1" latinLnBrk="0" hangingPunct="1">
              <a:defRPr sz="1200" kern="1200">
                <a:solidFill>
                  <a:schemeClr val="tx1"/>
                </a:solidFill>
                <a:latin typeface="Times New Roman" pitchFamily="1" charset="0"/>
                <a:ea typeface="+mn-ea"/>
                <a:cs typeface="+mn-cs"/>
              </a:defRPr>
            </a:lvl7pPr>
            <a:lvl8pPr marL="3200400" algn="l" defTabSz="457200" rtl="0" eaLnBrk="1" latinLnBrk="0" hangingPunct="1">
              <a:defRPr sz="1200" kern="1200">
                <a:solidFill>
                  <a:schemeClr val="tx1"/>
                </a:solidFill>
                <a:latin typeface="Times New Roman" pitchFamily="1" charset="0"/>
                <a:ea typeface="+mn-ea"/>
                <a:cs typeface="+mn-cs"/>
              </a:defRPr>
            </a:lvl8pPr>
            <a:lvl9pPr marL="3657600" algn="l" defTabSz="457200" rtl="0" eaLnBrk="1" latinLnBrk="0" hangingPunct="1">
              <a:defRPr sz="1200" kern="1200">
                <a:solidFill>
                  <a:schemeClr val="tx1"/>
                </a:solidFill>
                <a:latin typeface="Times New Roman" pitchFamily="1" charset="0"/>
                <a:ea typeface="+mn-ea"/>
                <a:cs typeface="+mn-cs"/>
              </a:defRPr>
            </a:lvl9pPr>
          </a:lstStyle>
          <a:p>
            <a:pPr marL="342900" lvl="1" algn="ctr" defTabSz="1016000"/>
            <a:r>
              <a:rPr lang="en-US" sz="1800" b="1" dirty="0">
                <a:latin typeface="Times" pitchFamily="1" charset="0"/>
              </a:rPr>
              <a:t>OmniRAN Smart Grid use case</a:t>
            </a:r>
            <a:endParaRPr lang="en-US" sz="1600" dirty="0">
              <a:latin typeface="Times" pitchFamily="1" charset="0"/>
            </a:endParaRPr>
          </a:p>
          <a:p>
            <a:pPr marL="114300" algn="ctr" defTabSz="1016000"/>
            <a:endParaRPr lang="en-US" dirty="0">
              <a:latin typeface="Times" pitchFamily="1" charset="0"/>
            </a:endParaRPr>
          </a:p>
          <a:p>
            <a:pPr marL="114300" defTabSz="1016000"/>
            <a:r>
              <a:rPr lang="en-US" dirty="0" smtClean="0">
                <a:latin typeface="Times" pitchFamily="1" charset="0"/>
              </a:rPr>
              <a:t>Document </a:t>
            </a:r>
            <a:r>
              <a:rPr lang="en-US" dirty="0">
                <a:latin typeface="Times" pitchFamily="1" charset="0"/>
              </a:rPr>
              <a:t>Number:</a:t>
            </a:r>
          </a:p>
          <a:p>
            <a:pPr marL="342900" lvl="1" defTabSz="1016000"/>
            <a:r>
              <a:rPr lang="en-US" b="1" dirty="0" smtClean="0"/>
              <a:t>Omniran-13-0003-00-0000</a:t>
            </a:r>
            <a:endParaRPr lang="en-US" dirty="0">
              <a:latin typeface="Times" pitchFamily="1" charset="0"/>
            </a:endParaRPr>
          </a:p>
          <a:p>
            <a:pPr marL="114300" defTabSz="1016000"/>
            <a:r>
              <a:rPr lang="en-US" dirty="0">
                <a:latin typeface="Times" pitchFamily="1" charset="0"/>
              </a:rPr>
              <a:t>Date Submitted:</a:t>
            </a:r>
          </a:p>
          <a:p>
            <a:pPr marL="571500" lvl="1" defTabSz="1016000"/>
            <a:r>
              <a:rPr lang="en-US" dirty="0">
                <a:latin typeface="Times" pitchFamily="1" charset="0"/>
              </a:rPr>
              <a:t>2013-01-14</a:t>
            </a:r>
          </a:p>
          <a:p>
            <a:pPr marL="90488" lvl="1" defTabSz="1016000"/>
            <a:r>
              <a:rPr lang="en-US" dirty="0">
                <a:latin typeface="Times" pitchFamily="1" charset="0"/>
              </a:rPr>
              <a:t>Source:</a:t>
            </a:r>
          </a:p>
          <a:p>
            <a:pPr marL="342900" lvl="1" defTabSz="1016000"/>
            <a:r>
              <a:rPr lang="en-US" dirty="0">
                <a:latin typeface="Times" pitchFamily="1" charset="0"/>
              </a:rPr>
              <a:t>Max Riegel			</a:t>
            </a:r>
            <a:r>
              <a:rPr lang="en-US" dirty="0" smtClean="0">
                <a:latin typeface="Times" pitchFamily="1" charset="0"/>
              </a:rPr>
              <a:t> E-mail:	maximilian.riegel@nsn.com</a:t>
            </a:r>
            <a:endParaRPr lang="en-US" dirty="0">
              <a:latin typeface="Times" pitchFamily="1" charset="0"/>
            </a:endParaRPr>
          </a:p>
          <a:p>
            <a:pPr marL="342900" lvl="1" defTabSz="1016000"/>
            <a:r>
              <a:rPr lang="en-US" dirty="0">
                <a:latin typeface="Times" pitchFamily="1" charset="0"/>
              </a:rPr>
              <a:t>Nokia Siemens Networks</a:t>
            </a:r>
            <a:endParaRPr lang="en-US" dirty="0" smtClean="0">
              <a:latin typeface="Times" pitchFamily="1" charset="0"/>
            </a:endParaRPr>
          </a:p>
          <a:p>
            <a:pPr marL="342900" lvl="1" defTabSz="1016000"/>
            <a:r>
              <a:rPr lang="en-US" dirty="0" smtClean="0">
                <a:latin typeface="Helvetica" pitchFamily="1" charset="0"/>
              </a:rPr>
              <a:t>*&lt;</a:t>
            </a:r>
            <a:r>
              <a:rPr lang="en-US" sz="1000" dirty="0">
                <a:solidFill>
                  <a:srgbClr val="0000FF"/>
                </a:solidFill>
                <a:latin typeface="Helvetica" pitchFamily="1" charset="0"/>
                <a:hlinkClick r:id="rId2"/>
              </a:rPr>
              <a:t>http://standards.ieee.org/faqs/affiliationFAQ.html</a:t>
            </a:r>
            <a:r>
              <a:rPr lang="en-US" dirty="0">
                <a:latin typeface="Helvetica" pitchFamily="1" charset="0"/>
              </a:rPr>
              <a:t>&gt;</a:t>
            </a:r>
            <a:endParaRPr lang="en-US" dirty="0">
              <a:latin typeface="Times" pitchFamily="1" charset="0"/>
            </a:endParaRPr>
          </a:p>
          <a:p>
            <a:pPr marL="114300" defTabSz="1016000"/>
            <a:r>
              <a:rPr lang="en-US" dirty="0">
                <a:latin typeface="Times" pitchFamily="1" charset="0"/>
              </a:rPr>
              <a:t>Re:</a:t>
            </a:r>
          </a:p>
          <a:p>
            <a:pPr marL="342900" lvl="1" defTabSz="1016000"/>
            <a:r>
              <a:rPr lang="en-US" dirty="0">
                <a:latin typeface="Times" pitchFamily="1" charset="0"/>
              </a:rPr>
              <a:t>Call for proposals on use cases for OmniRAN</a:t>
            </a:r>
          </a:p>
          <a:p>
            <a:pPr marL="114300" defTabSz="1016000"/>
            <a:r>
              <a:rPr lang="en-US" dirty="0">
                <a:latin typeface="Times" pitchFamily="1" charset="0"/>
              </a:rPr>
              <a:t>Base Contribution:</a:t>
            </a:r>
          </a:p>
          <a:p>
            <a:pPr marL="342900" lvl="1" defTabSz="1016000"/>
            <a:r>
              <a:rPr lang="en-US" dirty="0">
                <a:latin typeface="Times" pitchFamily="1" charset="0"/>
              </a:rPr>
              <a:t>[none]</a:t>
            </a:r>
          </a:p>
          <a:p>
            <a:pPr marL="114300" defTabSz="1016000"/>
            <a:r>
              <a:rPr lang="en-US" dirty="0">
                <a:latin typeface="Times" pitchFamily="1" charset="0"/>
              </a:rPr>
              <a:t>Purpose:</a:t>
            </a:r>
          </a:p>
          <a:p>
            <a:pPr marL="342900" lvl="1" defTabSz="1016000"/>
            <a:r>
              <a:rPr lang="en-US" dirty="0">
                <a:latin typeface="Times" pitchFamily="1" charset="0"/>
              </a:rPr>
              <a:t>Add to OmniRAN use cases the deployment of IEEE 802 technologies for the Energy Service Interface</a:t>
            </a:r>
          </a:p>
          <a:p>
            <a:pPr marL="114300" defTabSz="1016000"/>
            <a:r>
              <a:rPr lang="en-US" dirty="0">
                <a:latin typeface="Times" pitchFamily="1" charset="0"/>
              </a:rPr>
              <a:t>Notice:</a:t>
            </a:r>
          </a:p>
          <a:p>
            <a:pPr marL="342900" lvl="1" defTabSz="1016000"/>
            <a:r>
              <a:rPr lang="en-US" sz="1000" i="1" dirty="0">
                <a:latin typeface="Times" pitchFamily="1" charset="0"/>
              </a:rPr>
              <a:t>This document does not represent the agreed views of the </a:t>
            </a:r>
            <a:r>
              <a:rPr lang="en-US" sz="1000" i="1" dirty="0" smtClean="0">
                <a:latin typeface="Times" pitchFamily="1" charset="0"/>
              </a:rPr>
              <a:t>IEEE 802 </a:t>
            </a:r>
            <a:r>
              <a:rPr lang="en-US" sz="1000" i="1" dirty="0" err="1" smtClean="0">
                <a:latin typeface="Times" pitchFamily="1" charset="0"/>
              </a:rPr>
              <a:t>OmniRAN</a:t>
            </a:r>
            <a:r>
              <a:rPr lang="en-US" sz="1000" i="1" dirty="0" smtClean="0">
                <a:latin typeface="Times" pitchFamily="1" charset="0"/>
              </a:rPr>
              <a:t> EC Study Group</a:t>
            </a:r>
            <a:r>
              <a:rPr lang="en-US" sz="1000" dirty="0" smtClean="0">
                <a:latin typeface="Times" pitchFamily="1" charset="0"/>
              </a:rPr>
              <a:t>. </a:t>
            </a:r>
            <a:r>
              <a:rPr lang="en-US" sz="1000" dirty="0">
                <a:latin typeface="Times" pitchFamily="1" charset="0"/>
              </a:rPr>
              <a:t>It represents only the views of the participants listed in the “Source(s)” field above. It is offered as a basis for discussion. It is not binding on the contributor(s), who reserve(s) the right to add, amend or withdraw material contained herein.	</a:t>
            </a:r>
          </a:p>
          <a:p>
            <a:pPr marL="114300" defTabSz="1016000"/>
            <a:r>
              <a:rPr lang="en-US" dirty="0">
                <a:latin typeface="Times" pitchFamily="1" charset="0"/>
              </a:rPr>
              <a:t>Copyright Policy:</a:t>
            </a:r>
          </a:p>
          <a:p>
            <a:pPr marL="342900" lvl="1" defTabSz="1016000"/>
            <a:r>
              <a:rPr lang="en-US" sz="1000" dirty="0">
                <a:latin typeface="Times" pitchFamily="1" charset="0"/>
              </a:rPr>
              <a:t>The contributor is familiar with the IEEE-SA Copyright Policy &lt;</a:t>
            </a:r>
            <a:r>
              <a:rPr lang="en-US" sz="1000" dirty="0">
                <a:solidFill>
                  <a:srgbClr val="0000FF"/>
                </a:solidFill>
                <a:latin typeface="Times" pitchFamily="1" charset="0"/>
              </a:rPr>
              <a:t>http://standards.ieee.org/IPR/copyrightpolicy.html</a:t>
            </a:r>
            <a:r>
              <a:rPr lang="en-US" sz="1000" dirty="0">
                <a:latin typeface="Times" pitchFamily="1" charset="0"/>
              </a:rPr>
              <a:t>&gt;.</a:t>
            </a:r>
            <a:r>
              <a:rPr lang="en-US" dirty="0">
                <a:latin typeface="Times" pitchFamily="1" charset="0"/>
              </a:rPr>
              <a:t>	</a:t>
            </a:r>
          </a:p>
          <a:p>
            <a:pPr marL="114300" defTabSz="1016000"/>
            <a:r>
              <a:rPr lang="en-US" dirty="0">
                <a:latin typeface="Times" pitchFamily="1" charset="0"/>
              </a:rPr>
              <a:t>Patent Policy:</a:t>
            </a:r>
          </a:p>
          <a:p>
            <a:pPr marL="342900" lvl="1" defTabSz="1016000"/>
            <a:r>
              <a:rPr lang="en-US" sz="1000" dirty="0">
                <a:latin typeface="Times" pitchFamily="1" charset="0"/>
              </a:rPr>
              <a:t>The contributor is familiar with the IEEE-SA Patent Policy and Procedures:</a:t>
            </a:r>
          </a:p>
          <a:p>
            <a:pPr marL="2006600" lvl="3" defTabSz="1016000"/>
            <a:r>
              <a:rPr lang="en-US" sz="1000" dirty="0">
                <a:latin typeface="Times" pitchFamily="1" charset="0"/>
              </a:rPr>
              <a:t>&lt;</a:t>
            </a:r>
            <a:r>
              <a:rPr lang="en-US" sz="1000" dirty="0">
                <a:solidFill>
                  <a:srgbClr val="0000FF"/>
                </a:solidFill>
                <a:latin typeface="Times" pitchFamily="1" charset="0"/>
              </a:rPr>
              <a:t>http://standards.ieee.org/guides/bylaws/sect6-7</a:t>
            </a:r>
            <a:r>
              <a:rPr lang="en-US" sz="1000" dirty="0">
                <a:solidFill>
                  <a:srgbClr val="0000FF"/>
                </a:solidFill>
                <a:latin typeface="Times" pitchFamily="1" charset="0"/>
                <a:hlinkClick r:id="rId3"/>
              </a:rPr>
              <a:t>.html#6</a:t>
            </a:r>
            <a:r>
              <a:rPr lang="en-US" sz="1000" dirty="0">
                <a:latin typeface="Times" pitchFamily="1" charset="0"/>
              </a:rPr>
              <a:t>&gt; and &lt;</a:t>
            </a:r>
            <a:r>
              <a:rPr lang="en-US" sz="1000" dirty="0">
                <a:solidFill>
                  <a:srgbClr val="0000FF"/>
                </a:solidFill>
                <a:latin typeface="Times" pitchFamily="1" charset="0"/>
              </a:rPr>
              <a:t>http://standards.ieee.org/guides/opman/</a:t>
            </a:r>
            <a:r>
              <a:rPr lang="en-US" sz="1000" dirty="0">
                <a:solidFill>
                  <a:srgbClr val="0000FF"/>
                </a:solidFill>
                <a:latin typeface="Times" pitchFamily="1" charset="0"/>
                <a:hlinkClick r:id="rId4"/>
              </a:rPr>
              <a:t>sect6.html#6.3</a:t>
            </a:r>
            <a:r>
              <a:rPr lang="en-US" sz="1000" dirty="0">
                <a:latin typeface="Times" pitchFamily="1" charset="0"/>
              </a:rPr>
              <a:t>&gt;.</a:t>
            </a:r>
          </a:p>
          <a:p>
            <a:pPr marL="342900" lvl="1" defTabSz="1016000"/>
            <a:r>
              <a:rPr lang="en-US" sz="1000" dirty="0">
                <a:latin typeface="Times" pitchFamily="1" charset="0"/>
              </a:rPr>
              <a:t>Further information is located at &lt;</a:t>
            </a:r>
            <a:r>
              <a:rPr lang="en-US" sz="1000" dirty="0">
                <a:solidFill>
                  <a:srgbClr val="0000FF"/>
                </a:solidFill>
                <a:latin typeface="Times" pitchFamily="1" charset="0"/>
                <a:hlinkClick r:id="rId5"/>
              </a:rPr>
              <a:t>http://standards.ieee.org/board/pat/pat-material.html</a:t>
            </a:r>
            <a:r>
              <a:rPr lang="en-US" sz="1000" dirty="0">
                <a:latin typeface="Times" pitchFamily="1" charset="0"/>
              </a:rPr>
              <a:t>&gt; and &lt;</a:t>
            </a:r>
            <a:r>
              <a:rPr lang="en-US" sz="1000" dirty="0">
                <a:solidFill>
                  <a:srgbClr val="0000FF"/>
                </a:solidFill>
                <a:latin typeface="Times" pitchFamily="1" charset="0"/>
                <a:hlinkClick r:id="rId6"/>
              </a:rPr>
              <a:t>http://standards.ieee.org/board/pat</a:t>
            </a:r>
            <a:r>
              <a:rPr lang="en-US" sz="1000" dirty="0">
                <a:latin typeface="Times" pitchFamily="1" charset="0"/>
                <a:hlinkClick r:id="rId6"/>
              </a:rPr>
              <a:t> </a:t>
            </a:r>
            <a:r>
              <a:rPr lang="en-US" sz="1000" dirty="0">
                <a:latin typeface="Times" pitchFamily="1" charset="0"/>
              </a:rPr>
              <a:t>&gt;.</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OmniRAN Smart Grid use case</a:t>
            </a:r>
          </a:p>
        </p:txBody>
      </p:sp>
      <p:sp>
        <p:nvSpPr>
          <p:cNvPr id="3" name="Subtitle 2"/>
          <p:cNvSpPr>
            <a:spLocks noGrp="1"/>
          </p:cNvSpPr>
          <p:nvPr>
            <p:ph type="subTitle" idx="1"/>
          </p:nvPr>
        </p:nvSpPr>
        <p:spPr/>
        <p:txBody>
          <a:bodyPr/>
          <a:lstStyle/>
          <a:p>
            <a:r>
              <a:rPr lang="en-US"/>
              <a:t>Max Riegel</a:t>
            </a:r>
          </a:p>
          <a:p>
            <a:r>
              <a:rPr lang="en-US"/>
              <a:t>(NSN)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Deployment domain: Smart Grid</a:t>
            </a:r>
          </a:p>
        </p:txBody>
      </p:sp>
      <p:sp>
        <p:nvSpPr>
          <p:cNvPr id="3" name="Content Placeholder 2"/>
          <p:cNvSpPr>
            <a:spLocks noGrp="1"/>
          </p:cNvSpPr>
          <p:nvPr>
            <p:ph idx="1"/>
          </p:nvPr>
        </p:nvSpPr>
        <p:spPr/>
        <p:txBody>
          <a:bodyPr>
            <a:normAutofit fontScale="62500" lnSpcReduction="20000"/>
          </a:bodyPr>
          <a:lstStyle/>
          <a:p>
            <a:r>
              <a:rPr lang="en-US"/>
              <a:t>Functional decomposition of provisioning and control of electrical energy</a:t>
            </a:r>
          </a:p>
          <a:p>
            <a:endParaRPr lang="en-US"/>
          </a:p>
          <a:p>
            <a:endParaRPr lang="en-US"/>
          </a:p>
          <a:p>
            <a:endParaRPr lang="en-US"/>
          </a:p>
          <a:p>
            <a:endParaRPr lang="en-US"/>
          </a:p>
          <a:p>
            <a:endParaRPr lang="en-US"/>
          </a:p>
          <a:p>
            <a:endParaRPr lang="en-US"/>
          </a:p>
          <a:p>
            <a:pPr marL="0" indent="0">
              <a:buNone/>
            </a:pPr>
            <a:endParaRPr lang="en-US"/>
          </a:p>
          <a:p>
            <a:pPr marL="0" indent="0">
              <a:buNone/>
            </a:pPr>
            <a:endParaRPr lang="en-US"/>
          </a:p>
          <a:p>
            <a:endParaRPr lang="en-US"/>
          </a:p>
          <a:p>
            <a:r>
              <a:rPr lang="en-US"/>
              <a:t>Requires support of multiple access technologies within the same communication infrastructure</a:t>
            </a:r>
          </a:p>
          <a:p>
            <a:r>
              <a:rPr lang="en-US"/>
              <a:t>Reference:</a:t>
            </a:r>
          </a:p>
          <a:p>
            <a:pPr lvl="1"/>
            <a:r>
              <a:rPr lang="en-US" sz="2600" i="1">
                <a:hlinkClick r:id="rId2"/>
              </a:rPr>
              <a:t>http://www.nist.gov/smartgrid/upload/NIST_Framework_Release_2-0_corr.pdf</a:t>
            </a:r>
            <a:endParaRPr lang="en-US" sz="2600" i="1"/>
          </a:p>
        </p:txBody>
      </p:sp>
      <p:pic>
        <p:nvPicPr>
          <p:cNvPr id="4" name="Picture 3"/>
          <p:cNvPicPr>
            <a:picLocks noChangeAspect="1"/>
          </p:cNvPicPr>
          <p:nvPr/>
        </p:nvPicPr>
        <p:blipFill>
          <a:blip r:embed="rId3"/>
          <a:stretch>
            <a:fillRect/>
          </a:stretch>
        </p:blipFill>
        <p:spPr>
          <a:xfrm>
            <a:off x="1828800" y="1917211"/>
            <a:ext cx="4673600" cy="2990351"/>
          </a:xfrm>
          <a:prstGeom prst="rect">
            <a:avLst/>
          </a:prstGeom>
        </p:spPr>
      </p:pic>
    </p:spTree>
    <p:extLst>
      <p:ext uri="{BB962C8B-B14F-4D97-AF65-F5344CB8AC3E}">
        <p14:creationId xmlns:p14="http://schemas.microsoft.com/office/powerpoint/2010/main" val="23697917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Customer perspective of </a:t>
            </a:r>
            <a:br>
              <a:rPr lang="en-US"/>
            </a:br>
            <a:r>
              <a:rPr lang="en-US"/>
              <a:t>Energy Service Interface (ESI)</a:t>
            </a:r>
          </a:p>
        </p:txBody>
      </p:sp>
      <p:sp>
        <p:nvSpPr>
          <p:cNvPr id="3" name="Content Placeholder 2"/>
          <p:cNvSpPr>
            <a:spLocks noGrp="1"/>
          </p:cNvSpPr>
          <p:nvPr>
            <p:ph idx="1"/>
          </p:nvPr>
        </p:nvSpPr>
        <p:spPr/>
        <p:txBody>
          <a:bodyPr>
            <a:normAutofit fontScale="70000" lnSpcReduction="20000"/>
          </a:bodyPr>
          <a:lstStyle/>
          <a:p>
            <a:r>
              <a:rPr lang="en-US"/>
              <a:t>NIST model introduces the ESI for utility-to-customer interactions in addition to the utility meter</a:t>
            </a:r>
          </a:p>
          <a:p>
            <a:endParaRPr lang="en-US"/>
          </a:p>
          <a:p>
            <a:endParaRPr lang="en-US"/>
          </a:p>
          <a:p>
            <a:endParaRPr lang="en-US"/>
          </a:p>
          <a:p>
            <a:endParaRPr lang="en-US"/>
          </a:p>
          <a:p>
            <a:endParaRPr lang="en-US"/>
          </a:p>
          <a:p>
            <a:endParaRPr lang="en-US"/>
          </a:p>
          <a:p>
            <a:endParaRPr lang="en-US"/>
          </a:p>
          <a:p>
            <a:endParaRPr lang="en-US"/>
          </a:p>
          <a:p>
            <a:r>
              <a:rPr lang="en-US"/>
              <a:t>The ESI is aimed to support multiple different transmission technologies </a:t>
            </a:r>
          </a:p>
          <a:p>
            <a:r>
              <a:rPr lang="en-US"/>
              <a:t>ZigBee established the SEP 2.0 with support of IEEE 802.15.4 as well as other (IEEE 802) acess technologies</a:t>
            </a:r>
          </a:p>
        </p:txBody>
      </p:sp>
      <p:pic>
        <p:nvPicPr>
          <p:cNvPr id="5" name="Picture 4"/>
          <p:cNvPicPr>
            <a:picLocks noChangeAspect="1"/>
          </p:cNvPicPr>
          <p:nvPr/>
        </p:nvPicPr>
        <p:blipFill>
          <a:blip r:embed="rId2"/>
          <a:stretch>
            <a:fillRect/>
          </a:stretch>
        </p:blipFill>
        <p:spPr>
          <a:xfrm>
            <a:off x="2590801" y="2299785"/>
            <a:ext cx="3200400" cy="2500815"/>
          </a:xfrm>
          <a:prstGeom prst="rect">
            <a:avLst/>
          </a:prstGeom>
        </p:spPr>
      </p:pic>
    </p:spTree>
    <p:extLst>
      <p:ext uri="{BB962C8B-B14F-4D97-AF65-F5344CB8AC3E}">
        <p14:creationId xmlns:p14="http://schemas.microsoft.com/office/powerpoint/2010/main" val="8176055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case example: </a:t>
            </a:r>
            <a:br>
              <a:rPr lang="en-US"/>
            </a:br>
            <a:r>
              <a:rPr lang="en-US"/>
              <a:t>Joe’s smart heater</a:t>
            </a:r>
          </a:p>
        </p:txBody>
      </p:sp>
      <p:sp>
        <p:nvSpPr>
          <p:cNvPr id="6" name="Content Placeholder 5"/>
          <p:cNvSpPr>
            <a:spLocks noGrp="1"/>
          </p:cNvSpPr>
          <p:nvPr>
            <p:ph idx="1"/>
          </p:nvPr>
        </p:nvSpPr>
        <p:spPr/>
        <p:txBody>
          <a:bodyPr>
            <a:normAutofit fontScale="55000" lnSpcReduction="20000"/>
          </a:bodyPr>
          <a:lstStyle/>
          <a:p>
            <a:pPr marL="0" indent="0">
              <a:buNone/>
            </a:pPr>
            <a:r>
              <a:rPr lang="en-US"/>
              <a:t>Joe bought a smart heater in the local hardware store </a:t>
            </a:r>
            <a:br>
              <a:rPr lang="en-US"/>
            </a:br>
            <a:r>
              <a:rPr lang="en-US"/>
              <a:t>allowing the utility company to remotely limit the operation </a:t>
            </a:r>
            <a:br>
              <a:rPr lang="en-US"/>
            </a:br>
            <a:r>
              <a:rPr lang="en-US"/>
              <a:t>providing Joe a much better price for electricity used by the heater.</a:t>
            </a:r>
          </a:p>
          <a:p>
            <a:pPr marL="0" indent="0">
              <a:buNone/>
            </a:pPr>
            <a:r>
              <a:rPr lang="en-US"/>
              <a:t>The heater supports ESI communication over IEEE 802.11 and IEEE 802.3 in addition to the ZigBee IEEE 802.15.4 interface.</a:t>
            </a:r>
          </a:p>
          <a:p>
            <a:pPr marL="0" indent="0">
              <a:buNone/>
            </a:pPr>
            <a:r>
              <a:rPr lang="en-US"/>
              <a:t>When switching on in the living room, the smart heater scans for available communication facilities, detects that there is no IEEE 802.15.4 coverage in Joe’s home, however that sufficient IEEE 802.11 coverage is available with the capability to connect to Joe’s utility company.</a:t>
            </a:r>
          </a:p>
          <a:p>
            <a:pPr marL="0" indent="0">
              <a:buNone/>
            </a:pPr>
            <a:r>
              <a:rPr lang="en-US"/>
              <a:t>After establishing secured communication over IEEE 802.11 and Joe’s home network to the utility company the heater requests Joe’s utility contract information to enable managed operation under the terms and conditions of Joe’s contract.</a:t>
            </a:r>
          </a:p>
          <a:p>
            <a:pPr marL="0" indent="0">
              <a:buNone/>
            </a:pPr>
            <a:r>
              <a:rPr lang="en-US"/>
              <a:t>Later the day, Joe has to perform some lengthy maintenance work in the basement of his home, which is quite cold during winter time. Unfortunately IEEE 802.11 coverage does not strech into the remote basement room, however there is an IEEE 802.3 port, which he can use to operate the heater under the favorable conditions of his contract.</a:t>
            </a:r>
          </a:p>
        </p:txBody>
      </p:sp>
      <p:pic>
        <p:nvPicPr>
          <p:cNvPr id="7" name="Picture 6"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57200"/>
            <a:ext cx="2299063" cy="1676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Cont:</a:t>
            </a:r>
            <a:br>
              <a:rPr lang="en-US"/>
            </a:br>
            <a:r>
              <a:rPr lang="en-US"/>
              <a:t>Joe’s smart heater</a:t>
            </a:r>
          </a:p>
        </p:txBody>
      </p:sp>
      <p:sp>
        <p:nvSpPr>
          <p:cNvPr id="4" name="Content Placeholder 3"/>
          <p:cNvSpPr>
            <a:spLocks noGrp="1"/>
          </p:cNvSpPr>
          <p:nvPr>
            <p:ph idx="1"/>
          </p:nvPr>
        </p:nvSpPr>
        <p:spPr/>
        <p:txBody>
          <a:bodyPr>
            <a:normAutofit fontScale="62500" lnSpcReduction="20000"/>
          </a:bodyPr>
          <a:lstStyle/>
          <a:p>
            <a:pPr marL="0" indent="0">
              <a:buNone/>
            </a:pPr>
            <a:r>
              <a:rPr lang="en-US"/>
              <a:t>After movement the smart heater itself verifies that it </a:t>
            </a:r>
            <a:br>
              <a:rPr lang="en-US"/>
            </a:br>
            <a:r>
              <a:rPr lang="en-US"/>
              <a:t>operates still in the same premeses despite change of </a:t>
            </a:r>
            <a:br>
              <a:rPr lang="en-US"/>
            </a:br>
            <a:r>
              <a:rPr lang="en-US"/>
              <a:t>network interface and location and reconfirms its operation under Joe’s contract to the utility company. </a:t>
            </a:r>
          </a:p>
          <a:p>
            <a:pPr marL="0" indent="0">
              <a:buNone/>
            </a:pPr>
            <a:r>
              <a:rPr lang="en-US"/>
              <a:t>A week later Joe’s parents have a breakdown of their heating system. They ask Joe for lenting the smart heater until their heating system is repaired. Joe unplugs his heater and carries it to the parents, who are living in a village served by a different utility company.</a:t>
            </a:r>
          </a:p>
          <a:p>
            <a:pPr marL="0" indent="0">
              <a:buNone/>
            </a:pPr>
            <a:r>
              <a:rPr lang="en-US"/>
              <a:t>When plugging in the smart heater into the power outlet, the heater detects that only IEEE 802.15.4 is available in the new location and the location is served by a different utility company. It queries whether to adopt to the new utility company and to establish communication and control based on another contract number.</a:t>
            </a:r>
          </a:p>
          <a:p>
            <a:pPr marL="0" indent="0">
              <a:buNone/>
            </a:pPr>
            <a:r>
              <a:rPr lang="en-US"/>
              <a:t>Joe enters the contract information of his parents to let the smart heater connect through the IEEE 802.15.4 system in the parents home, which is operated by a local distribution company, to the control servers of the utility company.</a:t>
            </a:r>
          </a:p>
          <a:p>
            <a:pPr marL="0" indent="0">
              <a:buNone/>
            </a:pPr>
            <a:endParaRPr lang="en-US"/>
          </a:p>
        </p:txBody>
      </p:sp>
      <p:pic>
        <p:nvPicPr>
          <p:cNvPr id="5" name="Picture 4" descr="MC900273086.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57200"/>
            <a:ext cx="2299063" cy="1676400"/>
          </a:xfrm>
          <a:prstGeom prst="rect">
            <a:avLst/>
          </a:prstGeom>
        </p:spPr>
      </p:pic>
    </p:spTree>
    <p:extLst>
      <p:ext uri="{BB962C8B-B14F-4D97-AF65-F5344CB8AC3E}">
        <p14:creationId xmlns:p14="http://schemas.microsoft.com/office/powerpoint/2010/main" val="313098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143000" y="5053622"/>
            <a:ext cx="2971800" cy="1219200"/>
          </a:xfrm>
          <a:prstGeom prst="roundRect">
            <a:avLst>
              <a:gd name="adj" fmla="val 10657"/>
            </a:avLst>
          </a:prstGeom>
          <a:solidFill>
            <a:schemeClr val="accent4">
              <a:lumMod val="40000"/>
              <a:lumOff val="60000"/>
            </a:schemeClr>
          </a:solidFill>
          <a:ln w="12700" cap="flat" cmpd="sng" algn="ctr">
            <a:solidFill>
              <a:srgbClr val="66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ndParaRPr>
          </a:p>
        </p:txBody>
      </p:sp>
      <p:sp>
        <p:nvSpPr>
          <p:cNvPr id="29699" name="Rectangle 1"/>
          <p:cNvSpPr>
            <a:spLocks noGrp="1" noChangeArrowheads="1"/>
          </p:cNvSpPr>
          <p:nvPr>
            <p:ph type="title"/>
          </p:nvPr>
        </p:nvSpPr>
        <p:spPr/>
        <p:txBody>
          <a:bodyPr/>
          <a:lstStyle/>
          <a:p>
            <a:r>
              <a:rPr lang="en-US" dirty="0" err="1" smtClean="0"/>
              <a:t>OmniRAN</a:t>
            </a:r>
            <a:r>
              <a:rPr lang="en-US" dirty="0" smtClean="0"/>
              <a:t> Architecture for Smart Grid</a:t>
            </a:r>
          </a:p>
        </p:txBody>
      </p:sp>
      <p:pic>
        <p:nvPicPr>
          <p:cNvPr id="2" name="Picture 1" descr="CSN.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00" y="1282700"/>
            <a:ext cx="7327900" cy="5270500"/>
          </a:xfrm>
          <a:prstGeom prst="rect">
            <a:avLst/>
          </a:prstGeom>
        </p:spPr>
      </p:pic>
      <p:sp>
        <p:nvSpPr>
          <p:cNvPr id="4" name="TextBox 3"/>
          <p:cNvSpPr txBox="1"/>
          <p:nvPr/>
        </p:nvSpPr>
        <p:spPr>
          <a:xfrm>
            <a:off x="914400" y="6172200"/>
            <a:ext cx="1461959" cy="338554"/>
          </a:xfrm>
          <a:prstGeom prst="rect">
            <a:avLst/>
          </a:prstGeom>
          <a:noFill/>
        </p:spPr>
        <p:txBody>
          <a:bodyPr wrap="none" rtlCol="0">
            <a:spAutoFit/>
          </a:bodyPr>
          <a:lstStyle/>
          <a:p>
            <a:r>
              <a:rPr lang="en-US" sz="1600" b="1">
                <a:latin typeface="+mn-lt"/>
              </a:rPr>
              <a:t>Smart Heater</a:t>
            </a:r>
          </a:p>
        </p:txBody>
      </p:sp>
      <p:graphicFrame>
        <p:nvGraphicFramePr>
          <p:cNvPr id="8" name="Object 100"/>
          <p:cNvGraphicFramePr>
            <a:graphicFrameLocks noChangeAspect="1"/>
          </p:cNvGraphicFramePr>
          <p:nvPr>
            <p:extLst>
              <p:ext uri="{D42A27DB-BD31-4B8C-83A1-F6EECF244321}">
                <p14:modId xmlns:p14="http://schemas.microsoft.com/office/powerpoint/2010/main" val="752151535"/>
              </p:ext>
            </p:extLst>
          </p:nvPr>
        </p:nvGraphicFramePr>
        <p:xfrm>
          <a:off x="3505200" y="990600"/>
          <a:ext cx="2438400" cy="1828800"/>
        </p:xfrm>
        <a:graphic>
          <a:graphicData uri="http://schemas.openxmlformats.org/presentationml/2006/ole">
            <mc:AlternateContent xmlns:mc="http://schemas.openxmlformats.org/markup-compatibility/2006">
              <mc:Choice xmlns:v="urn:schemas-microsoft-com:vml" Requires="v">
                <p:oleObj spid="_x0000_s1030" name="Clip" r:id="rId4" imgW="5911850" imgH="1874838" progId="MS_ClipArt_Gallery.2">
                  <p:embed/>
                </p:oleObj>
              </mc:Choice>
              <mc:Fallback>
                <p:oleObj name="Clip" r:id="rId4" imgW="5911850" imgH="1874838"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990600"/>
                        <a:ext cx="2438400" cy="1828800"/>
                      </a:xfrm>
                      <a:prstGeom prst="rect">
                        <a:avLst/>
                      </a:prstGeom>
                      <a:noFill/>
                      <a:ln>
                        <a:noFill/>
                      </a:ln>
                      <a:effectLst/>
                    </p:spPr>
                  </p:pic>
                </p:oleObj>
              </mc:Fallback>
            </mc:AlternateContent>
          </a:graphicData>
        </a:graphic>
      </p:graphicFrame>
      <p:sp>
        <p:nvSpPr>
          <p:cNvPr id="9" name="TextBox 8"/>
          <p:cNvSpPr txBox="1"/>
          <p:nvPr/>
        </p:nvSpPr>
        <p:spPr>
          <a:xfrm>
            <a:off x="5943600" y="1676400"/>
            <a:ext cx="1762021" cy="338554"/>
          </a:xfrm>
          <a:prstGeom prst="rect">
            <a:avLst/>
          </a:prstGeom>
          <a:noFill/>
        </p:spPr>
        <p:txBody>
          <a:bodyPr wrap="none" rtlCol="0">
            <a:spAutoFit/>
          </a:bodyPr>
          <a:lstStyle/>
          <a:p>
            <a:r>
              <a:rPr lang="en-US" sz="1600" b="1">
                <a:latin typeface="+mn-lt"/>
              </a:rPr>
              <a:t>Utility Company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 derived</a:t>
            </a:r>
          </a:p>
        </p:txBody>
      </p:sp>
      <p:sp>
        <p:nvSpPr>
          <p:cNvPr id="3" name="Content Placeholder 2"/>
          <p:cNvSpPr>
            <a:spLocks noGrp="1"/>
          </p:cNvSpPr>
          <p:nvPr>
            <p:ph idx="1"/>
          </p:nvPr>
        </p:nvSpPr>
        <p:spPr>
          <a:xfrm>
            <a:off x="457200" y="1295400"/>
            <a:ext cx="8229600" cy="5257800"/>
          </a:xfrm>
        </p:spPr>
        <p:txBody>
          <a:bodyPr>
            <a:normAutofit fontScale="55000" lnSpcReduction="20000"/>
          </a:bodyPr>
          <a:lstStyle/>
          <a:p>
            <a:r>
              <a:rPr lang="en-US" dirty="0"/>
              <a:t>R1: Access link, technology specific</a:t>
            </a:r>
          </a:p>
          <a:p>
            <a:pPr lvl="1"/>
            <a:r>
              <a:rPr lang="en-US" dirty="0">
                <a:solidFill>
                  <a:schemeClr val="tx2"/>
                </a:solidFill>
              </a:rPr>
              <a:t>Access point discovery, service discovery, location</a:t>
            </a:r>
          </a:p>
          <a:p>
            <a:pPr lvl="1"/>
            <a:r>
              <a:rPr lang="en-US" dirty="0">
                <a:solidFill>
                  <a:schemeClr val="tx2"/>
                </a:solidFill>
              </a:rPr>
              <a:t>Secured, locally authenticated access link from smart heater to access point/port</a:t>
            </a:r>
          </a:p>
          <a:p>
            <a:r>
              <a:rPr lang="en-US" dirty="0"/>
              <a:t>R2: User &amp; terminal authentication, subscription &amp; terminal management</a:t>
            </a:r>
          </a:p>
          <a:p>
            <a:pPr lvl="1"/>
            <a:r>
              <a:rPr lang="en-US" dirty="0">
                <a:solidFill>
                  <a:srgbClr val="1F497D"/>
                </a:solidFill>
              </a:rPr>
              <a:t>Signup of smart heater towards utility company</a:t>
            </a:r>
          </a:p>
          <a:p>
            <a:pPr lvl="1"/>
            <a:r>
              <a:rPr lang="en-US" dirty="0">
                <a:solidFill>
                  <a:srgbClr val="1F497D"/>
                </a:solidFill>
              </a:rPr>
              <a:t>Reauthentication of heater after movement</a:t>
            </a:r>
          </a:p>
          <a:p>
            <a:pPr lvl="1"/>
            <a:r>
              <a:rPr lang="en-US" dirty="0">
                <a:solidFill>
                  <a:srgbClr val="1F497D"/>
                </a:solidFill>
              </a:rPr>
              <a:t>Verification of integrity and remote firmware update</a:t>
            </a:r>
          </a:p>
          <a:p>
            <a:r>
              <a:rPr lang="en-US" dirty="0"/>
              <a:t>R3: Authorization, service management, user data connection, accounting, monitoring</a:t>
            </a:r>
          </a:p>
          <a:p>
            <a:pPr lvl="1"/>
            <a:r>
              <a:rPr lang="en-US" dirty="0">
                <a:solidFill>
                  <a:srgbClr val="1F497D"/>
                </a:solidFill>
              </a:rPr>
              <a:t>Connection establishment between local access and utility company</a:t>
            </a:r>
          </a:p>
          <a:p>
            <a:pPr lvl="1"/>
            <a:r>
              <a:rPr lang="en-US" dirty="0">
                <a:solidFill>
                  <a:srgbClr val="1F497D"/>
                </a:solidFill>
              </a:rPr>
              <a:t>Connection monitoring and accounting</a:t>
            </a:r>
          </a:p>
          <a:p>
            <a:r>
              <a:rPr lang="en-US" dirty="0"/>
              <a:t>R4: Inter-access network coordination and cooperation, fast inter-technology handover</a:t>
            </a:r>
          </a:p>
          <a:p>
            <a:pPr lvl="1"/>
            <a:r>
              <a:rPr lang="en-US" dirty="0">
                <a:solidFill>
                  <a:srgbClr val="1F497D"/>
                </a:solidFill>
              </a:rPr>
              <a:t>Local re-establishment of connectivity after change of access technology, e.g. after movement of heater from living room to basement</a:t>
            </a:r>
          </a:p>
          <a:p>
            <a:r>
              <a:rPr lang="en-US" dirty="0"/>
              <a:t>R5: Inter-operator roaming control interface</a:t>
            </a:r>
          </a:p>
          <a:p>
            <a:pPr lvl="1"/>
            <a:r>
              <a:rPr lang="en-US" dirty="0">
                <a:solidFill>
                  <a:srgbClr val="1F497D"/>
                </a:solidFill>
              </a:rPr>
              <a:t>Interface between distribution company and utility company to control access of smart heater to the network of the distribution company.</a:t>
            </a:r>
            <a:br>
              <a:rPr lang="en-US" dirty="0">
                <a:solidFill>
                  <a:srgbClr val="1F497D"/>
                </a:solidFill>
              </a:rPr>
            </a:br>
            <a:endParaRPr lang="en-US" dirty="0">
              <a:solidFill>
                <a:srgbClr val="1F497D"/>
              </a:solidFill>
            </a:endParaRPr>
          </a:p>
          <a:p>
            <a:pPr marL="0" indent="0">
              <a:buNone/>
            </a:pPr>
            <a:r>
              <a:rPr lang="en-US" b="1" i="1" dirty="0"/>
              <a:t>More detailed requirements for network infrastructure defined e.g. in Technical Requirements Document of Smart Energy Profile 2.0 </a:t>
            </a:r>
            <a:br>
              <a:rPr lang="en-US" b="1" i="1" dirty="0"/>
            </a:br>
            <a:r>
              <a:rPr lang="en-US" b="1" i="1" dirty="0"/>
              <a:t>(ZigBee docs-09-5449-33-0zse)</a:t>
            </a:r>
          </a:p>
          <a:p>
            <a:endParaRPr lang="en-US"/>
          </a:p>
        </p:txBody>
      </p:sp>
    </p:spTree>
    <p:extLst>
      <p:ext uri="{BB962C8B-B14F-4D97-AF65-F5344CB8AC3E}">
        <p14:creationId xmlns:p14="http://schemas.microsoft.com/office/powerpoint/2010/main" val="24668471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a:t>
            </a:r>
          </a:p>
        </p:txBody>
      </p:sp>
      <p:sp>
        <p:nvSpPr>
          <p:cNvPr id="3" name="Content Placeholder 2"/>
          <p:cNvSpPr>
            <a:spLocks noGrp="1"/>
          </p:cNvSpPr>
          <p:nvPr>
            <p:ph idx="1"/>
          </p:nvPr>
        </p:nvSpPr>
        <p:spPr/>
        <p:txBody>
          <a:bodyPr>
            <a:normAutofit fontScale="92500" lnSpcReduction="10000"/>
          </a:bodyPr>
          <a:lstStyle/>
          <a:p>
            <a:r>
              <a:rPr lang="en-US"/>
              <a:t>OmniRAN architecture is well applicable to SmartGrid scenarios</a:t>
            </a:r>
          </a:p>
          <a:p>
            <a:pPr lvl="1"/>
            <a:r>
              <a:rPr lang="en-US"/>
              <a:t>Similar requirements like usual communication systems</a:t>
            </a:r>
          </a:p>
          <a:p>
            <a:r>
              <a:rPr lang="en-US"/>
              <a:t>OmniRAN interfaces provide access technology independent reference points towards the network side</a:t>
            </a:r>
          </a:p>
          <a:p>
            <a:r>
              <a:rPr lang="en-US"/>
              <a:t>Detailed requirements specifications available to guide selection and/or development of appropriate protocols.</a:t>
            </a:r>
          </a:p>
          <a:p>
            <a:endParaRPr lang="en-US"/>
          </a:p>
        </p:txBody>
      </p:sp>
    </p:spTree>
    <p:extLst>
      <p:ext uri="{BB962C8B-B14F-4D97-AF65-F5344CB8AC3E}">
        <p14:creationId xmlns:p14="http://schemas.microsoft.com/office/powerpoint/2010/main" val="83740583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objectDefaults>
  <a:extraClrSchemeLst>
    <a:extraClrScheme>
      <a:clrScheme name="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Roger's PowerBook HD:802:802.16:meetings:#3 9909 Boulder:Template.pot</Template>
  <TotalTime>885</TotalTime>
  <Words>360</Words>
  <Application>Microsoft Macintosh PowerPoint</Application>
  <PresentationFormat>On-screen Show (4:3)</PresentationFormat>
  <Paragraphs>88</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Template</vt:lpstr>
      <vt:lpstr>Clip</vt:lpstr>
      <vt:lpstr>PowerPoint Presentation</vt:lpstr>
      <vt:lpstr>OmniRAN Smart Grid use case</vt:lpstr>
      <vt:lpstr>Deployment domain: Smart Grid</vt:lpstr>
      <vt:lpstr>Customer perspective of  Energy Service Interface (ESI)</vt:lpstr>
      <vt:lpstr>Use case example:  Joe’s smart heater</vt:lpstr>
      <vt:lpstr>Cont: Joe’s smart heater</vt:lpstr>
      <vt:lpstr>OmniRAN Architecture for Smart Grid</vt:lpstr>
      <vt:lpstr>Requirements derived</vt:lpstr>
      <vt:lpstr>Conclusion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Roger Marks</dc:creator>
  <cp:lastModifiedBy>Max Riegel</cp:lastModifiedBy>
  <cp:revision>136</cp:revision>
  <cp:lastPrinted>1998-02-10T13:28:06Z</cp:lastPrinted>
  <dcterms:created xsi:type="dcterms:W3CDTF">2011-12-30T17:06:23Z</dcterms:created>
  <dcterms:modified xsi:type="dcterms:W3CDTF">2013-01-15T01:37:30Z</dcterms:modified>
</cp:coreProperties>
</file>