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83" r:id="rId4"/>
    <p:sldId id="271" r:id="rId5"/>
    <p:sldId id="272" r:id="rId6"/>
    <p:sldId id="273" r:id="rId7"/>
    <p:sldId id="266" r:id="rId8"/>
    <p:sldId id="263" r:id="rId9"/>
    <p:sldId id="279" r:id="rId10"/>
    <p:sldId id="280" r:id="rId11"/>
    <p:sldId id="281" r:id="rId12"/>
    <p:sldId id="282" r:id="rId13"/>
    <p:sldId id="285" r:id="rId14"/>
    <p:sldId id="286" r:id="rId15"/>
    <p:sldId id="284"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86" autoAdjust="0"/>
    <p:restoredTop sz="99515" autoAdjust="0"/>
  </p:normalViewPr>
  <p:slideViewPr>
    <p:cSldViewPr>
      <p:cViewPr varScale="1">
        <p:scale>
          <a:sx n="106" d="100"/>
          <a:sy n="106" d="100"/>
        </p:scale>
        <p:origin x="-30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omniran-13-0002-04-ecsg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04-00-0000-structuring-specification-effort.pptx" TargetMode="External"/><Relationship Id="rId4" Type="http://schemas.openxmlformats.org/officeDocument/2006/relationships/hyperlink" Target="https://mentor.ieee.org/omniran/dcn/13/omniran-13-0005-00-0000-par-5c-table-of-content.docx" TargetMode="External"/><Relationship Id="rId5" Type="http://schemas.openxmlformats.org/officeDocument/2006/relationships/hyperlink" Target="https://mentor.ieee.org/omniran/dcn/13/omniran-13-0006-00-ecsg-call-for-contributions.docx" TargetMode="External"/><Relationship Id="rId1" Type="http://schemas.openxmlformats.org/officeDocument/2006/relationships/slideLayout" Target="../slideLayouts/slideLayout2.xml"/><Relationship Id="rId2" Type="http://schemas.openxmlformats.org/officeDocument/2006/relationships/hyperlink" Target="https://mentor.ieee.org/802.16/dcn/12/16-12-0660-00-Shet-omniran-3gpp-samog.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hyperlink" Target="https://legacy.access.nokiasiemensnetworks.com/exchweb/bin/redir.asp?URL=http://www.ieee802.org/minutes/2012_11/2012_11_16_closing_minutes_V0.pdf" TargetMode="External"/><Relationship Id="rId4" Type="http://schemas.openxmlformats.org/officeDocument/2006/relationships/hyperlink" Target="http://www.ieee802.org/OmniRANsg/" TargetMode="External"/><Relationship Id="rId5" Type="http://schemas.openxmlformats.org/officeDocument/2006/relationships/hyperlink" Target="mailto:ecsg-802-omniran@listserv.ieee.org" TargetMode="External"/><Relationship Id="rId6" Type="http://schemas.openxmlformats.org/officeDocument/2006/relationships/hyperlink" Target="http://grouper.ieee.org/groups/802/OmniRANsg/email/" TargetMode="External"/><Relationship Id="rId7" Type="http://schemas.openxmlformats.org/officeDocument/2006/relationships/hyperlink" Target="https://mentor.ieee.org/omniran/documents" TargetMode="External"/><Relationship Id="rId8" Type="http://schemas.openxmlformats.org/officeDocument/2006/relationships/hyperlink" Target="https://development.standards.ieee.org/my-site/home" TargetMode="External"/><Relationship Id="rId9" Type="http://schemas.openxmlformats.org/officeDocument/2006/relationships/hyperlink" Target="https://mentor.ieee.org/omniran/dcn/12/omniran-12-0005-01-ecsg-announcement-letter.pdf" TargetMode="External"/><Relationship Id="rId10" Type="http://schemas.openxmlformats.org/officeDocument/2006/relationships/hyperlink" Target="https://mentor.ieee.org/omniran/dcn/12/omniran-12-0002-02-ecsg-omniran-overview-and-status.pdf" TargetMode="External"/><Relationship Id="rId1" Type="http://schemas.openxmlformats.org/officeDocument/2006/relationships/slideLayout" Target="../slideLayouts/slideLayout2.xml"/><Relationship Id="rId2" Type="http://schemas.openxmlformats.org/officeDocument/2006/relationships/hyperlink" Target="https://mentor.ieee.org/omniran/dcn/12/omniran-12-0001-01-ecsg-proposal-for-an-ieee-802-ec-omniran-study-group.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omniran/dcn/13/omniran-13-0003-00-0000-smart-grid-use-case.pptx" TargetMode="External"/><Relationship Id="rId4" Type="http://schemas.openxmlformats.org/officeDocument/2006/relationships/hyperlink" Target="https://mentor.ieee.org/802.16/dcn/12/16-12-0661-00-Shet-extremely-dense-access-networks-as-omniran-use-case.pptx" TargetMode="External"/><Relationship Id="rId5" Type="http://schemas.openxmlformats.org/officeDocument/2006/relationships/hyperlink" Target="https://mentor.ieee.org/802.16/dcn/12/16-12-0660-00-Shet-omniran-3gpp-samog.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01-00-0000-proposal-of-omniran-architecture-for-data-offload-service-through-wireless-p2p-networks.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OmniRAN EC SG Agenda</a:t>
            </a:r>
            <a:br>
              <a:rPr lang="en-US"/>
            </a:br>
            <a:r>
              <a:rPr lang="en-US"/>
              <a:t>January 2013, Vancouver, BC</a:t>
            </a:r>
          </a:p>
        </p:txBody>
      </p:sp>
      <p:sp>
        <p:nvSpPr>
          <p:cNvPr id="3" name="Subtitle 2"/>
          <p:cNvSpPr>
            <a:spLocks noGrp="1"/>
          </p:cNvSpPr>
          <p:nvPr>
            <p:ph type="subTitle" idx="1"/>
          </p:nvPr>
        </p:nvSpPr>
        <p:spPr/>
        <p:txBody>
          <a:bodyPr/>
          <a:lstStyle/>
          <a:p>
            <a:r>
              <a:rPr lang="en-US"/>
              <a:t>2013-01-14</a:t>
            </a:r>
            <a:br>
              <a:rPr lang="en-US"/>
            </a:br>
            <a:r>
              <a:rPr lang="en-US"/>
              <a:t>Max Riegel</a:t>
            </a:r>
          </a:p>
          <a:p>
            <a:r>
              <a:rPr lang="en-US"/>
              <a:t>(OmniRAN SG Chair)</a:t>
            </a:r>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br>
              <a:rPr lang="en-US"/>
            </a:br>
            <a:r>
              <a:rPr lang="en-GB"/>
              <a:t>Thursday, January 17</a:t>
            </a:r>
            <a:r>
              <a:rPr lang="en-GB" baseline="30000"/>
              <a:t>th</a:t>
            </a:r>
            <a:r>
              <a:rPr lang="en-GB"/>
              <a:t>, 13:30 – 15:30</a:t>
            </a:r>
            <a:endParaRPr lang="en-US"/>
          </a:p>
        </p:txBody>
      </p:sp>
      <p:sp>
        <p:nvSpPr>
          <p:cNvPr id="3" name="Content Placeholder 2"/>
          <p:cNvSpPr>
            <a:spLocks noGrp="1"/>
          </p:cNvSpPr>
          <p:nvPr>
            <p:ph idx="1"/>
          </p:nvPr>
        </p:nvSpPr>
        <p:spPr/>
        <p:txBody>
          <a:bodyPr>
            <a:normAutofit fontScale="55000" lnSpcReduction="20000"/>
          </a:bodyPr>
          <a:lstStyle/>
          <a:p>
            <a:r>
              <a:rPr lang="en-US"/>
              <a:t>Review previous contribution</a:t>
            </a:r>
          </a:p>
          <a:p>
            <a:pPr lvl="1"/>
            <a:r>
              <a:rPr lang="en-US">
                <a:hlinkClick r:id="rId2"/>
              </a:rPr>
              <a:t>https://mentor.ieee.org/802.16/dcn/12/16-12-0660-00-Shet-omniran-3gpp-samog.pptx</a:t>
            </a:r>
            <a:endParaRPr lang="en-US"/>
          </a:p>
          <a:p>
            <a:r>
              <a:rPr lang="en-US"/>
              <a:t>Specification structuring and phasing</a:t>
            </a:r>
          </a:p>
          <a:p>
            <a:pPr lvl="1"/>
            <a:r>
              <a:rPr lang="en-US">
                <a:hlinkClick r:id="rId3"/>
              </a:rPr>
              <a:t>https://mentor.ieee.org/omniran/dcn/13/omniran-13-0004-00-0000-structuring-specification-effort.pptx</a:t>
            </a:r>
            <a:endParaRPr lang="en-US"/>
          </a:p>
          <a:p>
            <a:r>
              <a:rPr lang="en-US"/>
              <a:t>PAR and 5C templates</a:t>
            </a:r>
          </a:p>
          <a:p>
            <a:pPr lvl="1"/>
            <a:r>
              <a:rPr lang="en-US">
                <a:hlinkClick r:id="rId4"/>
              </a:rPr>
              <a:t>https://mentor.ieee.org/omniran/dcn/13/omniran-13-0005-00-0000-par-5c-table-of-content.docx</a:t>
            </a:r>
            <a:endParaRPr lang="en-US"/>
          </a:p>
          <a:p>
            <a:r>
              <a:rPr lang="en-US"/>
              <a:t>Other contributions</a:t>
            </a:r>
          </a:p>
          <a:p>
            <a:r>
              <a:rPr lang="en-US"/>
              <a:t>Way forward</a:t>
            </a:r>
          </a:p>
          <a:p>
            <a:pPr lvl="1"/>
            <a:r>
              <a:rPr lang="en-US">
                <a:hlinkClick r:id="rId5"/>
              </a:rPr>
              <a:t>https://mentor.ieee.org/omniran/dcn/13/omniran-13-0006-00-ecsg-call-for-contributions.docx</a:t>
            </a:r>
            <a:endParaRPr lang="en-US"/>
          </a:p>
          <a:p>
            <a:pPr lvl="1"/>
            <a:r>
              <a:rPr lang="en-US"/>
              <a:t>Liaisons</a:t>
            </a:r>
          </a:p>
          <a:p>
            <a:pPr lvl="1"/>
            <a:r>
              <a:rPr lang="en-US"/>
              <a:t>Further announcements to other SDOs</a:t>
            </a:r>
          </a:p>
          <a:p>
            <a:pPr lvl="1"/>
            <a:r>
              <a:rPr lang="en-US"/>
              <a:t>IETF cooperation</a:t>
            </a:r>
          </a:p>
          <a:p>
            <a:pPr lvl="2"/>
            <a:r>
              <a:rPr lang="en-US"/>
              <a:t>IEEE802/IETF joint meeting in Orlando</a:t>
            </a:r>
          </a:p>
          <a:p>
            <a:r>
              <a:rPr lang="en-US"/>
              <a:t>Next meetings</a:t>
            </a:r>
          </a:p>
          <a:p>
            <a:r>
              <a:rPr lang="en-US"/>
              <a:t>Adjourn</a:t>
            </a:r>
          </a:p>
        </p:txBody>
      </p:sp>
    </p:spTree>
    <p:extLst>
      <p:ext uri="{BB962C8B-B14F-4D97-AF65-F5344CB8AC3E}">
        <p14:creationId xmlns:p14="http://schemas.microsoft.com/office/powerpoint/2010/main" val="1936128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Motions</a:t>
            </a:r>
            <a:br>
              <a:rPr lang="en-US"/>
            </a:br>
            <a:r>
              <a:rPr lang="en-GB"/>
              <a:t>Tuesday, January 15</a:t>
            </a:r>
            <a:r>
              <a:rPr lang="en-GB" baseline="30000"/>
              <a:t>th</a:t>
            </a:r>
            <a:r>
              <a:rPr lang="en-GB"/>
              <a:t>, 13:30 – 15:30</a:t>
            </a:r>
            <a:endParaRPr lang="en-US"/>
          </a:p>
        </p:txBody>
      </p:sp>
      <p:sp>
        <p:nvSpPr>
          <p:cNvPr id="4104" name="Rectangle 5"/>
          <p:cNvSpPr>
            <a:spLocks noGrp="1" noChangeArrowheads="1"/>
          </p:cNvSpPr>
          <p:nvPr>
            <p:ph type="body" idx="1"/>
          </p:nvPr>
        </p:nvSpPr>
        <p:spPr/>
        <p:txBody>
          <a:bodyPr>
            <a:noAutofit/>
          </a:bodyPr>
          <a:lstStyle/>
          <a:p>
            <a:r>
              <a:rPr lang="en-US" sz="2400"/>
              <a:t>Vice chair office in OmniRAN SG?</a:t>
            </a:r>
          </a:p>
          <a:p>
            <a:pPr lvl="1"/>
            <a:r>
              <a:rPr lang="en-US" sz="2000"/>
              <a:t>Moved:	C. Perkins	Second: R. Marks</a:t>
            </a:r>
          </a:p>
          <a:p>
            <a:pPr lvl="1"/>
            <a:r>
              <a:rPr lang="en-US" sz="2000"/>
              <a:t>Y: 26		N: 0		A: 0</a:t>
            </a:r>
          </a:p>
          <a:p>
            <a:pPr lvl="1"/>
            <a:endParaRPr lang="en-US" sz="2000"/>
          </a:p>
          <a:p>
            <a:r>
              <a:rPr lang="en-US" sz="2400"/>
              <a:t>Vice chair</a:t>
            </a:r>
          </a:p>
          <a:p>
            <a:pPr lvl="1"/>
            <a:r>
              <a:rPr lang="en-US" sz="2200"/>
              <a:t>Juan Carlos Zuniga</a:t>
            </a:r>
          </a:p>
          <a:p>
            <a:pPr lvl="1"/>
            <a:r>
              <a:rPr lang="en-US" sz="2200"/>
              <a:t>Y: 25		N: 0		A: 1</a:t>
            </a:r>
          </a:p>
          <a:p>
            <a:pPr lvl="1"/>
            <a:endParaRPr lang="en-US" sz="2200"/>
          </a:p>
          <a:p>
            <a:r>
              <a:rPr lang="en-US" sz="2400"/>
              <a:t>Secretary</a:t>
            </a:r>
          </a:p>
          <a:p>
            <a:pPr lvl="1"/>
            <a:r>
              <a:rPr lang="en-US" sz="2000"/>
              <a:t>No nomination received</a:t>
            </a:r>
          </a:p>
          <a:p>
            <a:pPr lvl="2"/>
            <a:endParaRPr lang="en-US"/>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extLst>
      <p:ext uri="{BB962C8B-B14F-4D97-AF65-F5344CB8AC3E}">
        <p14:creationId xmlns:p14="http://schemas.microsoft.com/office/powerpoint/2010/main" val="21043281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a:t>
            </a:r>
            <a:br>
              <a:rPr lang="en-US"/>
            </a:br>
            <a:r>
              <a:rPr lang="en-US"/>
              <a:t>OmniRAN Use Case Document</a:t>
            </a:r>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r>
              <a:rPr lang="en-US"/>
              <a:t>Compilation of all proposed use cases</a:t>
            </a:r>
          </a:p>
          <a:p>
            <a:pPr lvl="1"/>
            <a:r>
              <a:rPr lang="en-US"/>
              <a:t>Contributors are asked to (re-)provide proposal for insertion in appropriate format</a:t>
            </a:r>
          </a:p>
          <a:p>
            <a:r>
              <a:rPr lang="en-US"/>
              <a:t>Each OmniRAN use case presented to the same structure:</a:t>
            </a:r>
          </a:p>
          <a:p>
            <a:pPr lvl="1"/>
            <a:r>
              <a:rPr lang="en-US"/>
              <a:t>Application domain</a:t>
            </a:r>
          </a:p>
          <a:p>
            <a:pPr lvl="1"/>
            <a:r>
              <a:rPr lang="en-US"/>
              <a:t>Textual description</a:t>
            </a:r>
          </a:p>
          <a:p>
            <a:pPr lvl="1"/>
            <a:r>
              <a:rPr lang="en-US"/>
              <a:t>Architectural view</a:t>
            </a:r>
          </a:p>
          <a:p>
            <a:pPr lvl="1"/>
            <a:r>
              <a:rPr lang="en-US"/>
              <a:t>Requirements derived</a:t>
            </a:r>
          </a:p>
          <a:p>
            <a:r>
              <a:rPr lang="en-US"/>
              <a:t>Slide set first, then text contribution</a:t>
            </a:r>
          </a:p>
          <a:p>
            <a:endParaRPr lang="en-US"/>
          </a:p>
          <a:p>
            <a:r>
              <a:rPr lang="en-US"/>
              <a:t>C. Perkins is likely taking editorship</a:t>
            </a:r>
          </a:p>
          <a:p>
            <a:endParaRPr lang="en-US"/>
          </a:p>
          <a:p>
            <a:r>
              <a:rPr lang="en-US"/>
              <a:t>Moved: Juan Carlos Zuniga (Interdigital)</a:t>
            </a:r>
          </a:p>
          <a:p>
            <a:r>
              <a:rPr lang="en-US"/>
              <a:t>Second: Michael Montemurro (RIM)</a:t>
            </a:r>
          </a:p>
          <a:p>
            <a:endParaRPr lang="en-US"/>
          </a:p>
          <a:p>
            <a:r>
              <a:rPr lang="en-US"/>
              <a:t>Approved without objections.</a:t>
            </a:r>
          </a:p>
        </p:txBody>
      </p:sp>
    </p:spTree>
    <p:extLst>
      <p:ext uri="{BB962C8B-B14F-4D97-AF65-F5344CB8AC3E}">
        <p14:creationId xmlns:p14="http://schemas.microsoft.com/office/powerpoint/2010/main" val="2300295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a:t>
            </a:r>
            <a:br>
              <a:rPr lang="en-US"/>
            </a:br>
            <a:r>
              <a:rPr lang="en-US"/>
              <a:t>Call for contributions</a:t>
            </a:r>
          </a:p>
        </p:txBody>
      </p:sp>
      <p:sp>
        <p:nvSpPr>
          <p:cNvPr id="3" name="Content Placeholder 2"/>
          <p:cNvSpPr>
            <a:spLocks noGrp="1"/>
          </p:cNvSpPr>
          <p:nvPr>
            <p:ph idx="1"/>
          </p:nvPr>
        </p:nvSpPr>
        <p:spPr/>
        <p:txBody>
          <a:bodyPr/>
          <a:lstStyle/>
          <a:p>
            <a:r>
              <a:rPr lang="en-US"/>
              <a:t>Approve document omniran-13-0006-00-ecsg</a:t>
            </a:r>
          </a:p>
          <a:p>
            <a:endParaRPr lang="en-US"/>
          </a:p>
          <a:p>
            <a:r>
              <a:rPr lang="en-US"/>
              <a:t>Moved: Juan Carlos Zuniga (Interdigital)</a:t>
            </a:r>
          </a:p>
          <a:p>
            <a:r>
              <a:rPr lang="en-US"/>
              <a:t>Second: Michael Montemurro (RIM)</a:t>
            </a:r>
          </a:p>
          <a:p>
            <a:endParaRPr lang="en-US"/>
          </a:p>
          <a:p>
            <a:r>
              <a:rPr lang="en-US"/>
              <a:t>Approved without objections</a:t>
            </a:r>
          </a:p>
          <a:p>
            <a:endParaRPr lang="en-US"/>
          </a:p>
        </p:txBody>
      </p:sp>
    </p:spTree>
    <p:extLst>
      <p:ext uri="{BB962C8B-B14F-4D97-AF65-F5344CB8AC3E}">
        <p14:creationId xmlns:p14="http://schemas.microsoft.com/office/powerpoint/2010/main" val="4186717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a:t>
            </a:r>
            <a:br>
              <a:rPr lang="en-US"/>
            </a:br>
            <a:r>
              <a:rPr lang="en-US"/>
              <a:t>Liaison Letter</a:t>
            </a:r>
          </a:p>
        </p:txBody>
      </p:sp>
      <p:sp>
        <p:nvSpPr>
          <p:cNvPr id="3" name="Content Placeholder 2"/>
          <p:cNvSpPr>
            <a:spLocks noGrp="1"/>
          </p:cNvSpPr>
          <p:nvPr>
            <p:ph idx="1"/>
          </p:nvPr>
        </p:nvSpPr>
        <p:spPr/>
        <p:txBody>
          <a:bodyPr>
            <a:normAutofit fontScale="92500" lnSpcReduction="20000"/>
          </a:bodyPr>
          <a:lstStyle/>
          <a:p>
            <a:r>
              <a:rPr lang="en-US"/>
              <a:t>Approve omniran-13-0007-00-ecsg allowing the chair to apply editorial corrections. The liaison letter should be sent out to the SDO listed in the letter and other SDOs as brought up on the omniran reflector.</a:t>
            </a:r>
          </a:p>
          <a:p>
            <a:endParaRPr lang="en-US"/>
          </a:p>
          <a:p>
            <a:r>
              <a:rPr lang="en-US"/>
              <a:t>Move: Charlie Perkins (Futurewei)</a:t>
            </a:r>
          </a:p>
          <a:p>
            <a:r>
              <a:rPr lang="en-US"/>
              <a:t>Juan Carlos Zuniga (Interdigital)</a:t>
            </a:r>
          </a:p>
          <a:p>
            <a:endParaRPr lang="en-US"/>
          </a:p>
          <a:p>
            <a:r>
              <a:rPr lang="en-US"/>
              <a:t>Approved without objections</a:t>
            </a:r>
          </a:p>
        </p:txBody>
      </p:sp>
    </p:spTree>
    <p:extLst>
      <p:ext uri="{BB962C8B-B14F-4D97-AF65-F5344CB8AC3E}">
        <p14:creationId xmlns:p14="http://schemas.microsoft.com/office/powerpoint/2010/main" val="2162690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Next meetings</a:t>
            </a:r>
          </a:p>
        </p:txBody>
      </p:sp>
      <p:sp>
        <p:nvSpPr>
          <p:cNvPr id="3" name="Content Placeholder 2"/>
          <p:cNvSpPr>
            <a:spLocks noGrp="1"/>
          </p:cNvSpPr>
          <p:nvPr>
            <p:ph idx="1"/>
          </p:nvPr>
        </p:nvSpPr>
        <p:spPr/>
        <p:txBody>
          <a:bodyPr/>
          <a:lstStyle/>
          <a:p>
            <a:r>
              <a:rPr lang="en-US"/>
              <a:t>Teleconference</a:t>
            </a:r>
          </a:p>
          <a:p>
            <a:pPr lvl="1"/>
            <a:r>
              <a:rPr lang="en-US"/>
              <a:t>Thur, February 28</a:t>
            </a:r>
            <a:r>
              <a:rPr lang="en-US" baseline="30000"/>
              <a:t>th</a:t>
            </a:r>
            <a:r>
              <a:rPr lang="en-US"/>
              <a:t>, 2013; 5pm – 6pm, ET</a:t>
            </a:r>
          </a:p>
          <a:p>
            <a:pPr lvl="2"/>
            <a:r>
              <a:rPr lang="en-US"/>
              <a:t>Dial-in information to be provided on OmniRAN website and reflector</a:t>
            </a:r>
            <a:endParaRPr lang="en-US"/>
          </a:p>
          <a:p>
            <a:pPr lvl="1"/>
            <a:endParaRPr lang="en-US"/>
          </a:p>
          <a:p>
            <a:r>
              <a:rPr lang="en-US"/>
              <a:t>IEEE 802 Plenary meeting</a:t>
            </a:r>
          </a:p>
          <a:p>
            <a:pPr lvl="1"/>
            <a:r>
              <a:rPr lang="en-US"/>
              <a:t>March 18 – 22, 2013; Orlando, FL</a:t>
            </a:r>
          </a:p>
        </p:txBody>
      </p:sp>
    </p:spTree>
    <p:extLst>
      <p:ext uri="{BB962C8B-B14F-4D97-AF65-F5344CB8AC3E}">
        <p14:creationId xmlns:p14="http://schemas.microsoft.com/office/powerpoint/2010/main" val="3546262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lstStyle/>
          <a:p>
            <a:r>
              <a:rPr lang="en-GB"/>
              <a:t>Tuesday, January 15</a:t>
            </a:r>
            <a:r>
              <a:rPr lang="en-GB" baseline="30000"/>
              <a:t>th</a:t>
            </a:r>
            <a:r>
              <a:rPr lang="en-GB"/>
              <a:t>, 13:30 – 15:30</a:t>
            </a:r>
          </a:p>
          <a:p>
            <a:r>
              <a:rPr lang="en-GB"/>
              <a:t>Wednesday, January 16</a:t>
            </a:r>
            <a:r>
              <a:rPr lang="en-GB" baseline="30000"/>
              <a:t>th</a:t>
            </a:r>
            <a:r>
              <a:rPr lang="en-GB"/>
              <a:t>, 13:30 – 15:30</a:t>
            </a:r>
          </a:p>
          <a:p>
            <a:r>
              <a:rPr lang="en-GB"/>
              <a:t>Thursday, January 17</a:t>
            </a:r>
            <a:r>
              <a:rPr lang="en-GB" baseline="30000"/>
              <a:t>th</a:t>
            </a:r>
            <a:r>
              <a:rPr lang="en-GB"/>
              <a:t>, 13:30 – 15:30</a:t>
            </a:r>
          </a:p>
          <a:p>
            <a:endParaRPr lang="en-GB"/>
          </a:p>
          <a:p>
            <a:pPr marL="0" indent="0">
              <a:buNone/>
            </a:pPr>
            <a:r>
              <a:rPr lang="en-GB"/>
              <a:t>Meeting Room:</a:t>
            </a:r>
          </a:p>
          <a:p>
            <a:r>
              <a:rPr lang="en-GB"/>
              <a:t>Balmoral,  Convention Level</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br>
              <a:rPr lang="en-US"/>
            </a:br>
            <a:r>
              <a:rPr lang="en-GB"/>
              <a:t>Tuesday, January 15</a:t>
            </a:r>
            <a:r>
              <a:rPr lang="en-GB" baseline="30000"/>
              <a:t>th</a:t>
            </a:r>
            <a:r>
              <a:rPr lang="en-GB"/>
              <a:t>, 13:30 – 15:30</a:t>
            </a:r>
            <a:endParaRPr lang="en-US"/>
          </a:p>
        </p:txBody>
      </p:sp>
      <p:sp>
        <p:nvSpPr>
          <p:cNvPr id="4104" name="Rectangle 5"/>
          <p:cNvSpPr>
            <a:spLocks noGrp="1" noChangeArrowheads="1"/>
          </p:cNvSpPr>
          <p:nvPr>
            <p:ph type="body" idx="1"/>
          </p:nvPr>
        </p:nvSpPr>
        <p:spPr/>
        <p:txBody>
          <a:bodyPr>
            <a:normAutofit fontScale="70000" lnSpcReduction="20000"/>
          </a:bodyPr>
          <a:lstStyle/>
          <a:p>
            <a:r>
              <a:rPr lang="en-GB"/>
              <a:t>Call Meeting to Order</a:t>
            </a:r>
          </a:p>
          <a:p>
            <a:r>
              <a:rPr lang="en-GB"/>
              <a:t>Appointment of secretary</a:t>
            </a:r>
          </a:p>
          <a:p>
            <a:r>
              <a:rPr lang="en-US"/>
              <a:t>Ground rules for EC SG</a:t>
            </a:r>
          </a:p>
          <a:p>
            <a:pPr lvl="1"/>
            <a:r>
              <a:rPr lang="en-US"/>
              <a:t>Attendance policy</a:t>
            </a:r>
          </a:p>
          <a:p>
            <a:pPr lvl="1"/>
            <a:r>
              <a:rPr lang="en-US"/>
              <a:t>Voting rules</a:t>
            </a:r>
          </a:p>
          <a:p>
            <a:r>
              <a:rPr lang="en-US"/>
              <a:t>Approval of agenda</a:t>
            </a:r>
          </a:p>
          <a:p>
            <a:r>
              <a:rPr lang="en-US"/>
              <a:t>Introduction of study group chair</a:t>
            </a:r>
          </a:p>
          <a:p>
            <a:r>
              <a:rPr lang="en-US"/>
              <a:t>Introduction of participants</a:t>
            </a:r>
          </a:p>
          <a:p>
            <a:r>
              <a:rPr lang="en-US"/>
              <a:t>Vice chair position</a:t>
            </a:r>
          </a:p>
          <a:p>
            <a:r>
              <a:rPr lang="en-US"/>
              <a:t>Election</a:t>
            </a:r>
          </a:p>
          <a:p>
            <a:pPr lvl="1"/>
            <a:r>
              <a:rPr lang="en-US"/>
              <a:t>Vice chair (depending on SG decision)</a:t>
            </a:r>
          </a:p>
          <a:p>
            <a:pPr lvl="2"/>
            <a:r>
              <a:rPr lang="en-US"/>
              <a:t>Close of nomination</a:t>
            </a:r>
          </a:p>
          <a:p>
            <a:pPr lvl="2"/>
            <a:r>
              <a:rPr lang="en-US"/>
              <a:t>Juan Carlos Zuniga</a:t>
            </a:r>
          </a:p>
          <a:p>
            <a:pPr lvl="1"/>
            <a:r>
              <a:rPr lang="en-US"/>
              <a:t>Secretary</a:t>
            </a:r>
          </a:p>
          <a:p>
            <a:pPr lvl="2"/>
            <a:endParaRPr lang="en-US"/>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Agenda, cont.</a:t>
            </a:r>
          </a:p>
        </p:txBody>
      </p:sp>
      <p:sp>
        <p:nvSpPr>
          <p:cNvPr id="3" name="Content Placeholder 2"/>
          <p:cNvSpPr>
            <a:spLocks noGrp="1"/>
          </p:cNvSpPr>
          <p:nvPr>
            <p:ph idx="1"/>
          </p:nvPr>
        </p:nvSpPr>
        <p:spPr>
          <a:xfrm>
            <a:off x="457200" y="1066800"/>
            <a:ext cx="8229600" cy="5334000"/>
          </a:xfrm>
        </p:spPr>
        <p:txBody>
          <a:bodyPr>
            <a:normAutofit fontScale="70000" lnSpcReduction="20000"/>
          </a:bodyPr>
          <a:lstStyle/>
          <a:p>
            <a:r>
              <a:rPr lang="en-US"/>
              <a:t>Review EC decision on OmniRAN SG</a:t>
            </a:r>
          </a:p>
          <a:p>
            <a:pPr lvl="1"/>
            <a:r>
              <a:rPr lang="en-US">
                <a:hlinkClick r:id="rId2"/>
              </a:rPr>
              <a:t>https://mentor.ieee.org/omniran/dcn/12/omniran-12-0001-01-ecsg-proposal-for-an-ieee-802-ec-omniran-study-group.pdf</a:t>
            </a:r>
            <a:endParaRPr lang="en-US"/>
          </a:p>
          <a:p>
            <a:pPr lvl="1"/>
            <a:r>
              <a:rPr lang="en-US" sz="2300" i="1"/>
              <a:t>EC Meeting minutes [p116-120]: </a:t>
            </a:r>
            <a:r>
              <a:rPr lang="en-US" sz="2300" i="1" u="sng">
                <a:hlinkClick r:id="rId3"/>
              </a:rPr>
              <a:t>http://www.ieee802.org/minutes/2012_11/2012_11_16_closing_minutes_V0.pdf</a:t>
            </a:r>
            <a:endParaRPr lang="en-US" sz="2300" i="1"/>
          </a:p>
          <a:p>
            <a:r>
              <a:rPr lang="en-US"/>
              <a:t>Organization</a:t>
            </a:r>
          </a:p>
          <a:p>
            <a:pPr lvl="1"/>
            <a:r>
              <a:rPr lang="en-US"/>
              <a:t>Website: </a:t>
            </a:r>
            <a:r>
              <a:rPr lang="en-US">
                <a:hlinkClick r:id="rId4"/>
              </a:rPr>
              <a:t>http://www.ieee802.org/OmniRANsg/</a:t>
            </a:r>
            <a:endParaRPr lang="en-US"/>
          </a:p>
          <a:p>
            <a:pPr lvl="2"/>
            <a:r>
              <a:rPr lang="en-US"/>
              <a:t>Email reflector: </a:t>
            </a:r>
            <a:r>
              <a:rPr lang="en-US" i="1">
                <a:hlinkClick r:id="rId5"/>
              </a:rPr>
              <a:t>ecsg-802-omniran@listserv.ieee.org</a:t>
            </a:r>
            <a:endParaRPr lang="en-US" i="1"/>
          </a:p>
          <a:p>
            <a:pPr lvl="2"/>
            <a:r>
              <a:rPr lang="en-US"/>
              <a:t>Email archive: </a:t>
            </a:r>
            <a:r>
              <a:rPr lang="en-US" u="sng">
                <a:hlinkClick r:id="rId6"/>
              </a:rPr>
              <a:t>http://grouper.ieee.org/groups/802/OmniRANsg/email/</a:t>
            </a:r>
            <a:endParaRPr lang="en-US"/>
          </a:p>
          <a:p>
            <a:pPr lvl="1"/>
            <a:r>
              <a:rPr lang="en-US"/>
              <a:t>Mentor: </a:t>
            </a:r>
            <a:r>
              <a:rPr lang="en-US">
                <a:hlinkClick r:id="rId7"/>
              </a:rPr>
              <a:t>https://mentor.ieee.org/omniran/documents</a:t>
            </a:r>
            <a:endParaRPr lang="en-US"/>
          </a:p>
          <a:p>
            <a:pPr lvl="2"/>
            <a:r>
              <a:rPr lang="en-US"/>
              <a:t>Registration under myProject required: </a:t>
            </a:r>
            <a:r>
              <a:rPr lang="en-US">
                <a:hlinkClick r:id="rId8"/>
              </a:rPr>
              <a:t>https://development.standards.ieee.org/my-site/home</a:t>
            </a:r>
            <a:endParaRPr lang="en-US"/>
          </a:p>
          <a:p>
            <a:r>
              <a:rPr lang="en-US"/>
              <a:t>Announcements to IETF, 3GPP, BBF, WFA, WiMAX Forum</a:t>
            </a:r>
          </a:p>
          <a:p>
            <a:pPr lvl="1"/>
            <a:r>
              <a:rPr lang="en-US">
                <a:hlinkClick r:id="rId9"/>
              </a:rPr>
              <a:t>https://mentor.ieee.org/omniran/dcn/12/omniran-12-0005-01-ecsg-announcement-letter.pdf</a:t>
            </a:r>
            <a:endParaRPr lang="en-US"/>
          </a:p>
          <a:p>
            <a:r>
              <a:rPr lang="en-US"/>
              <a:t>OmniRAN technical scope review</a:t>
            </a:r>
          </a:p>
          <a:p>
            <a:pPr lvl="1"/>
            <a:r>
              <a:rPr lang="en-US">
                <a:hlinkClick r:id="rId10"/>
              </a:rPr>
              <a:t>https://mentor.ieee.org/omniran/dcn/12/omniran-12-0002-02-ecsg-omniran-overview-and-status.pdf</a:t>
            </a:r>
            <a:endParaRPr lang="en-US"/>
          </a:p>
          <a:p>
            <a:pPr marL="457200" lvl="1" indent="0">
              <a:buNone/>
            </a:pP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br>
              <a:rPr lang="en-US"/>
            </a:br>
            <a:r>
              <a:rPr lang="en-GB"/>
              <a:t>Wednesday, January 16</a:t>
            </a:r>
            <a:r>
              <a:rPr lang="en-GB" baseline="30000"/>
              <a:t>th</a:t>
            </a:r>
            <a:r>
              <a:rPr lang="en-GB"/>
              <a:t>, 13:30 – 15:30</a:t>
            </a:r>
            <a:endParaRPr lang="en-US"/>
          </a:p>
        </p:txBody>
      </p:sp>
      <p:sp>
        <p:nvSpPr>
          <p:cNvPr id="3" name="Content Placeholder 2"/>
          <p:cNvSpPr>
            <a:spLocks noGrp="1"/>
          </p:cNvSpPr>
          <p:nvPr>
            <p:ph idx="1"/>
          </p:nvPr>
        </p:nvSpPr>
        <p:spPr/>
        <p:txBody>
          <a:bodyPr>
            <a:normAutofit fontScale="77500" lnSpcReduction="20000"/>
          </a:bodyPr>
          <a:lstStyle/>
          <a:p>
            <a:r>
              <a:rPr lang="en-US"/>
              <a:t>Use case and deployment contributions</a:t>
            </a:r>
          </a:p>
          <a:p>
            <a:pPr lvl="1"/>
            <a:r>
              <a:rPr lang="en-US"/>
              <a:t>Proposal of OmniRAN architecture for Data Offload Service through Wireless P2P Networks</a:t>
            </a:r>
          </a:p>
          <a:p>
            <a:pPr lvl="2"/>
            <a:r>
              <a:rPr lang="en-US">
                <a:hlinkClick r:id="rId2"/>
              </a:rPr>
              <a:t>https://mentor.ieee.org/omniran/dcn/13/omniran-13-0001-00-0000-proposal-of-omniran-architecture-for-data-offload-service-through-wireless-p2p-networks.pptx</a:t>
            </a:r>
            <a:endParaRPr lang="en-US"/>
          </a:p>
          <a:p>
            <a:pPr lvl="1"/>
            <a:r>
              <a:rPr lang="en-US"/>
              <a:t>OmniRAN Smart Grid use case</a:t>
            </a:r>
          </a:p>
          <a:p>
            <a:pPr lvl="2"/>
            <a:r>
              <a:rPr lang="en-US">
                <a:hlinkClick r:id="rId3"/>
              </a:rPr>
              <a:t>https://mentor.ieee.org/omniran/dcn/13/omniran-13-0003-00-0000-smart-grid-use-case.pptx</a:t>
            </a:r>
            <a:endParaRPr lang="en-US"/>
          </a:p>
          <a:p>
            <a:r>
              <a:rPr lang="en-US"/>
              <a:t>OmniRAN use cases document</a:t>
            </a:r>
          </a:p>
          <a:p>
            <a:pPr lvl="1"/>
            <a:r>
              <a:rPr lang="en-US"/>
              <a:t>Including the proposals from 16HET discussions</a:t>
            </a:r>
          </a:p>
          <a:p>
            <a:pPr lvl="2"/>
            <a:r>
              <a:rPr lang="en-US">
                <a:hlinkClick r:id="rId4"/>
              </a:rPr>
              <a:t>https://mentor.ieee.org/802.16/dcn/12/16-12-0661-00-Shet-extremely-dense-access-networks-as-omniran-use-case.pptx</a:t>
            </a:r>
            <a:endParaRPr lang="en-US"/>
          </a:p>
          <a:p>
            <a:pPr lvl="2"/>
            <a:r>
              <a:rPr lang="en-US">
                <a:hlinkClick r:id="rId5"/>
              </a:rPr>
              <a:t>https://mentor.ieee.org/802.16/dcn/12/16-12-0660-00-Shet-omniran-3gpp-samog.pptx</a:t>
            </a:r>
            <a:endParaRPr lang="en-US"/>
          </a:p>
        </p:txBody>
      </p:sp>
    </p:spTree>
    <p:extLst>
      <p:ext uri="{BB962C8B-B14F-4D97-AF65-F5344CB8AC3E}">
        <p14:creationId xmlns:p14="http://schemas.microsoft.com/office/powerpoint/2010/main" val="532528417"/>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1059</TotalTime>
  <Words>1632</Words>
  <Application>Microsoft Macintosh PowerPoint</Application>
  <PresentationFormat>On-screen Show (4:3)</PresentationFormat>
  <Paragraphs>170</Paragraphs>
  <Slides>15</Slides>
  <Notes>6</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vt:lpstr>
      <vt:lpstr>OmniRAN EC SG Agenda January 2013, Vancouver, BC</vt:lpstr>
      <vt:lpstr>Meetings</vt:lpstr>
      <vt:lpstr>Guidelines for IEEE-SA Meetings</vt:lpstr>
      <vt:lpstr>Resources – URLs</vt:lpstr>
      <vt:lpstr>Meeting Etiquette</vt:lpstr>
      <vt:lpstr>LMSC Operations Manual</vt:lpstr>
      <vt:lpstr>Agenda Tuesday, January 15th, 13:30 – 15:30</vt:lpstr>
      <vt:lpstr>Agenda, cont.</vt:lpstr>
      <vt:lpstr>Agenda Wednesday, January 16th, 13:30 – 15:30</vt:lpstr>
      <vt:lpstr>Agenda Thursday, January 17th, 13:30 – 15:30</vt:lpstr>
      <vt:lpstr>Motions Tuesday, January 15th, 13:30 – 15:30</vt:lpstr>
      <vt:lpstr>Motion OmniRAN Use Case Document</vt:lpstr>
      <vt:lpstr>Motion Call for contributions</vt:lpstr>
      <vt:lpstr>Motion Liaison Letter</vt:lpstr>
      <vt:lpstr>Next meetings</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178</cp:revision>
  <cp:lastPrinted>1998-02-10T13:28:06Z</cp:lastPrinted>
  <dcterms:created xsi:type="dcterms:W3CDTF">2011-12-30T17:06:23Z</dcterms:created>
  <dcterms:modified xsi:type="dcterms:W3CDTF">2013-01-18T00:37:38Z</dcterms:modified>
</cp:coreProperties>
</file>