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83" r:id="rId4"/>
    <p:sldId id="271" r:id="rId5"/>
    <p:sldId id="272" r:id="rId6"/>
    <p:sldId id="273" r:id="rId7"/>
    <p:sldId id="266" r:id="rId8"/>
    <p:sldId id="263" r:id="rId9"/>
    <p:sldId id="279" r:id="rId10"/>
    <p:sldId id="280" r:id="rId11"/>
    <p:sldId id="281" r:id="rId12"/>
    <p:sldId id="282" r:id="rId13"/>
    <p:sldId id="28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6" autoAdjust="0"/>
    <p:restoredTop sz="99233" autoAdjust="0"/>
  </p:normalViewPr>
  <p:slideViewPr>
    <p:cSldViewPr>
      <p:cViewPr varScale="1">
        <p:scale>
          <a:sx n="109" d="100"/>
          <a:sy n="109" d="100"/>
        </p:scale>
        <p:origin x="-44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omniran-13-0002-03-ecsg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04-00-0000-structuring-specification-effort.pptx" TargetMode="External"/><Relationship Id="rId4" Type="http://schemas.openxmlformats.org/officeDocument/2006/relationships/hyperlink" Target="https://mentor.ieee.org/omniran/dcn/13/omniran-13-0005-00-0000-par-5c-table-of-content.docx" TargetMode="External"/><Relationship Id="rId5" Type="http://schemas.openxmlformats.org/officeDocument/2006/relationships/hyperlink" Target="https://mentor.ieee.org/omniran/dcn/13/omniran-13-0006-00-ecsg-call-for-contributions.docx" TargetMode="External"/><Relationship Id="rId1" Type="http://schemas.openxmlformats.org/officeDocument/2006/relationships/slideLayout" Target="../slideLayouts/slideLayout2.xml"/><Relationship Id="rId2" Type="http://schemas.openxmlformats.org/officeDocument/2006/relationships/hyperlink" Target="https://mentor.ieee.org/802.16/dcn/12/16-12-0660-00-Shet-omniran-3gpp-samog.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legacy.access.nokiasiemensnetworks.com/exchweb/bin/redir.asp?URL=http://www.ieee802.org/minutes/2012_11/2012_11_16_closing_minutes_V0.pdf" TargetMode="External"/><Relationship Id="rId4" Type="http://schemas.openxmlformats.org/officeDocument/2006/relationships/hyperlink" Target="http://www.ieee802.org/OmniRANsg/" TargetMode="External"/><Relationship Id="rId5" Type="http://schemas.openxmlformats.org/officeDocument/2006/relationships/hyperlink" Target="mailto:ecsg-802-omniran@listserv.ieee.org" TargetMode="External"/><Relationship Id="rId6" Type="http://schemas.openxmlformats.org/officeDocument/2006/relationships/hyperlink" Target="http://grouper.ieee.org/groups/802/OmniRANsg/email/" TargetMode="External"/><Relationship Id="rId7" Type="http://schemas.openxmlformats.org/officeDocument/2006/relationships/hyperlink" Target="https://mentor.ieee.org/omniran/documents" TargetMode="External"/><Relationship Id="rId8" Type="http://schemas.openxmlformats.org/officeDocument/2006/relationships/hyperlink" Target="https://development.standards.ieee.org/my-site/home" TargetMode="External"/><Relationship Id="rId9" Type="http://schemas.openxmlformats.org/officeDocument/2006/relationships/hyperlink" Target="https://mentor.ieee.org/omniran/dcn/12/omniran-12-0005-01-ecsg-announcement-letter.pdf" TargetMode="External"/><Relationship Id="rId10" Type="http://schemas.openxmlformats.org/officeDocument/2006/relationships/hyperlink" Target="https://mentor.ieee.org/omniran/dcn/12/omniran-12-0002-02-ecsg-omniran-overview-and-status.pdf" TargetMode="External"/><Relationship Id="rId1" Type="http://schemas.openxmlformats.org/officeDocument/2006/relationships/slideLayout" Target="../slideLayouts/slideLayout2.xml"/><Relationship Id="rId2" Type="http://schemas.openxmlformats.org/officeDocument/2006/relationships/hyperlink" Target="https://mentor.ieee.org/omniran/dcn/12/omniran-12-0001-01-ecsg-proposal-for-an-ieee-802-ec-omniran-study-group.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03-00-0000-smart-grid-use-case.pptx" TargetMode="External"/><Relationship Id="rId4" Type="http://schemas.openxmlformats.org/officeDocument/2006/relationships/hyperlink" Target="https://mentor.ieee.org/802.16/dcn/12/16-12-0661-00-Shet-extremely-dense-access-networks-as-omniran-use-case.pptx" TargetMode="External"/><Relationship Id="rId5" Type="http://schemas.openxmlformats.org/officeDocument/2006/relationships/hyperlink" Target="https://mentor.ieee.org/802.16/dcn/12/16-12-0660-00-Shet-omniran-3gpp-samog.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01-00-0000-proposal-of-omniran-architecture-for-data-offload-service-through-wireless-p2p-network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OmniRAN EC SG Agenda</a:t>
            </a:r>
            <a:br>
              <a:rPr lang="en-US"/>
            </a:br>
            <a:r>
              <a:rPr lang="en-US"/>
              <a:t>January 2013, Vancouver, BC</a:t>
            </a:r>
          </a:p>
        </p:txBody>
      </p:sp>
      <p:sp>
        <p:nvSpPr>
          <p:cNvPr id="3" name="Subtitle 2"/>
          <p:cNvSpPr>
            <a:spLocks noGrp="1"/>
          </p:cNvSpPr>
          <p:nvPr>
            <p:ph type="subTitle" idx="1"/>
          </p:nvPr>
        </p:nvSpPr>
        <p:spPr/>
        <p:txBody>
          <a:bodyPr/>
          <a:lstStyle/>
          <a:p>
            <a:r>
              <a:rPr lang="en-US"/>
              <a:t>2013-01-14</a:t>
            </a:r>
            <a:br>
              <a:rPr lang="en-US"/>
            </a:br>
            <a:r>
              <a:rPr lang="en-US"/>
              <a:t>Max Riegel</a:t>
            </a:r>
          </a:p>
          <a:p>
            <a:r>
              <a:rPr lang="en-US"/>
              <a:t>(OmniRAN SG Chair)</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Thursday, January 17</a:t>
            </a:r>
            <a:r>
              <a:rPr lang="en-GB" baseline="30000"/>
              <a:t>th</a:t>
            </a:r>
            <a:r>
              <a:rPr lang="en-GB"/>
              <a:t>, 13:30 – 15:30</a:t>
            </a:r>
            <a:endParaRPr lang="en-US"/>
          </a:p>
        </p:txBody>
      </p:sp>
      <p:sp>
        <p:nvSpPr>
          <p:cNvPr id="3" name="Content Placeholder 2"/>
          <p:cNvSpPr>
            <a:spLocks noGrp="1"/>
          </p:cNvSpPr>
          <p:nvPr>
            <p:ph idx="1"/>
          </p:nvPr>
        </p:nvSpPr>
        <p:spPr/>
        <p:txBody>
          <a:bodyPr>
            <a:normAutofit fontScale="55000" lnSpcReduction="20000"/>
          </a:bodyPr>
          <a:lstStyle/>
          <a:p>
            <a:r>
              <a:rPr lang="en-US"/>
              <a:t>Review previous contribution</a:t>
            </a:r>
          </a:p>
          <a:p>
            <a:pPr lvl="1"/>
            <a:r>
              <a:rPr lang="en-US">
                <a:hlinkClick r:id="rId2"/>
              </a:rPr>
              <a:t>https://mentor.ieee.org/802.16/dcn/12/16-12-0660-00-Shet-omniran-3gpp-samog.pptx</a:t>
            </a:r>
            <a:endParaRPr lang="en-US"/>
          </a:p>
          <a:p>
            <a:r>
              <a:rPr lang="en-US"/>
              <a:t>Specification structuring and phasing</a:t>
            </a:r>
          </a:p>
          <a:p>
            <a:pPr lvl="1"/>
            <a:r>
              <a:rPr lang="en-US">
                <a:hlinkClick r:id="rId3"/>
              </a:rPr>
              <a:t>https://mentor.ieee.org/omniran/dcn/13/omniran-13-0004-00-0000-structuring-specification-effort.pptx</a:t>
            </a:r>
            <a:endParaRPr lang="en-US"/>
          </a:p>
          <a:p>
            <a:r>
              <a:rPr lang="en-US"/>
              <a:t>PAR and 5C templates</a:t>
            </a:r>
          </a:p>
          <a:p>
            <a:pPr lvl="1"/>
            <a:r>
              <a:rPr lang="en-US">
                <a:hlinkClick r:id="rId4"/>
              </a:rPr>
              <a:t>https://mentor.ieee.org/omniran/dcn/13/omniran-13-0005-00-0000-par-5c-table-of-content.docx</a:t>
            </a:r>
            <a:endParaRPr lang="en-US"/>
          </a:p>
          <a:p>
            <a:r>
              <a:rPr lang="en-US"/>
              <a:t>Other contributions</a:t>
            </a:r>
          </a:p>
          <a:p>
            <a:r>
              <a:rPr lang="en-US"/>
              <a:t>Way forward</a:t>
            </a:r>
          </a:p>
          <a:p>
            <a:pPr lvl="1"/>
            <a:r>
              <a:rPr lang="en-US">
                <a:hlinkClick r:id="rId5"/>
              </a:rPr>
              <a:t>https://mentor.ieee.org/omniran/dcn/13/omniran-13-0006-00-ecsg-call-for-contributions.docx</a:t>
            </a:r>
            <a:endParaRPr lang="en-US"/>
          </a:p>
          <a:p>
            <a:pPr lvl="1"/>
            <a:r>
              <a:rPr lang="en-US"/>
              <a:t>Liaisons</a:t>
            </a:r>
          </a:p>
          <a:p>
            <a:pPr lvl="1"/>
            <a:r>
              <a:rPr lang="en-US"/>
              <a:t>Further announcements to other SDOs</a:t>
            </a:r>
          </a:p>
          <a:p>
            <a:pPr lvl="1"/>
            <a:r>
              <a:rPr lang="en-US"/>
              <a:t>IETF cooperation</a:t>
            </a:r>
          </a:p>
          <a:p>
            <a:pPr lvl="2"/>
            <a:r>
              <a:rPr lang="en-US"/>
              <a:t>IEEE802/IETF joint meeting in Orlando</a:t>
            </a:r>
          </a:p>
          <a:p>
            <a:r>
              <a:rPr lang="en-US"/>
              <a:t>Next meetings</a:t>
            </a:r>
          </a:p>
          <a:p>
            <a:r>
              <a:rPr lang="en-US"/>
              <a:t>Adjourn</a:t>
            </a:r>
          </a:p>
        </p:txBody>
      </p:sp>
    </p:spTree>
    <p:extLst>
      <p:ext uri="{BB962C8B-B14F-4D97-AF65-F5344CB8AC3E}">
        <p14:creationId xmlns:p14="http://schemas.microsoft.com/office/powerpoint/2010/main" val="193612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Motions</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Autofit/>
          </a:bodyPr>
          <a:lstStyle/>
          <a:p>
            <a:r>
              <a:rPr lang="en-US" sz="2400"/>
              <a:t>Vice chair office in OmniRAN SG?</a:t>
            </a:r>
          </a:p>
          <a:p>
            <a:pPr lvl="1"/>
            <a:r>
              <a:rPr lang="en-US" sz="2000"/>
              <a:t>Moved:	C. Perkins	Second: R. Marks</a:t>
            </a:r>
          </a:p>
          <a:p>
            <a:pPr lvl="1"/>
            <a:r>
              <a:rPr lang="en-US" sz="2000"/>
              <a:t>Y: 26		N: 0		A: 0</a:t>
            </a:r>
          </a:p>
          <a:p>
            <a:pPr lvl="1"/>
            <a:endParaRPr lang="en-US" sz="2000"/>
          </a:p>
          <a:p>
            <a:r>
              <a:rPr lang="en-US" sz="2400"/>
              <a:t>Vice chair</a:t>
            </a:r>
          </a:p>
          <a:p>
            <a:pPr lvl="1"/>
            <a:r>
              <a:rPr lang="en-US" sz="2200"/>
              <a:t>Juan Carlos Zuniga</a:t>
            </a:r>
          </a:p>
          <a:p>
            <a:pPr lvl="1"/>
            <a:r>
              <a:rPr lang="en-US" sz="2200"/>
              <a:t>Y: 25		N: 0		A: 1</a:t>
            </a:r>
          </a:p>
          <a:p>
            <a:pPr lvl="1"/>
            <a:endParaRPr lang="en-US" sz="2200"/>
          </a:p>
          <a:p>
            <a:r>
              <a:rPr lang="en-US" sz="2400"/>
              <a:t>Secretary</a:t>
            </a:r>
          </a:p>
          <a:p>
            <a:pPr lvl="1"/>
            <a:r>
              <a:rPr lang="en-US" sz="2000"/>
              <a:t>No nomination received</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extLst>
      <p:ext uri="{BB962C8B-B14F-4D97-AF65-F5344CB8AC3E}">
        <p14:creationId xmlns:p14="http://schemas.microsoft.com/office/powerpoint/2010/main" val="2104328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Use Case Document</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a:t>Compilation of all proposed use cases</a:t>
            </a:r>
          </a:p>
          <a:p>
            <a:pPr lvl="1"/>
            <a:r>
              <a:rPr lang="en-US"/>
              <a:t>Contributors are asked to (re-)provide proposal for insertion in appropriate format</a:t>
            </a:r>
          </a:p>
          <a:p>
            <a:r>
              <a:rPr lang="en-US"/>
              <a:t>Each OmniRAN use case presented to the same structure:</a:t>
            </a:r>
          </a:p>
          <a:p>
            <a:pPr lvl="1"/>
            <a:r>
              <a:rPr lang="en-US"/>
              <a:t>Application domain</a:t>
            </a:r>
          </a:p>
          <a:p>
            <a:pPr lvl="1"/>
            <a:r>
              <a:rPr lang="en-US"/>
              <a:t>Textual description</a:t>
            </a:r>
          </a:p>
          <a:p>
            <a:pPr lvl="1"/>
            <a:r>
              <a:rPr lang="en-US"/>
              <a:t>Architectural view</a:t>
            </a:r>
          </a:p>
          <a:p>
            <a:pPr lvl="1"/>
            <a:r>
              <a:rPr lang="en-US"/>
              <a:t>Requirements derived</a:t>
            </a:r>
          </a:p>
          <a:p>
            <a:r>
              <a:rPr lang="en-US"/>
              <a:t>Slide set first, then text contribution</a:t>
            </a:r>
          </a:p>
          <a:p>
            <a:endParaRPr lang="en-US"/>
          </a:p>
          <a:p>
            <a:r>
              <a:rPr lang="en-US"/>
              <a:t>C. Perkins is likely taking editorship</a:t>
            </a:r>
          </a:p>
          <a:p>
            <a:endParaRPr lang="en-US"/>
          </a:p>
          <a:p>
            <a:r>
              <a:rPr lang="en-US"/>
              <a:t>Moved: Juan Carlos Zuniga (Interdigital)</a:t>
            </a:r>
          </a:p>
          <a:p>
            <a:r>
              <a:rPr lang="en-US"/>
              <a:t>Second: Michael Montemurro (RIM)</a:t>
            </a:r>
          </a:p>
          <a:p>
            <a:endParaRPr lang="en-US"/>
          </a:p>
          <a:p>
            <a:r>
              <a:rPr lang="en-US"/>
              <a:t>Approved without objections.</a:t>
            </a:r>
          </a:p>
        </p:txBody>
      </p:sp>
    </p:spTree>
    <p:extLst>
      <p:ext uri="{BB962C8B-B14F-4D97-AF65-F5344CB8AC3E}">
        <p14:creationId xmlns:p14="http://schemas.microsoft.com/office/powerpoint/2010/main" val="2300295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meetings</a:t>
            </a:r>
          </a:p>
        </p:txBody>
      </p:sp>
      <p:sp>
        <p:nvSpPr>
          <p:cNvPr id="3" name="Content Placeholder 2"/>
          <p:cNvSpPr>
            <a:spLocks noGrp="1"/>
          </p:cNvSpPr>
          <p:nvPr>
            <p:ph idx="1"/>
          </p:nvPr>
        </p:nvSpPr>
        <p:spPr/>
        <p:txBody>
          <a:bodyPr/>
          <a:lstStyle/>
          <a:p>
            <a:r>
              <a:rPr lang="en-US"/>
              <a:t>Teleconference ?</a:t>
            </a:r>
          </a:p>
          <a:p>
            <a:pPr lvl="1"/>
            <a:r>
              <a:rPr lang="en-US"/>
              <a:t>Thur, February 28</a:t>
            </a:r>
            <a:r>
              <a:rPr lang="en-US" baseline="30000"/>
              <a:t>th</a:t>
            </a:r>
            <a:r>
              <a:rPr lang="en-US"/>
              <a:t>, 2013; 5pm – 6pm, ET ?</a:t>
            </a:r>
          </a:p>
          <a:p>
            <a:pPr lvl="1"/>
            <a:endParaRPr lang="en-US"/>
          </a:p>
          <a:p>
            <a:r>
              <a:rPr lang="en-US"/>
              <a:t>IEEE 802 Plenary meeting</a:t>
            </a:r>
          </a:p>
          <a:p>
            <a:pPr lvl="1"/>
            <a:r>
              <a:rPr lang="en-US"/>
              <a:t>March 18 – 22, 2013; Orlando, FL</a:t>
            </a:r>
          </a:p>
        </p:txBody>
      </p:sp>
    </p:spTree>
    <p:extLst>
      <p:ext uri="{BB962C8B-B14F-4D97-AF65-F5344CB8AC3E}">
        <p14:creationId xmlns:p14="http://schemas.microsoft.com/office/powerpoint/2010/main" val="3546262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a:t>Tuesday, January 15</a:t>
            </a:r>
            <a:r>
              <a:rPr lang="en-GB" baseline="30000"/>
              <a:t>th</a:t>
            </a:r>
            <a:r>
              <a:rPr lang="en-GB"/>
              <a:t>, 13:30 – 15:30</a:t>
            </a:r>
          </a:p>
          <a:p>
            <a:r>
              <a:rPr lang="en-GB"/>
              <a:t>Wednesday, January 16</a:t>
            </a:r>
            <a:r>
              <a:rPr lang="en-GB" baseline="30000"/>
              <a:t>th</a:t>
            </a:r>
            <a:r>
              <a:rPr lang="en-GB"/>
              <a:t>, 13:30 – 15:30</a:t>
            </a:r>
          </a:p>
          <a:p>
            <a:r>
              <a:rPr lang="en-GB"/>
              <a:t>Thursday, January 17</a:t>
            </a:r>
            <a:r>
              <a:rPr lang="en-GB" baseline="30000"/>
              <a:t>th</a:t>
            </a:r>
            <a:r>
              <a:rPr lang="en-GB"/>
              <a:t>, 13:30 – 15:30</a:t>
            </a:r>
          </a:p>
          <a:p>
            <a:endParaRPr lang="en-GB"/>
          </a:p>
          <a:p>
            <a:pPr marL="0" indent="0">
              <a:buNone/>
            </a:pPr>
            <a:r>
              <a:rPr lang="en-GB"/>
              <a:t>Meeting Room:</a:t>
            </a:r>
          </a:p>
          <a:p>
            <a:r>
              <a:rPr lang="en-GB"/>
              <a:t>Balmoral,  Convention Level</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rmAutofit fontScale="70000" lnSpcReduction="20000"/>
          </a:bodyPr>
          <a:lstStyle/>
          <a:p>
            <a:r>
              <a:rPr lang="en-GB"/>
              <a:t>Call Meeting to Order</a:t>
            </a:r>
          </a:p>
          <a:p>
            <a:r>
              <a:rPr lang="en-GB"/>
              <a:t>Appointment of secretary</a:t>
            </a:r>
          </a:p>
          <a:p>
            <a:r>
              <a:rPr lang="en-US"/>
              <a:t>Ground rules for EC SG</a:t>
            </a:r>
          </a:p>
          <a:p>
            <a:pPr lvl="1"/>
            <a:r>
              <a:rPr lang="en-US"/>
              <a:t>Attendance policy</a:t>
            </a:r>
          </a:p>
          <a:p>
            <a:pPr lvl="1"/>
            <a:r>
              <a:rPr lang="en-US"/>
              <a:t>Voting rules</a:t>
            </a:r>
          </a:p>
          <a:p>
            <a:r>
              <a:rPr lang="en-US"/>
              <a:t>Approval of agenda</a:t>
            </a:r>
          </a:p>
          <a:p>
            <a:r>
              <a:rPr lang="en-US"/>
              <a:t>Introduction of study group chair</a:t>
            </a:r>
          </a:p>
          <a:p>
            <a:r>
              <a:rPr lang="en-US"/>
              <a:t>Introduction of participants</a:t>
            </a:r>
          </a:p>
          <a:p>
            <a:r>
              <a:rPr lang="en-US"/>
              <a:t>Vice chair position</a:t>
            </a:r>
          </a:p>
          <a:p>
            <a:r>
              <a:rPr lang="en-US"/>
              <a:t>Election</a:t>
            </a:r>
          </a:p>
          <a:p>
            <a:pPr lvl="1"/>
            <a:r>
              <a:rPr lang="en-US"/>
              <a:t>Vice chair (depending on SG decision)</a:t>
            </a:r>
          </a:p>
          <a:p>
            <a:pPr lvl="2"/>
            <a:r>
              <a:rPr lang="en-US"/>
              <a:t>Close of nomination</a:t>
            </a:r>
          </a:p>
          <a:p>
            <a:pPr lvl="2"/>
            <a:r>
              <a:rPr lang="en-US"/>
              <a:t>Juan Carlos Zuniga</a:t>
            </a:r>
          </a:p>
          <a:p>
            <a:pPr lvl="1"/>
            <a:r>
              <a:rPr lang="en-US"/>
              <a:t>Secretary</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Agenda, cont.</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a:t>Review EC decision on OmniRAN SG</a:t>
            </a:r>
          </a:p>
          <a:p>
            <a:pPr lvl="1"/>
            <a:r>
              <a:rPr lang="en-US">
                <a:hlinkClick r:id="rId2"/>
              </a:rPr>
              <a:t>https://mentor.ieee.org/omniran/dcn/12/omniran-12-0001-01-ecsg-proposal-for-an-ieee-802-ec-omniran-study-group.pdf</a:t>
            </a:r>
            <a:endParaRPr lang="en-US"/>
          </a:p>
          <a:p>
            <a:pPr lvl="1"/>
            <a:r>
              <a:rPr lang="en-US" sz="2300" i="1"/>
              <a:t>EC Meeting minutes [p116-120]: </a:t>
            </a:r>
            <a:r>
              <a:rPr lang="en-US" sz="2300" i="1" u="sng">
                <a:hlinkClick r:id="rId3"/>
              </a:rPr>
              <a:t>http://www.ieee802.org/minutes/2012_11/2012_11_16_closing_minutes_V0.pdf</a:t>
            </a:r>
            <a:endParaRPr lang="en-US" sz="2300" i="1"/>
          </a:p>
          <a:p>
            <a:r>
              <a:rPr lang="en-US"/>
              <a:t>Organization</a:t>
            </a:r>
          </a:p>
          <a:p>
            <a:pPr lvl="1"/>
            <a:r>
              <a:rPr lang="en-US"/>
              <a:t>Website: </a:t>
            </a:r>
            <a:r>
              <a:rPr lang="en-US">
                <a:hlinkClick r:id="rId4"/>
              </a:rPr>
              <a:t>http://www.ieee802.org/OmniRANsg/</a:t>
            </a:r>
            <a:endParaRPr lang="en-US"/>
          </a:p>
          <a:p>
            <a:pPr lvl="2"/>
            <a:r>
              <a:rPr lang="en-US"/>
              <a:t>Email reflector: </a:t>
            </a:r>
            <a:r>
              <a:rPr lang="en-US" i="1">
                <a:hlinkClick r:id="rId5"/>
              </a:rPr>
              <a:t>ecsg-802-omniran@listserv.ieee.org</a:t>
            </a:r>
            <a:endParaRPr lang="en-US" i="1"/>
          </a:p>
          <a:p>
            <a:pPr lvl="2"/>
            <a:r>
              <a:rPr lang="en-US"/>
              <a:t>Email archive: </a:t>
            </a:r>
            <a:r>
              <a:rPr lang="en-US" u="sng">
                <a:hlinkClick r:id="rId6"/>
              </a:rPr>
              <a:t>http://grouper.ieee.org/groups/802/OmniRANsg/email/</a:t>
            </a:r>
            <a:endParaRPr lang="en-US"/>
          </a:p>
          <a:p>
            <a:pPr lvl="1"/>
            <a:r>
              <a:rPr lang="en-US"/>
              <a:t>Mentor: </a:t>
            </a:r>
            <a:r>
              <a:rPr lang="en-US">
                <a:hlinkClick r:id="rId7"/>
              </a:rPr>
              <a:t>https://mentor.ieee.org/omniran/documents</a:t>
            </a:r>
            <a:endParaRPr lang="en-US"/>
          </a:p>
          <a:p>
            <a:pPr lvl="2"/>
            <a:r>
              <a:rPr lang="en-US"/>
              <a:t>Registration under myProject required: </a:t>
            </a:r>
            <a:r>
              <a:rPr lang="en-US">
                <a:hlinkClick r:id="rId8"/>
              </a:rPr>
              <a:t>https://development.standards.ieee.org/my-site/home</a:t>
            </a:r>
            <a:endParaRPr lang="en-US"/>
          </a:p>
          <a:p>
            <a:r>
              <a:rPr lang="en-US"/>
              <a:t>Announcements to IETF, 3GPP, BBF, WFA, WiMAX Forum</a:t>
            </a:r>
          </a:p>
          <a:p>
            <a:pPr lvl="1"/>
            <a:r>
              <a:rPr lang="en-US">
                <a:hlinkClick r:id="rId9"/>
              </a:rPr>
              <a:t>https://mentor.ieee.org/omniran/dcn/12/omniran-12-0005-01-ecsg-announcement-letter.pdf</a:t>
            </a:r>
            <a:endParaRPr lang="en-US"/>
          </a:p>
          <a:p>
            <a:r>
              <a:rPr lang="en-US"/>
              <a:t>OmniRAN technical scope review</a:t>
            </a:r>
          </a:p>
          <a:p>
            <a:pPr lvl="1"/>
            <a:r>
              <a:rPr lang="en-US">
                <a:hlinkClick r:id="rId10"/>
              </a:rPr>
              <a:t>https://mentor.ieee.org/omniran/dcn/12/omniran-12-0002-02-ecsg-omniran-overview-and-status.pdf</a:t>
            </a:r>
            <a:endParaRPr lang="en-US"/>
          </a:p>
          <a:p>
            <a:pPr marL="457200" lvl="1"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Wednesday, January 16</a:t>
            </a:r>
            <a:r>
              <a:rPr lang="en-GB" baseline="30000"/>
              <a:t>th</a:t>
            </a:r>
            <a:r>
              <a:rPr lang="en-GB"/>
              <a:t>, 13:30 – 15:30</a:t>
            </a:r>
            <a:endParaRPr lang="en-US"/>
          </a:p>
        </p:txBody>
      </p:sp>
      <p:sp>
        <p:nvSpPr>
          <p:cNvPr id="3" name="Content Placeholder 2"/>
          <p:cNvSpPr>
            <a:spLocks noGrp="1"/>
          </p:cNvSpPr>
          <p:nvPr>
            <p:ph idx="1"/>
          </p:nvPr>
        </p:nvSpPr>
        <p:spPr/>
        <p:txBody>
          <a:bodyPr>
            <a:normAutofit fontScale="77500" lnSpcReduction="20000"/>
          </a:bodyPr>
          <a:lstStyle/>
          <a:p>
            <a:r>
              <a:rPr lang="en-US"/>
              <a:t>Use case and deployment contributions</a:t>
            </a:r>
          </a:p>
          <a:p>
            <a:pPr lvl="1"/>
            <a:r>
              <a:rPr lang="en-US"/>
              <a:t>Proposal of OmniRAN architecture for Data Offload Service through Wireless P2P Networks</a:t>
            </a:r>
          </a:p>
          <a:p>
            <a:pPr lvl="2"/>
            <a:r>
              <a:rPr lang="en-US">
                <a:hlinkClick r:id="rId2"/>
              </a:rPr>
              <a:t>https://mentor.ieee.org/omniran/dcn/13/omniran-13-0001-00-0000-proposal-of-omniran-architecture-for-data-offload-service-through-wireless-p2p-networks.pptx</a:t>
            </a:r>
            <a:endParaRPr lang="en-US"/>
          </a:p>
          <a:p>
            <a:pPr lvl="1"/>
            <a:r>
              <a:rPr lang="en-US"/>
              <a:t>OmniRAN Smart Grid use case</a:t>
            </a:r>
          </a:p>
          <a:p>
            <a:pPr lvl="2"/>
            <a:r>
              <a:rPr lang="en-US">
                <a:hlinkClick r:id="rId3"/>
              </a:rPr>
              <a:t>https://mentor.ieee.org/omniran/dcn/13/omniran-13-0003-00-0000-smart-grid-use-case.pptx</a:t>
            </a:r>
            <a:endParaRPr lang="en-US"/>
          </a:p>
          <a:p>
            <a:r>
              <a:rPr lang="en-US"/>
              <a:t>OmniRAN use cases document</a:t>
            </a:r>
          </a:p>
          <a:p>
            <a:pPr lvl="1"/>
            <a:r>
              <a:rPr lang="en-US"/>
              <a:t>Including the proposals from 16HET discussions</a:t>
            </a:r>
          </a:p>
          <a:p>
            <a:pPr lvl="2"/>
            <a:r>
              <a:rPr lang="en-US">
                <a:hlinkClick r:id="rId4"/>
              </a:rPr>
              <a:t>https://mentor.ieee.org/802.16/dcn/12/16-12-0661-00-Shet-extremely-dense-access-networks-as-omniran-use-case.pptx</a:t>
            </a:r>
            <a:endParaRPr lang="en-US"/>
          </a:p>
          <a:p>
            <a:pPr lvl="2"/>
            <a:r>
              <a:rPr lang="en-US">
                <a:hlinkClick r:id="rId5"/>
              </a:rPr>
              <a:t>https://mentor.ieee.org/802.16/dcn/12/16-12-0660-00-Shet-omniran-3gpp-samog.pptx</a:t>
            </a:r>
            <a:endParaRPr lang="en-US"/>
          </a:p>
        </p:txBody>
      </p:sp>
    </p:spTree>
    <p:extLst>
      <p:ext uri="{BB962C8B-B14F-4D97-AF65-F5344CB8AC3E}">
        <p14:creationId xmlns:p14="http://schemas.microsoft.com/office/powerpoint/2010/main" val="532528417"/>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865</TotalTime>
  <Words>1535</Words>
  <Application>Microsoft Macintosh PowerPoint</Application>
  <PresentationFormat>On-screen Show (4:3)</PresentationFormat>
  <Paragraphs>155</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vt:lpstr>
      <vt:lpstr>OmniRAN EC SG Agenda January 2013, Vancouver, BC</vt:lpstr>
      <vt:lpstr>Meetings</vt:lpstr>
      <vt:lpstr>Guidelines for IEEE-SA Meetings</vt:lpstr>
      <vt:lpstr>Resources – URLs</vt:lpstr>
      <vt:lpstr>Meeting Etiquette</vt:lpstr>
      <vt:lpstr>LMSC Operations Manual</vt:lpstr>
      <vt:lpstr>Agenda Tuesday, January 15th, 13:30 – 15:30</vt:lpstr>
      <vt:lpstr>Agenda, cont.</vt:lpstr>
      <vt:lpstr>Agenda Wednesday, January 16th, 13:30 – 15:30</vt:lpstr>
      <vt:lpstr>Agenda Thursday, January 17th, 13:30 – 15:30</vt:lpstr>
      <vt:lpstr>Motions Tuesday, January 15th, 13:30 – 15:30</vt:lpstr>
      <vt:lpstr>OmniRAN Use Case Document</vt:lpstr>
      <vt:lpstr>Next meetings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170</cp:revision>
  <cp:lastPrinted>1998-02-10T13:28:06Z</cp:lastPrinted>
  <dcterms:created xsi:type="dcterms:W3CDTF">2011-12-30T17:06:23Z</dcterms:created>
  <dcterms:modified xsi:type="dcterms:W3CDTF">2013-01-17T20:17:51Z</dcterms:modified>
</cp:coreProperties>
</file>