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6"/>
  </p:notesMasterIdLst>
  <p:sldIdLst>
    <p:sldId id="382" r:id="rId2"/>
    <p:sldId id="384" r:id="rId3"/>
    <p:sldId id="383" r:id="rId4"/>
    <p:sldId id="386" r:id="rId5"/>
  </p:sldIdLst>
  <p:sldSz cx="9144000" cy="6858000" type="screen4x3"/>
  <p:notesSz cx="7099300" cy="10234613"/>
  <p:defaultTextStyle>
    <a:defPPr>
      <a:defRPr lang="en-GB"/>
    </a:defPPr>
    <a:lvl1pPr algn="l" defTabSz="449263" rtl="0" eaLnBrk="0" fontAlgn="base" hangingPunct="0">
      <a:lnSpc>
        <a:spcPct val="95000"/>
      </a:lnSpc>
      <a:spcBef>
        <a:spcPct val="0"/>
      </a:spcBef>
      <a:spcAft>
        <a:spcPct val="0"/>
      </a:spcAft>
      <a:buClr>
        <a:srgbClr val="000000"/>
      </a:buClr>
      <a:buSzPct val="70000"/>
      <a:buFont typeface="Times New Roman" pitchFamily="18" charset="0"/>
      <a:buChar char="•"/>
      <a:defRPr sz="2400" kern="1200">
        <a:solidFill>
          <a:srgbClr val="000000"/>
        </a:solidFill>
        <a:latin typeface="Times New Roman" pitchFamily="18" charset="0"/>
        <a:ea typeface="MS PGothic" pitchFamily="34" charset="-128"/>
        <a:cs typeface="+mn-cs"/>
      </a:defRPr>
    </a:lvl1pPr>
    <a:lvl2pPr marL="457200" algn="l" defTabSz="449263" rtl="0" eaLnBrk="0" fontAlgn="base" hangingPunct="0">
      <a:lnSpc>
        <a:spcPct val="95000"/>
      </a:lnSpc>
      <a:spcBef>
        <a:spcPct val="0"/>
      </a:spcBef>
      <a:spcAft>
        <a:spcPct val="0"/>
      </a:spcAft>
      <a:buClr>
        <a:srgbClr val="000000"/>
      </a:buClr>
      <a:buSzPct val="70000"/>
      <a:buFont typeface="Times New Roman" pitchFamily="18" charset="0"/>
      <a:buChar char="•"/>
      <a:defRPr sz="2400" kern="1200">
        <a:solidFill>
          <a:srgbClr val="000000"/>
        </a:solidFill>
        <a:latin typeface="Times New Roman" pitchFamily="18" charset="0"/>
        <a:ea typeface="MS PGothic" pitchFamily="34" charset="-128"/>
        <a:cs typeface="+mn-cs"/>
      </a:defRPr>
    </a:lvl2pPr>
    <a:lvl3pPr marL="914400" algn="l" defTabSz="449263" rtl="0" eaLnBrk="0" fontAlgn="base" hangingPunct="0">
      <a:lnSpc>
        <a:spcPct val="95000"/>
      </a:lnSpc>
      <a:spcBef>
        <a:spcPct val="0"/>
      </a:spcBef>
      <a:spcAft>
        <a:spcPct val="0"/>
      </a:spcAft>
      <a:buClr>
        <a:srgbClr val="000000"/>
      </a:buClr>
      <a:buSzPct val="70000"/>
      <a:buFont typeface="Times New Roman" pitchFamily="18" charset="0"/>
      <a:buChar char="•"/>
      <a:defRPr sz="2400" kern="1200">
        <a:solidFill>
          <a:srgbClr val="000000"/>
        </a:solidFill>
        <a:latin typeface="Times New Roman" pitchFamily="18" charset="0"/>
        <a:ea typeface="MS PGothic" pitchFamily="34" charset="-128"/>
        <a:cs typeface="+mn-cs"/>
      </a:defRPr>
    </a:lvl3pPr>
    <a:lvl4pPr marL="1371600" algn="l" defTabSz="449263" rtl="0" eaLnBrk="0" fontAlgn="base" hangingPunct="0">
      <a:lnSpc>
        <a:spcPct val="95000"/>
      </a:lnSpc>
      <a:spcBef>
        <a:spcPct val="0"/>
      </a:spcBef>
      <a:spcAft>
        <a:spcPct val="0"/>
      </a:spcAft>
      <a:buClr>
        <a:srgbClr val="000000"/>
      </a:buClr>
      <a:buSzPct val="70000"/>
      <a:buFont typeface="Times New Roman" pitchFamily="18" charset="0"/>
      <a:buChar char="•"/>
      <a:defRPr sz="2400" kern="1200">
        <a:solidFill>
          <a:srgbClr val="000000"/>
        </a:solidFill>
        <a:latin typeface="Times New Roman" pitchFamily="18" charset="0"/>
        <a:ea typeface="MS PGothic" pitchFamily="34" charset="-128"/>
        <a:cs typeface="+mn-cs"/>
      </a:defRPr>
    </a:lvl4pPr>
    <a:lvl5pPr marL="1828800" algn="l" defTabSz="449263" rtl="0" eaLnBrk="0" fontAlgn="base" hangingPunct="0">
      <a:lnSpc>
        <a:spcPct val="95000"/>
      </a:lnSpc>
      <a:spcBef>
        <a:spcPct val="0"/>
      </a:spcBef>
      <a:spcAft>
        <a:spcPct val="0"/>
      </a:spcAft>
      <a:buClr>
        <a:srgbClr val="000000"/>
      </a:buClr>
      <a:buSzPct val="70000"/>
      <a:buFont typeface="Times New Roman" pitchFamily="18" charset="0"/>
      <a:buChar char="•"/>
      <a:defRPr sz="2400" kern="1200">
        <a:solidFill>
          <a:srgbClr val="000000"/>
        </a:solidFill>
        <a:latin typeface="Times New Roman" pitchFamily="18" charset="0"/>
        <a:ea typeface="MS PGothic" pitchFamily="34" charset="-128"/>
        <a:cs typeface="+mn-cs"/>
      </a:defRPr>
    </a:lvl5pPr>
    <a:lvl6pPr marL="2286000" algn="l" defTabSz="914400" rtl="0" eaLnBrk="1" latinLnBrk="0" hangingPunct="1">
      <a:defRPr sz="2400" kern="1200">
        <a:solidFill>
          <a:srgbClr val="000000"/>
        </a:solidFill>
        <a:latin typeface="Times New Roman" pitchFamily="18" charset="0"/>
        <a:ea typeface="MS PGothic" pitchFamily="34" charset="-128"/>
        <a:cs typeface="+mn-cs"/>
      </a:defRPr>
    </a:lvl6pPr>
    <a:lvl7pPr marL="2743200" algn="l" defTabSz="914400" rtl="0" eaLnBrk="1" latinLnBrk="0" hangingPunct="1">
      <a:defRPr sz="2400" kern="1200">
        <a:solidFill>
          <a:srgbClr val="000000"/>
        </a:solidFill>
        <a:latin typeface="Times New Roman" pitchFamily="18" charset="0"/>
        <a:ea typeface="MS PGothic" pitchFamily="34" charset="-128"/>
        <a:cs typeface="+mn-cs"/>
      </a:defRPr>
    </a:lvl7pPr>
    <a:lvl8pPr marL="3200400" algn="l" defTabSz="914400" rtl="0" eaLnBrk="1" latinLnBrk="0" hangingPunct="1">
      <a:defRPr sz="2400" kern="1200">
        <a:solidFill>
          <a:srgbClr val="000000"/>
        </a:solidFill>
        <a:latin typeface="Times New Roman" pitchFamily="18" charset="0"/>
        <a:ea typeface="MS PGothic" pitchFamily="34" charset="-128"/>
        <a:cs typeface="+mn-cs"/>
      </a:defRPr>
    </a:lvl8pPr>
    <a:lvl9pPr marL="3657600" algn="l" defTabSz="914400" rtl="0" eaLnBrk="1" latinLnBrk="0" hangingPunct="1">
      <a:defRPr sz="2400" kern="1200">
        <a:solidFill>
          <a:srgbClr val="000000"/>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44" y="-11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352" y="-302"/>
      </p:cViewPr>
      <p:guideLst>
        <p:guide orient="horz" pos="2965"/>
        <p:guide pos="2251"/>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7099300" cy="10236200"/>
          </a:xfrm>
          <a:prstGeom prst="roundRect">
            <a:avLst>
              <a:gd name="adj" fmla="val 23"/>
            </a:avLst>
          </a:prstGeom>
          <a:solidFill>
            <a:srgbClr val="FFFFFF"/>
          </a:solidFill>
          <a:ln w="9525">
            <a:noFill/>
            <a:round/>
            <a:headEnd/>
            <a:tailEnd/>
          </a:ln>
        </p:spPr>
        <p:txBody>
          <a:bodyPr wrap="none" lIns="94595" tIns="47297" rIns="94595" bIns="47297" anchor="ctr"/>
          <a:lstStyle/>
          <a:p>
            <a:pPr>
              <a:buSzPct val="100000"/>
              <a:buFont typeface="Times New Roman" pitchFamily="18" charset="0"/>
              <a:buNone/>
            </a:pPr>
            <a:endParaRPr lang="ja-JP" altLang="en-US">
              <a:solidFill>
                <a:schemeClr val="bg1"/>
              </a:solidFill>
            </a:endParaRPr>
          </a:p>
        </p:txBody>
      </p:sp>
      <p:sp>
        <p:nvSpPr>
          <p:cNvPr id="2050" name="Rectangle 2"/>
          <p:cNvSpPr>
            <a:spLocks noGrp="1" noChangeArrowheads="1"/>
          </p:cNvSpPr>
          <p:nvPr>
            <p:ph type="hdr"/>
          </p:nvPr>
        </p:nvSpPr>
        <p:spPr bwMode="auto">
          <a:xfrm>
            <a:off x="5762625" y="122238"/>
            <a:ext cx="666750" cy="21907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100000"/>
              </a:lnSpc>
              <a:buSzPct val="100000"/>
              <a:buFont typeface="Times New Roman" pitchFamily="18" charset="0"/>
              <a:buNone/>
              <a:tabLst>
                <a:tab pos="0" algn="l"/>
                <a:tab pos="945947" algn="l"/>
                <a:tab pos="1891894" algn="l"/>
                <a:tab pos="2837840" algn="l"/>
                <a:tab pos="3783787" algn="l"/>
                <a:tab pos="4729734" algn="l"/>
                <a:tab pos="5675681" algn="l"/>
                <a:tab pos="6621628" algn="l"/>
                <a:tab pos="7567574" algn="l"/>
                <a:tab pos="8513521" algn="l"/>
                <a:tab pos="9459468" algn="l"/>
                <a:tab pos="10405415" algn="l"/>
              </a:tabLst>
              <a:defRPr sz="1400" b="1">
                <a:solidFill>
                  <a:srgbClr val="000000"/>
                </a:solidFill>
                <a:latin typeface="Times New Roman" pitchFamily="18" charset="0"/>
                <a:ea typeface="Arial Unicode MS" pitchFamily="34" charset="-128"/>
                <a:cs typeface="Arial Unicode MS" pitchFamily="34" charset="-128"/>
              </a:defRPr>
            </a:lvl1pPr>
          </a:lstStyle>
          <a:p>
            <a:pPr>
              <a:defRPr/>
            </a:pPr>
            <a:r>
              <a:rPr lang="en-GB" altLang="ja-JP"/>
              <a:t>doc.: IEEE 802.11-05/1051r0</a:t>
            </a:r>
          </a:p>
        </p:txBody>
      </p:sp>
      <p:sp>
        <p:nvSpPr>
          <p:cNvPr id="2051" name="Rectangle 3"/>
          <p:cNvSpPr>
            <a:spLocks noGrp="1" noChangeArrowheads="1"/>
          </p:cNvSpPr>
          <p:nvPr>
            <p:ph type="dt"/>
          </p:nvPr>
        </p:nvSpPr>
        <p:spPr bwMode="auto">
          <a:xfrm>
            <a:off x="669925" y="122238"/>
            <a:ext cx="860425" cy="21907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100000"/>
              </a:lnSpc>
              <a:buSzPct val="100000"/>
              <a:buFont typeface="Times New Roman" pitchFamily="18" charset="0"/>
              <a:buNone/>
              <a:tabLst>
                <a:tab pos="0" algn="l"/>
                <a:tab pos="945947" algn="l"/>
                <a:tab pos="1891894" algn="l"/>
                <a:tab pos="2837840" algn="l"/>
                <a:tab pos="3783787" algn="l"/>
                <a:tab pos="4729734" algn="l"/>
                <a:tab pos="5675681" algn="l"/>
                <a:tab pos="6621628" algn="l"/>
                <a:tab pos="7567574" algn="l"/>
                <a:tab pos="8513521" algn="l"/>
                <a:tab pos="9459468" algn="l"/>
                <a:tab pos="10405415" algn="l"/>
              </a:tabLst>
              <a:defRPr sz="1400" b="1">
                <a:solidFill>
                  <a:srgbClr val="000000"/>
                </a:solidFill>
                <a:latin typeface="Times New Roman" pitchFamily="18" charset="0"/>
                <a:ea typeface="Arial Unicode MS" pitchFamily="34" charset="-128"/>
                <a:cs typeface="Arial Unicode MS" pitchFamily="34" charset="-128"/>
              </a:defRPr>
            </a:lvl1pPr>
          </a:lstStyle>
          <a:p>
            <a:pPr>
              <a:defRPr/>
            </a:pPr>
            <a:r>
              <a:rPr lang="en-GB" altLang="ja-JP"/>
              <a:t>November 2005</a:t>
            </a:r>
          </a:p>
        </p:txBody>
      </p:sp>
      <p:sp>
        <p:nvSpPr>
          <p:cNvPr id="3077" name="Rectangle 4"/>
          <p:cNvSpPr>
            <a:spLocks noGrp="1" noRot="1" noChangeAspect="1" noChangeArrowheads="1"/>
          </p:cNvSpPr>
          <p:nvPr>
            <p:ph type="sldImg"/>
          </p:nvPr>
        </p:nvSpPr>
        <p:spPr bwMode="auto">
          <a:xfrm>
            <a:off x="1000125" y="774700"/>
            <a:ext cx="5099050" cy="3824288"/>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46150" y="4860925"/>
            <a:ext cx="5205413" cy="4605338"/>
          </a:xfrm>
          <a:prstGeom prst="rect">
            <a:avLst/>
          </a:prstGeom>
          <a:noFill/>
          <a:ln w="9525">
            <a:noFill/>
            <a:round/>
            <a:headEnd/>
            <a:tailEnd/>
          </a:ln>
          <a:effectLst/>
        </p:spPr>
        <p:txBody>
          <a:bodyPr vert="horz" wrap="square" lIns="96829" tIns="47670" rIns="96829" bIns="47670" numCol="1" anchor="t" anchorCtr="0" compatLnSpc="1">
            <a:prstTxWarp prst="textNoShape">
              <a:avLst/>
            </a:prstTxWarp>
          </a:bodyPr>
          <a:lstStyle/>
          <a:p>
            <a:pPr lvl="0"/>
            <a:endParaRPr lang="en-US" altLang="ja-JP" noProof="0"/>
          </a:p>
        </p:txBody>
      </p:sp>
      <p:sp>
        <p:nvSpPr>
          <p:cNvPr id="2054" name="Rectangle 6"/>
          <p:cNvSpPr>
            <a:spLocks noGrp="1" noChangeArrowheads="1"/>
          </p:cNvSpPr>
          <p:nvPr>
            <p:ph type="ftr"/>
          </p:nvPr>
        </p:nvSpPr>
        <p:spPr bwMode="auto">
          <a:xfrm>
            <a:off x="5467350" y="9909175"/>
            <a:ext cx="962025" cy="1873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72973" lvl="4" algn="r">
              <a:lnSpc>
                <a:spcPct val="100000"/>
              </a:lnSpc>
              <a:buSzPct val="100000"/>
              <a:buFont typeface="Times New Roman" pitchFamily="18" charset="0"/>
              <a:buNone/>
              <a:tabLst>
                <a:tab pos="472973" algn="l"/>
                <a:tab pos="1418920" algn="l"/>
                <a:tab pos="2364867" algn="l"/>
                <a:tab pos="3310814" algn="l"/>
                <a:tab pos="4256761" algn="l"/>
                <a:tab pos="5202707" algn="l"/>
                <a:tab pos="6148654" algn="l"/>
                <a:tab pos="7094601" algn="l"/>
                <a:tab pos="8040548" algn="l"/>
                <a:tab pos="8986495" algn="l"/>
                <a:tab pos="9932441" algn="l"/>
                <a:tab pos="10878388" algn="l"/>
              </a:tabLst>
              <a:defRPr sz="1200">
                <a:solidFill>
                  <a:srgbClr val="000000"/>
                </a:solidFill>
                <a:latin typeface="Times New Roman" pitchFamily="18" charset="0"/>
                <a:ea typeface="Arial Unicode MS" pitchFamily="34" charset="-128"/>
                <a:cs typeface="Arial Unicode MS" pitchFamily="34" charset="-128"/>
              </a:defRPr>
            </a:lvl5pPr>
          </a:lstStyle>
          <a:p>
            <a:pPr lvl="4">
              <a:defRPr/>
            </a:pPr>
            <a:r>
              <a:rPr lang="en-GB" altLang="ja-JP"/>
              <a:t>Mujtaba (Agere), Petranovich (Conexant), Fischer (Broadcom), Stephens (Intel) et. al.</a:t>
            </a:r>
          </a:p>
        </p:txBody>
      </p:sp>
      <p:sp>
        <p:nvSpPr>
          <p:cNvPr id="2055" name="Rectangle 7"/>
          <p:cNvSpPr>
            <a:spLocks noGrp="1" noChangeArrowheads="1"/>
          </p:cNvSpPr>
          <p:nvPr>
            <p:ph type="sldNum"/>
          </p:nvPr>
        </p:nvSpPr>
        <p:spPr bwMode="auto">
          <a:xfrm>
            <a:off x="3097213" y="9909175"/>
            <a:ext cx="725487" cy="374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100000"/>
              </a:lnSpc>
              <a:buSzPct val="100000"/>
              <a:buFont typeface="Times New Roman" pitchFamily="18" charset="0"/>
              <a:buNone/>
              <a:tabLst>
                <a:tab pos="0" algn="l"/>
                <a:tab pos="944563" algn="l"/>
                <a:tab pos="1890713" algn="l"/>
                <a:tab pos="2836863" algn="l"/>
                <a:tab pos="3783013" algn="l"/>
                <a:tab pos="4729163" algn="l"/>
                <a:tab pos="5675313" algn="l"/>
                <a:tab pos="6621463" algn="l"/>
                <a:tab pos="7566025" algn="l"/>
                <a:tab pos="8512175" algn="l"/>
                <a:tab pos="9458325" algn="l"/>
                <a:tab pos="10404475" algn="l"/>
              </a:tabLst>
              <a:defRPr sz="1200">
                <a:ea typeface="Arial Unicode MS" pitchFamily="34" charset="-128"/>
                <a:cs typeface="Arial Unicode MS" pitchFamily="34" charset="-128"/>
              </a:defRPr>
            </a:lvl1pPr>
          </a:lstStyle>
          <a:p>
            <a:r>
              <a:rPr lang="en-GB" altLang="ja-JP"/>
              <a:t>Page </a:t>
            </a:r>
            <a:fld id="{7C0AEA4A-4571-4A47-BB24-99A4BA1C2FD7}" type="slidenum">
              <a:rPr lang="en-GB" altLang="ja-JP"/>
              <a:pPr/>
              <a:t>‹#›</a:t>
            </a:fld>
            <a:endParaRPr lang="en-GB" altLang="ja-JP"/>
          </a:p>
        </p:txBody>
      </p:sp>
      <p:sp>
        <p:nvSpPr>
          <p:cNvPr id="3081" name="Rectangle 8"/>
          <p:cNvSpPr>
            <a:spLocks noChangeArrowheads="1"/>
          </p:cNvSpPr>
          <p:nvPr/>
        </p:nvSpPr>
        <p:spPr bwMode="auto">
          <a:xfrm>
            <a:off x="733425" y="9909175"/>
            <a:ext cx="744538" cy="188913"/>
          </a:xfrm>
          <a:prstGeom prst="rect">
            <a:avLst/>
          </a:prstGeom>
          <a:noFill/>
          <a:ln w="9525">
            <a:noFill/>
            <a:round/>
            <a:headEnd/>
            <a:tailEnd/>
          </a:ln>
        </p:spPr>
        <p:txBody>
          <a:bodyPr wrap="none" lIns="0" tIns="0" rIns="0" bIns="0">
            <a:spAutoFit/>
          </a:bodyPr>
          <a:lstStyle/>
          <a:p>
            <a:pPr>
              <a:lnSpc>
                <a:spcPct val="100000"/>
              </a:lnSpc>
              <a:buSzPct val="100000"/>
              <a:buFont typeface="Times New Roman" pitchFamily="18" charset="0"/>
              <a:buNone/>
              <a:tabLst>
                <a:tab pos="0" algn="l"/>
                <a:tab pos="944563" algn="l"/>
                <a:tab pos="1890713" algn="l"/>
                <a:tab pos="2836863" algn="l"/>
                <a:tab pos="3783013" algn="l"/>
                <a:tab pos="4729163" algn="l"/>
                <a:tab pos="5675313" algn="l"/>
                <a:tab pos="6621463" algn="l"/>
                <a:tab pos="7566025" algn="l"/>
                <a:tab pos="8512175" algn="l"/>
                <a:tab pos="9458325" algn="l"/>
                <a:tab pos="10404475" algn="l"/>
              </a:tabLst>
            </a:pPr>
            <a:r>
              <a:rPr lang="en-GB" altLang="ja-JP" sz="1200">
                <a:ea typeface="Arial Unicode MS" pitchFamily="34" charset="-128"/>
                <a:cs typeface="Arial Unicode MS" pitchFamily="34" charset="-128"/>
              </a:rPr>
              <a:t>Submission</a:t>
            </a:r>
          </a:p>
        </p:txBody>
      </p:sp>
      <p:sp>
        <p:nvSpPr>
          <p:cNvPr id="3082" name="Line 9"/>
          <p:cNvSpPr>
            <a:spLocks noChangeShapeType="1"/>
          </p:cNvSpPr>
          <p:nvPr/>
        </p:nvSpPr>
        <p:spPr bwMode="auto">
          <a:xfrm>
            <a:off x="741363" y="9907588"/>
            <a:ext cx="5616575" cy="1587"/>
          </a:xfrm>
          <a:prstGeom prst="line">
            <a:avLst/>
          </a:prstGeom>
          <a:noFill/>
          <a:ln w="12600">
            <a:solidFill>
              <a:srgbClr val="000000"/>
            </a:solidFill>
            <a:miter lim="800000"/>
            <a:headEnd/>
            <a:tailEnd/>
          </a:ln>
        </p:spPr>
        <p:txBody>
          <a:bodyPr lIns="94595" tIns="47297" rIns="94595" bIns="47297"/>
          <a:lstStyle/>
          <a:p>
            <a:endParaRPr lang="en-US"/>
          </a:p>
        </p:txBody>
      </p:sp>
      <p:sp>
        <p:nvSpPr>
          <p:cNvPr id="3083" name="Line 10"/>
          <p:cNvSpPr>
            <a:spLocks noChangeShapeType="1"/>
          </p:cNvSpPr>
          <p:nvPr/>
        </p:nvSpPr>
        <p:spPr bwMode="auto">
          <a:xfrm>
            <a:off x="663575" y="327025"/>
            <a:ext cx="5772150" cy="1588"/>
          </a:xfrm>
          <a:prstGeom prst="line">
            <a:avLst/>
          </a:prstGeom>
          <a:noFill/>
          <a:ln w="12600">
            <a:solidFill>
              <a:srgbClr val="000000"/>
            </a:solidFill>
            <a:miter lim="800000"/>
            <a:headEnd/>
            <a:tailEnd/>
          </a:ln>
        </p:spPr>
        <p:txBody>
          <a:bodyPr lIns="94595" tIns="47297" rIns="94595" bIns="47297"/>
          <a:lstStyle/>
          <a:p>
            <a:endParaRPr lang="en-US"/>
          </a:p>
        </p:txBody>
      </p:sp>
    </p:spTree>
    <p:extLst>
      <p:ext uri="{BB962C8B-B14F-4D97-AF65-F5344CB8AC3E}">
        <p14:creationId xmlns:p14="http://schemas.microsoft.com/office/powerpoint/2010/main" val="166978711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S PGothic" pitchFamily="3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tandards.ieee.org/guides/opman/sect6.html%236.3" TargetMode="External"/><Relationship Id="rId3" Type="http://schemas.openxmlformats.org/officeDocument/2006/relationships/hyperlink" Target="http://standards.ieee.org/board/pat/guide.html"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ext Box 2"/>
          <p:cNvSpPr txBox="1">
            <a:spLocks noChangeArrowheads="1"/>
          </p:cNvSpPr>
          <p:nvPr userDrawn="1"/>
        </p:nvSpPr>
        <p:spPr bwMode="auto">
          <a:xfrm>
            <a:off x="571500" y="4456113"/>
            <a:ext cx="8001000" cy="1833562"/>
          </a:xfrm>
          <a:prstGeom prst="rect">
            <a:avLst/>
          </a:prstGeom>
          <a:noFill/>
          <a:ln w="2844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1000" b="1">
                <a:ea typeface="Arial Unicode MS" pitchFamily="34" charset="-128"/>
                <a:cs typeface="Arial Unicode MS" pitchFamily="34" charset="-128"/>
              </a:rPr>
              <a:t>Notice:</a:t>
            </a:r>
            <a:r>
              <a:rPr lang="en-GB" altLang="ja-JP" sz="1000">
                <a:ea typeface="Arial Unicode MS" pitchFamily="34" charset="-128"/>
                <a:cs typeface="Arial Unicode MS" pitchFamily="34" charset="-128"/>
              </a:rPr>
              <a:t> </a:t>
            </a:r>
            <a:r>
              <a:rPr lang="en-GB" altLang="ja-JP" sz="900">
                <a:ea typeface="Arial Unicode MS" pitchFamily="34" charset="-128"/>
                <a:cs typeface="Arial Unicode MS" pitchFamily="34" charset="-128"/>
              </a:rPr>
              <a:t>This document has been prepared to assist the IEEE DySPAN-SC.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ja-JP" sz="1000" b="1">
              <a:ea typeface="Arial Unicode MS" pitchFamily="34" charset="-128"/>
              <a:cs typeface="Arial Unicode MS" pitchFamily="34" charset="-128"/>
            </a:endParaRPr>
          </a:p>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1000" b="1">
                <a:ea typeface="Arial Unicode MS" pitchFamily="34" charset="-128"/>
                <a:cs typeface="Arial Unicode MS" pitchFamily="34" charset="-128"/>
              </a:rPr>
              <a:t>Release:</a:t>
            </a:r>
            <a:r>
              <a:rPr lang="en-GB" altLang="ja-JP" sz="1000">
                <a:ea typeface="Arial Unicode MS" pitchFamily="34" charset="-128"/>
                <a:cs typeface="Arial Unicode MS" pitchFamily="34" charset="-128"/>
              </a:rPr>
              <a:t> </a:t>
            </a:r>
            <a:r>
              <a:rPr lang="en-GB" altLang="ja-JP" sz="900">
                <a:ea typeface="Arial Unicode MS" pitchFamily="34" charset="-128"/>
                <a:cs typeface="Arial Unicode MS"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IEEE DySPAN-SC may make this contribution public.</a:t>
            </a:r>
          </a:p>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ja-JP" sz="1000" b="1">
              <a:ea typeface="Arial Unicode MS" pitchFamily="34" charset="-128"/>
              <a:cs typeface="Arial Unicode MS" pitchFamily="34" charset="-128"/>
            </a:endParaRPr>
          </a:p>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1000" b="1">
                <a:ea typeface="Arial Unicode MS" pitchFamily="34" charset="-128"/>
                <a:cs typeface="Arial Unicode MS" pitchFamily="34" charset="-128"/>
              </a:rPr>
              <a:t>Patent Policy and Procedures:</a:t>
            </a:r>
            <a:r>
              <a:rPr lang="en-GB" altLang="ja-JP" sz="1000">
                <a:ea typeface="Arial Unicode MS" pitchFamily="34" charset="-128"/>
                <a:cs typeface="Arial Unicode MS" pitchFamily="34" charset="-128"/>
              </a:rPr>
              <a:t> </a:t>
            </a:r>
            <a:r>
              <a:rPr lang="en-GB" altLang="ja-JP" sz="900">
                <a:ea typeface="Arial Unicode MS" pitchFamily="34" charset="-128"/>
                <a:cs typeface="Arial Unicode MS" pitchFamily="34" charset="-128"/>
              </a:rPr>
              <a:t>The contributor is familiar with IEEE patent policy, as outlined in </a:t>
            </a:r>
            <a:r>
              <a:rPr lang="en-GB" altLang="ja-JP" sz="900" i="1">
                <a:ea typeface="Arial Unicode MS" pitchFamily="34" charset="-128"/>
                <a:cs typeface="Arial Unicode MS" pitchFamily="34" charset="-128"/>
              </a:rPr>
              <a:t>Section 6.3 of the IEEE-SA Standards Board Operations Manual </a:t>
            </a:r>
            <a:r>
              <a:rPr lang="en-GB" altLang="ja-JP" sz="900">
                <a:ea typeface="Arial Unicode MS" pitchFamily="34" charset="-128"/>
                <a:cs typeface="Arial Unicode MS" pitchFamily="34" charset="-128"/>
                <a:hlinkClick r:id="rId2"/>
              </a:rPr>
              <a:t>http://standards.ieee.org/guides/opman/sect6.html#6.3</a:t>
            </a:r>
            <a:r>
              <a:rPr lang="en-GB" altLang="ja-JP" sz="900">
                <a:ea typeface="Arial Unicode MS" pitchFamily="34" charset="-128"/>
                <a:cs typeface="Arial Unicode MS" pitchFamily="34" charset="-128"/>
              </a:rPr>
              <a:t> and in </a:t>
            </a:r>
            <a:r>
              <a:rPr lang="en-GB" altLang="ja-JP" sz="900" i="1">
                <a:ea typeface="Arial Unicode MS" pitchFamily="34" charset="-128"/>
                <a:cs typeface="Arial Unicode MS" pitchFamily="34" charset="-128"/>
              </a:rPr>
              <a:t>Understanding Patent Issues During IEEE Standards Development</a:t>
            </a:r>
            <a:r>
              <a:rPr lang="en-GB" altLang="ja-JP" sz="900">
                <a:ea typeface="Arial Unicode MS" pitchFamily="34" charset="-128"/>
                <a:cs typeface="Arial Unicode MS" pitchFamily="34" charset="-128"/>
              </a:rPr>
              <a:t> </a:t>
            </a:r>
            <a:r>
              <a:rPr lang="en-GB" altLang="ja-JP" sz="900">
                <a:ea typeface="Arial Unicode MS" pitchFamily="34" charset="-128"/>
                <a:cs typeface="Arial Unicode MS" pitchFamily="34" charset="-128"/>
                <a:hlinkClick r:id="rId3"/>
              </a:rPr>
              <a:t>http://standards.ieee.org/board/pat/guide.html</a:t>
            </a:r>
            <a:r>
              <a:rPr lang="en-GB" altLang="ja-JP" sz="900">
                <a:ea typeface="Arial Unicode MS" pitchFamily="34" charset="-128"/>
                <a:cs typeface="Arial Unicode MS" pitchFamily="34" charset="-128"/>
              </a:rPr>
              <a:t>.</a:t>
            </a:r>
            <a:r>
              <a:rPr lang="en-GB" altLang="ja-JP" sz="900" b="1">
                <a:solidFill>
                  <a:srgbClr val="003399"/>
                </a:solidFill>
                <a:ea typeface="Arial Unicode MS" pitchFamily="34" charset="-128"/>
                <a:cs typeface="Arial Unicode MS" pitchFamily="34" charset="-128"/>
              </a:rPr>
              <a:t>.</a:t>
            </a:r>
          </a:p>
        </p:txBody>
      </p:sp>
      <p:sp>
        <p:nvSpPr>
          <p:cNvPr id="2" name="Title 1"/>
          <p:cNvSpPr>
            <a:spLocks noGrp="1"/>
          </p:cNvSpPr>
          <p:nvPr>
            <p:ph type="ctrTitle"/>
          </p:nvPr>
        </p:nvSpPr>
        <p:spPr>
          <a:xfrm>
            <a:off x="503548" y="950863"/>
            <a:ext cx="8136904" cy="1470025"/>
          </a:xfrm>
        </p:spPr>
        <p:txBody>
          <a:bodyPr>
            <a:normAutofit/>
          </a:bodyPr>
          <a:lstStyle>
            <a:lvl1pPr>
              <a:defRPr sz="3200"/>
            </a:lvl1pPr>
          </a:lstStyle>
          <a:p>
            <a:r>
              <a:rPr lang="de-DE" dirty="0" smtClean="0"/>
              <a:t>Click </a:t>
            </a:r>
            <a:r>
              <a:rPr lang="de-DE" dirty="0" err="1" smtClean="0"/>
              <a:t>to</a:t>
            </a:r>
            <a:r>
              <a:rPr lang="de-DE" dirty="0" smtClean="0"/>
              <a:t> </a:t>
            </a:r>
            <a:r>
              <a:rPr lang="de-DE" dirty="0" err="1" smtClean="0"/>
              <a:t>edit</a:t>
            </a:r>
            <a:r>
              <a:rPr lang="de-DE" dirty="0" smtClean="0"/>
              <a: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Click </a:t>
            </a:r>
            <a:r>
              <a:rPr lang="de-DE" dirty="0" err="1" smtClean="0"/>
              <a:t>to</a:t>
            </a:r>
            <a:r>
              <a:rPr lang="de-DE" dirty="0" smtClean="0"/>
              <a:t> </a:t>
            </a:r>
            <a:r>
              <a:rPr lang="de-DE" dirty="0" err="1" smtClean="0"/>
              <a:t>edit</a:t>
            </a:r>
            <a:r>
              <a:rPr lang="de-DE" dirty="0" smtClean="0"/>
              <a:t> Master title style</a:t>
            </a:r>
            <a:endParaRPr lang="en-US" dirty="0"/>
          </a:p>
        </p:txBody>
      </p:sp>
      <p:sp>
        <p:nvSpPr>
          <p:cNvPr id="3" name="Content Placeholder 2"/>
          <p:cNvSpPr>
            <a:spLocks noGrp="1"/>
          </p:cNvSpPr>
          <p:nvPr>
            <p:ph idx="1"/>
          </p:nvPr>
        </p:nvSpPr>
        <p:spPr/>
        <p:txBody>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549275"/>
            <a:ext cx="82296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en-US" smtClean="0"/>
          </a:p>
        </p:txBody>
      </p:sp>
      <p:sp>
        <p:nvSpPr>
          <p:cNvPr id="7" name="Rectangle 3"/>
          <p:cNvSpPr txBox="1">
            <a:spLocks noChangeArrowheads="1"/>
          </p:cNvSpPr>
          <p:nvPr userDrawn="1"/>
        </p:nvSpPr>
        <p:spPr bwMode="auto">
          <a:xfrm>
            <a:off x="468313" y="234950"/>
            <a:ext cx="928687" cy="241300"/>
          </a:xfrm>
          <a:prstGeom prst="rect">
            <a:avLst/>
          </a:prstGeom>
          <a:noFill/>
          <a:ln w="9525">
            <a:noFill/>
            <a:round/>
            <a:headEnd/>
            <a:tailEnd/>
          </a:ln>
          <a:effectLst/>
        </p:spPr>
        <p:txBody>
          <a:bodyPr lIns="0" tIns="0" rIns="0" bIns="0" anchor="b"/>
          <a:lstStyle>
            <a:defPPr>
              <a:defRPr lang="en-GB"/>
            </a:defPPr>
            <a:lvl1pPr algn="l" defTabSz="449263" rtl="0" eaLnBrk="0" fontAlgn="base" hangingPunct="0">
              <a:lnSpc>
                <a:spcPct val="100000"/>
              </a:lnSpc>
              <a:spcBef>
                <a:spcPct val="0"/>
              </a:spcBef>
              <a:spcAft>
                <a:spcPct val="0"/>
              </a:spcAft>
              <a:buClr>
                <a:srgbClr val="000000"/>
              </a:buClr>
              <a:buSzPct val="100000"/>
              <a:buFont typeface="Times New Roman" charset="0"/>
              <a:buNone/>
              <a:defRPr sz="1400" b="1" kern="1200">
                <a:solidFill>
                  <a:srgbClr val="000000"/>
                </a:solidFill>
                <a:latin typeface="Times New Roman" charset="0"/>
                <a:ea typeface="ＭＳ Ｐゴシック" charset="0"/>
                <a:cs typeface="Arial Unicode MS" charset="0"/>
              </a:defRPr>
            </a:lvl1pPr>
            <a:lvl2pPr marL="457200" algn="l" defTabSz="449263" rtl="0" eaLnBrk="0" fontAlgn="base" hangingPunct="0">
              <a:lnSpc>
                <a:spcPct val="95000"/>
              </a:lnSpc>
              <a:spcBef>
                <a:spcPct val="0"/>
              </a:spcBef>
              <a:spcAft>
                <a:spcPct val="0"/>
              </a:spcAft>
              <a:buClr>
                <a:srgbClr val="000000"/>
              </a:buClr>
              <a:buSzPct val="70000"/>
              <a:buFont typeface="Times New Roman" charset="0"/>
              <a:buChar char="•"/>
              <a:defRPr sz="2400" kern="1200">
                <a:solidFill>
                  <a:srgbClr val="000000"/>
                </a:solidFill>
                <a:latin typeface="Times New Roman" charset="0"/>
                <a:ea typeface="ＭＳ Ｐゴシック" charset="0"/>
                <a:cs typeface="Arial Unicode MS" charset="0"/>
              </a:defRPr>
            </a:lvl2pPr>
            <a:lvl3pPr marL="914400" algn="l" defTabSz="449263" rtl="0" eaLnBrk="0" fontAlgn="base" hangingPunct="0">
              <a:lnSpc>
                <a:spcPct val="95000"/>
              </a:lnSpc>
              <a:spcBef>
                <a:spcPct val="0"/>
              </a:spcBef>
              <a:spcAft>
                <a:spcPct val="0"/>
              </a:spcAft>
              <a:buClr>
                <a:srgbClr val="000000"/>
              </a:buClr>
              <a:buSzPct val="70000"/>
              <a:buFont typeface="Times New Roman" charset="0"/>
              <a:buChar char="•"/>
              <a:defRPr sz="2400" kern="1200">
                <a:solidFill>
                  <a:srgbClr val="000000"/>
                </a:solidFill>
                <a:latin typeface="Times New Roman" charset="0"/>
                <a:ea typeface="ＭＳ Ｐゴシック" charset="0"/>
                <a:cs typeface="Arial Unicode MS" charset="0"/>
              </a:defRPr>
            </a:lvl3pPr>
            <a:lvl4pPr marL="1371600" algn="l" defTabSz="449263" rtl="0" eaLnBrk="0" fontAlgn="base" hangingPunct="0">
              <a:lnSpc>
                <a:spcPct val="95000"/>
              </a:lnSpc>
              <a:spcBef>
                <a:spcPct val="0"/>
              </a:spcBef>
              <a:spcAft>
                <a:spcPct val="0"/>
              </a:spcAft>
              <a:buClr>
                <a:srgbClr val="000000"/>
              </a:buClr>
              <a:buSzPct val="70000"/>
              <a:buFont typeface="Times New Roman" charset="0"/>
              <a:buChar char="•"/>
              <a:defRPr sz="2400" kern="1200">
                <a:solidFill>
                  <a:srgbClr val="000000"/>
                </a:solidFill>
                <a:latin typeface="Times New Roman" charset="0"/>
                <a:ea typeface="ＭＳ Ｐゴシック" charset="0"/>
                <a:cs typeface="Arial Unicode MS" charset="0"/>
              </a:defRPr>
            </a:lvl4pPr>
            <a:lvl5pPr marL="1828800" algn="l" defTabSz="449263" rtl="0" eaLnBrk="0" fontAlgn="base" hangingPunct="0">
              <a:lnSpc>
                <a:spcPct val="95000"/>
              </a:lnSpc>
              <a:spcBef>
                <a:spcPct val="0"/>
              </a:spcBef>
              <a:spcAft>
                <a:spcPct val="0"/>
              </a:spcAft>
              <a:buClr>
                <a:srgbClr val="000000"/>
              </a:buClr>
              <a:buSzPct val="70000"/>
              <a:buFont typeface="Times New Roman" charset="0"/>
              <a:buChar char="•"/>
              <a:defRPr sz="2400" kern="1200">
                <a:solidFill>
                  <a:srgbClr val="000000"/>
                </a:solidFill>
                <a:latin typeface="Times New Roman" charset="0"/>
                <a:ea typeface="ＭＳ Ｐゴシック" charset="0"/>
                <a:cs typeface="Arial Unicode MS" charset="0"/>
              </a:defRPr>
            </a:lvl5pPr>
            <a:lvl6pPr marL="2286000" algn="l" defTabSz="457200" rtl="0" eaLnBrk="1" latinLnBrk="0" hangingPunct="1">
              <a:defRPr sz="2400" kern="1200">
                <a:solidFill>
                  <a:srgbClr val="000000"/>
                </a:solidFill>
                <a:latin typeface="Times New Roman" charset="0"/>
                <a:ea typeface="ＭＳ Ｐゴシック" charset="0"/>
                <a:cs typeface="Arial Unicode MS" charset="0"/>
              </a:defRPr>
            </a:lvl6pPr>
            <a:lvl7pPr marL="2743200" algn="l" defTabSz="457200" rtl="0" eaLnBrk="1" latinLnBrk="0" hangingPunct="1">
              <a:defRPr sz="2400" kern="1200">
                <a:solidFill>
                  <a:srgbClr val="000000"/>
                </a:solidFill>
                <a:latin typeface="Times New Roman" charset="0"/>
                <a:ea typeface="ＭＳ Ｐゴシック" charset="0"/>
                <a:cs typeface="Arial Unicode MS" charset="0"/>
              </a:defRPr>
            </a:lvl7pPr>
            <a:lvl8pPr marL="3200400" algn="l" defTabSz="457200" rtl="0" eaLnBrk="1" latinLnBrk="0" hangingPunct="1">
              <a:defRPr sz="2400" kern="1200">
                <a:solidFill>
                  <a:srgbClr val="000000"/>
                </a:solidFill>
                <a:latin typeface="Times New Roman" charset="0"/>
                <a:ea typeface="ＭＳ Ｐゴシック" charset="0"/>
                <a:cs typeface="Arial Unicode MS" charset="0"/>
              </a:defRPr>
            </a:lvl8pPr>
            <a:lvl9pPr marL="3657600" algn="l" defTabSz="457200" rtl="0" eaLnBrk="1" latinLnBrk="0" hangingPunct="1">
              <a:defRPr sz="2400" kern="1200">
                <a:solidFill>
                  <a:srgbClr val="000000"/>
                </a:solidFill>
                <a:latin typeface="Times New Roman" charset="0"/>
                <a:ea typeface="ＭＳ Ｐゴシック" charset="0"/>
                <a:cs typeface="Arial Unicode MS" charset="0"/>
              </a:defRPr>
            </a:lvl9pPr>
          </a:lstStyle>
          <a:p>
            <a:pPr>
              <a:defRPr/>
            </a:pPr>
            <a:r>
              <a:rPr lang="en-GB" altLang="ja-JP" b="0" dirty="0" smtClean="0">
                <a:latin typeface="+mj-lt"/>
              </a:rPr>
              <a:t>03/14/2012</a:t>
            </a:r>
          </a:p>
        </p:txBody>
      </p:sp>
      <p:sp>
        <p:nvSpPr>
          <p:cNvPr id="1030" name="Rectangle 8"/>
          <p:cNvSpPr>
            <a:spLocks noChangeArrowheads="1"/>
          </p:cNvSpPr>
          <p:nvPr userDrawn="1"/>
        </p:nvSpPr>
        <p:spPr bwMode="auto">
          <a:xfrm>
            <a:off x="468313" y="6430963"/>
            <a:ext cx="825500" cy="215900"/>
          </a:xfrm>
          <a:prstGeom prst="rect">
            <a:avLst/>
          </a:prstGeom>
          <a:noFill/>
          <a:ln w="9525">
            <a:noFill/>
            <a:round/>
            <a:headEnd/>
            <a:tailEnd/>
          </a:ln>
        </p:spPr>
        <p:txBody>
          <a:bodyPr wrap="none" lIns="0" tIns="0" rIns="0" bIns="0">
            <a:spAutoFit/>
          </a:bodyPr>
          <a:lstStyle/>
          <a:p>
            <a:pP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1400">
                <a:latin typeface="Calibri" pitchFamily="34" charset="0"/>
                <a:ea typeface="Arial Unicode MS" pitchFamily="34" charset="-128"/>
                <a:cs typeface="Arial Unicode MS" pitchFamily="34" charset="-128"/>
              </a:rPr>
              <a:t>Submission</a:t>
            </a:r>
          </a:p>
        </p:txBody>
      </p:sp>
      <p:sp>
        <p:nvSpPr>
          <p:cNvPr id="1031" name="Rectangle 8"/>
          <p:cNvSpPr>
            <a:spLocks noChangeArrowheads="1"/>
          </p:cNvSpPr>
          <p:nvPr userDrawn="1"/>
        </p:nvSpPr>
        <p:spPr bwMode="auto">
          <a:xfrm>
            <a:off x="8075613" y="6453188"/>
            <a:ext cx="600075" cy="215900"/>
          </a:xfrm>
          <a:prstGeom prst="rect">
            <a:avLst/>
          </a:prstGeom>
          <a:noFill/>
          <a:ln w="9525">
            <a:noFill/>
            <a:round/>
            <a:headEnd/>
            <a:tailEnd/>
          </a:ln>
        </p:spPr>
        <p:txBody>
          <a:bodyPr wrap="none" lIns="0" tIns="0" rIns="0" bIns="0">
            <a:spAutoFit/>
          </a:bodyPr>
          <a:lstStyle/>
          <a:p>
            <a:pPr algn="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1400">
                <a:latin typeface="Calibri" pitchFamily="34" charset="0"/>
                <a:ea typeface="Arial Unicode MS" pitchFamily="34" charset="-128"/>
                <a:cs typeface="Arial Unicode MS" pitchFamily="34" charset="-128"/>
              </a:rPr>
              <a:t>Slide </a:t>
            </a:r>
            <a:fld id="{B910AB93-A824-4EC3-BFC3-8C9284C3186E}" type="slidenum">
              <a:rPr lang="en-GB" altLang="ja-JP" sz="1400">
                <a:latin typeface="Calibri" pitchFamily="34" charset="0"/>
                <a:ea typeface="Arial Unicode MS" pitchFamily="34" charset="-128"/>
                <a:cs typeface="Arial Unicode MS" pitchFamily="34" charset="-128"/>
              </a:rPr>
              <a:pPr algn="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a:t>
            </a:fld>
            <a:endParaRPr lang="en-GB" altLang="ja-JP" sz="1400">
              <a:latin typeface="Calibri" pitchFamily="34" charset="0"/>
              <a:ea typeface="Arial Unicode MS" pitchFamily="34" charset="-128"/>
              <a:cs typeface="Arial Unicode MS" pitchFamily="34" charset="-128"/>
            </a:endParaRPr>
          </a:p>
        </p:txBody>
      </p:sp>
      <p:sp>
        <p:nvSpPr>
          <p:cNvPr id="1032" name="Rectangle 8"/>
          <p:cNvSpPr>
            <a:spLocks noChangeArrowheads="1"/>
          </p:cNvSpPr>
          <p:nvPr userDrawn="1"/>
        </p:nvSpPr>
        <p:spPr bwMode="auto">
          <a:xfrm>
            <a:off x="4379974" y="6453188"/>
            <a:ext cx="801565" cy="215444"/>
          </a:xfrm>
          <a:prstGeom prst="rect">
            <a:avLst/>
          </a:prstGeom>
          <a:noFill/>
          <a:ln w="9525">
            <a:noFill/>
            <a:round/>
            <a:headEnd/>
            <a:tailEnd/>
          </a:ln>
        </p:spPr>
        <p:txBody>
          <a:bodyPr wrap="none" lIns="0" tIns="0" rIns="0" bIns="0">
            <a:spAutoFit/>
          </a:bodyPr>
          <a:lstStyle/>
          <a:p>
            <a:pPr algn="ctr">
              <a:lnSpc>
                <a:spcPct val="100000"/>
              </a:lnSpc>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1400" dirty="0" smtClean="0">
                <a:latin typeface="Calibri" pitchFamily="34" charset="0"/>
                <a:ea typeface="Arial Unicode MS" pitchFamily="34" charset="-128"/>
                <a:cs typeface="Arial Unicode MS" pitchFamily="34" charset="-128"/>
              </a:rPr>
              <a:t>Max Riegel</a:t>
            </a:r>
            <a:endParaRPr lang="en-GB" altLang="ja-JP" sz="1400" dirty="0">
              <a:latin typeface="Calibri" pitchFamily="34" charset="0"/>
              <a:ea typeface="Arial Unicode MS" pitchFamily="34" charset="-128"/>
              <a:cs typeface="Arial Unicode MS" pitchFamily="34" charset="-128"/>
            </a:endParaRPr>
          </a:p>
        </p:txBody>
      </p:sp>
      <p:sp>
        <p:nvSpPr>
          <p:cNvPr id="9" name="TextBox 8"/>
          <p:cNvSpPr txBox="1"/>
          <p:nvPr userDrawn="1"/>
        </p:nvSpPr>
        <p:spPr>
          <a:xfrm>
            <a:off x="4859306" y="188640"/>
            <a:ext cx="3868054" cy="298800"/>
          </a:xfrm>
          <a:prstGeom prst="rect">
            <a:avLst/>
          </a:prstGeom>
          <a:noFill/>
        </p:spPr>
        <p:txBody>
          <a:bodyPr wrap="none" rtlCol="0">
            <a:spAutoFit/>
          </a:bodyPr>
          <a:lstStyle/>
          <a:p>
            <a:pPr algn="r">
              <a:buNone/>
            </a:pPr>
            <a:r>
              <a:rPr lang="en-US" sz="1400" dirty="0" smtClean="0">
                <a:latin typeface="+mn-lt"/>
                <a:cs typeface="Arial" pitchFamily="34" charset="0"/>
              </a:rPr>
              <a:t>DCN: sc-12-0009-00-dyspan-wg-membership-roles</a:t>
            </a:r>
            <a:endParaRPr lang="en-US" sz="1400" dirty="0">
              <a:latin typeface="+mn-lt"/>
              <a:cs typeface="Arial" pitchFamily="34" charset="0"/>
            </a:endParaRPr>
          </a:p>
        </p:txBody>
      </p:sp>
    </p:spTree>
  </p:cSld>
  <p:clrMap bg1="lt1" tx1="dk1" bg2="lt2" tx2="dk2" accent1="accent1" accent2="accent2" accent3="accent3" accent4="accent4" accent5="accent5" accent6="accent6" hlink="hlink" folHlink="folHlink"/>
  <p:sldLayoutIdLst>
    <p:sldLayoutId id="2147483688" r:id="rId1"/>
    <p:sldLayoutId id="2147483686" r:id="rId2"/>
    <p:sldLayoutId id="2147483687" r:id="rId3"/>
  </p:sldLayoutIdLst>
  <p:txStyles>
    <p:titleStyle>
      <a:lvl1pPr algn="ctr" defTabSz="457200" rtl="0" eaLnBrk="0" fontAlgn="base" hangingPunct="0">
        <a:spcBef>
          <a:spcPct val="0"/>
        </a:spcBef>
        <a:spcAft>
          <a:spcPct val="0"/>
        </a:spcAft>
        <a:defRPr sz="32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32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32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32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32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32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2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2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2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1.doc"/><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7" name="Object 4"/>
          <p:cNvGraphicFramePr>
            <a:graphicFrameLocks noChangeAspect="1"/>
          </p:cNvGraphicFramePr>
          <p:nvPr/>
        </p:nvGraphicFramePr>
        <p:xfrm>
          <a:off x="539750" y="2847975"/>
          <a:ext cx="7780338" cy="2189163"/>
        </p:xfrm>
        <a:graphic>
          <a:graphicData uri="http://schemas.openxmlformats.org/presentationml/2006/ole">
            <mc:AlternateContent xmlns:mc="http://schemas.openxmlformats.org/markup-compatibility/2006">
              <mc:Choice xmlns:v="urn:schemas-microsoft-com:vml" Requires="v">
                <p:oleObj spid="_x0000_s4104" name="Document" r:id="rId3" imgW="7065489" imgH="1992292" progId="Word.Document.8">
                  <p:embed/>
                </p:oleObj>
              </mc:Choice>
              <mc:Fallback>
                <p:oleObj name="Document" r:id="rId3" imgW="7065489" imgH="1992292"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2847975"/>
                        <a:ext cx="7780338" cy="2189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8" name="Title 1"/>
          <p:cNvSpPr>
            <a:spLocks noGrp="1"/>
          </p:cNvSpPr>
          <p:nvPr>
            <p:ph type="ctrTitle"/>
          </p:nvPr>
        </p:nvSpPr>
        <p:spPr>
          <a:xfrm>
            <a:off x="503238" y="950913"/>
            <a:ext cx="8137525" cy="1470025"/>
          </a:xfrm>
        </p:spPr>
        <p:txBody>
          <a:bodyPr/>
          <a:lstStyle/>
          <a:p>
            <a:pPr eaLnBrk="1" hangingPunct="1"/>
            <a:r>
              <a:rPr lang="en-US" dirty="0" err="1" smtClean="0"/>
              <a:t>DySPAN</a:t>
            </a:r>
            <a:r>
              <a:rPr lang="en-US" dirty="0" smtClean="0"/>
              <a:t>-SC</a:t>
            </a:r>
            <a:br>
              <a:rPr lang="en-US" dirty="0" smtClean="0"/>
            </a:br>
            <a:r>
              <a:rPr lang="en-US" dirty="0" smtClean="0"/>
              <a:t>Individual WG Membership Roles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Preface and Intention</a:t>
            </a:r>
          </a:p>
        </p:txBody>
      </p:sp>
      <p:sp>
        <p:nvSpPr>
          <p:cNvPr id="3" name="Content Placeholder 2"/>
          <p:cNvSpPr>
            <a:spLocks noGrp="1"/>
          </p:cNvSpPr>
          <p:nvPr>
            <p:ph idx="1"/>
          </p:nvPr>
        </p:nvSpPr>
        <p:spPr/>
        <p:txBody>
          <a:bodyPr>
            <a:normAutofit fontScale="92500" lnSpcReduction="10000"/>
          </a:bodyPr>
          <a:lstStyle/>
          <a:p>
            <a:r>
              <a:rPr lang="en-US" dirty="0" smtClean="0"/>
              <a:t>During the discussion of the DySPAN WG P&amp;Ps the necessity to define the different roles of an individual participating in a project came up. Furthermore the structure of the data archive of a WG has to be linked to the role of an individual in the WG.</a:t>
            </a:r>
          </a:p>
          <a:p>
            <a:r>
              <a:rPr lang="en-US" dirty="0" smtClean="0"/>
              <a:t>The following slides give a condensed overview about the roles and the access rights to documents of an individual paticipating in the DySPAN WGs</a:t>
            </a:r>
          </a:p>
          <a:p>
            <a:r>
              <a:rPr lang="en-US" dirty="0"/>
              <a:t>The contribution reflects the result of the discussion of the sc-11-0034 and sc-11-0035 contributions in the DySPAN-SC leadership team meeting on January 25</a:t>
            </a:r>
            <a:r>
              <a:rPr lang="en-US" baseline="30000" dirty="0"/>
              <a:t>th</a:t>
            </a:r>
            <a:r>
              <a:rPr lang="en-US" dirty="0"/>
              <a:t>  </a:t>
            </a:r>
            <a:endParaRPr lang="en-US"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1"/>
          <p:cNvSpPr>
            <a:spLocks noGrp="1"/>
          </p:cNvSpPr>
          <p:nvPr>
            <p:ph type="title"/>
          </p:nvPr>
        </p:nvSpPr>
        <p:spPr/>
        <p:txBody>
          <a:bodyPr/>
          <a:lstStyle/>
          <a:p>
            <a:pPr eaLnBrk="1" hangingPunct="1"/>
            <a:r>
              <a:rPr lang="en-US" dirty="0" smtClean="0"/>
              <a:t>WG Membership Roles</a:t>
            </a:r>
          </a:p>
        </p:txBody>
      </p:sp>
      <p:grpSp>
        <p:nvGrpSpPr>
          <p:cNvPr id="10244" name="Group 4"/>
          <p:cNvGrpSpPr>
            <a:grpSpLocks noChangeAspect="1"/>
          </p:cNvGrpSpPr>
          <p:nvPr/>
        </p:nvGrpSpPr>
        <p:grpSpPr bwMode="auto">
          <a:xfrm>
            <a:off x="251842" y="2133600"/>
            <a:ext cx="1220788" cy="2173288"/>
            <a:chOff x="204" y="1344"/>
            <a:chExt cx="769" cy="1369"/>
          </a:xfrm>
          <a:solidFill>
            <a:schemeClr val="bg1">
              <a:lumMod val="95000"/>
            </a:schemeClr>
          </a:solidFill>
        </p:grpSpPr>
        <p:sp>
          <p:nvSpPr>
            <p:cNvPr id="10245" name="Freeform 5"/>
            <p:cNvSpPr>
              <a:spLocks/>
            </p:cNvSpPr>
            <p:nvPr/>
          </p:nvSpPr>
          <p:spPr bwMode="auto">
            <a:xfrm>
              <a:off x="204" y="1569"/>
              <a:ext cx="765" cy="1139"/>
            </a:xfrm>
            <a:custGeom>
              <a:avLst/>
              <a:gdLst/>
              <a:ahLst/>
              <a:cxnLst>
                <a:cxn ang="0">
                  <a:pos x="29" y="396"/>
                </a:cxn>
                <a:cxn ang="0">
                  <a:pos x="38" y="404"/>
                </a:cxn>
                <a:cxn ang="0">
                  <a:pos x="0" y="459"/>
                </a:cxn>
                <a:cxn ang="0">
                  <a:pos x="0" y="481"/>
                </a:cxn>
                <a:cxn ang="0">
                  <a:pos x="50" y="510"/>
                </a:cxn>
                <a:cxn ang="0">
                  <a:pos x="67" y="506"/>
                </a:cxn>
                <a:cxn ang="0">
                  <a:pos x="101" y="438"/>
                </a:cxn>
                <a:cxn ang="0">
                  <a:pos x="113" y="447"/>
                </a:cxn>
                <a:cxn ang="0">
                  <a:pos x="231" y="213"/>
                </a:cxn>
                <a:cxn ang="0">
                  <a:pos x="231" y="553"/>
                </a:cxn>
                <a:cxn ang="0">
                  <a:pos x="256" y="553"/>
                </a:cxn>
                <a:cxn ang="0">
                  <a:pos x="113" y="1037"/>
                </a:cxn>
                <a:cxn ang="0">
                  <a:pos x="134" y="1054"/>
                </a:cxn>
                <a:cxn ang="0">
                  <a:pos x="63" y="1067"/>
                </a:cxn>
                <a:cxn ang="0">
                  <a:pos x="17" y="1101"/>
                </a:cxn>
                <a:cxn ang="0">
                  <a:pos x="17" y="1139"/>
                </a:cxn>
                <a:cxn ang="0">
                  <a:pos x="235" y="1139"/>
                </a:cxn>
                <a:cxn ang="0">
                  <a:pos x="239" y="1105"/>
                </a:cxn>
                <a:cxn ang="0">
                  <a:pos x="235" y="1080"/>
                </a:cxn>
                <a:cxn ang="0">
                  <a:pos x="260" y="1076"/>
                </a:cxn>
                <a:cxn ang="0">
                  <a:pos x="382" y="697"/>
                </a:cxn>
                <a:cxn ang="0">
                  <a:pos x="504" y="1076"/>
                </a:cxn>
                <a:cxn ang="0">
                  <a:pos x="529" y="1080"/>
                </a:cxn>
                <a:cxn ang="0">
                  <a:pos x="525" y="1110"/>
                </a:cxn>
                <a:cxn ang="0">
                  <a:pos x="534" y="1139"/>
                </a:cxn>
                <a:cxn ang="0">
                  <a:pos x="748" y="1139"/>
                </a:cxn>
                <a:cxn ang="0">
                  <a:pos x="748" y="1101"/>
                </a:cxn>
                <a:cxn ang="0">
                  <a:pos x="702" y="1067"/>
                </a:cxn>
                <a:cxn ang="0">
                  <a:pos x="630" y="1054"/>
                </a:cxn>
                <a:cxn ang="0">
                  <a:pos x="647" y="1037"/>
                </a:cxn>
                <a:cxn ang="0">
                  <a:pos x="508" y="553"/>
                </a:cxn>
                <a:cxn ang="0">
                  <a:pos x="534" y="553"/>
                </a:cxn>
                <a:cxn ang="0">
                  <a:pos x="534" y="213"/>
                </a:cxn>
                <a:cxn ang="0">
                  <a:pos x="647" y="451"/>
                </a:cxn>
                <a:cxn ang="0">
                  <a:pos x="660" y="438"/>
                </a:cxn>
                <a:cxn ang="0">
                  <a:pos x="693" y="506"/>
                </a:cxn>
                <a:cxn ang="0">
                  <a:pos x="714" y="510"/>
                </a:cxn>
                <a:cxn ang="0">
                  <a:pos x="765" y="481"/>
                </a:cxn>
                <a:cxn ang="0">
                  <a:pos x="765" y="459"/>
                </a:cxn>
                <a:cxn ang="0">
                  <a:pos x="727" y="404"/>
                </a:cxn>
                <a:cxn ang="0">
                  <a:pos x="735" y="396"/>
                </a:cxn>
                <a:cxn ang="0">
                  <a:pos x="555" y="34"/>
                </a:cxn>
                <a:cxn ang="0">
                  <a:pos x="450" y="34"/>
                </a:cxn>
                <a:cxn ang="0">
                  <a:pos x="416" y="0"/>
                </a:cxn>
                <a:cxn ang="0">
                  <a:pos x="336" y="0"/>
                </a:cxn>
                <a:cxn ang="0">
                  <a:pos x="307" y="34"/>
                </a:cxn>
                <a:cxn ang="0">
                  <a:pos x="210" y="34"/>
                </a:cxn>
                <a:cxn ang="0">
                  <a:pos x="29" y="396"/>
                </a:cxn>
              </a:cxnLst>
              <a:rect l="0" t="0" r="r" b="b"/>
              <a:pathLst>
                <a:path w="765" h="1139">
                  <a:moveTo>
                    <a:pt x="29" y="396"/>
                  </a:moveTo>
                  <a:lnTo>
                    <a:pt x="38" y="404"/>
                  </a:lnTo>
                  <a:lnTo>
                    <a:pt x="0" y="459"/>
                  </a:lnTo>
                  <a:lnTo>
                    <a:pt x="0" y="481"/>
                  </a:lnTo>
                  <a:lnTo>
                    <a:pt x="50" y="510"/>
                  </a:lnTo>
                  <a:lnTo>
                    <a:pt x="67" y="506"/>
                  </a:lnTo>
                  <a:lnTo>
                    <a:pt x="101" y="438"/>
                  </a:lnTo>
                  <a:lnTo>
                    <a:pt x="113" y="447"/>
                  </a:lnTo>
                  <a:lnTo>
                    <a:pt x="231" y="213"/>
                  </a:lnTo>
                  <a:lnTo>
                    <a:pt x="231" y="553"/>
                  </a:lnTo>
                  <a:lnTo>
                    <a:pt x="256" y="553"/>
                  </a:lnTo>
                  <a:lnTo>
                    <a:pt x="113" y="1037"/>
                  </a:lnTo>
                  <a:lnTo>
                    <a:pt x="134" y="1054"/>
                  </a:lnTo>
                  <a:lnTo>
                    <a:pt x="63" y="1067"/>
                  </a:lnTo>
                  <a:lnTo>
                    <a:pt x="17" y="1101"/>
                  </a:lnTo>
                  <a:lnTo>
                    <a:pt x="17" y="1139"/>
                  </a:lnTo>
                  <a:lnTo>
                    <a:pt x="235" y="1139"/>
                  </a:lnTo>
                  <a:lnTo>
                    <a:pt x="239" y="1105"/>
                  </a:lnTo>
                  <a:lnTo>
                    <a:pt x="235" y="1080"/>
                  </a:lnTo>
                  <a:lnTo>
                    <a:pt x="260" y="1076"/>
                  </a:lnTo>
                  <a:lnTo>
                    <a:pt x="382" y="697"/>
                  </a:lnTo>
                  <a:lnTo>
                    <a:pt x="504" y="1076"/>
                  </a:lnTo>
                  <a:lnTo>
                    <a:pt x="529" y="1080"/>
                  </a:lnTo>
                  <a:lnTo>
                    <a:pt x="525" y="1110"/>
                  </a:lnTo>
                  <a:lnTo>
                    <a:pt x="534" y="1139"/>
                  </a:lnTo>
                  <a:lnTo>
                    <a:pt x="748" y="1139"/>
                  </a:lnTo>
                  <a:lnTo>
                    <a:pt x="748" y="1101"/>
                  </a:lnTo>
                  <a:lnTo>
                    <a:pt x="702" y="1067"/>
                  </a:lnTo>
                  <a:lnTo>
                    <a:pt x="630" y="1054"/>
                  </a:lnTo>
                  <a:lnTo>
                    <a:pt x="647" y="1037"/>
                  </a:lnTo>
                  <a:lnTo>
                    <a:pt x="508" y="553"/>
                  </a:lnTo>
                  <a:lnTo>
                    <a:pt x="534" y="553"/>
                  </a:lnTo>
                  <a:lnTo>
                    <a:pt x="534" y="213"/>
                  </a:lnTo>
                  <a:lnTo>
                    <a:pt x="647" y="451"/>
                  </a:lnTo>
                  <a:lnTo>
                    <a:pt x="660" y="438"/>
                  </a:lnTo>
                  <a:lnTo>
                    <a:pt x="693" y="506"/>
                  </a:lnTo>
                  <a:lnTo>
                    <a:pt x="714" y="510"/>
                  </a:lnTo>
                  <a:lnTo>
                    <a:pt x="765" y="481"/>
                  </a:lnTo>
                  <a:lnTo>
                    <a:pt x="765" y="459"/>
                  </a:lnTo>
                  <a:lnTo>
                    <a:pt x="727" y="404"/>
                  </a:lnTo>
                  <a:lnTo>
                    <a:pt x="735" y="396"/>
                  </a:lnTo>
                  <a:lnTo>
                    <a:pt x="555" y="34"/>
                  </a:lnTo>
                  <a:lnTo>
                    <a:pt x="450" y="34"/>
                  </a:lnTo>
                  <a:lnTo>
                    <a:pt x="416" y="0"/>
                  </a:lnTo>
                  <a:lnTo>
                    <a:pt x="336" y="0"/>
                  </a:lnTo>
                  <a:lnTo>
                    <a:pt x="307" y="34"/>
                  </a:lnTo>
                  <a:lnTo>
                    <a:pt x="210" y="34"/>
                  </a:lnTo>
                  <a:lnTo>
                    <a:pt x="29" y="39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46" name="Freeform 6"/>
            <p:cNvSpPr>
              <a:spLocks/>
            </p:cNvSpPr>
            <p:nvPr/>
          </p:nvSpPr>
          <p:spPr bwMode="auto">
            <a:xfrm>
              <a:off x="208" y="1574"/>
              <a:ext cx="765" cy="1139"/>
            </a:xfrm>
            <a:custGeom>
              <a:avLst/>
              <a:gdLst/>
              <a:ahLst/>
              <a:cxnLst>
                <a:cxn ang="0">
                  <a:pos x="30" y="395"/>
                </a:cxn>
                <a:cxn ang="0">
                  <a:pos x="38" y="403"/>
                </a:cxn>
                <a:cxn ang="0">
                  <a:pos x="0" y="459"/>
                </a:cxn>
                <a:cxn ang="0">
                  <a:pos x="0" y="480"/>
                </a:cxn>
                <a:cxn ang="0">
                  <a:pos x="51" y="510"/>
                </a:cxn>
                <a:cxn ang="0">
                  <a:pos x="67" y="505"/>
                </a:cxn>
                <a:cxn ang="0">
                  <a:pos x="101" y="437"/>
                </a:cxn>
                <a:cxn ang="0">
                  <a:pos x="114" y="446"/>
                </a:cxn>
                <a:cxn ang="0">
                  <a:pos x="231" y="212"/>
                </a:cxn>
                <a:cxn ang="0">
                  <a:pos x="231" y="552"/>
                </a:cxn>
                <a:cxn ang="0">
                  <a:pos x="256" y="552"/>
                </a:cxn>
                <a:cxn ang="0">
                  <a:pos x="114" y="1037"/>
                </a:cxn>
                <a:cxn ang="0">
                  <a:pos x="135" y="1054"/>
                </a:cxn>
                <a:cxn ang="0">
                  <a:pos x="63" y="1066"/>
                </a:cxn>
                <a:cxn ang="0">
                  <a:pos x="17" y="1100"/>
                </a:cxn>
                <a:cxn ang="0">
                  <a:pos x="17" y="1139"/>
                </a:cxn>
                <a:cxn ang="0">
                  <a:pos x="235" y="1139"/>
                </a:cxn>
                <a:cxn ang="0">
                  <a:pos x="240" y="1105"/>
                </a:cxn>
                <a:cxn ang="0">
                  <a:pos x="235" y="1079"/>
                </a:cxn>
                <a:cxn ang="0">
                  <a:pos x="261" y="1075"/>
                </a:cxn>
                <a:cxn ang="0">
                  <a:pos x="383" y="697"/>
                </a:cxn>
                <a:cxn ang="0">
                  <a:pos x="504" y="1075"/>
                </a:cxn>
                <a:cxn ang="0">
                  <a:pos x="530" y="1079"/>
                </a:cxn>
                <a:cxn ang="0">
                  <a:pos x="525" y="1109"/>
                </a:cxn>
                <a:cxn ang="0">
                  <a:pos x="534" y="1139"/>
                </a:cxn>
                <a:cxn ang="0">
                  <a:pos x="748" y="1139"/>
                </a:cxn>
                <a:cxn ang="0">
                  <a:pos x="748" y="1100"/>
                </a:cxn>
                <a:cxn ang="0">
                  <a:pos x="702" y="1066"/>
                </a:cxn>
                <a:cxn ang="0">
                  <a:pos x="630" y="1054"/>
                </a:cxn>
                <a:cxn ang="0">
                  <a:pos x="647" y="1037"/>
                </a:cxn>
                <a:cxn ang="0">
                  <a:pos x="509" y="552"/>
                </a:cxn>
                <a:cxn ang="0">
                  <a:pos x="534" y="552"/>
                </a:cxn>
                <a:cxn ang="0">
                  <a:pos x="534" y="212"/>
                </a:cxn>
                <a:cxn ang="0">
                  <a:pos x="647" y="450"/>
                </a:cxn>
                <a:cxn ang="0">
                  <a:pos x="660" y="437"/>
                </a:cxn>
                <a:cxn ang="0">
                  <a:pos x="693" y="505"/>
                </a:cxn>
                <a:cxn ang="0">
                  <a:pos x="714" y="510"/>
                </a:cxn>
                <a:cxn ang="0">
                  <a:pos x="765" y="480"/>
                </a:cxn>
                <a:cxn ang="0">
                  <a:pos x="765" y="459"/>
                </a:cxn>
                <a:cxn ang="0">
                  <a:pos x="727" y="403"/>
                </a:cxn>
                <a:cxn ang="0">
                  <a:pos x="735" y="395"/>
                </a:cxn>
                <a:cxn ang="0">
                  <a:pos x="555" y="34"/>
                </a:cxn>
                <a:cxn ang="0">
                  <a:pos x="450" y="34"/>
                </a:cxn>
                <a:cxn ang="0">
                  <a:pos x="416" y="0"/>
                </a:cxn>
                <a:cxn ang="0">
                  <a:pos x="336" y="0"/>
                </a:cxn>
                <a:cxn ang="0">
                  <a:pos x="307" y="34"/>
                </a:cxn>
                <a:cxn ang="0">
                  <a:pos x="210" y="34"/>
                </a:cxn>
                <a:cxn ang="0">
                  <a:pos x="30" y="395"/>
                </a:cxn>
              </a:cxnLst>
              <a:rect l="0" t="0" r="r" b="b"/>
              <a:pathLst>
                <a:path w="765" h="1139">
                  <a:moveTo>
                    <a:pt x="30" y="395"/>
                  </a:moveTo>
                  <a:lnTo>
                    <a:pt x="38" y="403"/>
                  </a:lnTo>
                  <a:lnTo>
                    <a:pt x="0" y="459"/>
                  </a:lnTo>
                  <a:lnTo>
                    <a:pt x="0" y="480"/>
                  </a:lnTo>
                  <a:lnTo>
                    <a:pt x="51" y="510"/>
                  </a:lnTo>
                  <a:lnTo>
                    <a:pt x="67" y="505"/>
                  </a:lnTo>
                  <a:lnTo>
                    <a:pt x="101" y="437"/>
                  </a:lnTo>
                  <a:lnTo>
                    <a:pt x="114" y="446"/>
                  </a:lnTo>
                  <a:lnTo>
                    <a:pt x="231" y="212"/>
                  </a:lnTo>
                  <a:lnTo>
                    <a:pt x="231" y="552"/>
                  </a:lnTo>
                  <a:lnTo>
                    <a:pt x="256" y="552"/>
                  </a:lnTo>
                  <a:lnTo>
                    <a:pt x="114" y="1037"/>
                  </a:lnTo>
                  <a:lnTo>
                    <a:pt x="135" y="1054"/>
                  </a:lnTo>
                  <a:lnTo>
                    <a:pt x="63" y="1066"/>
                  </a:lnTo>
                  <a:lnTo>
                    <a:pt x="17" y="1100"/>
                  </a:lnTo>
                  <a:lnTo>
                    <a:pt x="17" y="1139"/>
                  </a:lnTo>
                  <a:lnTo>
                    <a:pt x="235" y="1139"/>
                  </a:lnTo>
                  <a:lnTo>
                    <a:pt x="240" y="1105"/>
                  </a:lnTo>
                  <a:lnTo>
                    <a:pt x="235" y="1079"/>
                  </a:lnTo>
                  <a:lnTo>
                    <a:pt x="261" y="1075"/>
                  </a:lnTo>
                  <a:lnTo>
                    <a:pt x="383" y="697"/>
                  </a:lnTo>
                  <a:lnTo>
                    <a:pt x="504" y="1075"/>
                  </a:lnTo>
                  <a:lnTo>
                    <a:pt x="530" y="1079"/>
                  </a:lnTo>
                  <a:lnTo>
                    <a:pt x="525" y="1109"/>
                  </a:lnTo>
                  <a:lnTo>
                    <a:pt x="534" y="1139"/>
                  </a:lnTo>
                  <a:lnTo>
                    <a:pt x="748" y="1139"/>
                  </a:lnTo>
                  <a:lnTo>
                    <a:pt x="748" y="1100"/>
                  </a:lnTo>
                  <a:lnTo>
                    <a:pt x="702" y="1066"/>
                  </a:lnTo>
                  <a:lnTo>
                    <a:pt x="630" y="1054"/>
                  </a:lnTo>
                  <a:lnTo>
                    <a:pt x="647" y="1037"/>
                  </a:lnTo>
                  <a:lnTo>
                    <a:pt x="509" y="552"/>
                  </a:lnTo>
                  <a:lnTo>
                    <a:pt x="534" y="552"/>
                  </a:lnTo>
                  <a:lnTo>
                    <a:pt x="534" y="212"/>
                  </a:lnTo>
                  <a:lnTo>
                    <a:pt x="647" y="450"/>
                  </a:lnTo>
                  <a:lnTo>
                    <a:pt x="660" y="437"/>
                  </a:lnTo>
                  <a:lnTo>
                    <a:pt x="693" y="505"/>
                  </a:lnTo>
                  <a:lnTo>
                    <a:pt x="714" y="510"/>
                  </a:lnTo>
                  <a:lnTo>
                    <a:pt x="765" y="480"/>
                  </a:lnTo>
                  <a:lnTo>
                    <a:pt x="765" y="459"/>
                  </a:lnTo>
                  <a:lnTo>
                    <a:pt x="727" y="403"/>
                  </a:lnTo>
                  <a:lnTo>
                    <a:pt x="735" y="395"/>
                  </a:lnTo>
                  <a:lnTo>
                    <a:pt x="555" y="34"/>
                  </a:lnTo>
                  <a:lnTo>
                    <a:pt x="450" y="34"/>
                  </a:lnTo>
                  <a:lnTo>
                    <a:pt x="416" y="0"/>
                  </a:lnTo>
                  <a:lnTo>
                    <a:pt x="336" y="0"/>
                  </a:lnTo>
                  <a:lnTo>
                    <a:pt x="307" y="34"/>
                  </a:lnTo>
                  <a:lnTo>
                    <a:pt x="210" y="34"/>
                  </a:lnTo>
                  <a:lnTo>
                    <a:pt x="30" y="395"/>
                  </a:lnTo>
                  <a:close/>
                </a:path>
              </a:pathLst>
            </a:custGeom>
            <a:grpFill/>
            <a:ln w="12700">
              <a:solidFill>
                <a:srgbClr val="805D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47" name="Freeform 7"/>
            <p:cNvSpPr>
              <a:spLocks/>
            </p:cNvSpPr>
            <p:nvPr/>
          </p:nvSpPr>
          <p:spPr bwMode="auto">
            <a:xfrm>
              <a:off x="498" y="1344"/>
              <a:ext cx="177" cy="242"/>
            </a:xfrm>
            <a:custGeom>
              <a:avLst/>
              <a:gdLst/>
              <a:ahLst/>
              <a:cxnLst>
                <a:cxn ang="0">
                  <a:pos x="109" y="0"/>
                </a:cxn>
                <a:cxn ang="0">
                  <a:pos x="63" y="0"/>
                </a:cxn>
                <a:cxn ang="0">
                  <a:pos x="42" y="4"/>
                </a:cxn>
                <a:cxn ang="0">
                  <a:pos x="8" y="34"/>
                </a:cxn>
                <a:cxn ang="0">
                  <a:pos x="4" y="64"/>
                </a:cxn>
                <a:cxn ang="0">
                  <a:pos x="4" y="102"/>
                </a:cxn>
                <a:cxn ang="0">
                  <a:pos x="0" y="119"/>
                </a:cxn>
                <a:cxn ang="0">
                  <a:pos x="0" y="136"/>
                </a:cxn>
                <a:cxn ang="0">
                  <a:pos x="21" y="213"/>
                </a:cxn>
                <a:cxn ang="0">
                  <a:pos x="42" y="234"/>
                </a:cxn>
                <a:cxn ang="0">
                  <a:pos x="88" y="242"/>
                </a:cxn>
                <a:cxn ang="0">
                  <a:pos x="130" y="234"/>
                </a:cxn>
                <a:cxn ang="0">
                  <a:pos x="151" y="213"/>
                </a:cxn>
                <a:cxn ang="0">
                  <a:pos x="168" y="162"/>
                </a:cxn>
                <a:cxn ang="0">
                  <a:pos x="177" y="136"/>
                </a:cxn>
                <a:cxn ang="0">
                  <a:pos x="177" y="119"/>
                </a:cxn>
                <a:cxn ang="0">
                  <a:pos x="168" y="102"/>
                </a:cxn>
                <a:cxn ang="0">
                  <a:pos x="168" y="64"/>
                </a:cxn>
                <a:cxn ang="0">
                  <a:pos x="164" y="34"/>
                </a:cxn>
                <a:cxn ang="0">
                  <a:pos x="130" y="4"/>
                </a:cxn>
                <a:cxn ang="0">
                  <a:pos x="109" y="0"/>
                </a:cxn>
              </a:cxnLst>
              <a:rect l="0" t="0" r="r" b="b"/>
              <a:pathLst>
                <a:path w="177" h="242">
                  <a:moveTo>
                    <a:pt x="109" y="0"/>
                  </a:moveTo>
                  <a:lnTo>
                    <a:pt x="63" y="0"/>
                  </a:lnTo>
                  <a:lnTo>
                    <a:pt x="42" y="4"/>
                  </a:lnTo>
                  <a:lnTo>
                    <a:pt x="8" y="34"/>
                  </a:lnTo>
                  <a:lnTo>
                    <a:pt x="4" y="64"/>
                  </a:lnTo>
                  <a:lnTo>
                    <a:pt x="4" y="102"/>
                  </a:lnTo>
                  <a:lnTo>
                    <a:pt x="0" y="119"/>
                  </a:lnTo>
                  <a:lnTo>
                    <a:pt x="0" y="136"/>
                  </a:lnTo>
                  <a:lnTo>
                    <a:pt x="21" y="213"/>
                  </a:lnTo>
                  <a:lnTo>
                    <a:pt x="42" y="234"/>
                  </a:lnTo>
                  <a:lnTo>
                    <a:pt x="88" y="242"/>
                  </a:lnTo>
                  <a:lnTo>
                    <a:pt x="130" y="234"/>
                  </a:lnTo>
                  <a:lnTo>
                    <a:pt x="151" y="213"/>
                  </a:lnTo>
                  <a:lnTo>
                    <a:pt x="168" y="162"/>
                  </a:lnTo>
                  <a:lnTo>
                    <a:pt x="177" y="136"/>
                  </a:lnTo>
                  <a:lnTo>
                    <a:pt x="177" y="119"/>
                  </a:lnTo>
                  <a:lnTo>
                    <a:pt x="168" y="102"/>
                  </a:lnTo>
                  <a:lnTo>
                    <a:pt x="168" y="64"/>
                  </a:lnTo>
                  <a:lnTo>
                    <a:pt x="164" y="34"/>
                  </a:lnTo>
                  <a:lnTo>
                    <a:pt x="130" y="4"/>
                  </a:lnTo>
                  <a:lnTo>
                    <a:pt x="109"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48" name="Freeform 8"/>
            <p:cNvSpPr>
              <a:spLocks/>
            </p:cNvSpPr>
            <p:nvPr/>
          </p:nvSpPr>
          <p:spPr bwMode="auto">
            <a:xfrm>
              <a:off x="502" y="1348"/>
              <a:ext cx="177" cy="243"/>
            </a:xfrm>
            <a:custGeom>
              <a:avLst/>
              <a:gdLst/>
              <a:ahLst/>
              <a:cxnLst>
                <a:cxn ang="0">
                  <a:pos x="110" y="0"/>
                </a:cxn>
                <a:cxn ang="0">
                  <a:pos x="63" y="0"/>
                </a:cxn>
                <a:cxn ang="0">
                  <a:pos x="42" y="5"/>
                </a:cxn>
                <a:cxn ang="0">
                  <a:pos x="9" y="34"/>
                </a:cxn>
                <a:cxn ang="0">
                  <a:pos x="4" y="64"/>
                </a:cxn>
                <a:cxn ang="0">
                  <a:pos x="4" y="102"/>
                </a:cxn>
                <a:cxn ang="0">
                  <a:pos x="0" y="119"/>
                </a:cxn>
                <a:cxn ang="0">
                  <a:pos x="0" y="136"/>
                </a:cxn>
                <a:cxn ang="0">
                  <a:pos x="21" y="213"/>
                </a:cxn>
                <a:cxn ang="0">
                  <a:pos x="42" y="234"/>
                </a:cxn>
                <a:cxn ang="0">
                  <a:pos x="89" y="243"/>
                </a:cxn>
                <a:cxn ang="0">
                  <a:pos x="131" y="234"/>
                </a:cxn>
                <a:cxn ang="0">
                  <a:pos x="152" y="213"/>
                </a:cxn>
                <a:cxn ang="0">
                  <a:pos x="168" y="162"/>
                </a:cxn>
                <a:cxn ang="0">
                  <a:pos x="177" y="136"/>
                </a:cxn>
                <a:cxn ang="0">
                  <a:pos x="177" y="119"/>
                </a:cxn>
                <a:cxn ang="0">
                  <a:pos x="168" y="102"/>
                </a:cxn>
                <a:cxn ang="0">
                  <a:pos x="168" y="64"/>
                </a:cxn>
                <a:cxn ang="0">
                  <a:pos x="164" y="34"/>
                </a:cxn>
                <a:cxn ang="0">
                  <a:pos x="131" y="5"/>
                </a:cxn>
                <a:cxn ang="0">
                  <a:pos x="110" y="0"/>
                </a:cxn>
              </a:cxnLst>
              <a:rect l="0" t="0" r="r" b="b"/>
              <a:pathLst>
                <a:path w="177" h="243">
                  <a:moveTo>
                    <a:pt x="110" y="0"/>
                  </a:moveTo>
                  <a:lnTo>
                    <a:pt x="63" y="0"/>
                  </a:lnTo>
                  <a:lnTo>
                    <a:pt x="42" y="5"/>
                  </a:lnTo>
                  <a:lnTo>
                    <a:pt x="9" y="34"/>
                  </a:lnTo>
                  <a:lnTo>
                    <a:pt x="4" y="64"/>
                  </a:lnTo>
                  <a:lnTo>
                    <a:pt x="4" y="102"/>
                  </a:lnTo>
                  <a:lnTo>
                    <a:pt x="0" y="119"/>
                  </a:lnTo>
                  <a:lnTo>
                    <a:pt x="0" y="136"/>
                  </a:lnTo>
                  <a:lnTo>
                    <a:pt x="21" y="213"/>
                  </a:lnTo>
                  <a:lnTo>
                    <a:pt x="42" y="234"/>
                  </a:lnTo>
                  <a:lnTo>
                    <a:pt x="89" y="243"/>
                  </a:lnTo>
                  <a:lnTo>
                    <a:pt x="131" y="234"/>
                  </a:lnTo>
                  <a:lnTo>
                    <a:pt x="152" y="213"/>
                  </a:lnTo>
                  <a:lnTo>
                    <a:pt x="168" y="162"/>
                  </a:lnTo>
                  <a:lnTo>
                    <a:pt x="177" y="136"/>
                  </a:lnTo>
                  <a:lnTo>
                    <a:pt x="177" y="119"/>
                  </a:lnTo>
                  <a:lnTo>
                    <a:pt x="168" y="102"/>
                  </a:lnTo>
                  <a:lnTo>
                    <a:pt x="168" y="64"/>
                  </a:lnTo>
                  <a:lnTo>
                    <a:pt x="164" y="34"/>
                  </a:lnTo>
                  <a:lnTo>
                    <a:pt x="131" y="5"/>
                  </a:lnTo>
                  <a:lnTo>
                    <a:pt x="110" y="0"/>
                  </a:lnTo>
                  <a:close/>
                </a:path>
              </a:pathLst>
            </a:custGeom>
            <a:grpFill/>
            <a:ln w="12700">
              <a:solidFill>
                <a:srgbClr val="805D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18" name="Group 4"/>
          <p:cNvGrpSpPr>
            <a:grpSpLocks noChangeAspect="1"/>
          </p:cNvGrpSpPr>
          <p:nvPr/>
        </p:nvGrpSpPr>
        <p:grpSpPr bwMode="auto">
          <a:xfrm>
            <a:off x="2703140" y="2132856"/>
            <a:ext cx="1220788" cy="2173288"/>
            <a:chOff x="204" y="1344"/>
            <a:chExt cx="769" cy="1369"/>
          </a:xfrm>
          <a:solidFill>
            <a:schemeClr val="accent5">
              <a:lumMod val="60000"/>
              <a:lumOff val="40000"/>
            </a:schemeClr>
          </a:solidFill>
        </p:grpSpPr>
        <p:sp>
          <p:nvSpPr>
            <p:cNvPr id="19" name="Freeform 5"/>
            <p:cNvSpPr>
              <a:spLocks/>
            </p:cNvSpPr>
            <p:nvPr/>
          </p:nvSpPr>
          <p:spPr bwMode="auto">
            <a:xfrm>
              <a:off x="204" y="1569"/>
              <a:ext cx="765" cy="1139"/>
            </a:xfrm>
            <a:custGeom>
              <a:avLst/>
              <a:gdLst/>
              <a:ahLst/>
              <a:cxnLst>
                <a:cxn ang="0">
                  <a:pos x="29" y="396"/>
                </a:cxn>
                <a:cxn ang="0">
                  <a:pos x="38" y="404"/>
                </a:cxn>
                <a:cxn ang="0">
                  <a:pos x="0" y="459"/>
                </a:cxn>
                <a:cxn ang="0">
                  <a:pos x="0" y="481"/>
                </a:cxn>
                <a:cxn ang="0">
                  <a:pos x="50" y="510"/>
                </a:cxn>
                <a:cxn ang="0">
                  <a:pos x="67" y="506"/>
                </a:cxn>
                <a:cxn ang="0">
                  <a:pos x="101" y="438"/>
                </a:cxn>
                <a:cxn ang="0">
                  <a:pos x="113" y="447"/>
                </a:cxn>
                <a:cxn ang="0">
                  <a:pos x="231" y="213"/>
                </a:cxn>
                <a:cxn ang="0">
                  <a:pos x="231" y="553"/>
                </a:cxn>
                <a:cxn ang="0">
                  <a:pos x="256" y="553"/>
                </a:cxn>
                <a:cxn ang="0">
                  <a:pos x="113" y="1037"/>
                </a:cxn>
                <a:cxn ang="0">
                  <a:pos x="134" y="1054"/>
                </a:cxn>
                <a:cxn ang="0">
                  <a:pos x="63" y="1067"/>
                </a:cxn>
                <a:cxn ang="0">
                  <a:pos x="17" y="1101"/>
                </a:cxn>
                <a:cxn ang="0">
                  <a:pos x="17" y="1139"/>
                </a:cxn>
                <a:cxn ang="0">
                  <a:pos x="235" y="1139"/>
                </a:cxn>
                <a:cxn ang="0">
                  <a:pos x="239" y="1105"/>
                </a:cxn>
                <a:cxn ang="0">
                  <a:pos x="235" y="1080"/>
                </a:cxn>
                <a:cxn ang="0">
                  <a:pos x="260" y="1076"/>
                </a:cxn>
                <a:cxn ang="0">
                  <a:pos x="382" y="697"/>
                </a:cxn>
                <a:cxn ang="0">
                  <a:pos x="504" y="1076"/>
                </a:cxn>
                <a:cxn ang="0">
                  <a:pos x="529" y="1080"/>
                </a:cxn>
                <a:cxn ang="0">
                  <a:pos x="525" y="1110"/>
                </a:cxn>
                <a:cxn ang="0">
                  <a:pos x="534" y="1139"/>
                </a:cxn>
                <a:cxn ang="0">
                  <a:pos x="748" y="1139"/>
                </a:cxn>
                <a:cxn ang="0">
                  <a:pos x="748" y="1101"/>
                </a:cxn>
                <a:cxn ang="0">
                  <a:pos x="702" y="1067"/>
                </a:cxn>
                <a:cxn ang="0">
                  <a:pos x="630" y="1054"/>
                </a:cxn>
                <a:cxn ang="0">
                  <a:pos x="647" y="1037"/>
                </a:cxn>
                <a:cxn ang="0">
                  <a:pos x="508" y="553"/>
                </a:cxn>
                <a:cxn ang="0">
                  <a:pos x="534" y="553"/>
                </a:cxn>
                <a:cxn ang="0">
                  <a:pos x="534" y="213"/>
                </a:cxn>
                <a:cxn ang="0">
                  <a:pos x="647" y="451"/>
                </a:cxn>
                <a:cxn ang="0">
                  <a:pos x="660" y="438"/>
                </a:cxn>
                <a:cxn ang="0">
                  <a:pos x="693" y="506"/>
                </a:cxn>
                <a:cxn ang="0">
                  <a:pos x="714" y="510"/>
                </a:cxn>
                <a:cxn ang="0">
                  <a:pos x="765" y="481"/>
                </a:cxn>
                <a:cxn ang="0">
                  <a:pos x="765" y="459"/>
                </a:cxn>
                <a:cxn ang="0">
                  <a:pos x="727" y="404"/>
                </a:cxn>
                <a:cxn ang="0">
                  <a:pos x="735" y="396"/>
                </a:cxn>
                <a:cxn ang="0">
                  <a:pos x="555" y="34"/>
                </a:cxn>
                <a:cxn ang="0">
                  <a:pos x="450" y="34"/>
                </a:cxn>
                <a:cxn ang="0">
                  <a:pos x="416" y="0"/>
                </a:cxn>
                <a:cxn ang="0">
                  <a:pos x="336" y="0"/>
                </a:cxn>
                <a:cxn ang="0">
                  <a:pos x="307" y="34"/>
                </a:cxn>
                <a:cxn ang="0">
                  <a:pos x="210" y="34"/>
                </a:cxn>
                <a:cxn ang="0">
                  <a:pos x="29" y="396"/>
                </a:cxn>
              </a:cxnLst>
              <a:rect l="0" t="0" r="r" b="b"/>
              <a:pathLst>
                <a:path w="765" h="1139">
                  <a:moveTo>
                    <a:pt x="29" y="396"/>
                  </a:moveTo>
                  <a:lnTo>
                    <a:pt x="38" y="404"/>
                  </a:lnTo>
                  <a:lnTo>
                    <a:pt x="0" y="459"/>
                  </a:lnTo>
                  <a:lnTo>
                    <a:pt x="0" y="481"/>
                  </a:lnTo>
                  <a:lnTo>
                    <a:pt x="50" y="510"/>
                  </a:lnTo>
                  <a:lnTo>
                    <a:pt x="67" y="506"/>
                  </a:lnTo>
                  <a:lnTo>
                    <a:pt x="101" y="438"/>
                  </a:lnTo>
                  <a:lnTo>
                    <a:pt x="113" y="447"/>
                  </a:lnTo>
                  <a:lnTo>
                    <a:pt x="231" y="213"/>
                  </a:lnTo>
                  <a:lnTo>
                    <a:pt x="231" y="553"/>
                  </a:lnTo>
                  <a:lnTo>
                    <a:pt x="256" y="553"/>
                  </a:lnTo>
                  <a:lnTo>
                    <a:pt x="113" y="1037"/>
                  </a:lnTo>
                  <a:lnTo>
                    <a:pt x="134" y="1054"/>
                  </a:lnTo>
                  <a:lnTo>
                    <a:pt x="63" y="1067"/>
                  </a:lnTo>
                  <a:lnTo>
                    <a:pt x="17" y="1101"/>
                  </a:lnTo>
                  <a:lnTo>
                    <a:pt x="17" y="1139"/>
                  </a:lnTo>
                  <a:lnTo>
                    <a:pt x="235" y="1139"/>
                  </a:lnTo>
                  <a:lnTo>
                    <a:pt x="239" y="1105"/>
                  </a:lnTo>
                  <a:lnTo>
                    <a:pt x="235" y="1080"/>
                  </a:lnTo>
                  <a:lnTo>
                    <a:pt x="260" y="1076"/>
                  </a:lnTo>
                  <a:lnTo>
                    <a:pt x="382" y="697"/>
                  </a:lnTo>
                  <a:lnTo>
                    <a:pt x="504" y="1076"/>
                  </a:lnTo>
                  <a:lnTo>
                    <a:pt x="529" y="1080"/>
                  </a:lnTo>
                  <a:lnTo>
                    <a:pt x="525" y="1110"/>
                  </a:lnTo>
                  <a:lnTo>
                    <a:pt x="534" y="1139"/>
                  </a:lnTo>
                  <a:lnTo>
                    <a:pt x="748" y="1139"/>
                  </a:lnTo>
                  <a:lnTo>
                    <a:pt x="748" y="1101"/>
                  </a:lnTo>
                  <a:lnTo>
                    <a:pt x="702" y="1067"/>
                  </a:lnTo>
                  <a:lnTo>
                    <a:pt x="630" y="1054"/>
                  </a:lnTo>
                  <a:lnTo>
                    <a:pt x="647" y="1037"/>
                  </a:lnTo>
                  <a:lnTo>
                    <a:pt x="508" y="553"/>
                  </a:lnTo>
                  <a:lnTo>
                    <a:pt x="534" y="553"/>
                  </a:lnTo>
                  <a:lnTo>
                    <a:pt x="534" y="213"/>
                  </a:lnTo>
                  <a:lnTo>
                    <a:pt x="647" y="451"/>
                  </a:lnTo>
                  <a:lnTo>
                    <a:pt x="660" y="438"/>
                  </a:lnTo>
                  <a:lnTo>
                    <a:pt x="693" y="506"/>
                  </a:lnTo>
                  <a:lnTo>
                    <a:pt x="714" y="510"/>
                  </a:lnTo>
                  <a:lnTo>
                    <a:pt x="765" y="481"/>
                  </a:lnTo>
                  <a:lnTo>
                    <a:pt x="765" y="459"/>
                  </a:lnTo>
                  <a:lnTo>
                    <a:pt x="727" y="404"/>
                  </a:lnTo>
                  <a:lnTo>
                    <a:pt x="735" y="396"/>
                  </a:lnTo>
                  <a:lnTo>
                    <a:pt x="555" y="34"/>
                  </a:lnTo>
                  <a:lnTo>
                    <a:pt x="450" y="34"/>
                  </a:lnTo>
                  <a:lnTo>
                    <a:pt x="416" y="0"/>
                  </a:lnTo>
                  <a:lnTo>
                    <a:pt x="336" y="0"/>
                  </a:lnTo>
                  <a:lnTo>
                    <a:pt x="307" y="34"/>
                  </a:lnTo>
                  <a:lnTo>
                    <a:pt x="210" y="34"/>
                  </a:lnTo>
                  <a:lnTo>
                    <a:pt x="29" y="39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6"/>
            <p:cNvSpPr>
              <a:spLocks/>
            </p:cNvSpPr>
            <p:nvPr/>
          </p:nvSpPr>
          <p:spPr bwMode="auto">
            <a:xfrm>
              <a:off x="208" y="1574"/>
              <a:ext cx="765" cy="1139"/>
            </a:xfrm>
            <a:custGeom>
              <a:avLst/>
              <a:gdLst/>
              <a:ahLst/>
              <a:cxnLst>
                <a:cxn ang="0">
                  <a:pos x="30" y="395"/>
                </a:cxn>
                <a:cxn ang="0">
                  <a:pos x="38" y="403"/>
                </a:cxn>
                <a:cxn ang="0">
                  <a:pos x="0" y="459"/>
                </a:cxn>
                <a:cxn ang="0">
                  <a:pos x="0" y="480"/>
                </a:cxn>
                <a:cxn ang="0">
                  <a:pos x="51" y="510"/>
                </a:cxn>
                <a:cxn ang="0">
                  <a:pos x="67" y="505"/>
                </a:cxn>
                <a:cxn ang="0">
                  <a:pos x="101" y="437"/>
                </a:cxn>
                <a:cxn ang="0">
                  <a:pos x="114" y="446"/>
                </a:cxn>
                <a:cxn ang="0">
                  <a:pos x="231" y="212"/>
                </a:cxn>
                <a:cxn ang="0">
                  <a:pos x="231" y="552"/>
                </a:cxn>
                <a:cxn ang="0">
                  <a:pos x="256" y="552"/>
                </a:cxn>
                <a:cxn ang="0">
                  <a:pos x="114" y="1037"/>
                </a:cxn>
                <a:cxn ang="0">
                  <a:pos x="135" y="1054"/>
                </a:cxn>
                <a:cxn ang="0">
                  <a:pos x="63" y="1066"/>
                </a:cxn>
                <a:cxn ang="0">
                  <a:pos x="17" y="1100"/>
                </a:cxn>
                <a:cxn ang="0">
                  <a:pos x="17" y="1139"/>
                </a:cxn>
                <a:cxn ang="0">
                  <a:pos x="235" y="1139"/>
                </a:cxn>
                <a:cxn ang="0">
                  <a:pos x="240" y="1105"/>
                </a:cxn>
                <a:cxn ang="0">
                  <a:pos x="235" y="1079"/>
                </a:cxn>
                <a:cxn ang="0">
                  <a:pos x="261" y="1075"/>
                </a:cxn>
                <a:cxn ang="0">
                  <a:pos x="383" y="697"/>
                </a:cxn>
                <a:cxn ang="0">
                  <a:pos x="504" y="1075"/>
                </a:cxn>
                <a:cxn ang="0">
                  <a:pos x="530" y="1079"/>
                </a:cxn>
                <a:cxn ang="0">
                  <a:pos x="525" y="1109"/>
                </a:cxn>
                <a:cxn ang="0">
                  <a:pos x="534" y="1139"/>
                </a:cxn>
                <a:cxn ang="0">
                  <a:pos x="748" y="1139"/>
                </a:cxn>
                <a:cxn ang="0">
                  <a:pos x="748" y="1100"/>
                </a:cxn>
                <a:cxn ang="0">
                  <a:pos x="702" y="1066"/>
                </a:cxn>
                <a:cxn ang="0">
                  <a:pos x="630" y="1054"/>
                </a:cxn>
                <a:cxn ang="0">
                  <a:pos x="647" y="1037"/>
                </a:cxn>
                <a:cxn ang="0">
                  <a:pos x="509" y="552"/>
                </a:cxn>
                <a:cxn ang="0">
                  <a:pos x="534" y="552"/>
                </a:cxn>
                <a:cxn ang="0">
                  <a:pos x="534" y="212"/>
                </a:cxn>
                <a:cxn ang="0">
                  <a:pos x="647" y="450"/>
                </a:cxn>
                <a:cxn ang="0">
                  <a:pos x="660" y="437"/>
                </a:cxn>
                <a:cxn ang="0">
                  <a:pos x="693" y="505"/>
                </a:cxn>
                <a:cxn ang="0">
                  <a:pos x="714" y="510"/>
                </a:cxn>
                <a:cxn ang="0">
                  <a:pos x="765" y="480"/>
                </a:cxn>
                <a:cxn ang="0">
                  <a:pos x="765" y="459"/>
                </a:cxn>
                <a:cxn ang="0">
                  <a:pos x="727" y="403"/>
                </a:cxn>
                <a:cxn ang="0">
                  <a:pos x="735" y="395"/>
                </a:cxn>
                <a:cxn ang="0">
                  <a:pos x="555" y="34"/>
                </a:cxn>
                <a:cxn ang="0">
                  <a:pos x="450" y="34"/>
                </a:cxn>
                <a:cxn ang="0">
                  <a:pos x="416" y="0"/>
                </a:cxn>
                <a:cxn ang="0">
                  <a:pos x="336" y="0"/>
                </a:cxn>
                <a:cxn ang="0">
                  <a:pos x="307" y="34"/>
                </a:cxn>
                <a:cxn ang="0">
                  <a:pos x="210" y="34"/>
                </a:cxn>
                <a:cxn ang="0">
                  <a:pos x="30" y="395"/>
                </a:cxn>
              </a:cxnLst>
              <a:rect l="0" t="0" r="r" b="b"/>
              <a:pathLst>
                <a:path w="765" h="1139">
                  <a:moveTo>
                    <a:pt x="30" y="395"/>
                  </a:moveTo>
                  <a:lnTo>
                    <a:pt x="38" y="403"/>
                  </a:lnTo>
                  <a:lnTo>
                    <a:pt x="0" y="459"/>
                  </a:lnTo>
                  <a:lnTo>
                    <a:pt x="0" y="480"/>
                  </a:lnTo>
                  <a:lnTo>
                    <a:pt x="51" y="510"/>
                  </a:lnTo>
                  <a:lnTo>
                    <a:pt x="67" y="505"/>
                  </a:lnTo>
                  <a:lnTo>
                    <a:pt x="101" y="437"/>
                  </a:lnTo>
                  <a:lnTo>
                    <a:pt x="114" y="446"/>
                  </a:lnTo>
                  <a:lnTo>
                    <a:pt x="231" y="212"/>
                  </a:lnTo>
                  <a:lnTo>
                    <a:pt x="231" y="552"/>
                  </a:lnTo>
                  <a:lnTo>
                    <a:pt x="256" y="552"/>
                  </a:lnTo>
                  <a:lnTo>
                    <a:pt x="114" y="1037"/>
                  </a:lnTo>
                  <a:lnTo>
                    <a:pt x="135" y="1054"/>
                  </a:lnTo>
                  <a:lnTo>
                    <a:pt x="63" y="1066"/>
                  </a:lnTo>
                  <a:lnTo>
                    <a:pt x="17" y="1100"/>
                  </a:lnTo>
                  <a:lnTo>
                    <a:pt x="17" y="1139"/>
                  </a:lnTo>
                  <a:lnTo>
                    <a:pt x="235" y="1139"/>
                  </a:lnTo>
                  <a:lnTo>
                    <a:pt x="240" y="1105"/>
                  </a:lnTo>
                  <a:lnTo>
                    <a:pt x="235" y="1079"/>
                  </a:lnTo>
                  <a:lnTo>
                    <a:pt x="261" y="1075"/>
                  </a:lnTo>
                  <a:lnTo>
                    <a:pt x="383" y="697"/>
                  </a:lnTo>
                  <a:lnTo>
                    <a:pt x="504" y="1075"/>
                  </a:lnTo>
                  <a:lnTo>
                    <a:pt x="530" y="1079"/>
                  </a:lnTo>
                  <a:lnTo>
                    <a:pt x="525" y="1109"/>
                  </a:lnTo>
                  <a:lnTo>
                    <a:pt x="534" y="1139"/>
                  </a:lnTo>
                  <a:lnTo>
                    <a:pt x="748" y="1139"/>
                  </a:lnTo>
                  <a:lnTo>
                    <a:pt x="748" y="1100"/>
                  </a:lnTo>
                  <a:lnTo>
                    <a:pt x="702" y="1066"/>
                  </a:lnTo>
                  <a:lnTo>
                    <a:pt x="630" y="1054"/>
                  </a:lnTo>
                  <a:lnTo>
                    <a:pt x="647" y="1037"/>
                  </a:lnTo>
                  <a:lnTo>
                    <a:pt x="509" y="552"/>
                  </a:lnTo>
                  <a:lnTo>
                    <a:pt x="534" y="552"/>
                  </a:lnTo>
                  <a:lnTo>
                    <a:pt x="534" y="212"/>
                  </a:lnTo>
                  <a:lnTo>
                    <a:pt x="647" y="450"/>
                  </a:lnTo>
                  <a:lnTo>
                    <a:pt x="660" y="437"/>
                  </a:lnTo>
                  <a:lnTo>
                    <a:pt x="693" y="505"/>
                  </a:lnTo>
                  <a:lnTo>
                    <a:pt x="714" y="510"/>
                  </a:lnTo>
                  <a:lnTo>
                    <a:pt x="765" y="480"/>
                  </a:lnTo>
                  <a:lnTo>
                    <a:pt x="765" y="459"/>
                  </a:lnTo>
                  <a:lnTo>
                    <a:pt x="727" y="403"/>
                  </a:lnTo>
                  <a:lnTo>
                    <a:pt x="735" y="395"/>
                  </a:lnTo>
                  <a:lnTo>
                    <a:pt x="555" y="34"/>
                  </a:lnTo>
                  <a:lnTo>
                    <a:pt x="450" y="34"/>
                  </a:lnTo>
                  <a:lnTo>
                    <a:pt x="416" y="0"/>
                  </a:lnTo>
                  <a:lnTo>
                    <a:pt x="336" y="0"/>
                  </a:lnTo>
                  <a:lnTo>
                    <a:pt x="307" y="34"/>
                  </a:lnTo>
                  <a:lnTo>
                    <a:pt x="210" y="34"/>
                  </a:lnTo>
                  <a:lnTo>
                    <a:pt x="30" y="395"/>
                  </a:lnTo>
                  <a:close/>
                </a:path>
              </a:pathLst>
            </a:custGeom>
            <a:grpFill/>
            <a:ln w="12700">
              <a:solidFill>
                <a:srgbClr val="805D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7"/>
            <p:cNvSpPr>
              <a:spLocks/>
            </p:cNvSpPr>
            <p:nvPr/>
          </p:nvSpPr>
          <p:spPr bwMode="auto">
            <a:xfrm>
              <a:off x="498" y="1344"/>
              <a:ext cx="177" cy="242"/>
            </a:xfrm>
            <a:custGeom>
              <a:avLst/>
              <a:gdLst/>
              <a:ahLst/>
              <a:cxnLst>
                <a:cxn ang="0">
                  <a:pos x="109" y="0"/>
                </a:cxn>
                <a:cxn ang="0">
                  <a:pos x="63" y="0"/>
                </a:cxn>
                <a:cxn ang="0">
                  <a:pos x="42" y="4"/>
                </a:cxn>
                <a:cxn ang="0">
                  <a:pos x="8" y="34"/>
                </a:cxn>
                <a:cxn ang="0">
                  <a:pos x="4" y="64"/>
                </a:cxn>
                <a:cxn ang="0">
                  <a:pos x="4" y="102"/>
                </a:cxn>
                <a:cxn ang="0">
                  <a:pos x="0" y="119"/>
                </a:cxn>
                <a:cxn ang="0">
                  <a:pos x="0" y="136"/>
                </a:cxn>
                <a:cxn ang="0">
                  <a:pos x="21" y="213"/>
                </a:cxn>
                <a:cxn ang="0">
                  <a:pos x="42" y="234"/>
                </a:cxn>
                <a:cxn ang="0">
                  <a:pos x="88" y="242"/>
                </a:cxn>
                <a:cxn ang="0">
                  <a:pos x="130" y="234"/>
                </a:cxn>
                <a:cxn ang="0">
                  <a:pos x="151" y="213"/>
                </a:cxn>
                <a:cxn ang="0">
                  <a:pos x="168" y="162"/>
                </a:cxn>
                <a:cxn ang="0">
                  <a:pos x="177" y="136"/>
                </a:cxn>
                <a:cxn ang="0">
                  <a:pos x="177" y="119"/>
                </a:cxn>
                <a:cxn ang="0">
                  <a:pos x="168" y="102"/>
                </a:cxn>
                <a:cxn ang="0">
                  <a:pos x="168" y="64"/>
                </a:cxn>
                <a:cxn ang="0">
                  <a:pos x="164" y="34"/>
                </a:cxn>
                <a:cxn ang="0">
                  <a:pos x="130" y="4"/>
                </a:cxn>
                <a:cxn ang="0">
                  <a:pos x="109" y="0"/>
                </a:cxn>
              </a:cxnLst>
              <a:rect l="0" t="0" r="r" b="b"/>
              <a:pathLst>
                <a:path w="177" h="242">
                  <a:moveTo>
                    <a:pt x="109" y="0"/>
                  </a:moveTo>
                  <a:lnTo>
                    <a:pt x="63" y="0"/>
                  </a:lnTo>
                  <a:lnTo>
                    <a:pt x="42" y="4"/>
                  </a:lnTo>
                  <a:lnTo>
                    <a:pt x="8" y="34"/>
                  </a:lnTo>
                  <a:lnTo>
                    <a:pt x="4" y="64"/>
                  </a:lnTo>
                  <a:lnTo>
                    <a:pt x="4" y="102"/>
                  </a:lnTo>
                  <a:lnTo>
                    <a:pt x="0" y="119"/>
                  </a:lnTo>
                  <a:lnTo>
                    <a:pt x="0" y="136"/>
                  </a:lnTo>
                  <a:lnTo>
                    <a:pt x="21" y="213"/>
                  </a:lnTo>
                  <a:lnTo>
                    <a:pt x="42" y="234"/>
                  </a:lnTo>
                  <a:lnTo>
                    <a:pt x="88" y="242"/>
                  </a:lnTo>
                  <a:lnTo>
                    <a:pt x="130" y="234"/>
                  </a:lnTo>
                  <a:lnTo>
                    <a:pt x="151" y="213"/>
                  </a:lnTo>
                  <a:lnTo>
                    <a:pt x="168" y="162"/>
                  </a:lnTo>
                  <a:lnTo>
                    <a:pt x="177" y="136"/>
                  </a:lnTo>
                  <a:lnTo>
                    <a:pt x="177" y="119"/>
                  </a:lnTo>
                  <a:lnTo>
                    <a:pt x="168" y="102"/>
                  </a:lnTo>
                  <a:lnTo>
                    <a:pt x="168" y="64"/>
                  </a:lnTo>
                  <a:lnTo>
                    <a:pt x="164" y="34"/>
                  </a:lnTo>
                  <a:lnTo>
                    <a:pt x="130" y="4"/>
                  </a:lnTo>
                  <a:lnTo>
                    <a:pt x="109"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502" y="1348"/>
              <a:ext cx="177" cy="243"/>
            </a:xfrm>
            <a:custGeom>
              <a:avLst/>
              <a:gdLst/>
              <a:ahLst/>
              <a:cxnLst>
                <a:cxn ang="0">
                  <a:pos x="110" y="0"/>
                </a:cxn>
                <a:cxn ang="0">
                  <a:pos x="63" y="0"/>
                </a:cxn>
                <a:cxn ang="0">
                  <a:pos x="42" y="5"/>
                </a:cxn>
                <a:cxn ang="0">
                  <a:pos x="9" y="34"/>
                </a:cxn>
                <a:cxn ang="0">
                  <a:pos x="4" y="64"/>
                </a:cxn>
                <a:cxn ang="0">
                  <a:pos x="4" y="102"/>
                </a:cxn>
                <a:cxn ang="0">
                  <a:pos x="0" y="119"/>
                </a:cxn>
                <a:cxn ang="0">
                  <a:pos x="0" y="136"/>
                </a:cxn>
                <a:cxn ang="0">
                  <a:pos x="21" y="213"/>
                </a:cxn>
                <a:cxn ang="0">
                  <a:pos x="42" y="234"/>
                </a:cxn>
                <a:cxn ang="0">
                  <a:pos x="89" y="243"/>
                </a:cxn>
                <a:cxn ang="0">
                  <a:pos x="131" y="234"/>
                </a:cxn>
                <a:cxn ang="0">
                  <a:pos x="152" y="213"/>
                </a:cxn>
                <a:cxn ang="0">
                  <a:pos x="168" y="162"/>
                </a:cxn>
                <a:cxn ang="0">
                  <a:pos x="177" y="136"/>
                </a:cxn>
                <a:cxn ang="0">
                  <a:pos x="177" y="119"/>
                </a:cxn>
                <a:cxn ang="0">
                  <a:pos x="168" y="102"/>
                </a:cxn>
                <a:cxn ang="0">
                  <a:pos x="168" y="64"/>
                </a:cxn>
                <a:cxn ang="0">
                  <a:pos x="164" y="34"/>
                </a:cxn>
                <a:cxn ang="0">
                  <a:pos x="131" y="5"/>
                </a:cxn>
                <a:cxn ang="0">
                  <a:pos x="110" y="0"/>
                </a:cxn>
              </a:cxnLst>
              <a:rect l="0" t="0" r="r" b="b"/>
              <a:pathLst>
                <a:path w="177" h="243">
                  <a:moveTo>
                    <a:pt x="110" y="0"/>
                  </a:moveTo>
                  <a:lnTo>
                    <a:pt x="63" y="0"/>
                  </a:lnTo>
                  <a:lnTo>
                    <a:pt x="42" y="5"/>
                  </a:lnTo>
                  <a:lnTo>
                    <a:pt x="9" y="34"/>
                  </a:lnTo>
                  <a:lnTo>
                    <a:pt x="4" y="64"/>
                  </a:lnTo>
                  <a:lnTo>
                    <a:pt x="4" y="102"/>
                  </a:lnTo>
                  <a:lnTo>
                    <a:pt x="0" y="119"/>
                  </a:lnTo>
                  <a:lnTo>
                    <a:pt x="0" y="136"/>
                  </a:lnTo>
                  <a:lnTo>
                    <a:pt x="21" y="213"/>
                  </a:lnTo>
                  <a:lnTo>
                    <a:pt x="42" y="234"/>
                  </a:lnTo>
                  <a:lnTo>
                    <a:pt x="89" y="243"/>
                  </a:lnTo>
                  <a:lnTo>
                    <a:pt x="131" y="234"/>
                  </a:lnTo>
                  <a:lnTo>
                    <a:pt x="152" y="213"/>
                  </a:lnTo>
                  <a:lnTo>
                    <a:pt x="168" y="162"/>
                  </a:lnTo>
                  <a:lnTo>
                    <a:pt x="177" y="136"/>
                  </a:lnTo>
                  <a:lnTo>
                    <a:pt x="177" y="119"/>
                  </a:lnTo>
                  <a:lnTo>
                    <a:pt x="168" y="102"/>
                  </a:lnTo>
                  <a:lnTo>
                    <a:pt x="168" y="64"/>
                  </a:lnTo>
                  <a:lnTo>
                    <a:pt x="164" y="34"/>
                  </a:lnTo>
                  <a:lnTo>
                    <a:pt x="131" y="5"/>
                  </a:lnTo>
                  <a:lnTo>
                    <a:pt x="110" y="0"/>
                  </a:lnTo>
                  <a:close/>
                </a:path>
              </a:pathLst>
            </a:custGeom>
            <a:grpFill/>
            <a:ln w="12700">
              <a:solidFill>
                <a:srgbClr val="805D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3" name="Group 4"/>
          <p:cNvGrpSpPr>
            <a:grpSpLocks noChangeAspect="1"/>
          </p:cNvGrpSpPr>
          <p:nvPr/>
        </p:nvGrpSpPr>
        <p:grpSpPr bwMode="auto">
          <a:xfrm>
            <a:off x="5076056" y="2132856"/>
            <a:ext cx="1220788" cy="2173288"/>
            <a:chOff x="204" y="1344"/>
            <a:chExt cx="769" cy="1369"/>
          </a:xfrm>
          <a:solidFill>
            <a:schemeClr val="accent3"/>
          </a:solidFill>
        </p:grpSpPr>
        <p:sp>
          <p:nvSpPr>
            <p:cNvPr id="24" name="Freeform 5"/>
            <p:cNvSpPr>
              <a:spLocks/>
            </p:cNvSpPr>
            <p:nvPr/>
          </p:nvSpPr>
          <p:spPr bwMode="auto">
            <a:xfrm>
              <a:off x="204" y="1569"/>
              <a:ext cx="765" cy="1139"/>
            </a:xfrm>
            <a:custGeom>
              <a:avLst/>
              <a:gdLst/>
              <a:ahLst/>
              <a:cxnLst>
                <a:cxn ang="0">
                  <a:pos x="29" y="396"/>
                </a:cxn>
                <a:cxn ang="0">
                  <a:pos x="38" y="404"/>
                </a:cxn>
                <a:cxn ang="0">
                  <a:pos x="0" y="459"/>
                </a:cxn>
                <a:cxn ang="0">
                  <a:pos x="0" y="481"/>
                </a:cxn>
                <a:cxn ang="0">
                  <a:pos x="50" y="510"/>
                </a:cxn>
                <a:cxn ang="0">
                  <a:pos x="67" y="506"/>
                </a:cxn>
                <a:cxn ang="0">
                  <a:pos x="101" y="438"/>
                </a:cxn>
                <a:cxn ang="0">
                  <a:pos x="113" y="447"/>
                </a:cxn>
                <a:cxn ang="0">
                  <a:pos x="231" y="213"/>
                </a:cxn>
                <a:cxn ang="0">
                  <a:pos x="231" y="553"/>
                </a:cxn>
                <a:cxn ang="0">
                  <a:pos x="256" y="553"/>
                </a:cxn>
                <a:cxn ang="0">
                  <a:pos x="113" y="1037"/>
                </a:cxn>
                <a:cxn ang="0">
                  <a:pos x="134" y="1054"/>
                </a:cxn>
                <a:cxn ang="0">
                  <a:pos x="63" y="1067"/>
                </a:cxn>
                <a:cxn ang="0">
                  <a:pos x="17" y="1101"/>
                </a:cxn>
                <a:cxn ang="0">
                  <a:pos x="17" y="1139"/>
                </a:cxn>
                <a:cxn ang="0">
                  <a:pos x="235" y="1139"/>
                </a:cxn>
                <a:cxn ang="0">
                  <a:pos x="239" y="1105"/>
                </a:cxn>
                <a:cxn ang="0">
                  <a:pos x="235" y="1080"/>
                </a:cxn>
                <a:cxn ang="0">
                  <a:pos x="260" y="1076"/>
                </a:cxn>
                <a:cxn ang="0">
                  <a:pos x="382" y="697"/>
                </a:cxn>
                <a:cxn ang="0">
                  <a:pos x="504" y="1076"/>
                </a:cxn>
                <a:cxn ang="0">
                  <a:pos x="529" y="1080"/>
                </a:cxn>
                <a:cxn ang="0">
                  <a:pos x="525" y="1110"/>
                </a:cxn>
                <a:cxn ang="0">
                  <a:pos x="534" y="1139"/>
                </a:cxn>
                <a:cxn ang="0">
                  <a:pos x="748" y="1139"/>
                </a:cxn>
                <a:cxn ang="0">
                  <a:pos x="748" y="1101"/>
                </a:cxn>
                <a:cxn ang="0">
                  <a:pos x="702" y="1067"/>
                </a:cxn>
                <a:cxn ang="0">
                  <a:pos x="630" y="1054"/>
                </a:cxn>
                <a:cxn ang="0">
                  <a:pos x="647" y="1037"/>
                </a:cxn>
                <a:cxn ang="0">
                  <a:pos x="508" y="553"/>
                </a:cxn>
                <a:cxn ang="0">
                  <a:pos x="534" y="553"/>
                </a:cxn>
                <a:cxn ang="0">
                  <a:pos x="534" y="213"/>
                </a:cxn>
                <a:cxn ang="0">
                  <a:pos x="647" y="451"/>
                </a:cxn>
                <a:cxn ang="0">
                  <a:pos x="660" y="438"/>
                </a:cxn>
                <a:cxn ang="0">
                  <a:pos x="693" y="506"/>
                </a:cxn>
                <a:cxn ang="0">
                  <a:pos x="714" y="510"/>
                </a:cxn>
                <a:cxn ang="0">
                  <a:pos x="765" y="481"/>
                </a:cxn>
                <a:cxn ang="0">
                  <a:pos x="765" y="459"/>
                </a:cxn>
                <a:cxn ang="0">
                  <a:pos x="727" y="404"/>
                </a:cxn>
                <a:cxn ang="0">
                  <a:pos x="735" y="396"/>
                </a:cxn>
                <a:cxn ang="0">
                  <a:pos x="555" y="34"/>
                </a:cxn>
                <a:cxn ang="0">
                  <a:pos x="450" y="34"/>
                </a:cxn>
                <a:cxn ang="0">
                  <a:pos x="416" y="0"/>
                </a:cxn>
                <a:cxn ang="0">
                  <a:pos x="336" y="0"/>
                </a:cxn>
                <a:cxn ang="0">
                  <a:pos x="307" y="34"/>
                </a:cxn>
                <a:cxn ang="0">
                  <a:pos x="210" y="34"/>
                </a:cxn>
                <a:cxn ang="0">
                  <a:pos x="29" y="396"/>
                </a:cxn>
              </a:cxnLst>
              <a:rect l="0" t="0" r="r" b="b"/>
              <a:pathLst>
                <a:path w="765" h="1139">
                  <a:moveTo>
                    <a:pt x="29" y="396"/>
                  </a:moveTo>
                  <a:lnTo>
                    <a:pt x="38" y="404"/>
                  </a:lnTo>
                  <a:lnTo>
                    <a:pt x="0" y="459"/>
                  </a:lnTo>
                  <a:lnTo>
                    <a:pt x="0" y="481"/>
                  </a:lnTo>
                  <a:lnTo>
                    <a:pt x="50" y="510"/>
                  </a:lnTo>
                  <a:lnTo>
                    <a:pt x="67" y="506"/>
                  </a:lnTo>
                  <a:lnTo>
                    <a:pt x="101" y="438"/>
                  </a:lnTo>
                  <a:lnTo>
                    <a:pt x="113" y="447"/>
                  </a:lnTo>
                  <a:lnTo>
                    <a:pt x="231" y="213"/>
                  </a:lnTo>
                  <a:lnTo>
                    <a:pt x="231" y="553"/>
                  </a:lnTo>
                  <a:lnTo>
                    <a:pt x="256" y="553"/>
                  </a:lnTo>
                  <a:lnTo>
                    <a:pt x="113" y="1037"/>
                  </a:lnTo>
                  <a:lnTo>
                    <a:pt x="134" y="1054"/>
                  </a:lnTo>
                  <a:lnTo>
                    <a:pt x="63" y="1067"/>
                  </a:lnTo>
                  <a:lnTo>
                    <a:pt x="17" y="1101"/>
                  </a:lnTo>
                  <a:lnTo>
                    <a:pt x="17" y="1139"/>
                  </a:lnTo>
                  <a:lnTo>
                    <a:pt x="235" y="1139"/>
                  </a:lnTo>
                  <a:lnTo>
                    <a:pt x="239" y="1105"/>
                  </a:lnTo>
                  <a:lnTo>
                    <a:pt x="235" y="1080"/>
                  </a:lnTo>
                  <a:lnTo>
                    <a:pt x="260" y="1076"/>
                  </a:lnTo>
                  <a:lnTo>
                    <a:pt x="382" y="697"/>
                  </a:lnTo>
                  <a:lnTo>
                    <a:pt x="504" y="1076"/>
                  </a:lnTo>
                  <a:lnTo>
                    <a:pt x="529" y="1080"/>
                  </a:lnTo>
                  <a:lnTo>
                    <a:pt x="525" y="1110"/>
                  </a:lnTo>
                  <a:lnTo>
                    <a:pt x="534" y="1139"/>
                  </a:lnTo>
                  <a:lnTo>
                    <a:pt x="748" y="1139"/>
                  </a:lnTo>
                  <a:lnTo>
                    <a:pt x="748" y="1101"/>
                  </a:lnTo>
                  <a:lnTo>
                    <a:pt x="702" y="1067"/>
                  </a:lnTo>
                  <a:lnTo>
                    <a:pt x="630" y="1054"/>
                  </a:lnTo>
                  <a:lnTo>
                    <a:pt x="647" y="1037"/>
                  </a:lnTo>
                  <a:lnTo>
                    <a:pt x="508" y="553"/>
                  </a:lnTo>
                  <a:lnTo>
                    <a:pt x="534" y="553"/>
                  </a:lnTo>
                  <a:lnTo>
                    <a:pt x="534" y="213"/>
                  </a:lnTo>
                  <a:lnTo>
                    <a:pt x="647" y="451"/>
                  </a:lnTo>
                  <a:lnTo>
                    <a:pt x="660" y="438"/>
                  </a:lnTo>
                  <a:lnTo>
                    <a:pt x="693" y="506"/>
                  </a:lnTo>
                  <a:lnTo>
                    <a:pt x="714" y="510"/>
                  </a:lnTo>
                  <a:lnTo>
                    <a:pt x="765" y="481"/>
                  </a:lnTo>
                  <a:lnTo>
                    <a:pt x="765" y="459"/>
                  </a:lnTo>
                  <a:lnTo>
                    <a:pt x="727" y="404"/>
                  </a:lnTo>
                  <a:lnTo>
                    <a:pt x="735" y="396"/>
                  </a:lnTo>
                  <a:lnTo>
                    <a:pt x="555" y="34"/>
                  </a:lnTo>
                  <a:lnTo>
                    <a:pt x="450" y="34"/>
                  </a:lnTo>
                  <a:lnTo>
                    <a:pt x="416" y="0"/>
                  </a:lnTo>
                  <a:lnTo>
                    <a:pt x="336" y="0"/>
                  </a:lnTo>
                  <a:lnTo>
                    <a:pt x="307" y="34"/>
                  </a:lnTo>
                  <a:lnTo>
                    <a:pt x="210" y="34"/>
                  </a:lnTo>
                  <a:lnTo>
                    <a:pt x="29" y="396"/>
                  </a:lnTo>
                  <a:close/>
                </a:path>
              </a:pathLst>
            </a:custGeom>
            <a:grpFill/>
            <a:ln w="952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6"/>
            <p:cNvSpPr>
              <a:spLocks/>
            </p:cNvSpPr>
            <p:nvPr/>
          </p:nvSpPr>
          <p:spPr bwMode="auto">
            <a:xfrm>
              <a:off x="208" y="1574"/>
              <a:ext cx="765" cy="1139"/>
            </a:xfrm>
            <a:custGeom>
              <a:avLst/>
              <a:gdLst/>
              <a:ahLst/>
              <a:cxnLst>
                <a:cxn ang="0">
                  <a:pos x="30" y="395"/>
                </a:cxn>
                <a:cxn ang="0">
                  <a:pos x="38" y="403"/>
                </a:cxn>
                <a:cxn ang="0">
                  <a:pos x="0" y="459"/>
                </a:cxn>
                <a:cxn ang="0">
                  <a:pos x="0" y="480"/>
                </a:cxn>
                <a:cxn ang="0">
                  <a:pos x="51" y="510"/>
                </a:cxn>
                <a:cxn ang="0">
                  <a:pos x="67" y="505"/>
                </a:cxn>
                <a:cxn ang="0">
                  <a:pos x="101" y="437"/>
                </a:cxn>
                <a:cxn ang="0">
                  <a:pos x="114" y="446"/>
                </a:cxn>
                <a:cxn ang="0">
                  <a:pos x="231" y="212"/>
                </a:cxn>
                <a:cxn ang="0">
                  <a:pos x="231" y="552"/>
                </a:cxn>
                <a:cxn ang="0">
                  <a:pos x="256" y="552"/>
                </a:cxn>
                <a:cxn ang="0">
                  <a:pos x="114" y="1037"/>
                </a:cxn>
                <a:cxn ang="0">
                  <a:pos x="135" y="1054"/>
                </a:cxn>
                <a:cxn ang="0">
                  <a:pos x="63" y="1066"/>
                </a:cxn>
                <a:cxn ang="0">
                  <a:pos x="17" y="1100"/>
                </a:cxn>
                <a:cxn ang="0">
                  <a:pos x="17" y="1139"/>
                </a:cxn>
                <a:cxn ang="0">
                  <a:pos x="235" y="1139"/>
                </a:cxn>
                <a:cxn ang="0">
                  <a:pos x="240" y="1105"/>
                </a:cxn>
                <a:cxn ang="0">
                  <a:pos x="235" y="1079"/>
                </a:cxn>
                <a:cxn ang="0">
                  <a:pos x="261" y="1075"/>
                </a:cxn>
                <a:cxn ang="0">
                  <a:pos x="383" y="697"/>
                </a:cxn>
                <a:cxn ang="0">
                  <a:pos x="504" y="1075"/>
                </a:cxn>
                <a:cxn ang="0">
                  <a:pos x="530" y="1079"/>
                </a:cxn>
                <a:cxn ang="0">
                  <a:pos x="525" y="1109"/>
                </a:cxn>
                <a:cxn ang="0">
                  <a:pos x="534" y="1139"/>
                </a:cxn>
                <a:cxn ang="0">
                  <a:pos x="748" y="1139"/>
                </a:cxn>
                <a:cxn ang="0">
                  <a:pos x="748" y="1100"/>
                </a:cxn>
                <a:cxn ang="0">
                  <a:pos x="702" y="1066"/>
                </a:cxn>
                <a:cxn ang="0">
                  <a:pos x="630" y="1054"/>
                </a:cxn>
                <a:cxn ang="0">
                  <a:pos x="647" y="1037"/>
                </a:cxn>
                <a:cxn ang="0">
                  <a:pos x="509" y="552"/>
                </a:cxn>
                <a:cxn ang="0">
                  <a:pos x="534" y="552"/>
                </a:cxn>
                <a:cxn ang="0">
                  <a:pos x="534" y="212"/>
                </a:cxn>
                <a:cxn ang="0">
                  <a:pos x="647" y="450"/>
                </a:cxn>
                <a:cxn ang="0">
                  <a:pos x="660" y="437"/>
                </a:cxn>
                <a:cxn ang="0">
                  <a:pos x="693" y="505"/>
                </a:cxn>
                <a:cxn ang="0">
                  <a:pos x="714" y="510"/>
                </a:cxn>
                <a:cxn ang="0">
                  <a:pos x="765" y="480"/>
                </a:cxn>
                <a:cxn ang="0">
                  <a:pos x="765" y="459"/>
                </a:cxn>
                <a:cxn ang="0">
                  <a:pos x="727" y="403"/>
                </a:cxn>
                <a:cxn ang="0">
                  <a:pos x="735" y="395"/>
                </a:cxn>
                <a:cxn ang="0">
                  <a:pos x="555" y="34"/>
                </a:cxn>
                <a:cxn ang="0">
                  <a:pos x="450" y="34"/>
                </a:cxn>
                <a:cxn ang="0">
                  <a:pos x="416" y="0"/>
                </a:cxn>
                <a:cxn ang="0">
                  <a:pos x="336" y="0"/>
                </a:cxn>
                <a:cxn ang="0">
                  <a:pos x="307" y="34"/>
                </a:cxn>
                <a:cxn ang="0">
                  <a:pos x="210" y="34"/>
                </a:cxn>
                <a:cxn ang="0">
                  <a:pos x="30" y="395"/>
                </a:cxn>
              </a:cxnLst>
              <a:rect l="0" t="0" r="r" b="b"/>
              <a:pathLst>
                <a:path w="765" h="1139">
                  <a:moveTo>
                    <a:pt x="30" y="395"/>
                  </a:moveTo>
                  <a:lnTo>
                    <a:pt x="38" y="403"/>
                  </a:lnTo>
                  <a:lnTo>
                    <a:pt x="0" y="459"/>
                  </a:lnTo>
                  <a:lnTo>
                    <a:pt x="0" y="480"/>
                  </a:lnTo>
                  <a:lnTo>
                    <a:pt x="51" y="510"/>
                  </a:lnTo>
                  <a:lnTo>
                    <a:pt x="67" y="505"/>
                  </a:lnTo>
                  <a:lnTo>
                    <a:pt x="101" y="437"/>
                  </a:lnTo>
                  <a:lnTo>
                    <a:pt x="114" y="446"/>
                  </a:lnTo>
                  <a:lnTo>
                    <a:pt x="231" y="212"/>
                  </a:lnTo>
                  <a:lnTo>
                    <a:pt x="231" y="552"/>
                  </a:lnTo>
                  <a:lnTo>
                    <a:pt x="256" y="552"/>
                  </a:lnTo>
                  <a:lnTo>
                    <a:pt x="114" y="1037"/>
                  </a:lnTo>
                  <a:lnTo>
                    <a:pt x="135" y="1054"/>
                  </a:lnTo>
                  <a:lnTo>
                    <a:pt x="63" y="1066"/>
                  </a:lnTo>
                  <a:lnTo>
                    <a:pt x="17" y="1100"/>
                  </a:lnTo>
                  <a:lnTo>
                    <a:pt x="17" y="1139"/>
                  </a:lnTo>
                  <a:lnTo>
                    <a:pt x="235" y="1139"/>
                  </a:lnTo>
                  <a:lnTo>
                    <a:pt x="240" y="1105"/>
                  </a:lnTo>
                  <a:lnTo>
                    <a:pt x="235" y="1079"/>
                  </a:lnTo>
                  <a:lnTo>
                    <a:pt x="261" y="1075"/>
                  </a:lnTo>
                  <a:lnTo>
                    <a:pt x="383" y="697"/>
                  </a:lnTo>
                  <a:lnTo>
                    <a:pt x="504" y="1075"/>
                  </a:lnTo>
                  <a:lnTo>
                    <a:pt x="530" y="1079"/>
                  </a:lnTo>
                  <a:lnTo>
                    <a:pt x="525" y="1109"/>
                  </a:lnTo>
                  <a:lnTo>
                    <a:pt x="534" y="1139"/>
                  </a:lnTo>
                  <a:lnTo>
                    <a:pt x="748" y="1139"/>
                  </a:lnTo>
                  <a:lnTo>
                    <a:pt x="748" y="1100"/>
                  </a:lnTo>
                  <a:lnTo>
                    <a:pt x="702" y="1066"/>
                  </a:lnTo>
                  <a:lnTo>
                    <a:pt x="630" y="1054"/>
                  </a:lnTo>
                  <a:lnTo>
                    <a:pt x="647" y="1037"/>
                  </a:lnTo>
                  <a:lnTo>
                    <a:pt x="509" y="552"/>
                  </a:lnTo>
                  <a:lnTo>
                    <a:pt x="534" y="552"/>
                  </a:lnTo>
                  <a:lnTo>
                    <a:pt x="534" y="212"/>
                  </a:lnTo>
                  <a:lnTo>
                    <a:pt x="647" y="450"/>
                  </a:lnTo>
                  <a:lnTo>
                    <a:pt x="660" y="437"/>
                  </a:lnTo>
                  <a:lnTo>
                    <a:pt x="693" y="505"/>
                  </a:lnTo>
                  <a:lnTo>
                    <a:pt x="714" y="510"/>
                  </a:lnTo>
                  <a:lnTo>
                    <a:pt x="765" y="480"/>
                  </a:lnTo>
                  <a:lnTo>
                    <a:pt x="765" y="459"/>
                  </a:lnTo>
                  <a:lnTo>
                    <a:pt x="727" y="403"/>
                  </a:lnTo>
                  <a:lnTo>
                    <a:pt x="735" y="395"/>
                  </a:lnTo>
                  <a:lnTo>
                    <a:pt x="555" y="34"/>
                  </a:lnTo>
                  <a:lnTo>
                    <a:pt x="450" y="34"/>
                  </a:lnTo>
                  <a:lnTo>
                    <a:pt x="416" y="0"/>
                  </a:lnTo>
                  <a:lnTo>
                    <a:pt x="336" y="0"/>
                  </a:lnTo>
                  <a:lnTo>
                    <a:pt x="307" y="34"/>
                  </a:lnTo>
                  <a:lnTo>
                    <a:pt x="210" y="34"/>
                  </a:lnTo>
                  <a:lnTo>
                    <a:pt x="30" y="395"/>
                  </a:lnTo>
                  <a:close/>
                </a:path>
              </a:pathLst>
            </a:custGeom>
            <a:grpFill/>
            <a:ln w="12700">
              <a:solidFill>
                <a:schemeClr val="accent3">
                  <a:lumMod val="50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7"/>
            <p:cNvSpPr>
              <a:spLocks/>
            </p:cNvSpPr>
            <p:nvPr/>
          </p:nvSpPr>
          <p:spPr bwMode="auto">
            <a:xfrm>
              <a:off x="498" y="1344"/>
              <a:ext cx="177" cy="242"/>
            </a:xfrm>
            <a:custGeom>
              <a:avLst/>
              <a:gdLst/>
              <a:ahLst/>
              <a:cxnLst>
                <a:cxn ang="0">
                  <a:pos x="109" y="0"/>
                </a:cxn>
                <a:cxn ang="0">
                  <a:pos x="63" y="0"/>
                </a:cxn>
                <a:cxn ang="0">
                  <a:pos x="42" y="4"/>
                </a:cxn>
                <a:cxn ang="0">
                  <a:pos x="8" y="34"/>
                </a:cxn>
                <a:cxn ang="0">
                  <a:pos x="4" y="64"/>
                </a:cxn>
                <a:cxn ang="0">
                  <a:pos x="4" y="102"/>
                </a:cxn>
                <a:cxn ang="0">
                  <a:pos x="0" y="119"/>
                </a:cxn>
                <a:cxn ang="0">
                  <a:pos x="0" y="136"/>
                </a:cxn>
                <a:cxn ang="0">
                  <a:pos x="21" y="213"/>
                </a:cxn>
                <a:cxn ang="0">
                  <a:pos x="42" y="234"/>
                </a:cxn>
                <a:cxn ang="0">
                  <a:pos x="88" y="242"/>
                </a:cxn>
                <a:cxn ang="0">
                  <a:pos x="130" y="234"/>
                </a:cxn>
                <a:cxn ang="0">
                  <a:pos x="151" y="213"/>
                </a:cxn>
                <a:cxn ang="0">
                  <a:pos x="168" y="162"/>
                </a:cxn>
                <a:cxn ang="0">
                  <a:pos x="177" y="136"/>
                </a:cxn>
                <a:cxn ang="0">
                  <a:pos x="177" y="119"/>
                </a:cxn>
                <a:cxn ang="0">
                  <a:pos x="168" y="102"/>
                </a:cxn>
                <a:cxn ang="0">
                  <a:pos x="168" y="64"/>
                </a:cxn>
                <a:cxn ang="0">
                  <a:pos x="164" y="34"/>
                </a:cxn>
                <a:cxn ang="0">
                  <a:pos x="130" y="4"/>
                </a:cxn>
                <a:cxn ang="0">
                  <a:pos x="109" y="0"/>
                </a:cxn>
              </a:cxnLst>
              <a:rect l="0" t="0" r="r" b="b"/>
              <a:pathLst>
                <a:path w="177" h="242">
                  <a:moveTo>
                    <a:pt x="109" y="0"/>
                  </a:moveTo>
                  <a:lnTo>
                    <a:pt x="63" y="0"/>
                  </a:lnTo>
                  <a:lnTo>
                    <a:pt x="42" y="4"/>
                  </a:lnTo>
                  <a:lnTo>
                    <a:pt x="8" y="34"/>
                  </a:lnTo>
                  <a:lnTo>
                    <a:pt x="4" y="64"/>
                  </a:lnTo>
                  <a:lnTo>
                    <a:pt x="4" y="102"/>
                  </a:lnTo>
                  <a:lnTo>
                    <a:pt x="0" y="119"/>
                  </a:lnTo>
                  <a:lnTo>
                    <a:pt x="0" y="136"/>
                  </a:lnTo>
                  <a:lnTo>
                    <a:pt x="21" y="213"/>
                  </a:lnTo>
                  <a:lnTo>
                    <a:pt x="42" y="234"/>
                  </a:lnTo>
                  <a:lnTo>
                    <a:pt x="88" y="242"/>
                  </a:lnTo>
                  <a:lnTo>
                    <a:pt x="130" y="234"/>
                  </a:lnTo>
                  <a:lnTo>
                    <a:pt x="151" y="213"/>
                  </a:lnTo>
                  <a:lnTo>
                    <a:pt x="168" y="162"/>
                  </a:lnTo>
                  <a:lnTo>
                    <a:pt x="177" y="136"/>
                  </a:lnTo>
                  <a:lnTo>
                    <a:pt x="177" y="119"/>
                  </a:lnTo>
                  <a:lnTo>
                    <a:pt x="168" y="102"/>
                  </a:lnTo>
                  <a:lnTo>
                    <a:pt x="168" y="64"/>
                  </a:lnTo>
                  <a:lnTo>
                    <a:pt x="164" y="34"/>
                  </a:lnTo>
                  <a:lnTo>
                    <a:pt x="130" y="4"/>
                  </a:lnTo>
                  <a:lnTo>
                    <a:pt x="109" y="0"/>
                  </a:lnTo>
                  <a:close/>
                </a:path>
              </a:pathLst>
            </a:custGeom>
            <a:grpFill/>
            <a:ln w="952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8"/>
            <p:cNvSpPr>
              <a:spLocks/>
            </p:cNvSpPr>
            <p:nvPr/>
          </p:nvSpPr>
          <p:spPr bwMode="auto">
            <a:xfrm>
              <a:off x="502" y="1348"/>
              <a:ext cx="177" cy="243"/>
            </a:xfrm>
            <a:custGeom>
              <a:avLst/>
              <a:gdLst/>
              <a:ahLst/>
              <a:cxnLst>
                <a:cxn ang="0">
                  <a:pos x="110" y="0"/>
                </a:cxn>
                <a:cxn ang="0">
                  <a:pos x="63" y="0"/>
                </a:cxn>
                <a:cxn ang="0">
                  <a:pos x="42" y="5"/>
                </a:cxn>
                <a:cxn ang="0">
                  <a:pos x="9" y="34"/>
                </a:cxn>
                <a:cxn ang="0">
                  <a:pos x="4" y="64"/>
                </a:cxn>
                <a:cxn ang="0">
                  <a:pos x="4" y="102"/>
                </a:cxn>
                <a:cxn ang="0">
                  <a:pos x="0" y="119"/>
                </a:cxn>
                <a:cxn ang="0">
                  <a:pos x="0" y="136"/>
                </a:cxn>
                <a:cxn ang="0">
                  <a:pos x="21" y="213"/>
                </a:cxn>
                <a:cxn ang="0">
                  <a:pos x="42" y="234"/>
                </a:cxn>
                <a:cxn ang="0">
                  <a:pos x="89" y="243"/>
                </a:cxn>
                <a:cxn ang="0">
                  <a:pos x="131" y="234"/>
                </a:cxn>
                <a:cxn ang="0">
                  <a:pos x="152" y="213"/>
                </a:cxn>
                <a:cxn ang="0">
                  <a:pos x="168" y="162"/>
                </a:cxn>
                <a:cxn ang="0">
                  <a:pos x="177" y="136"/>
                </a:cxn>
                <a:cxn ang="0">
                  <a:pos x="177" y="119"/>
                </a:cxn>
                <a:cxn ang="0">
                  <a:pos x="168" y="102"/>
                </a:cxn>
                <a:cxn ang="0">
                  <a:pos x="168" y="64"/>
                </a:cxn>
                <a:cxn ang="0">
                  <a:pos x="164" y="34"/>
                </a:cxn>
                <a:cxn ang="0">
                  <a:pos x="131" y="5"/>
                </a:cxn>
                <a:cxn ang="0">
                  <a:pos x="110" y="0"/>
                </a:cxn>
              </a:cxnLst>
              <a:rect l="0" t="0" r="r" b="b"/>
              <a:pathLst>
                <a:path w="177" h="243">
                  <a:moveTo>
                    <a:pt x="110" y="0"/>
                  </a:moveTo>
                  <a:lnTo>
                    <a:pt x="63" y="0"/>
                  </a:lnTo>
                  <a:lnTo>
                    <a:pt x="42" y="5"/>
                  </a:lnTo>
                  <a:lnTo>
                    <a:pt x="9" y="34"/>
                  </a:lnTo>
                  <a:lnTo>
                    <a:pt x="4" y="64"/>
                  </a:lnTo>
                  <a:lnTo>
                    <a:pt x="4" y="102"/>
                  </a:lnTo>
                  <a:lnTo>
                    <a:pt x="0" y="119"/>
                  </a:lnTo>
                  <a:lnTo>
                    <a:pt x="0" y="136"/>
                  </a:lnTo>
                  <a:lnTo>
                    <a:pt x="21" y="213"/>
                  </a:lnTo>
                  <a:lnTo>
                    <a:pt x="42" y="234"/>
                  </a:lnTo>
                  <a:lnTo>
                    <a:pt x="89" y="243"/>
                  </a:lnTo>
                  <a:lnTo>
                    <a:pt x="131" y="234"/>
                  </a:lnTo>
                  <a:lnTo>
                    <a:pt x="152" y="213"/>
                  </a:lnTo>
                  <a:lnTo>
                    <a:pt x="168" y="162"/>
                  </a:lnTo>
                  <a:lnTo>
                    <a:pt x="177" y="136"/>
                  </a:lnTo>
                  <a:lnTo>
                    <a:pt x="177" y="119"/>
                  </a:lnTo>
                  <a:lnTo>
                    <a:pt x="168" y="102"/>
                  </a:lnTo>
                  <a:lnTo>
                    <a:pt x="168" y="64"/>
                  </a:lnTo>
                  <a:lnTo>
                    <a:pt x="164" y="34"/>
                  </a:lnTo>
                  <a:lnTo>
                    <a:pt x="131" y="5"/>
                  </a:lnTo>
                  <a:lnTo>
                    <a:pt x="110" y="0"/>
                  </a:lnTo>
                  <a:close/>
                </a:path>
              </a:pathLst>
            </a:custGeom>
            <a:grpFill/>
            <a:ln w="12700">
              <a:solidFill>
                <a:schemeClr val="accent3">
                  <a:lumMod val="50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8" name="Group 4"/>
          <p:cNvGrpSpPr>
            <a:grpSpLocks noChangeAspect="1"/>
          </p:cNvGrpSpPr>
          <p:nvPr/>
        </p:nvGrpSpPr>
        <p:grpSpPr bwMode="auto">
          <a:xfrm>
            <a:off x="7524328" y="2132856"/>
            <a:ext cx="1220788" cy="2173288"/>
            <a:chOff x="204" y="1344"/>
            <a:chExt cx="769" cy="1369"/>
          </a:xfrm>
          <a:solidFill>
            <a:schemeClr val="tx2">
              <a:lumMod val="60000"/>
              <a:lumOff val="40000"/>
            </a:schemeClr>
          </a:solidFill>
        </p:grpSpPr>
        <p:sp>
          <p:nvSpPr>
            <p:cNvPr id="29" name="Freeform 5"/>
            <p:cNvSpPr>
              <a:spLocks/>
            </p:cNvSpPr>
            <p:nvPr/>
          </p:nvSpPr>
          <p:spPr bwMode="auto">
            <a:xfrm>
              <a:off x="204" y="1569"/>
              <a:ext cx="765" cy="1139"/>
            </a:xfrm>
            <a:custGeom>
              <a:avLst/>
              <a:gdLst/>
              <a:ahLst/>
              <a:cxnLst>
                <a:cxn ang="0">
                  <a:pos x="29" y="396"/>
                </a:cxn>
                <a:cxn ang="0">
                  <a:pos x="38" y="404"/>
                </a:cxn>
                <a:cxn ang="0">
                  <a:pos x="0" y="459"/>
                </a:cxn>
                <a:cxn ang="0">
                  <a:pos x="0" y="481"/>
                </a:cxn>
                <a:cxn ang="0">
                  <a:pos x="50" y="510"/>
                </a:cxn>
                <a:cxn ang="0">
                  <a:pos x="67" y="506"/>
                </a:cxn>
                <a:cxn ang="0">
                  <a:pos x="101" y="438"/>
                </a:cxn>
                <a:cxn ang="0">
                  <a:pos x="113" y="447"/>
                </a:cxn>
                <a:cxn ang="0">
                  <a:pos x="231" y="213"/>
                </a:cxn>
                <a:cxn ang="0">
                  <a:pos x="231" y="553"/>
                </a:cxn>
                <a:cxn ang="0">
                  <a:pos x="256" y="553"/>
                </a:cxn>
                <a:cxn ang="0">
                  <a:pos x="113" y="1037"/>
                </a:cxn>
                <a:cxn ang="0">
                  <a:pos x="134" y="1054"/>
                </a:cxn>
                <a:cxn ang="0">
                  <a:pos x="63" y="1067"/>
                </a:cxn>
                <a:cxn ang="0">
                  <a:pos x="17" y="1101"/>
                </a:cxn>
                <a:cxn ang="0">
                  <a:pos x="17" y="1139"/>
                </a:cxn>
                <a:cxn ang="0">
                  <a:pos x="235" y="1139"/>
                </a:cxn>
                <a:cxn ang="0">
                  <a:pos x="239" y="1105"/>
                </a:cxn>
                <a:cxn ang="0">
                  <a:pos x="235" y="1080"/>
                </a:cxn>
                <a:cxn ang="0">
                  <a:pos x="260" y="1076"/>
                </a:cxn>
                <a:cxn ang="0">
                  <a:pos x="382" y="697"/>
                </a:cxn>
                <a:cxn ang="0">
                  <a:pos x="504" y="1076"/>
                </a:cxn>
                <a:cxn ang="0">
                  <a:pos x="529" y="1080"/>
                </a:cxn>
                <a:cxn ang="0">
                  <a:pos x="525" y="1110"/>
                </a:cxn>
                <a:cxn ang="0">
                  <a:pos x="534" y="1139"/>
                </a:cxn>
                <a:cxn ang="0">
                  <a:pos x="748" y="1139"/>
                </a:cxn>
                <a:cxn ang="0">
                  <a:pos x="748" y="1101"/>
                </a:cxn>
                <a:cxn ang="0">
                  <a:pos x="702" y="1067"/>
                </a:cxn>
                <a:cxn ang="0">
                  <a:pos x="630" y="1054"/>
                </a:cxn>
                <a:cxn ang="0">
                  <a:pos x="647" y="1037"/>
                </a:cxn>
                <a:cxn ang="0">
                  <a:pos x="508" y="553"/>
                </a:cxn>
                <a:cxn ang="0">
                  <a:pos x="534" y="553"/>
                </a:cxn>
                <a:cxn ang="0">
                  <a:pos x="534" y="213"/>
                </a:cxn>
                <a:cxn ang="0">
                  <a:pos x="647" y="451"/>
                </a:cxn>
                <a:cxn ang="0">
                  <a:pos x="660" y="438"/>
                </a:cxn>
                <a:cxn ang="0">
                  <a:pos x="693" y="506"/>
                </a:cxn>
                <a:cxn ang="0">
                  <a:pos x="714" y="510"/>
                </a:cxn>
                <a:cxn ang="0">
                  <a:pos x="765" y="481"/>
                </a:cxn>
                <a:cxn ang="0">
                  <a:pos x="765" y="459"/>
                </a:cxn>
                <a:cxn ang="0">
                  <a:pos x="727" y="404"/>
                </a:cxn>
                <a:cxn ang="0">
                  <a:pos x="735" y="396"/>
                </a:cxn>
                <a:cxn ang="0">
                  <a:pos x="555" y="34"/>
                </a:cxn>
                <a:cxn ang="0">
                  <a:pos x="450" y="34"/>
                </a:cxn>
                <a:cxn ang="0">
                  <a:pos x="416" y="0"/>
                </a:cxn>
                <a:cxn ang="0">
                  <a:pos x="336" y="0"/>
                </a:cxn>
                <a:cxn ang="0">
                  <a:pos x="307" y="34"/>
                </a:cxn>
                <a:cxn ang="0">
                  <a:pos x="210" y="34"/>
                </a:cxn>
                <a:cxn ang="0">
                  <a:pos x="29" y="396"/>
                </a:cxn>
              </a:cxnLst>
              <a:rect l="0" t="0" r="r" b="b"/>
              <a:pathLst>
                <a:path w="765" h="1139">
                  <a:moveTo>
                    <a:pt x="29" y="396"/>
                  </a:moveTo>
                  <a:lnTo>
                    <a:pt x="38" y="404"/>
                  </a:lnTo>
                  <a:lnTo>
                    <a:pt x="0" y="459"/>
                  </a:lnTo>
                  <a:lnTo>
                    <a:pt x="0" y="481"/>
                  </a:lnTo>
                  <a:lnTo>
                    <a:pt x="50" y="510"/>
                  </a:lnTo>
                  <a:lnTo>
                    <a:pt x="67" y="506"/>
                  </a:lnTo>
                  <a:lnTo>
                    <a:pt x="101" y="438"/>
                  </a:lnTo>
                  <a:lnTo>
                    <a:pt x="113" y="447"/>
                  </a:lnTo>
                  <a:lnTo>
                    <a:pt x="231" y="213"/>
                  </a:lnTo>
                  <a:lnTo>
                    <a:pt x="231" y="553"/>
                  </a:lnTo>
                  <a:lnTo>
                    <a:pt x="256" y="553"/>
                  </a:lnTo>
                  <a:lnTo>
                    <a:pt x="113" y="1037"/>
                  </a:lnTo>
                  <a:lnTo>
                    <a:pt x="134" y="1054"/>
                  </a:lnTo>
                  <a:lnTo>
                    <a:pt x="63" y="1067"/>
                  </a:lnTo>
                  <a:lnTo>
                    <a:pt x="17" y="1101"/>
                  </a:lnTo>
                  <a:lnTo>
                    <a:pt x="17" y="1139"/>
                  </a:lnTo>
                  <a:lnTo>
                    <a:pt x="235" y="1139"/>
                  </a:lnTo>
                  <a:lnTo>
                    <a:pt x="239" y="1105"/>
                  </a:lnTo>
                  <a:lnTo>
                    <a:pt x="235" y="1080"/>
                  </a:lnTo>
                  <a:lnTo>
                    <a:pt x="260" y="1076"/>
                  </a:lnTo>
                  <a:lnTo>
                    <a:pt x="382" y="697"/>
                  </a:lnTo>
                  <a:lnTo>
                    <a:pt x="504" y="1076"/>
                  </a:lnTo>
                  <a:lnTo>
                    <a:pt x="529" y="1080"/>
                  </a:lnTo>
                  <a:lnTo>
                    <a:pt x="525" y="1110"/>
                  </a:lnTo>
                  <a:lnTo>
                    <a:pt x="534" y="1139"/>
                  </a:lnTo>
                  <a:lnTo>
                    <a:pt x="748" y="1139"/>
                  </a:lnTo>
                  <a:lnTo>
                    <a:pt x="748" y="1101"/>
                  </a:lnTo>
                  <a:lnTo>
                    <a:pt x="702" y="1067"/>
                  </a:lnTo>
                  <a:lnTo>
                    <a:pt x="630" y="1054"/>
                  </a:lnTo>
                  <a:lnTo>
                    <a:pt x="647" y="1037"/>
                  </a:lnTo>
                  <a:lnTo>
                    <a:pt x="508" y="553"/>
                  </a:lnTo>
                  <a:lnTo>
                    <a:pt x="534" y="553"/>
                  </a:lnTo>
                  <a:lnTo>
                    <a:pt x="534" y="213"/>
                  </a:lnTo>
                  <a:lnTo>
                    <a:pt x="647" y="451"/>
                  </a:lnTo>
                  <a:lnTo>
                    <a:pt x="660" y="438"/>
                  </a:lnTo>
                  <a:lnTo>
                    <a:pt x="693" y="506"/>
                  </a:lnTo>
                  <a:lnTo>
                    <a:pt x="714" y="510"/>
                  </a:lnTo>
                  <a:lnTo>
                    <a:pt x="765" y="481"/>
                  </a:lnTo>
                  <a:lnTo>
                    <a:pt x="765" y="459"/>
                  </a:lnTo>
                  <a:lnTo>
                    <a:pt x="727" y="404"/>
                  </a:lnTo>
                  <a:lnTo>
                    <a:pt x="735" y="396"/>
                  </a:lnTo>
                  <a:lnTo>
                    <a:pt x="555" y="34"/>
                  </a:lnTo>
                  <a:lnTo>
                    <a:pt x="450" y="34"/>
                  </a:lnTo>
                  <a:lnTo>
                    <a:pt x="416" y="0"/>
                  </a:lnTo>
                  <a:lnTo>
                    <a:pt x="336" y="0"/>
                  </a:lnTo>
                  <a:lnTo>
                    <a:pt x="307" y="34"/>
                  </a:lnTo>
                  <a:lnTo>
                    <a:pt x="210" y="34"/>
                  </a:lnTo>
                  <a:lnTo>
                    <a:pt x="29" y="39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6"/>
            <p:cNvSpPr>
              <a:spLocks/>
            </p:cNvSpPr>
            <p:nvPr/>
          </p:nvSpPr>
          <p:spPr bwMode="auto">
            <a:xfrm>
              <a:off x="208" y="1574"/>
              <a:ext cx="765" cy="1139"/>
            </a:xfrm>
            <a:custGeom>
              <a:avLst/>
              <a:gdLst/>
              <a:ahLst/>
              <a:cxnLst>
                <a:cxn ang="0">
                  <a:pos x="30" y="395"/>
                </a:cxn>
                <a:cxn ang="0">
                  <a:pos x="38" y="403"/>
                </a:cxn>
                <a:cxn ang="0">
                  <a:pos x="0" y="459"/>
                </a:cxn>
                <a:cxn ang="0">
                  <a:pos x="0" y="480"/>
                </a:cxn>
                <a:cxn ang="0">
                  <a:pos x="51" y="510"/>
                </a:cxn>
                <a:cxn ang="0">
                  <a:pos x="67" y="505"/>
                </a:cxn>
                <a:cxn ang="0">
                  <a:pos x="101" y="437"/>
                </a:cxn>
                <a:cxn ang="0">
                  <a:pos x="114" y="446"/>
                </a:cxn>
                <a:cxn ang="0">
                  <a:pos x="231" y="212"/>
                </a:cxn>
                <a:cxn ang="0">
                  <a:pos x="231" y="552"/>
                </a:cxn>
                <a:cxn ang="0">
                  <a:pos x="256" y="552"/>
                </a:cxn>
                <a:cxn ang="0">
                  <a:pos x="114" y="1037"/>
                </a:cxn>
                <a:cxn ang="0">
                  <a:pos x="135" y="1054"/>
                </a:cxn>
                <a:cxn ang="0">
                  <a:pos x="63" y="1066"/>
                </a:cxn>
                <a:cxn ang="0">
                  <a:pos x="17" y="1100"/>
                </a:cxn>
                <a:cxn ang="0">
                  <a:pos x="17" y="1139"/>
                </a:cxn>
                <a:cxn ang="0">
                  <a:pos x="235" y="1139"/>
                </a:cxn>
                <a:cxn ang="0">
                  <a:pos x="240" y="1105"/>
                </a:cxn>
                <a:cxn ang="0">
                  <a:pos x="235" y="1079"/>
                </a:cxn>
                <a:cxn ang="0">
                  <a:pos x="261" y="1075"/>
                </a:cxn>
                <a:cxn ang="0">
                  <a:pos x="383" y="697"/>
                </a:cxn>
                <a:cxn ang="0">
                  <a:pos x="504" y="1075"/>
                </a:cxn>
                <a:cxn ang="0">
                  <a:pos x="530" y="1079"/>
                </a:cxn>
                <a:cxn ang="0">
                  <a:pos x="525" y="1109"/>
                </a:cxn>
                <a:cxn ang="0">
                  <a:pos x="534" y="1139"/>
                </a:cxn>
                <a:cxn ang="0">
                  <a:pos x="748" y="1139"/>
                </a:cxn>
                <a:cxn ang="0">
                  <a:pos x="748" y="1100"/>
                </a:cxn>
                <a:cxn ang="0">
                  <a:pos x="702" y="1066"/>
                </a:cxn>
                <a:cxn ang="0">
                  <a:pos x="630" y="1054"/>
                </a:cxn>
                <a:cxn ang="0">
                  <a:pos x="647" y="1037"/>
                </a:cxn>
                <a:cxn ang="0">
                  <a:pos x="509" y="552"/>
                </a:cxn>
                <a:cxn ang="0">
                  <a:pos x="534" y="552"/>
                </a:cxn>
                <a:cxn ang="0">
                  <a:pos x="534" y="212"/>
                </a:cxn>
                <a:cxn ang="0">
                  <a:pos x="647" y="450"/>
                </a:cxn>
                <a:cxn ang="0">
                  <a:pos x="660" y="437"/>
                </a:cxn>
                <a:cxn ang="0">
                  <a:pos x="693" y="505"/>
                </a:cxn>
                <a:cxn ang="0">
                  <a:pos x="714" y="510"/>
                </a:cxn>
                <a:cxn ang="0">
                  <a:pos x="765" y="480"/>
                </a:cxn>
                <a:cxn ang="0">
                  <a:pos x="765" y="459"/>
                </a:cxn>
                <a:cxn ang="0">
                  <a:pos x="727" y="403"/>
                </a:cxn>
                <a:cxn ang="0">
                  <a:pos x="735" y="395"/>
                </a:cxn>
                <a:cxn ang="0">
                  <a:pos x="555" y="34"/>
                </a:cxn>
                <a:cxn ang="0">
                  <a:pos x="450" y="34"/>
                </a:cxn>
                <a:cxn ang="0">
                  <a:pos x="416" y="0"/>
                </a:cxn>
                <a:cxn ang="0">
                  <a:pos x="336" y="0"/>
                </a:cxn>
                <a:cxn ang="0">
                  <a:pos x="307" y="34"/>
                </a:cxn>
                <a:cxn ang="0">
                  <a:pos x="210" y="34"/>
                </a:cxn>
                <a:cxn ang="0">
                  <a:pos x="30" y="395"/>
                </a:cxn>
              </a:cxnLst>
              <a:rect l="0" t="0" r="r" b="b"/>
              <a:pathLst>
                <a:path w="765" h="1139">
                  <a:moveTo>
                    <a:pt x="30" y="395"/>
                  </a:moveTo>
                  <a:lnTo>
                    <a:pt x="38" y="403"/>
                  </a:lnTo>
                  <a:lnTo>
                    <a:pt x="0" y="459"/>
                  </a:lnTo>
                  <a:lnTo>
                    <a:pt x="0" y="480"/>
                  </a:lnTo>
                  <a:lnTo>
                    <a:pt x="51" y="510"/>
                  </a:lnTo>
                  <a:lnTo>
                    <a:pt x="67" y="505"/>
                  </a:lnTo>
                  <a:lnTo>
                    <a:pt x="101" y="437"/>
                  </a:lnTo>
                  <a:lnTo>
                    <a:pt x="114" y="446"/>
                  </a:lnTo>
                  <a:lnTo>
                    <a:pt x="231" y="212"/>
                  </a:lnTo>
                  <a:lnTo>
                    <a:pt x="231" y="552"/>
                  </a:lnTo>
                  <a:lnTo>
                    <a:pt x="256" y="552"/>
                  </a:lnTo>
                  <a:lnTo>
                    <a:pt x="114" y="1037"/>
                  </a:lnTo>
                  <a:lnTo>
                    <a:pt x="135" y="1054"/>
                  </a:lnTo>
                  <a:lnTo>
                    <a:pt x="63" y="1066"/>
                  </a:lnTo>
                  <a:lnTo>
                    <a:pt x="17" y="1100"/>
                  </a:lnTo>
                  <a:lnTo>
                    <a:pt x="17" y="1139"/>
                  </a:lnTo>
                  <a:lnTo>
                    <a:pt x="235" y="1139"/>
                  </a:lnTo>
                  <a:lnTo>
                    <a:pt x="240" y="1105"/>
                  </a:lnTo>
                  <a:lnTo>
                    <a:pt x="235" y="1079"/>
                  </a:lnTo>
                  <a:lnTo>
                    <a:pt x="261" y="1075"/>
                  </a:lnTo>
                  <a:lnTo>
                    <a:pt x="383" y="697"/>
                  </a:lnTo>
                  <a:lnTo>
                    <a:pt x="504" y="1075"/>
                  </a:lnTo>
                  <a:lnTo>
                    <a:pt x="530" y="1079"/>
                  </a:lnTo>
                  <a:lnTo>
                    <a:pt x="525" y="1109"/>
                  </a:lnTo>
                  <a:lnTo>
                    <a:pt x="534" y="1139"/>
                  </a:lnTo>
                  <a:lnTo>
                    <a:pt x="748" y="1139"/>
                  </a:lnTo>
                  <a:lnTo>
                    <a:pt x="748" y="1100"/>
                  </a:lnTo>
                  <a:lnTo>
                    <a:pt x="702" y="1066"/>
                  </a:lnTo>
                  <a:lnTo>
                    <a:pt x="630" y="1054"/>
                  </a:lnTo>
                  <a:lnTo>
                    <a:pt x="647" y="1037"/>
                  </a:lnTo>
                  <a:lnTo>
                    <a:pt x="509" y="552"/>
                  </a:lnTo>
                  <a:lnTo>
                    <a:pt x="534" y="552"/>
                  </a:lnTo>
                  <a:lnTo>
                    <a:pt x="534" y="212"/>
                  </a:lnTo>
                  <a:lnTo>
                    <a:pt x="647" y="450"/>
                  </a:lnTo>
                  <a:lnTo>
                    <a:pt x="660" y="437"/>
                  </a:lnTo>
                  <a:lnTo>
                    <a:pt x="693" y="505"/>
                  </a:lnTo>
                  <a:lnTo>
                    <a:pt x="714" y="510"/>
                  </a:lnTo>
                  <a:lnTo>
                    <a:pt x="765" y="480"/>
                  </a:lnTo>
                  <a:lnTo>
                    <a:pt x="765" y="459"/>
                  </a:lnTo>
                  <a:lnTo>
                    <a:pt x="727" y="403"/>
                  </a:lnTo>
                  <a:lnTo>
                    <a:pt x="735" y="395"/>
                  </a:lnTo>
                  <a:lnTo>
                    <a:pt x="555" y="34"/>
                  </a:lnTo>
                  <a:lnTo>
                    <a:pt x="450" y="34"/>
                  </a:lnTo>
                  <a:lnTo>
                    <a:pt x="416" y="0"/>
                  </a:lnTo>
                  <a:lnTo>
                    <a:pt x="336" y="0"/>
                  </a:lnTo>
                  <a:lnTo>
                    <a:pt x="307" y="34"/>
                  </a:lnTo>
                  <a:lnTo>
                    <a:pt x="210" y="34"/>
                  </a:lnTo>
                  <a:lnTo>
                    <a:pt x="30" y="395"/>
                  </a:lnTo>
                  <a:close/>
                </a:path>
              </a:pathLst>
            </a:custGeom>
            <a:grpFill/>
            <a:ln w="12700">
              <a:solidFill>
                <a:srgbClr val="805D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7"/>
            <p:cNvSpPr>
              <a:spLocks/>
            </p:cNvSpPr>
            <p:nvPr/>
          </p:nvSpPr>
          <p:spPr bwMode="auto">
            <a:xfrm>
              <a:off x="498" y="1344"/>
              <a:ext cx="177" cy="242"/>
            </a:xfrm>
            <a:custGeom>
              <a:avLst/>
              <a:gdLst/>
              <a:ahLst/>
              <a:cxnLst>
                <a:cxn ang="0">
                  <a:pos x="109" y="0"/>
                </a:cxn>
                <a:cxn ang="0">
                  <a:pos x="63" y="0"/>
                </a:cxn>
                <a:cxn ang="0">
                  <a:pos x="42" y="4"/>
                </a:cxn>
                <a:cxn ang="0">
                  <a:pos x="8" y="34"/>
                </a:cxn>
                <a:cxn ang="0">
                  <a:pos x="4" y="64"/>
                </a:cxn>
                <a:cxn ang="0">
                  <a:pos x="4" y="102"/>
                </a:cxn>
                <a:cxn ang="0">
                  <a:pos x="0" y="119"/>
                </a:cxn>
                <a:cxn ang="0">
                  <a:pos x="0" y="136"/>
                </a:cxn>
                <a:cxn ang="0">
                  <a:pos x="21" y="213"/>
                </a:cxn>
                <a:cxn ang="0">
                  <a:pos x="42" y="234"/>
                </a:cxn>
                <a:cxn ang="0">
                  <a:pos x="88" y="242"/>
                </a:cxn>
                <a:cxn ang="0">
                  <a:pos x="130" y="234"/>
                </a:cxn>
                <a:cxn ang="0">
                  <a:pos x="151" y="213"/>
                </a:cxn>
                <a:cxn ang="0">
                  <a:pos x="168" y="162"/>
                </a:cxn>
                <a:cxn ang="0">
                  <a:pos x="177" y="136"/>
                </a:cxn>
                <a:cxn ang="0">
                  <a:pos x="177" y="119"/>
                </a:cxn>
                <a:cxn ang="0">
                  <a:pos x="168" y="102"/>
                </a:cxn>
                <a:cxn ang="0">
                  <a:pos x="168" y="64"/>
                </a:cxn>
                <a:cxn ang="0">
                  <a:pos x="164" y="34"/>
                </a:cxn>
                <a:cxn ang="0">
                  <a:pos x="130" y="4"/>
                </a:cxn>
                <a:cxn ang="0">
                  <a:pos x="109" y="0"/>
                </a:cxn>
              </a:cxnLst>
              <a:rect l="0" t="0" r="r" b="b"/>
              <a:pathLst>
                <a:path w="177" h="242">
                  <a:moveTo>
                    <a:pt x="109" y="0"/>
                  </a:moveTo>
                  <a:lnTo>
                    <a:pt x="63" y="0"/>
                  </a:lnTo>
                  <a:lnTo>
                    <a:pt x="42" y="4"/>
                  </a:lnTo>
                  <a:lnTo>
                    <a:pt x="8" y="34"/>
                  </a:lnTo>
                  <a:lnTo>
                    <a:pt x="4" y="64"/>
                  </a:lnTo>
                  <a:lnTo>
                    <a:pt x="4" y="102"/>
                  </a:lnTo>
                  <a:lnTo>
                    <a:pt x="0" y="119"/>
                  </a:lnTo>
                  <a:lnTo>
                    <a:pt x="0" y="136"/>
                  </a:lnTo>
                  <a:lnTo>
                    <a:pt x="21" y="213"/>
                  </a:lnTo>
                  <a:lnTo>
                    <a:pt x="42" y="234"/>
                  </a:lnTo>
                  <a:lnTo>
                    <a:pt x="88" y="242"/>
                  </a:lnTo>
                  <a:lnTo>
                    <a:pt x="130" y="234"/>
                  </a:lnTo>
                  <a:lnTo>
                    <a:pt x="151" y="213"/>
                  </a:lnTo>
                  <a:lnTo>
                    <a:pt x="168" y="162"/>
                  </a:lnTo>
                  <a:lnTo>
                    <a:pt x="177" y="136"/>
                  </a:lnTo>
                  <a:lnTo>
                    <a:pt x="177" y="119"/>
                  </a:lnTo>
                  <a:lnTo>
                    <a:pt x="168" y="102"/>
                  </a:lnTo>
                  <a:lnTo>
                    <a:pt x="168" y="64"/>
                  </a:lnTo>
                  <a:lnTo>
                    <a:pt x="164" y="34"/>
                  </a:lnTo>
                  <a:lnTo>
                    <a:pt x="130" y="4"/>
                  </a:lnTo>
                  <a:lnTo>
                    <a:pt x="109"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8"/>
            <p:cNvSpPr>
              <a:spLocks/>
            </p:cNvSpPr>
            <p:nvPr/>
          </p:nvSpPr>
          <p:spPr bwMode="auto">
            <a:xfrm>
              <a:off x="502" y="1348"/>
              <a:ext cx="177" cy="243"/>
            </a:xfrm>
            <a:custGeom>
              <a:avLst/>
              <a:gdLst/>
              <a:ahLst/>
              <a:cxnLst>
                <a:cxn ang="0">
                  <a:pos x="110" y="0"/>
                </a:cxn>
                <a:cxn ang="0">
                  <a:pos x="63" y="0"/>
                </a:cxn>
                <a:cxn ang="0">
                  <a:pos x="42" y="5"/>
                </a:cxn>
                <a:cxn ang="0">
                  <a:pos x="9" y="34"/>
                </a:cxn>
                <a:cxn ang="0">
                  <a:pos x="4" y="64"/>
                </a:cxn>
                <a:cxn ang="0">
                  <a:pos x="4" y="102"/>
                </a:cxn>
                <a:cxn ang="0">
                  <a:pos x="0" y="119"/>
                </a:cxn>
                <a:cxn ang="0">
                  <a:pos x="0" y="136"/>
                </a:cxn>
                <a:cxn ang="0">
                  <a:pos x="21" y="213"/>
                </a:cxn>
                <a:cxn ang="0">
                  <a:pos x="42" y="234"/>
                </a:cxn>
                <a:cxn ang="0">
                  <a:pos x="89" y="243"/>
                </a:cxn>
                <a:cxn ang="0">
                  <a:pos x="131" y="234"/>
                </a:cxn>
                <a:cxn ang="0">
                  <a:pos x="152" y="213"/>
                </a:cxn>
                <a:cxn ang="0">
                  <a:pos x="168" y="162"/>
                </a:cxn>
                <a:cxn ang="0">
                  <a:pos x="177" y="136"/>
                </a:cxn>
                <a:cxn ang="0">
                  <a:pos x="177" y="119"/>
                </a:cxn>
                <a:cxn ang="0">
                  <a:pos x="168" y="102"/>
                </a:cxn>
                <a:cxn ang="0">
                  <a:pos x="168" y="64"/>
                </a:cxn>
                <a:cxn ang="0">
                  <a:pos x="164" y="34"/>
                </a:cxn>
                <a:cxn ang="0">
                  <a:pos x="131" y="5"/>
                </a:cxn>
                <a:cxn ang="0">
                  <a:pos x="110" y="0"/>
                </a:cxn>
              </a:cxnLst>
              <a:rect l="0" t="0" r="r" b="b"/>
              <a:pathLst>
                <a:path w="177" h="243">
                  <a:moveTo>
                    <a:pt x="110" y="0"/>
                  </a:moveTo>
                  <a:lnTo>
                    <a:pt x="63" y="0"/>
                  </a:lnTo>
                  <a:lnTo>
                    <a:pt x="42" y="5"/>
                  </a:lnTo>
                  <a:lnTo>
                    <a:pt x="9" y="34"/>
                  </a:lnTo>
                  <a:lnTo>
                    <a:pt x="4" y="64"/>
                  </a:lnTo>
                  <a:lnTo>
                    <a:pt x="4" y="102"/>
                  </a:lnTo>
                  <a:lnTo>
                    <a:pt x="0" y="119"/>
                  </a:lnTo>
                  <a:lnTo>
                    <a:pt x="0" y="136"/>
                  </a:lnTo>
                  <a:lnTo>
                    <a:pt x="21" y="213"/>
                  </a:lnTo>
                  <a:lnTo>
                    <a:pt x="42" y="234"/>
                  </a:lnTo>
                  <a:lnTo>
                    <a:pt x="89" y="243"/>
                  </a:lnTo>
                  <a:lnTo>
                    <a:pt x="131" y="234"/>
                  </a:lnTo>
                  <a:lnTo>
                    <a:pt x="152" y="213"/>
                  </a:lnTo>
                  <a:lnTo>
                    <a:pt x="168" y="162"/>
                  </a:lnTo>
                  <a:lnTo>
                    <a:pt x="177" y="136"/>
                  </a:lnTo>
                  <a:lnTo>
                    <a:pt x="177" y="119"/>
                  </a:lnTo>
                  <a:lnTo>
                    <a:pt x="168" y="102"/>
                  </a:lnTo>
                  <a:lnTo>
                    <a:pt x="168" y="64"/>
                  </a:lnTo>
                  <a:lnTo>
                    <a:pt x="164" y="34"/>
                  </a:lnTo>
                  <a:lnTo>
                    <a:pt x="131" y="5"/>
                  </a:lnTo>
                  <a:lnTo>
                    <a:pt x="110" y="0"/>
                  </a:lnTo>
                  <a:close/>
                </a:path>
              </a:pathLst>
            </a:custGeom>
            <a:grpFill/>
            <a:ln w="12700">
              <a:solidFill>
                <a:srgbClr val="805D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3" name="TextBox 32"/>
          <p:cNvSpPr txBox="1"/>
          <p:nvPr/>
        </p:nvSpPr>
        <p:spPr>
          <a:xfrm>
            <a:off x="179512" y="2697770"/>
            <a:ext cx="1447832" cy="443198"/>
          </a:xfrm>
          <a:prstGeom prst="rect">
            <a:avLst/>
          </a:prstGeom>
          <a:noFill/>
        </p:spPr>
        <p:txBody>
          <a:bodyPr wrap="none" rtlCol="0">
            <a:spAutoFit/>
          </a:bodyPr>
          <a:lstStyle/>
          <a:p>
            <a:pPr>
              <a:buNone/>
            </a:pPr>
            <a:r>
              <a:rPr lang="en-US" b="1" dirty="0" smtClean="0">
                <a:latin typeface="+mn-lt"/>
              </a:rPr>
              <a:t>Individual</a:t>
            </a:r>
            <a:endParaRPr lang="en-US" b="1" dirty="0">
              <a:latin typeface="+mn-lt"/>
            </a:endParaRPr>
          </a:p>
        </p:txBody>
      </p:sp>
      <p:sp>
        <p:nvSpPr>
          <p:cNvPr id="34" name="TextBox 33"/>
          <p:cNvSpPr txBox="1"/>
          <p:nvPr/>
        </p:nvSpPr>
        <p:spPr>
          <a:xfrm>
            <a:off x="2563174" y="2708920"/>
            <a:ext cx="1576778" cy="443198"/>
          </a:xfrm>
          <a:prstGeom prst="rect">
            <a:avLst/>
          </a:prstGeom>
          <a:noFill/>
        </p:spPr>
        <p:txBody>
          <a:bodyPr wrap="none" rtlCol="0">
            <a:spAutoFit/>
          </a:bodyPr>
          <a:lstStyle/>
          <a:p>
            <a:pPr>
              <a:buNone/>
            </a:pPr>
            <a:r>
              <a:rPr lang="en-US" b="1" dirty="0" smtClean="0">
                <a:latin typeface="+mn-lt"/>
              </a:rPr>
              <a:t>Participant</a:t>
            </a:r>
            <a:endParaRPr lang="en-US" b="1" dirty="0">
              <a:latin typeface="+mn-lt"/>
            </a:endParaRPr>
          </a:p>
        </p:txBody>
      </p:sp>
      <p:sp>
        <p:nvSpPr>
          <p:cNvPr id="35" name="TextBox 34"/>
          <p:cNvSpPr txBox="1"/>
          <p:nvPr/>
        </p:nvSpPr>
        <p:spPr>
          <a:xfrm>
            <a:off x="5076056" y="2708920"/>
            <a:ext cx="1289135" cy="443198"/>
          </a:xfrm>
          <a:prstGeom prst="rect">
            <a:avLst/>
          </a:prstGeom>
          <a:noFill/>
        </p:spPr>
        <p:txBody>
          <a:bodyPr wrap="none" rtlCol="0">
            <a:spAutoFit/>
          </a:bodyPr>
          <a:lstStyle/>
          <a:p>
            <a:pPr>
              <a:buNone/>
            </a:pPr>
            <a:r>
              <a:rPr lang="en-US" b="1" dirty="0" smtClean="0">
                <a:latin typeface="+mn-lt"/>
              </a:rPr>
              <a:t>Member</a:t>
            </a:r>
            <a:endParaRPr lang="en-US" b="1" dirty="0">
              <a:latin typeface="+mn-lt"/>
            </a:endParaRPr>
          </a:p>
        </p:txBody>
      </p:sp>
      <p:sp>
        <p:nvSpPr>
          <p:cNvPr id="36" name="TextBox 35"/>
          <p:cNvSpPr txBox="1"/>
          <p:nvPr/>
        </p:nvSpPr>
        <p:spPr>
          <a:xfrm>
            <a:off x="7619756" y="2708920"/>
            <a:ext cx="1056700" cy="443198"/>
          </a:xfrm>
          <a:prstGeom prst="rect">
            <a:avLst/>
          </a:prstGeom>
          <a:noFill/>
        </p:spPr>
        <p:txBody>
          <a:bodyPr wrap="none" rtlCol="0">
            <a:spAutoFit/>
          </a:bodyPr>
          <a:lstStyle/>
          <a:p>
            <a:pPr>
              <a:buNone/>
            </a:pPr>
            <a:r>
              <a:rPr lang="en-US" b="1" dirty="0" smtClean="0">
                <a:latin typeface="+mn-lt"/>
              </a:rPr>
              <a:t>Officer</a:t>
            </a:r>
            <a:endParaRPr lang="en-US" b="1" dirty="0">
              <a:latin typeface="+mn-lt"/>
            </a:endParaRPr>
          </a:p>
        </p:txBody>
      </p:sp>
      <p:sp>
        <p:nvSpPr>
          <p:cNvPr id="38" name="Arc 37"/>
          <p:cNvSpPr/>
          <p:nvPr/>
        </p:nvSpPr>
        <p:spPr>
          <a:xfrm rot="18964614">
            <a:off x="902284" y="1775508"/>
            <a:ext cx="2448272" cy="2448272"/>
          </a:xfrm>
          <a:prstGeom prst="arc">
            <a:avLst/>
          </a:prstGeom>
          <a:ln>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Arc 38"/>
          <p:cNvSpPr/>
          <p:nvPr/>
        </p:nvSpPr>
        <p:spPr>
          <a:xfrm rot="18964614">
            <a:off x="3350556" y="1775507"/>
            <a:ext cx="2448272" cy="2448272"/>
          </a:xfrm>
          <a:prstGeom prst="arc">
            <a:avLst/>
          </a:prstGeom>
          <a:ln>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Arc 40"/>
          <p:cNvSpPr/>
          <p:nvPr/>
        </p:nvSpPr>
        <p:spPr>
          <a:xfrm rot="8164614">
            <a:off x="3350556" y="2351572"/>
            <a:ext cx="2448272" cy="2448272"/>
          </a:xfrm>
          <a:prstGeom prst="arc">
            <a:avLst/>
          </a:prstGeom>
          <a:ln>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2" name="Arc 41"/>
          <p:cNvSpPr/>
          <p:nvPr/>
        </p:nvSpPr>
        <p:spPr>
          <a:xfrm rot="8164614">
            <a:off x="974292" y="2351572"/>
            <a:ext cx="2448272" cy="2448272"/>
          </a:xfrm>
          <a:prstGeom prst="arc">
            <a:avLst/>
          </a:prstGeom>
          <a:ln>
            <a:tailEnd type="stealth" w="lg" len="lg"/>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TextBox 43"/>
          <p:cNvSpPr txBox="1"/>
          <p:nvPr/>
        </p:nvSpPr>
        <p:spPr>
          <a:xfrm>
            <a:off x="179512" y="4721193"/>
            <a:ext cx="1446550" cy="590931"/>
          </a:xfrm>
          <a:prstGeom prst="rect">
            <a:avLst/>
          </a:prstGeom>
          <a:noFill/>
        </p:spPr>
        <p:txBody>
          <a:bodyPr wrap="none" rtlCol="0">
            <a:spAutoFit/>
          </a:bodyPr>
          <a:lstStyle/>
          <a:p>
            <a:pPr marL="87313" indent="-87313">
              <a:lnSpc>
                <a:spcPct val="90000"/>
              </a:lnSpc>
            </a:pPr>
            <a:r>
              <a:rPr lang="en-US" sz="1800" dirty="0" smtClean="0">
                <a:latin typeface="+mn-lt"/>
              </a:rPr>
              <a:t>Signed up </a:t>
            </a:r>
            <a:br>
              <a:rPr lang="en-US" sz="1800" dirty="0" smtClean="0">
                <a:latin typeface="+mn-lt"/>
              </a:rPr>
            </a:br>
            <a:r>
              <a:rPr lang="en-US" sz="1800" dirty="0" smtClean="0">
                <a:latin typeface="+mn-lt"/>
              </a:rPr>
              <a:t>in </a:t>
            </a:r>
            <a:r>
              <a:rPr lang="en-US" sz="1800" dirty="0" err="1" smtClean="0">
                <a:latin typeface="+mn-lt"/>
              </a:rPr>
              <a:t>myProject</a:t>
            </a:r>
            <a:endParaRPr lang="en-US" sz="1800" dirty="0">
              <a:latin typeface="+mn-lt"/>
            </a:endParaRPr>
          </a:p>
        </p:txBody>
      </p:sp>
      <p:sp>
        <p:nvSpPr>
          <p:cNvPr id="45" name="TextBox 44"/>
          <p:cNvSpPr txBox="1"/>
          <p:nvPr/>
        </p:nvSpPr>
        <p:spPr>
          <a:xfrm>
            <a:off x="1172968" y="1901965"/>
            <a:ext cx="1814856" cy="590931"/>
          </a:xfrm>
          <a:prstGeom prst="rect">
            <a:avLst/>
          </a:prstGeom>
          <a:noFill/>
        </p:spPr>
        <p:txBody>
          <a:bodyPr wrap="none" rtlCol="0">
            <a:spAutoFit/>
          </a:bodyPr>
          <a:lstStyle/>
          <a:p>
            <a:pPr algn="ctr">
              <a:lnSpc>
                <a:spcPct val="90000"/>
              </a:lnSpc>
              <a:buNone/>
            </a:pPr>
            <a:r>
              <a:rPr lang="en-US" sz="1800" dirty="0" smtClean="0">
                <a:latin typeface="+mn-lt"/>
              </a:rPr>
              <a:t>Asks WG chair</a:t>
            </a:r>
          </a:p>
          <a:p>
            <a:pPr algn="ctr">
              <a:lnSpc>
                <a:spcPct val="90000"/>
              </a:lnSpc>
              <a:buNone/>
            </a:pPr>
            <a:r>
              <a:rPr lang="en-US" sz="1800" dirty="0" smtClean="0">
                <a:latin typeface="+mn-lt"/>
              </a:rPr>
              <a:t>for getting access</a:t>
            </a:r>
            <a:endParaRPr lang="en-US" sz="1800" dirty="0">
              <a:latin typeface="+mn-lt"/>
            </a:endParaRPr>
          </a:p>
        </p:txBody>
      </p:sp>
      <p:sp>
        <p:nvSpPr>
          <p:cNvPr id="46" name="TextBox 45"/>
          <p:cNvSpPr txBox="1"/>
          <p:nvPr/>
        </p:nvSpPr>
        <p:spPr>
          <a:xfrm>
            <a:off x="3655996" y="1901965"/>
            <a:ext cx="1924116" cy="840230"/>
          </a:xfrm>
          <a:prstGeom prst="rect">
            <a:avLst/>
          </a:prstGeom>
          <a:noFill/>
        </p:spPr>
        <p:txBody>
          <a:bodyPr wrap="none" rtlCol="0">
            <a:spAutoFit/>
          </a:bodyPr>
          <a:lstStyle/>
          <a:p>
            <a:pPr algn="ctr">
              <a:lnSpc>
                <a:spcPct val="90000"/>
              </a:lnSpc>
              <a:buNone/>
            </a:pPr>
            <a:r>
              <a:rPr lang="en-US" sz="1800" dirty="0" smtClean="0">
                <a:latin typeface="+mn-lt"/>
              </a:rPr>
              <a:t>Meets conditions </a:t>
            </a:r>
            <a:br>
              <a:rPr lang="en-US" sz="1800" dirty="0" smtClean="0">
                <a:latin typeface="+mn-lt"/>
              </a:rPr>
            </a:br>
            <a:r>
              <a:rPr lang="en-US" sz="1800" dirty="0" smtClean="0">
                <a:latin typeface="+mn-lt"/>
              </a:rPr>
              <a:t>and asks WG chair</a:t>
            </a:r>
          </a:p>
          <a:p>
            <a:pPr algn="ctr">
              <a:lnSpc>
                <a:spcPct val="90000"/>
              </a:lnSpc>
              <a:buNone/>
            </a:pPr>
            <a:r>
              <a:rPr lang="en-US" sz="1800" dirty="0" smtClean="0">
                <a:latin typeface="+mn-lt"/>
              </a:rPr>
              <a:t>for membership</a:t>
            </a:r>
            <a:endParaRPr lang="en-US" sz="1800" dirty="0">
              <a:latin typeface="+mn-lt"/>
            </a:endParaRPr>
          </a:p>
        </p:txBody>
      </p:sp>
      <p:sp>
        <p:nvSpPr>
          <p:cNvPr id="48" name="TextBox 47"/>
          <p:cNvSpPr txBox="1"/>
          <p:nvPr/>
        </p:nvSpPr>
        <p:spPr>
          <a:xfrm>
            <a:off x="2483768" y="4721193"/>
            <a:ext cx="2317750" cy="1837426"/>
          </a:xfrm>
          <a:prstGeom prst="rect">
            <a:avLst/>
          </a:prstGeom>
          <a:noFill/>
        </p:spPr>
        <p:txBody>
          <a:bodyPr wrap="none" rtlCol="0">
            <a:spAutoFit/>
          </a:bodyPr>
          <a:lstStyle/>
          <a:p>
            <a:pPr marL="87313" indent="-87313">
              <a:lnSpc>
                <a:spcPct val="90000"/>
              </a:lnSpc>
              <a:buNone/>
            </a:pPr>
            <a:r>
              <a:rPr lang="en-US" sz="1800" b="1" dirty="0" smtClean="0">
                <a:latin typeface="+mn-lt"/>
              </a:rPr>
              <a:t>Individual +</a:t>
            </a:r>
          </a:p>
          <a:p>
            <a:pPr marL="87313" indent="-87313">
              <a:lnSpc>
                <a:spcPct val="90000"/>
              </a:lnSpc>
            </a:pPr>
            <a:r>
              <a:rPr lang="en-US" sz="1800" dirty="0" smtClean="0">
                <a:latin typeface="+mn-lt"/>
              </a:rPr>
              <a:t>Subscribed to </a:t>
            </a:r>
            <a:br>
              <a:rPr lang="en-US" sz="1800" dirty="0" smtClean="0">
                <a:latin typeface="+mn-lt"/>
              </a:rPr>
            </a:br>
            <a:r>
              <a:rPr lang="en-US" sz="1800" dirty="0" smtClean="0">
                <a:latin typeface="+mn-lt"/>
              </a:rPr>
              <a:t>mailing list</a:t>
            </a:r>
          </a:p>
          <a:p>
            <a:pPr marL="87313" indent="-87313">
              <a:lnSpc>
                <a:spcPct val="90000"/>
              </a:lnSpc>
            </a:pPr>
            <a:r>
              <a:rPr lang="en-US" sz="1800" dirty="0" smtClean="0">
                <a:latin typeface="+mn-lt"/>
              </a:rPr>
              <a:t>Participates in </a:t>
            </a:r>
            <a:br>
              <a:rPr lang="en-US" sz="1800" dirty="0" smtClean="0">
                <a:latin typeface="+mn-lt"/>
              </a:rPr>
            </a:br>
            <a:r>
              <a:rPr lang="en-US" sz="1800" dirty="0" smtClean="0">
                <a:latin typeface="+mn-lt"/>
              </a:rPr>
              <a:t>meetings</a:t>
            </a:r>
          </a:p>
          <a:p>
            <a:pPr marL="87313" indent="-87313">
              <a:lnSpc>
                <a:spcPct val="90000"/>
              </a:lnSpc>
            </a:pPr>
            <a:r>
              <a:rPr lang="en-US" sz="1800" dirty="0" smtClean="0">
                <a:latin typeface="+mn-lt"/>
              </a:rPr>
              <a:t>Eventually </a:t>
            </a:r>
            <a:br>
              <a:rPr lang="en-US" sz="1800" dirty="0" smtClean="0">
                <a:latin typeface="+mn-lt"/>
              </a:rPr>
            </a:br>
            <a:r>
              <a:rPr lang="en-US" sz="1800" dirty="0" smtClean="0">
                <a:latin typeface="+mn-lt"/>
              </a:rPr>
              <a:t>submits contributions</a:t>
            </a:r>
            <a:endParaRPr lang="en-US" sz="1800" dirty="0">
              <a:latin typeface="+mn-lt"/>
            </a:endParaRPr>
          </a:p>
        </p:txBody>
      </p:sp>
      <p:sp>
        <p:nvSpPr>
          <p:cNvPr id="49" name="TextBox 48"/>
          <p:cNvSpPr txBox="1"/>
          <p:nvPr/>
        </p:nvSpPr>
        <p:spPr>
          <a:xfrm>
            <a:off x="4809763" y="4721193"/>
            <a:ext cx="2037481" cy="1588127"/>
          </a:xfrm>
          <a:prstGeom prst="rect">
            <a:avLst/>
          </a:prstGeom>
          <a:noFill/>
        </p:spPr>
        <p:txBody>
          <a:bodyPr wrap="none" rtlCol="0">
            <a:spAutoFit/>
          </a:bodyPr>
          <a:lstStyle/>
          <a:p>
            <a:pPr marL="87313" indent="-87313">
              <a:lnSpc>
                <a:spcPct val="90000"/>
              </a:lnSpc>
              <a:buNone/>
            </a:pPr>
            <a:r>
              <a:rPr lang="en-US" sz="1800" b="1" dirty="0" smtClean="0">
                <a:latin typeface="+mn-lt"/>
              </a:rPr>
              <a:t>Participant +</a:t>
            </a:r>
          </a:p>
          <a:p>
            <a:pPr marL="87313" indent="-87313">
              <a:lnSpc>
                <a:spcPct val="90000"/>
              </a:lnSpc>
            </a:pPr>
            <a:r>
              <a:rPr lang="en-US" sz="1800" dirty="0" smtClean="0">
                <a:latin typeface="+mn-lt"/>
              </a:rPr>
              <a:t>Voting rights</a:t>
            </a:r>
          </a:p>
          <a:p>
            <a:pPr marL="87313" indent="-87313">
              <a:lnSpc>
                <a:spcPct val="90000"/>
              </a:lnSpc>
            </a:pPr>
            <a:r>
              <a:rPr lang="en-US" sz="1800" dirty="0" smtClean="0">
                <a:latin typeface="+mn-lt"/>
              </a:rPr>
              <a:t>Attends w out of </a:t>
            </a:r>
            <a:br>
              <a:rPr lang="en-US" sz="1800" dirty="0" smtClean="0">
                <a:latin typeface="+mn-lt"/>
              </a:rPr>
            </a:br>
            <a:r>
              <a:rPr lang="en-US" sz="1800" dirty="0" smtClean="0">
                <a:latin typeface="+mn-lt"/>
              </a:rPr>
              <a:t>the last x meetings</a:t>
            </a:r>
          </a:p>
          <a:p>
            <a:pPr marL="87313" indent="-87313">
              <a:lnSpc>
                <a:spcPct val="90000"/>
              </a:lnSpc>
            </a:pPr>
            <a:r>
              <a:rPr lang="en-US" sz="1800" dirty="0" smtClean="0">
                <a:latin typeface="+mn-lt"/>
              </a:rPr>
              <a:t>Responds to y out </a:t>
            </a:r>
            <a:br>
              <a:rPr lang="en-US" sz="1800" dirty="0" smtClean="0">
                <a:latin typeface="+mn-lt"/>
              </a:rPr>
            </a:br>
            <a:r>
              <a:rPr lang="en-US" sz="1800" dirty="0" smtClean="0">
                <a:latin typeface="+mn-lt"/>
              </a:rPr>
              <a:t>of the last z ballots</a:t>
            </a:r>
            <a:endParaRPr lang="en-US" sz="1800" dirty="0">
              <a:latin typeface="+mn-lt"/>
            </a:endParaRPr>
          </a:p>
        </p:txBody>
      </p:sp>
      <p:sp>
        <p:nvSpPr>
          <p:cNvPr id="50" name="TextBox 49"/>
          <p:cNvSpPr txBox="1"/>
          <p:nvPr/>
        </p:nvSpPr>
        <p:spPr>
          <a:xfrm>
            <a:off x="7212684" y="4721193"/>
            <a:ext cx="1890261" cy="1842043"/>
          </a:xfrm>
          <a:prstGeom prst="rect">
            <a:avLst/>
          </a:prstGeom>
          <a:noFill/>
        </p:spPr>
        <p:txBody>
          <a:bodyPr wrap="none" rtlCol="0">
            <a:spAutoFit/>
          </a:bodyPr>
          <a:lstStyle/>
          <a:p>
            <a:pPr marL="87313" indent="-87313">
              <a:lnSpc>
                <a:spcPct val="90000"/>
              </a:lnSpc>
              <a:buNone/>
            </a:pPr>
            <a:r>
              <a:rPr lang="en-US" sz="1800" b="1" dirty="0" smtClean="0">
                <a:latin typeface="+mn-lt"/>
              </a:rPr>
              <a:t>Member or </a:t>
            </a:r>
          </a:p>
          <a:p>
            <a:pPr marL="87313" indent="-87313">
              <a:lnSpc>
                <a:spcPct val="90000"/>
              </a:lnSpc>
              <a:buNone/>
            </a:pPr>
            <a:r>
              <a:rPr lang="en-US" sz="1800" b="1" dirty="0" smtClean="0">
                <a:latin typeface="+mn-lt"/>
              </a:rPr>
              <a:t>Participant +</a:t>
            </a:r>
          </a:p>
          <a:p>
            <a:pPr marL="87313" indent="-87313">
              <a:lnSpc>
                <a:spcPct val="90000"/>
              </a:lnSpc>
            </a:pPr>
            <a:r>
              <a:rPr lang="en-US" sz="1800" dirty="0" smtClean="0">
                <a:latin typeface="+mn-lt"/>
              </a:rPr>
              <a:t>IEEE Member</a:t>
            </a:r>
          </a:p>
          <a:p>
            <a:pPr marL="87313" indent="-87313">
              <a:lnSpc>
                <a:spcPct val="90000"/>
              </a:lnSpc>
            </a:pPr>
            <a:r>
              <a:rPr lang="en-US" sz="1800" dirty="0" smtClean="0">
                <a:latin typeface="+mn-lt"/>
              </a:rPr>
              <a:t>IEEE SA Member</a:t>
            </a:r>
          </a:p>
          <a:p>
            <a:pPr marL="87313" indent="-87313">
              <a:lnSpc>
                <a:spcPct val="90000"/>
              </a:lnSpc>
            </a:pPr>
            <a:r>
              <a:rPr lang="en-US" sz="1800" dirty="0" err="1" smtClean="0">
                <a:latin typeface="+mn-lt"/>
              </a:rPr>
              <a:t>ComSoc</a:t>
            </a:r>
            <a:r>
              <a:rPr lang="en-US" sz="1800" dirty="0" smtClean="0">
                <a:latin typeface="+mn-lt"/>
              </a:rPr>
              <a:t> Member</a:t>
            </a:r>
          </a:p>
          <a:p>
            <a:pPr marL="87313" indent="-87313">
              <a:lnSpc>
                <a:spcPct val="90000"/>
              </a:lnSpc>
            </a:pPr>
            <a:r>
              <a:rPr lang="en-US" sz="1800" dirty="0" smtClean="0">
                <a:latin typeface="+mn-lt"/>
              </a:rPr>
              <a:t>assigned task or</a:t>
            </a:r>
            <a:br>
              <a:rPr lang="en-US" sz="1800" dirty="0" smtClean="0">
                <a:latin typeface="+mn-lt"/>
              </a:rPr>
            </a:br>
            <a:r>
              <a:rPr lang="en-US" sz="1800" dirty="0" smtClean="0">
                <a:latin typeface="+mn-lt"/>
              </a:rPr>
              <a:t>responsibility</a:t>
            </a:r>
            <a:endParaRPr lang="en-US" sz="1800" dirty="0">
              <a:latin typeface="+mn-lt"/>
            </a:endParaRPr>
          </a:p>
        </p:txBody>
      </p:sp>
      <p:sp>
        <p:nvSpPr>
          <p:cNvPr id="52" name="TextBox 51"/>
          <p:cNvSpPr txBox="1"/>
          <p:nvPr/>
        </p:nvSpPr>
        <p:spPr>
          <a:xfrm>
            <a:off x="3815604" y="4221088"/>
            <a:ext cx="1367233" cy="590931"/>
          </a:xfrm>
          <a:prstGeom prst="rect">
            <a:avLst/>
          </a:prstGeom>
          <a:noFill/>
        </p:spPr>
        <p:txBody>
          <a:bodyPr wrap="none" rtlCol="0">
            <a:spAutoFit/>
          </a:bodyPr>
          <a:lstStyle/>
          <a:p>
            <a:pPr algn="ctr">
              <a:lnSpc>
                <a:spcPct val="90000"/>
              </a:lnSpc>
              <a:buNone/>
            </a:pPr>
            <a:r>
              <a:rPr lang="en-US" sz="1800" dirty="0" smtClean="0">
                <a:latin typeface="+mn-lt"/>
              </a:rPr>
              <a:t>Fails to fulfill</a:t>
            </a:r>
            <a:br>
              <a:rPr lang="en-US" sz="1800" dirty="0" smtClean="0">
                <a:latin typeface="+mn-lt"/>
              </a:rPr>
            </a:br>
            <a:r>
              <a:rPr lang="en-US" sz="1800" dirty="0" smtClean="0">
                <a:latin typeface="+mn-lt"/>
              </a:rPr>
              <a:t>duties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1"/>
          <p:cNvSpPr>
            <a:spLocks noGrp="1"/>
          </p:cNvSpPr>
          <p:nvPr>
            <p:ph type="title"/>
          </p:nvPr>
        </p:nvSpPr>
        <p:spPr/>
        <p:txBody>
          <a:bodyPr/>
          <a:lstStyle/>
          <a:p>
            <a:pPr eaLnBrk="1" hangingPunct="1"/>
            <a:r>
              <a:rPr lang="en-US" dirty="0" smtClean="0"/>
              <a:t>Proposed Document Archive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8223266"/>
              </p:ext>
            </p:extLst>
          </p:nvPr>
        </p:nvGraphicFramePr>
        <p:xfrm>
          <a:off x="457200" y="1669558"/>
          <a:ext cx="8229600" cy="4578379"/>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506264">
                <a:tc>
                  <a:txBody>
                    <a:bodyPr/>
                    <a:lstStyle/>
                    <a:p>
                      <a:endParaRPr lang="en-US" dirty="0"/>
                    </a:p>
                  </a:txBody>
                  <a:tcPr marL="36000" marR="36000" marT="36000" marB="36000" anchor="ctr" anchorCtr="1">
                    <a:solidFill>
                      <a:schemeClr val="bg1"/>
                    </a:solidFill>
                  </a:tcPr>
                </a:tc>
                <a:tc>
                  <a:txBody>
                    <a:bodyPr/>
                    <a:lstStyle/>
                    <a:p>
                      <a:r>
                        <a:rPr lang="en-US" dirty="0" smtClean="0"/>
                        <a:t>public</a:t>
                      </a:r>
                      <a:endParaRPr lang="en-US" dirty="0"/>
                    </a:p>
                  </a:txBody>
                  <a:tcPr marL="36000" marR="36000" marT="36000" marB="36000" anchor="ctr" anchorCtr="1"/>
                </a:tc>
                <a:tc>
                  <a:txBody>
                    <a:bodyPr/>
                    <a:lstStyle/>
                    <a:p>
                      <a:r>
                        <a:rPr lang="en-US" dirty="0" smtClean="0"/>
                        <a:t>working</a:t>
                      </a:r>
                      <a:endParaRPr lang="en-US" dirty="0"/>
                    </a:p>
                  </a:txBody>
                  <a:tcPr marL="36000" marR="36000" marT="36000" marB="36000" anchor="ctr" anchorCtr="1"/>
                </a:tc>
                <a:tc>
                  <a:txBody>
                    <a:bodyPr/>
                    <a:lstStyle/>
                    <a:p>
                      <a:r>
                        <a:rPr lang="en-US" dirty="0" smtClean="0"/>
                        <a:t>private</a:t>
                      </a:r>
                      <a:endParaRPr lang="en-US" dirty="0"/>
                    </a:p>
                  </a:txBody>
                  <a:tcPr marL="36000" marR="36000" marT="36000" marB="36000" anchor="ctr" anchorCtr="1"/>
                </a:tc>
                <a:tc>
                  <a:txBody>
                    <a:bodyPr/>
                    <a:lstStyle/>
                    <a:p>
                      <a:r>
                        <a:rPr lang="en-US" dirty="0" smtClean="0"/>
                        <a:t>hidden</a:t>
                      </a:r>
                      <a:endParaRPr lang="en-US" dirty="0"/>
                    </a:p>
                  </a:txBody>
                  <a:tcPr marL="36000" marR="36000" marT="36000" marB="36000" anchor="ctr" anchorCtr="1"/>
                </a:tc>
              </a:tr>
              <a:tr h="1412351">
                <a:tc>
                  <a:txBody>
                    <a:bodyPr/>
                    <a:lstStyle/>
                    <a:p>
                      <a:endParaRPr lang="en-US" dirty="0"/>
                    </a:p>
                  </a:txBody>
                  <a:tcPr marL="36000" marR="36000" marT="36000" marB="36000" anchor="ctr" anchorCtr="1">
                    <a:solidFill>
                      <a:schemeClr val="bg1"/>
                    </a:solidFill>
                  </a:tcPr>
                </a:tc>
                <a:tc>
                  <a:txBody>
                    <a:bodyPr/>
                    <a:lstStyle/>
                    <a:p>
                      <a:r>
                        <a:rPr lang="en-US" dirty="0" smtClean="0"/>
                        <a:t>Calendar entries</a:t>
                      </a:r>
                    </a:p>
                    <a:p>
                      <a:r>
                        <a:rPr lang="en-US" dirty="0" smtClean="0"/>
                        <a:t>Agendas</a:t>
                      </a:r>
                    </a:p>
                    <a:p>
                      <a:r>
                        <a:rPr lang="en-US" baseline="0" dirty="0" err="1" smtClean="0"/>
                        <a:t>Appr</a:t>
                      </a:r>
                      <a:r>
                        <a:rPr lang="en-US" baseline="0" dirty="0" smtClean="0"/>
                        <a:t>. minutes</a:t>
                      </a:r>
                    </a:p>
                    <a:p>
                      <a:r>
                        <a:rPr lang="en-US" baseline="0" dirty="0" smtClean="0"/>
                        <a:t>Members list</a:t>
                      </a:r>
                    </a:p>
                    <a:p>
                      <a:r>
                        <a:rPr lang="en-US" baseline="0" dirty="0" smtClean="0"/>
                        <a:t>Email archive</a:t>
                      </a:r>
                      <a:endParaRPr lang="en-US" dirty="0"/>
                    </a:p>
                  </a:txBody>
                  <a:tcPr marL="36000" marR="36000" marT="36000" marB="36000" anchorCtr="1">
                    <a:solidFill>
                      <a:schemeClr val="tx2">
                        <a:lumMod val="20000"/>
                        <a:lumOff val="80000"/>
                      </a:schemeClr>
                    </a:solidFill>
                  </a:tcPr>
                </a:tc>
                <a:tc>
                  <a:txBody>
                    <a:bodyPr/>
                    <a:lstStyle/>
                    <a:p>
                      <a:r>
                        <a:rPr lang="en-US" dirty="0" smtClean="0"/>
                        <a:t>Contributions</a:t>
                      </a:r>
                    </a:p>
                    <a:p>
                      <a:r>
                        <a:rPr lang="en-US" dirty="0" smtClean="0"/>
                        <a:t>Draft minutes</a:t>
                      </a:r>
                    </a:p>
                    <a:p>
                      <a:endParaRPr lang="en-US" dirty="0"/>
                    </a:p>
                  </a:txBody>
                  <a:tcPr marL="36000" marR="36000" marT="36000" marB="36000" anchorCtr="1">
                    <a:solidFill>
                      <a:schemeClr val="tx2">
                        <a:lumMod val="20000"/>
                        <a:lumOff val="80000"/>
                      </a:schemeClr>
                    </a:solidFill>
                  </a:tcPr>
                </a:tc>
                <a:tc>
                  <a:txBody>
                    <a:bodyPr/>
                    <a:lstStyle/>
                    <a:p>
                      <a:r>
                        <a:rPr lang="en-US" dirty="0" smtClean="0"/>
                        <a:t>Drafts</a:t>
                      </a:r>
                      <a:endParaRPr lang="en-US" dirty="0"/>
                    </a:p>
                  </a:txBody>
                  <a:tcPr marL="36000" marR="36000" marT="36000" marB="36000" anchorCtr="1">
                    <a:solidFill>
                      <a:schemeClr val="tx2">
                        <a:lumMod val="20000"/>
                        <a:lumOff val="80000"/>
                      </a:schemeClr>
                    </a:solidFill>
                  </a:tcPr>
                </a:tc>
                <a:tc>
                  <a:txBody>
                    <a:bodyPr/>
                    <a:lstStyle/>
                    <a:p>
                      <a:r>
                        <a:rPr lang="en-US" dirty="0" smtClean="0"/>
                        <a:t>Approved drafts</a:t>
                      </a:r>
                    </a:p>
                    <a:p>
                      <a:r>
                        <a:rPr lang="en-US" dirty="0" smtClean="0"/>
                        <a:t>Roster</a:t>
                      </a:r>
                    </a:p>
                    <a:p>
                      <a:r>
                        <a:rPr lang="en-US" dirty="0" smtClean="0"/>
                        <a:t>Editor material</a:t>
                      </a:r>
                      <a:endParaRPr lang="en-US" dirty="0"/>
                    </a:p>
                  </a:txBody>
                  <a:tcPr marL="36000" marR="36000" marT="36000" marB="36000" anchorCtr="1">
                    <a:solidFill>
                      <a:schemeClr val="tx2">
                        <a:lumMod val="20000"/>
                        <a:lumOff val="80000"/>
                      </a:schemeClr>
                    </a:solidFill>
                  </a:tcPr>
                </a:tc>
              </a:tr>
              <a:tr h="657129">
                <a:tc>
                  <a:txBody>
                    <a:bodyPr/>
                    <a:lstStyle/>
                    <a:p>
                      <a:r>
                        <a:rPr lang="en-US" dirty="0" smtClean="0"/>
                        <a:t>Individual</a:t>
                      </a:r>
                      <a:endParaRPr lang="en-US" dirty="0"/>
                    </a:p>
                  </a:txBody>
                  <a:tcPr marL="36000" marR="36000" marT="36000" marB="36000" anchor="ctr" anchorCtr="1"/>
                </a:tc>
                <a:tc>
                  <a:txBody>
                    <a:bodyPr/>
                    <a:lstStyle/>
                    <a:p>
                      <a:r>
                        <a:rPr lang="en-US" dirty="0" smtClean="0"/>
                        <a:t>r</a:t>
                      </a:r>
                      <a:endParaRPr lang="en-US" dirty="0"/>
                    </a:p>
                  </a:txBody>
                  <a:tcPr marL="36000" marR="36000" marT="36000" marB="36000" anchor="ctr" anchorCtr="1"/>
                </a:tc>
                <a:tc>
                  <a:txBody>
                    <a:bodyPr/>
                    <a:lstStyle/>
                    <a:p>
                      <a:r>
                        <a:rPr lang="en-US" dirty="0" smtClean="0"/>
                        <a:t>-</a:t>
                      </a:r>
                      <a:endParaRPr lang="en-US" dirty="0"/>
                    </a:p>
                  </a:txBody>
                  <a:tcPr marL="36000" marR="36000" marT="36000" marB="36000" anchor="ctr" anchorCtr="1"/>
                </a:tc>
                <a:tc>
                  <a:txBody>
                    <a:bodyPr/>
                    <a:lstStyle/>
                    <a:p>
                      <a:r>
                        <a:rPr lang="en-US" dirty="0" smtClean="0"/>
                        <a:t>-</a:t>
                      </a:r>
                      <a:endParaRPr lang="en-US" dirty="0"/>
                    </a:p>
                  </a:txBody>
                  <a:tcPr marL="36000" marR="36000" marT="36000" marB="36000" anchor="ctr" anchorCtr="1"/>
                </a:tc>
                <a:tc>
                  <a:txBody>
                    <a:bodyPr/>
                    <a:lstStyle/>
                    <a:p>
                      <a:r>
                        <a:rPr lang="en-US" dirty="0" smtClean="0"/>
                        <a:t>-</a:t>
                      </a:r>
                      <a:endParaRPr lang="en-US" dirty="0"/>
                    </a:p>
                  </a:txBody>
                  <a:tcPr marL="36000" marR="36000" marT="36000" marB="36000" anchor="ctr" anchorCtr="1"/>
                </a:tc>
              </a:tr>
              <a:tr h="657129">
                <a:tc>
                  <a:txBody>
                    <a:bodyPr/>
                    <a:lstStyle/>
                    <a:p>
                      <a:r>
                        <a:rPr lang="en-US" dirty="0" smtClean="0"/>
                        <a:t>Participant</a:t>
                      </a:r>
                      <a:endParaRPr lang="en-US" dirty="0"/>
                    </a:p>
                  </a:txBody>
                  <a:tcPr marL="36000" marR="36000" marT="36000" marB="36000" anchor="ctr" anchorCtr="1"/>
                </a:tc>
                <a:tc>
                  <a:txBody>
                    <a:bodyPr/>
                    <a:lstStyle/>
                    <a:p>
                      <a:r>
                        <a:rPr lang="en-US" dirty="0" smtClean="0"/>
                        <a:t>r</a:t>
                      </a:r>
                      <a:endParaRPr lang="en-US" dirty="0"/>
                    </a:p>
                  </a:txBody>
                  <a:tcPr marL="36000" marR="36000" marT="36000" marB="36000" anchor="ctr" anchorCtr="1"/>
                </a:tc>
                <a:tc>
                  <a:txBody>
                    <a:bodyPr/>
                    <a:lstStyle/>
                    <a:p>
                      <a:r>
                        <a:rPr lang="en-US" dirty="0" smtClean="0"/>
                        <a:t>r/w</a:t>
                      </a:r>
                      <a:endParaRPr lang="en-US" dirty="0"/>
                    </a:p>
                  </a:txBody>
                  <a:tcPr marL="36000" marR="36000" marT="36000" marB="36000" anchor="ctr" anchorCtr="1"/>
                </a:tc>
                <a:tc>
                  <a:txBody>
                    <a:bodyPr/>
                    <a:lstStyle/>
                    <a:p>
                      <a:r>
                        <a:rPr lang="en-US" dirty="0" smtClean="0"/>
                        <a:t>-</a:t>
                      </a:r>
                      <a:endParaRPr lang="en-US" dirty="0"/>
                    </a:p>
                  </a:txBody>
                  <a:tcPr marL="36000" marR="36000" marT="36000" marB="36000" anchor="ctr" anchorCtr="1"/>
                </a:tc>
                <a:tc>
                  <a:txBody>
                    <a:bodyPr/>
                    <a:lstStyle/>
                    <a:p>
                      <a:r>
                        <a:rPr lang="en-US" dirty="0" smtClean="0"/>
                        <a:t>-</a:t>
                      </a:r>
                      <a:endParaRPr lang="en-US" dirty="0"/>
                    </a:p>
                  </a:txBody>
                  <a:tcPr marL="36000" marR="36000" marT="36000" marB="36000" anchor="ctr" anchorCtr="1"/>
                </a:tc>
              </a:tr>
              <a:tr h="657129">
                <a:tc>
                  <a:txBody>
                    <a:bodyPr/>
                    <a:lstStyle/>
                    <a:p>
                      <a:r>
                        <a:rPr lang="en-US" dirty="0" smtClean="0"/>
                        <a:t>Member</a:t>
                      </a:r>
                      <a:endParaRPr lang="en-US" dirty="0"/>
                    </a:p>
                  </a:txBody>
                  <a:tcPr marL="36000" marR="36000" marT="36000" marB="36000" anchor="ctr" anchorCtr="1"/>
                </a:tc>
                <a:tc>
                  <a:txBody>
                    <a:bodyPr/>
                    <a:lstStyle/>
                    <a:p>
                      <a:r>
                        <a:rPr lang="en-US" dirty="0" smtClean="0"/>
                        <a:t>r</a:t>
                      </a:r>
                      <a:endParaRPr lang="en-US" dirty="0"/>
                    </a:p>
                  </a:txBody>
                  <a:tcPr marL="36000" marR="36000" marT="36000" marB="36000" anchor="ctr" anchorCtr="1"/>
                </a:tc>
                <a:tc>
                  <a:txBody>
                    <a:bodyPr/>
                    <a:lstStyle/>
                    <a:p>
                      <a:r>
                        <a:rPr lang="en-US" dirty="0" smtClean="0"/>
                        <a:t>r/w</a:t>
                      </a:r>
                      <a:endParaRPr lang="en-US" dirty="0"/>
                    </a:p>
                  </a:txBody>
                  <a:tcPr marL="36000" marR="36000" marT="36000" marB="36000" anchor="ctr" anchorCtr="1"/>
                </a:tc>
                <a:tc>
                  <a:txBody>
                    <a:bodyPr/>
                    <a:lstStyle/>
                    <a:p>
                      <a:r>
                        <a:rPr lang="en-US" dirty="0" smtClean="0"/>
                        <a:t>r</a:t>
                      </a:r>
                      <a:endParaRPr lang="en-US" dirty="0"/>
                    </a:p>
                  </a:txBody>
                  <a:tcPr marL="36000" marR="36000" marT="36000" marB="36000" anchor="ctr" anchorCtr="1"/>
                </a:tc>
                <a:tc>
                  <a:txBody>
                    <a:bodyPr/>
                    <a:lstStyle/>
                    <a:p>
                      <a:r>
                        <a:rPr lang="en-US" dirty="0" smtClean="0"/>
                        <a:t>-</a:t>
                      </a:r>
                      <a:endParaRPr lang="en-US" dirty="0"/>
                    </a:p>
                  </a:txBody>
                  <a:tcPr marL="36000" marR="36000" marT="36000" marB="36000" anchor="ctr" anchorCtr="1"/>
                </a:tc>
              </a:tr>
              <a:tr h="657129">
                <a:tc>
                  <a:txBody>
                    <a:bodyPr/>
                    <a:lstStyle/>
                    <a:p>
                      <a:r>
                        <a:rPr lang="en-US" dirty="0" smtClean="0"/>
                        <a:t>Officer</a:t>
                      </a:r>
                      <a:endParaRPr lang="en-US" dirty="0"/>
                    </a:p>
                  </a:txBody>
                  <a:tcPr marL="36000" marR="36000" marT="36000" marB="36000" anchor="ctr" anchorCtr="1"/>
                </a:tc>
                <a:tc>
                  <a:txBody>
                    <a:bodyPr/>
                    <a:lstStyle/>
                    <a:p>
                      <a:r>
                        <a:rPr lang="en-US" dirty="0" smtClean="0"/>
                        <a:t>r/w</a:t>
                      </a:r>
                      <a:endParaRPr lang="en-US" dirty="0"/>
                    </a:p>
                  </a:txBody>
                  <a:tcPr marL="36000" marR="36000" marT="36000" marB="36000" anchor="ctr" anchorCtr="1"/>
                </a:tc>
                <a:tc>
                  <a:txBody>
                    <a:bodyPr/>
                    <a:lstStyle/>
                    <a:p>
                      <a:r>
                        <a:rPr lang="en-US" dirty="0" smtClean="0"/>
                        <a:t>r/w</a:t>
                      </a:r>
                      <a:endParaRPr lang="en-US" dirty="0"/>
                    </a:p>
                  </a:txBody>
                  <a:tcPr marL="36000" marR="36000" marT="36000" marB="36000" anchor="ctr" anchorCtr="1"/>
                </a:tc>
                <a:tc>
                  <a:txBody>
                    <a:bodyPr/>
                    <a:lstStyle/>
                    <a:p>
                      <a:r>
                        <a:rPr lang="en-US" dirty="0" smtClean="0"/>
                        <a:t>r/w</a:t>
                      </a:r>
                      <a:endParaRPr lang="en-US" dirty="0"/>
                    </a:p>
                  </a:txBody>
                  <a:tcPr marL="36000" marR="36000" marT="36000" marB="36000" anchor="ctr" anchorCtr="1"/>
                </a:tc>
                <a:tc>
                  <a:txBody>
                    <a:bodyPr/>
                    <a:lstStyle/>
                    <a:p>
                      <a:r>
                        <a:rPr lang="en-US" dirty="0" smtClean="0"/>
                        <a:t>r/w</a:t>
                      </a:r>
                      <a:endParaRPr lang="en-US" dirty="0"/>
                    </a:p>
                  </a:txBody>
                  <a:tcPr marL="36000" marR="36000" marT="36000" marB="36000" anchor="ctr" anchorCtr="1"/>
                </a:tc>
              </a:tr>
            </a:tbl>
          </a:graphicData>
        </a:graphic>
      </p:graphicFrame>
      <p:sp>
        <p:nvSpPr>
          <p:cNvPr id="5" name="TextBox 4"/>
          <p:cNvSpPr txBox="1"/>
          <p:nvPr/>
        </p:nvSpPr>
        <p:spPr>
          <a:xfrm>
            <a:off x="4067944" y="1257610"/>
            <a:ext cx="2670796" cy="443198"/>
          </a:xfrm>
          <a:prstGeom prst="rect">
            <a:avLst/>
          </a:prstGeom>
          <a:noFill/>
        </p:spPr>
        <p:txBody>
          <a:bodyPr wrap="none" rtlCol="0">
            <a:spAutoFit/>
          </a:bodyPr>
          <a:lstStyle/>
          <a:p>
            <a:pPr>
              <a:buNone/>
            </a:pPr>
            <a:r>
              <a:rPr lang="en-US" dirty="0" smtClean="0">
                <a:latin typeface="+mn-lt"/>
              </a:rPr>
              <a:t>Document Category</a:t>
            </a:r>
            <a:endParaRPr lang="en-US" dirty="0">
              <a:latin typeface="+mn-lt"/>
            </a:endParaRPr>
          </a:p>
        </p:txBody>
      </p:sp>
      <p:sp>
        <p:nvSpPr>
          <p:cNvPr id="6" name="TextBox 5"/>
          <p:cNvSpPr txBox="1"/>
          <p:nvPr/>
        </p:nvSpPr>
        <p:spPr>
          <a:xfrm rot="16200000">
            <a:off x="-432421" y="4750133"/>
            <a:ext cx="1379032" cy="443198"/>
          </a:xfrm>
          <a:prstGeom prst="rect">
            <a:avLst/>
          </a:prstGeom>
          <a:noFill/>
        </p:spPr>
        <p:txBody>
          <a:bodyPr wrap="none" rtlCol="0">
            <a:spAutoFit/>
          </a:bodyPr>
          <a:lstStyle/>
          <a:p>
            <a:pPr>
              <a:buNone/>
            </a:pPr>
            <a:r>
              <a:rPr lang="en-US" dirty="0" smtClean="0">
                <a:latin typeface="+mn-lt"/>
              </a:rPr>
              <a:t>User Role</a:t>
            </a:r>
            <a:endParaRPr lang="en-US" dirty="0">
              <a:latin typeface="+mn-lt"/>
            </a:endParaRPr>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TotalTime>
  <Words>223</Words>
  <Application>Microsoft Macintosh PowerPoint</Application>
  <PresentationFormat>On-screen Show (4:3)</PresentationFormat>
  <Paragraphs>68</Paragraphs>
  <Slides>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Custom Design</vt:lpstr>
      <vt:lpstr>Document</vt:lpstr>
      <vt:lpstr>DySPAN-SC Individual WG Membership Roles</vt:lpstr>
      <vt:lpstr>Preface and Intention</vt:lpstr>
      <vt:lpstr>WG Membership Roles</vt:lpstr>
      <vt:lpstr>Proposed Document Archive Structure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Max Riegel</cp:lastModifiedBy>
  <cp:revision>1199</cp:revision>
  <dcterms:modified xsi:type="dcterms:W3CDTF">2012-03-27T01:14:12Z</dcterms:modified>
  <cp:category/>
</cp:coreProperties>
</file>