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4"/>
  </p:notesMasterIdLst>
  <p:handoutMasterIdLst>
    <p:handoutMasterId r:id="rId25"/>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885" r:id="rId15"/>
    <p:sldId id="1894" r:id="rId16"/>
    <p:sldId id="1906" r:id="rId17"/>
    <p:sldId id="1900" r:id="rId18"/>
    <p:sldId id="1899" r:id="rId19"/>
    <p:sldId id="1907" r:id="rId20"/>
    <p:sldId id="1902" r:id="rId21"/>
    <p:sldId id="474" r:id="rId22"/>
    <p:sldId id="391"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885"/>
            <p14:sldId id="1894"/>
            <p14:sldId id="1906"/>
            <p14:sldId id="1900"/>
            <p14:sldId id="1899"/>
            <p14:sldId id="1907"/>
            <p14:sldId id="1902"/>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099" autoAdjust="0"/>
  </p:normalViewPr>
  <p:slideViewPr>
    <p:cSldViewPr>
      <p:cViewPr varScale="1">
        <p:scale>
          <a:sx n="118" d="100"/>
          <a:sy n="118" d="100"/>
        </p:scale>
        <p:origin x="102" y="252"/>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45" d="100"/>
          <a:sy n="145" d="100"/>
        </p:scale>
        <p:origin x="2982" y="1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802.24-25-0004r1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March 2025</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24/24-24-0027-01-0000-proposed-an-extended-outline-for-adding-use-cases-of-integrated-charging-infrastructure-with-distributed-energy-resources-building-and-grid-level-energy-management-systems-in-clause-3-of-the-afv-draft-outline-doc-24-24-0025-00-0000.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22/24-22-0011-07-IoTg-internet-of-things-white-paper.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24/dcn/24/24-24-0014-04-sgtg-802-24-smart-grid-white-paper-2024-update.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pri.webex.com/epri/j.php?MTID=m5ca7d23a458e8c55b53a40fe547c9147" TargetMode="External"/><Relationship Id="rId2" Type="http://schemas.openxmlformats.org/officeDocument/2006/relationships/hyperlink" Target="https://cvent.me/q5le5L" TargetMode="External"/><Relationship Id="rId1" Type="http://schemas.openxmlformats.org/officeDocument/2006/relationships/slideLayout" Target="../slideLayouts/slideLayout2.xml"/><Relationship Id="rId5" Type="http://schemas.openxmlformats.org/officeDocument/2006/relationships/hyperlink" Target="https://epri.webex.com/epri/j.php?MTID=mde4c732e211bd45b6651d607792bb2ce" TargetMode="External"/><Relationship Id="rId4" Type="http://schemas.openxmlformats.org/officeDocument/2006/relationships/hyperlink" Target="https://epri.webex.com/epri/j.php?MTID=md905703b2e4a6ffb17e6a6775b538f9b"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March 2025 Plenary Session</a:t>
            </a:r>
          </a:p>
          <a:p>
            <a:r>
              <a:rPr lang="en-US" dirty="0"/>
              <a:t>Atlanta, GA, USA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fontScale="70000" lnSpcReduction="20000"/>
          </a:bodyPr>
          <a:lstStyle/>
          <a:p>
            <a:r>
              <a:rPr lang="en-US" dirty="0"/>
              <a:t>Approve January 2025 TAG minutes</a:t>
            </a:r>
          </a:p>
          <a:p>
            <a:pPr lvl="1"/>
            <a:r>
              <a:rPr lang="en-US"/>
              <a:t>802.24-25-0003r0</a:t>
            </a:r>
            <a:endParaRPr lang="en-US" dirty="0"/>
          </a:p>
          <a:p>
            <a:pPr lvl="1"/>
            <a:endParaRPr lang="en-US" dirty="0">
              <a:solidFill>
                <a:schemeClr val="bg1">
                  <a:lumMod val="95000"/>
                </a:schemeClr>
              </a:solidFill>
            </a:endParaRPr>
          </a:p>
          <a:p>
            <a:pPr lvl="1"/>
            <a:endParaRPr lang="en-US" dirty="0"/>
          </a:p>
          <a:p>
            <a:r>
              <a:rPr lang="en-US" dirty="0"/>
              <a:t>Action Items from January</a:t>
            </a:r>
          </a:p>
          <a:p>
            <a:pPr lvl="1"/>
            <a:r>
              <a:rPr lang="en-US" dirty="0"/>
              <a:t>Reach out to Edward, standards activity board, to promote our published whitepapers</a:t>
            </a:r>
          </a:p>
          <a:p>
            <a:pPr lvl="2"/>
            <a:r>
              <a:rPr lang="en-US" dirty="0"/>
              <a:t>CS as offered resources and assistance, and we should use them</a:t>
            </a:r>
          </a:p>
          <a:p>
            <a:pPr lvl="2"/>
            <a:r>
              <a:rPr lang="en-US" dirty="0"/>
              <a:t>Ben, Tim</a:t>
            </a:r>
          </a:p>
          <a:p>
            <a:pPr lvl="1"/>
            <a:r>
              <a:rPr lang="en-US" dirty="0"/>
              <a:t>Continuing action items on IoT whitepaper from November</a:t>
            </a:r>
          </a:p>
          <a:p>
            <a:pPr lvl="1"/>
            <a:endParaRPr lang="en-US" dirty="0"/>
          </a:p>
          <a:p>
            <a:pPr lvl="1"/>
            <a:endParaRPr lang="en-US" dirty="0"/>
          </a:p>
          <a:p>
            <a:r>
              <a:rPr lang="en-US" dirty="0"/>
              <a:t>Opening Notes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Chris </a:t>
            </a:r>
            <a:r>
              <a:rPr lang="en-US" sz="2400" dirty="0" err="1"/>
              <a:t>DiMinico</a:t>
            </a:r>
            <a:endParaRPr lang="en-US" sz="2400" dirty="0"/>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92500" lnSpcReduction="10000"/>
          </a:bodyPr>
          <a:lstStyle/>
          <a:p>
            <a:r>
              <a:rPr lang="en-US" dirty="0"/>
              <a:t>Types of AFV sites:  residential, commercial vehicle depot, public transport site, long haul freight transportation.  (Public parking facilities)</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graphicFrame>
        <p:nvGraphicFramePr>
          <p:cNvPr id="6" name="Table 5">
            <a:extLst>
              <a:ext uri="{FF2B5EF4-FFF2-40B4-BE49-F238E27FC236}">
                <a16:creationId xmlns:a16="http://schemas.microsoft.com/office/drawing/2014/main" id="{F15D2AB7-AB27-6B32-5FC2-7096CEDBCE93}"/>
              </a:ext>
            </a:extLst>
          </p:cNvPr>
          <p:cNvGraphicFramePr>
            <a:graphicFrameLocks noGrp="1"/>
          </p:cNvGraphicFramePr>
          <p:nvPr>
            <p:extLst>
              <p:ext uri="{D42A27DB-BD31-4B8C-83A1-F6EECF244321}">
                <p14:modId xmlns:p14="http://schemas.microsoft.com/office/powerpoint/2010/main" val="2189470161"/>
              </p:ext>
            </p:extLst>
          </p:nvPr>
        </p:nvGraphicFramePr>
        <p:xfrm>
          <a:off x="457200" y="1981200"/>
          <a:ext cx="10820403" cy="4114800"/>
        </p:xfrm>
        <a:graphic>
          <a:graphicData uri="http://schemas.openxmlformats.org/drawingml/2006/table">
            <a:tbl>
              <a:tblPr/>
              <a:tblGrid>
                <a:gridCol w="1202267">
                  <a:extLst>
                    <a:ext uri="{9D8B030D-6E8A-4147-A177-3AD203B41FA5}">
                      <a16:colId xmlns:a16="http://schemas.microsoft.com/office/drawing/2014/main" val="3708727003"/>
                    </a:ext>
                  </a:extLst>
                </a:gridCol>
                <a:gridCol w="1202267">
                  <a:extLst>
                    <a:ext uri="{9D8B030D-6E8A-4147-A177-3AD203B41FA5}">
                      <a16:colId xmlns:a16="http://schemas.microsoft.com/office/drawing/2014/main" val="560433961"/>
                    </a:ext>
                  </a:extLst>
                </a:gridCol>
                <a:gridCol w="1202267">
                  <a:extLst>
                    <a:ext uri="{9D8B030D-6E8A-4147-A177-3AD203B41FA5}">
                      <a16:colId xmlns:a16="http://schemas.microsoft.com/office/drawing/2014/main" val="3009224674"/>
                    </a:ext>
                  </a:extLst>
                </a:gridCol>
                <a:gridCol w="1202267">
                  <a:extLst>
                    <a:ext uri="{9D8B030D-6E8A-4147-A177-3AD203B41FA5}">
                      <a16:colId xmlns:a16="http://schemas.microsoft.com/office/drawing/2014/main" val="1098158762"/>
                    </a:ext>
                  </a:extLst>
                </a:gridCol>
                <a:gridCol w="1202267">
                  <a:extLst>
                    <a:ext uri="{9D8B030D-6E8A-4147-A177-3AD203B41FA5}">
                      <a16:colId xmlns:a16="http://schemas.microsoft.com/office/drawing/2014/main" val="321066452"/>
                    </a:ext>
                  </a:extLst>
                </a:gridCol>
                <a:gridCol w="1202267">
                  <a:extLst>
                    <a:ext uri="{9D8B030D-6E8A-4147-A177-3AD203B41FA5}">
                      <a16:colId xmlns:a16="http://schemas.microsoft.com/office/drawing/2014/main" val="1516517164"/>
                    </a:ext>
                  </a:extLst>
                </a:gridCol>
                <a:gridCol w="1202267">
                  <a:extLst>
                    <a:ext uri="{9D8B030D-6E8A-4147-A177-3AD203B41FA5}">
                      <a16:colId xmlns:a16="http://schemas.microsoft.com/office/drawing/2014/main" val="1731781292"/>
                    </a:ext>
                  </a:extLst>
                </a:gridCol>
                <a:gridCol w="1202267">
                  <a:extLst>
                    <a:ext uri="{9D8B030D-6E8A-4147-A177-3AD203B41FA5}">
                      <a16:colId xmlns:a16="http://schemas.microsoft.com/office/drawing/2014/main" val="1702333916"/>
                    </a:ext>
                  </a:extLst>
                </a:gridCol>
                <a:gridCol w="1202267">
                  <a:extLst>
                    <a:ext uri="{9D8B030D-6E8A-4147-A177-3AD203B41FA5}">
                      <a16:colId xmlns:a16="http://schemas.microsoft.com/office/drawing/2014/main" val="887440010"/>
                    </a:ext>
                  </a:extLst>
                </a:gridCol>
              </a:tblGrid>
              <a:tr h="598516">
                <a:tc>
                  <a:txBody>
                    <a:bodyPr/>
                    <a:lstStyle/>
                    <a:p>
                      <a:r>
                        <a:rPr lang="en-US" sz="1100" dirty="0"/>
                        <a:t>TBD</a:t>
                      </a:r>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extLst>
                  <a:ext uri="{0D108BD9-81ED-4DB2-BD59-A6C34878D82A}">
                    <a16:rowId xmlns:a16="http://schemas.microsoft.com/office/drawing/2014/main" val="3090912587"/>
                  </a:ext>
                </a:extLst>
              </a:tr>
              <a:tr h="3516284">
                <a:tc>
                  <a:txBody>
                    <a:bodyPr/>
                    <a:lstStyle/>
                    <a:p>
                      <a:endParaRPr lang="en-US" sz="1100" dirty="0"/>
                    </a:p>
                  </a:txBody>
                  <a:tcPr marL="37407" marR="37407" marT="18704" marB="18704" anchor="ctr">
                    <a:lnL>
                      <a:noFill/>
                    </a:lnL>
                    <a:lnR>
                      <a:noFill/>
                    </a:lnR>
                    <a:lnT>
                      <a:noFill/>
                    </a:lnT>
                    <a:lnB>
                      <a:noFill/>
                    </a:lnB>
                    <a:noFill/>
                  </a:tcPr>
                </a:tc>
                <a:tc>
                  <a:txBody>
                    <a:bodyPr/>
                    <a:lstStyle/>
                    <a:p>
                      <a:endParaRPr lang="en-US" sz="1100" dirty="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dirty="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dirty="0"/>
                    </a:p>
                  </a:txBody>
                  <a:tcPr marL="37407" marR="37407" marT="18704" marB="18704" anchor="ctr">
                    <a:lnL>
                      <a:noFill/>
                    </a:lnL>
                    <a:lnR>
                      <a:noFill/>
                    </a:lnR>
                    <a:lnT>
                      <a:noFill/>
                    </a:lnT>
                    <a:lnB>
                      <a:noFill/>
                    </a:lnB>
                    <a:noFill/>
                  </a:tcPr>
                </a:tc>
                <a:extLst>
                  <a:ext uri="{0D108BD9-81ED-4DB2-BD59-A6C34878D82A}">
                    <a16:rowId xmlns:a16="http://schemas.microsoft.com/office/drawing/2014/main" val="112962362"/>
                  </a:ext>
                </a:extLst>
              </a:tr>
            </a:tbl>
          </a:graphicData>
        </a:graphic>
      </p:graphicFrame>
    </p:spTree>
    <p:extLst>
      <p:ext uri="{BB962C8B-B14F-4D97-AF65-F5344CB8AC3E}">
        <p14:creationId xmlns:p14="http://schemas.microsoft.com/office/powerpoint/2010/main" val="10365715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8EFCD-8A8D-957A-0CE8-38AF80D072F5}"/>
              </a:ext>
            </a:extLst>
          </p:cNvPr>
          <p:cNvSpPr>
            <a:spLocks noGrp="1"/>
          </p:cNvSpPr>
          <p:nvPr>
            <p:ph type="title"/>
          </p:nvPr>
        </p:nvSpPr>
        <p:spPr/>
        <p:txBody>
          <a:bodyPr/>
          <a:lstStyle/>
          <a:p>
            <a:r>
              <a:rPr lang="en-US" dirty="0"/>
              <a:t>AFV Next Steps </a:t>
            </a:r>
          </a:p>
        </p:txBody>
      </p:sp>
      <p:sp>
        <p:nvSpPr>
          <p:cNvPr id="3" name="Content Placeholder 2">
            <a:extLst>
              <a:ext uri="{FF2B5EF4-FFF2-40B4-BE49-F238E27FC236}">
                <a16:creationId xmlns:a16="http://schemas.microsoft.com/office/drawing/2014/main" id="{074FDD37-72B0-4FAE-7CBC-9468C93E1532}"/>
              </a:ext>
            </a:extLst>
          </p:cNvPr>
          <p:cNvSpPr>
            <a:spLocks noGrp="1"/>
          </p:cNvSpPr>
          <p:nvPr>
            <p:ph idx="1"/>
          </p:nvPr>
        </p:nvSpPr>
        <p:spPr>
          <a:xfrm>
            <a:off x="914400" y="2209800"/>
            <a:ext cx="10363200" cy="4114800"/>
          </a:xfrm>
        </p:spPr>
        <p:txBody>
          <a:bodyPr/>
          <a:lstStyle/>
          <a:p>
            <a:r>
              <a:rPr lang="en-US" dirty="0"/>
              <a:t>This new outline in doc 24-0028r0  </a:t>
            </a:r>
          </a:p>
          <a:p>
            <a:endParaRPr lang="en-US" dirty="0"/>
          </a:p>
          <a:p>
            <a:r>
              <a:rPr lang="en-US" dirty="0"/>
              <a:t>Output document of combined outline:</a:t>
            </a:r>
          </a:p>
          <a:p>
            <a:pPr lvl="1"/>
            <a:r>
              <a:rPr lang="en-US" dirty="0">
                <a:hlinkClick r:id="rId2"/>
              </a:rPr>
              <a:t>24-24-0027-01-0000</a:t>
            </a:r>
            <a:r>
              <a:rPr lang="en-US" dirty="0"/>
              <a:t>-proposed-an-extended-outline-for-adding-use-cases-of-integrated-charging-infrastructure-with-distributed-energy-resources-building-and-grid-level-energy-management-systems-in-clause-3--1</a:t>
            </a:r>
          </a:p>
          <a:p>
            <a:endParaRPr lang="en-US" dirty="0"/>
          </a:p>
          <a:p>
            <a:endParaRPr lang="en-US" dirty="0"/>
          </a:p>
        </p:txBody>
      </p:sp>
      <p:sp>
        <p:nvSpPr>
          <p:cNvPr id="4" name="Footer Placeholder 3">
            <a:extLst>
              <a:ext uri="{FF2B5EF4-FFF2-40B4-BE49-F238E27FC236}">
                <a16:creationId xmlns:a16="http://schemas.microsoft.com/office/drawing/2014/main" id="{918B9800-A99B-5731-BD15-D130597082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0A4418C-DB5F-77BE-86C9-69D7F0FAFE0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95214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2127E-77C4-9A2B-6061-485A3EBE95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440881B5-DAB3-D859-36C1-2B53B141F11D}"/>
              </a:ext>
            </a:extLst>
          </p:cNvPr>
          <p:cNvSpPr>
            <a:spLocks noGrp="1"/>
          </p:cNvSpPr>
          <p:nvPr>
            <p:ph idx="1"/>
          </p:nvPr>
        </p:nvSpPr>
        <p:spPr/>
        <p:txBody>
          <a:bodyPr>
            <a:normAutofit fontScale="55000" lnSpcReduction="20000"/>
          </a:bodyPr>
          <a:lstStyle/>
          <a:p>
            <a:r>
              <a:rPr lang="en-US" dirty="0"/>
              <a:t>Latest Version Internet of Things White Paper </a:t>
            </a:r>
            <a:r>
              <a:rPr lang="en-US" dirty="0">
                <a:hlinkClick r:id="rId2"/>
              </a:rPr>
              <a:t>24-22-0011-07-IoTg-internet-of-things-white-paper</a:t>
            </a:r>
            <a:endParaRPr lang="en-US" dirty="0"/>
          </a:p>
          <a:p>
            <a:pPr marL="0" indent="0">
              <a:buNone/>
            </a:pPr>
            <a:endParaRPr lang="en-US" dirty="0"/>
          </a:p>
          <a:p>
            <a:r>
              <a:rPr lang="en-US" dirty="0"/>
              <a:t>Discussions Notes</a:t>
            </a:r>
          </a:p>
          <a:p>
            <a:pPr lvl="1"/>
            <a:r>
              <a:rPr lang="en-US" dirty="0"/>
              <a:t>Disambiguate the general poor state of available information on IoT, and highlight the IEEE 802 solutions that address them.</a:t>
            </a:r>
          </a:p>
          <a:p>
            <a:pPr lvl="1"/>
            <a:r>
              <a:rPr lang="en-US" dirty="0"/>
              <a:t>Need to distinguish “Internet” public vs private. OT network for highly secure, isolated networks. </a:t>
            </a:r>
          </a:p>
          <a:p>
            <a:pPr lvl="1"/>
            <a:r>
              <a:rPr lang="en-US" dirty="0"/>
              <a:t>Embedded comments need text contributions</a:t>
            </a:r>
          </a:p>
          <a:p>
            <a:pPr lvl="1"/>
            <a:r>
              <a:rPr lang="en-US" dirty="0"/>
              <a:t>How to incorporate wired IoT – specifically Single Pair Ethernet. </a:t>
            </a:r>
          </a:p>
          <a:p>
            <a:pPr lvl="2"/>
            <a:r>
              <a:rPr lang="en-US" dirty="0"/>
              <a:t>Add section 5 for Connectivity Technologies</a:t>
            </a:r>
          </a:p>
          <a:p>
            <a:pPr lvl="2"/>
            <a:r>
              <a:rPr lang="en-US" dirty="0"/>
              <a:t>Revise closing section</a:t>
            </a:r>
          </a:p>
          <a:p>
            <a:pPr lvl="1"/>
            <a:r>
              <a:rPr lang="en-US" dirty="0"/>
              <a:t>Actions from Nov 2024</a:t>
            </a:r>
          </a:p>
          <a:p>
            <a:pPr lvl="2"/>
            <a:r>
              <a:rPr lang="en-US" dirty="0"/>
              <a:t>Smart Home section – Ben will seek </a:t>
            </a:r>
            <a:r>
              <a:rPr lang="en-US" dirty="0" err="1"/>
              <a:t>Wi-Sun</a:t>
            </a:r>
            <a:r>
              <a:rPr lang="en-US" dirty="0"/>
              <a:t> text for this. </a:t>
            </a:r>
          </a:p>
          <a:p>
            <a:pPr lvl="2"/>
            <a:r>
              <a:rPr lang="en-US" dirty="0"/>
              <a:t>New section needs text: “7.Looking back at the Hype, and what has actually been delivered.”   (Ben will find a volunteer)</a:t>
            </a:r>
          </a:p>
          <a:p>
            <a:pPr lvl="2"/>
            <a:r>
              <a:rPr lang="en-US" dirty="0"/>
              <a:t>Fill in section on IoT with high reliability  (Tim) </a:t>
            </a:r>
          </a:p>
          <a:p>
            <a:pPr lvl="2"/>
            <a:r>
              <a:rPr lang="en-US" dirty="0"/>
              <a:t>Closing statement  (Ann)</a:t>
            </a:r>
          </a:p>
          <a:p>
            <a:endParaRPr lang="en-US" dirty="0"/>
          </a:p>
          <a:p>
            <a:endParaRPr lang="en-US" dirty="0"/>
          </a:p>
        </p:txBody>
      </p:sp>
      <p:sp>
        <p:nvSpPr>
          <p:cNvPr id="4" name="Footer Placeholder 3">
            <a:extLst>
              <a:ext uri="{FF2B5EF4-FFF2-40B4-BE49-F238E27FC236}">
                <a16:creationId xmlns:a16="http://schemas.microsoft.com/office/drawing/2014/main" id="{70AEB72B-F617-1B84-32B8-81B674BE6A9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813AB79-0A74-68FA-C925-0EB222DAA38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2615414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Smart Grid white paper revision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lnSpcReduction="10000"/>
          </a:bodyPr>
          <a:lstStyle/>
          <a:p>
            <a:r>
              <a:rPr lang="en-US" dirty="0"/>
              <a:t>Update of first Smart Grid white paper to address latest amendments of 802.15.4 u, v, w, x, y, Rev-me,  and new organization of documents to clarify UWB vs Narrowband</a:t>
            </a:r>
          </a:p>
          <a:p>
            <a:endParaRPr lang="en-US" dirty="0"/>
          </a:p>
          <a:p>
            <a:r>
              <a:rPr lang="en-US" dirty="0"/>
              <a:t>New baseline document for 2024 revision:</a:t>
            </a:r>
          </a:p>
          <a:p>
            <a:pPr lvl="1"/>
            <a:r>
              <a:rPr lang="en-US" dirty="0"/>
              <a:t>Working Draft Current Version </a:t>
            </a:r>
          </a:p>
          <a:p>
            <a:pPr lvl="1"/>
            <a:r>
              <a:rPr lang="en-US" dirty="0">
                <a:hlinkClick r:id="rId2"/>
              </a:rPr>
              <a:t>24-24-0014-04-sgtg-802.24</a:t>
            </a:r>
            <a:r>
              <a:rPr lang="en-US" dirty="0"/>
              <a:t> smart grid white paper (2024 Update).docx</a:t>
            </a:r>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4362540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13852-BD09-AD7E-4DFA-92964DEFC214}"/>
              </a:ext>
            </a:extLst>
          </p:cNvPr>
          <p:cNvSpPr>
            <a:spLocks noGrp="1"/>
          </p:cNvSpPr>
          <p:nvPr>
            <p:ph type="title"/>
          </p:nvPr>
        </p:nvSpPr>
        <p:spPr/>
        <p:txBody>
          <a:bodyPr/>
          <a:lstStyle/>
          <a:p>
            <a:r>
              <a:rPr lang="en-US" dirty="0"/>
              <a:t>Areas discussed and Edited Nov 2024</a:t>
            </a:r>
          </a:p>
        </p:txBody>
      </p:sp>
      <p:sp>
        <p:nvSpPr>
          <p:cNvPr id="3" name="Content Placeholder 2">
            <a:extLst>
              <a:ext uri="{FF2B5EF4-FFF2-40B4-BE49-F238E27FC236}">
                <a16:creationId xmlns:a16="http://schemas.microsoft.com/office/drawing/2014/main" id="{E8E84FD3-DC42-C0CA-4612-A04D1F164985}"/>
              </a:ext>
            </a:extLst>
          </p:cNvPr>
          <p:cNvSpPr>
            <a:spLocks noGrp="1"/>
          </p:cNvSpPr>
          <p:nvPr>
            <p:ph idx="1"/>
          </p:nvPr>
        </p:nvSpPr>
        <p:spPr/>
        <p:txBody>
          <a:bodyPr/>
          <a:lstStyle/>
          <a:p>
            <a:endParaRPr lang="en-US" sz="2800" dirty="0">
              <a:latin typeface="Calibri" panose="020F0502020204030204" pitchFamily="34" charset="0"/>
              <a:cs typeface="Times New Roman" panose="02020603050405020304" pitchFamily="18" charset="0"/>
            </a:endParaRPr>
          </a:p>
          <a:p>
            <a:r>
              <a:rPr lang="en-US" sz="2800" dirty="0">
                <a:latin typeface="Calibri" panose="020F0502020204030204" pitchFamily="34" charset="0"/>
                <a:cs typeface="Times New Roman" panose="02020603050405020304" pitchFamily="18" charset="0"/>
              </a:rPr>
              <a:t>Nov 2024</a:t>
            </a:r>
          </a:p>
          <a:p>
            <a:pPr lvl="1"/>
            <a:r>
              <a:rPr lang="en-US" sz="2000" dirty="0">
                <a:latin typeface="Calibri" panose="020F0502020204030204" pitchFamily="34" charset="0"/>
                <a:cs typeface="Times New Roman" panose="02020603050405020304" pitchFamily="18" charset="0"/>
              </a:rPr>
              <a:t>Companion document update - 24-24-0029-00-sgtg-2025-update-package-of-802-smart-grid-standards.docx</a:t>
            </a:r>
          </a:p>
          <a:p>
            <a:pPr lvl="1"/>
            <a:endParaRPr lang="en-US" sz="2000" dirty="0">
              <a:latin typeface="Calibri" panose="020F0502020204030204" pitchFamily="34" charset="0"/>
              <a:cs typeface="Times New Roman" panose="02020603050405020304" pitchFamily="18" charset="0"/>
            </a:endParaRPr>
          </a:p>
          <a:p>
            <a:pPr lvl="1"/>
            <a:r>
              <a:rPr lang="en-US" sz="2000" dirty="0">
                <a:latin typeface="Calibri" panose="020F0502020204030204" pitchFamily="34" charset="0"/>
                <a:cs typeface="Times New Roman" panose="02020603050405020304" pitchFamily="18" charset="0"/>
              </a:rPr>
              <a:t>Final version 14r4</a:t>
            </a:r>
          </a:p>
          <a:p>
            <a:pPr lvl="1"/>
            <a:endParaRPr lang="en-US" sz="2000" dirty="0">
              <a:latin typeface="Calibri" panose="020F0502020204030204" pitchFamily="34" charset="0"/>
              <a:cs typeface="Times New Roman" panose="02020603050405020304" pitchFamily="18" charset="0"/>
            </a:endParaRPr>
          </a:p>
          <a:p>
            <a:pPr lvl="1"/>
            <a:endParaRPr lang="en-US" sz="2000" dirty="0">
              <a:latin typeface="Calibri" panose="020F0502020204030204" pitchFamily="34" charset="0"/>
              <a:cs typeface="Times New Roman" panose="02020603050405020304" pitchFamily="18" charset="0"/>
            </a:endParaRPr>
          </a:p>
          <a:p>
            <a:pPr lvl="1"/>
            <a:endParaRPr lang="en-US" sz="2000" dirty="0">
              <a:latin typeface="Calibri" panose="020F0502020204030204" pitchFamily="34" charset="0"/>
              <a:cs typeface="Times New Roman" panose="02020603050405020304" pitchFamily="18" charset="0"/>
            </a:endParaRPr>
          </a:p>
          <a:p>
            <a:pPr lvl="1"/>
            <a:endParaRPr lang="en-US" sz="2000" dirty="0">
              <a:latin typeface="Calibri" panose="020F0502020204030204" pitchFamily="34" charset="0"/>
              <a:cs typeface="Times New Roman" panose="02020603050405020304" pitchFamily="18" charset="0"/>
            </a:endParaRPr>
          </a:p>
          <a:p>
            <a:pPr lvl="1"/>
            <a:endParaRPr lang="en-US" sz="2000" dirty="0">
              <a:latin typeface="Calibri" panose="020F0502020204030204" pitchFamily="34" charset="0"/>
              <a:cs typeface="Times New Roman" panose="02020603050405020304" pitchFamily="18" charset="0"/>
            </a:endParaRPr>
          </a:p>
          <a:p>
            <a:endParaRPr lang="en-US" sz="4400" dirty="0"/>
          </a:p>
          <a:p>
            <a:endParaRPr lang="en-US" sz="4400" dirty="0"/>
          </a:p>
        </p:txBody>
      </p:sp>
      <p:sp>
        <p:nvSpPr>
          <p:cNvPr id="4" name="Footer Placeholder 3">
            <a:extLst>
              <a:ext uri="{FF2B5EF4-FFF2-40B4-BE49-F238E27FC236}">
                <a16:creationId xmlns:a16="http://schemas.microsoft.com/office/drawing/2014/main" id="{9456D537-B7A7-5268-BE42-A6C80A3E796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78ED4A6-CD10-08F2-92A2-43114FD2A74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87660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21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1E94-85E3-3216-B1EA-80294C6D9A75}"/>
              </a:ext>
            </a:extLst>
          </p:cNvPr>
          <p:cNvSpPr>
            <a:spLocks noGrp="1"/>
          </p:cNvSpPr>
          <p:nvPr>
            <p:ph type="title"/>
          </p:nvPr>
        </p:nvSpPr>
        <p:spPr/>
        <p:txBody>
          <a:bodyPr/>
          <a:lstStyle/>
          <a:p>
            <a:r>
              <a:rPr lang="en-US" dirty="0"/>
              <a:t>Smart Grid White Paper Revision Plan</a:t>
            </a:r>
          </a:p>
        </p:txBody>
      </p:sp>
      <p:sp>
        <p:nvSpPr>
          <p:cNvPr id="3" name="Content Placeholder 2">
            <a:extLst>
              <a:ext uri="{FF2B5EF4-FFF2-40B4-BE49-F238E27FC236}">
                <a16:creationId xmlns:a16="http://schemas.microsoft.com/office/drawing/2014/main" id="{00D5ECAB-F203-23AA-5846-E6419311AC71}"/>
              </a:ext>
            </a:extLst>
          </p:cNvPr>
          <p:cNvSpPr>
            <a:spLocks noGrp="1"/>
          </p:cNvSpPr>
          <p:nvPr>
            <p:ph idx="1"/>
          </p:nvPr>
        </p:nvSpPr>
        <p:spPr>
          <a:xfrm>
            <a:off x="990600" y="2061882"/>
            <a:ext cx="10363200" cy="4114800"/>
          </a:xfrm>
        </p:spPr>
        <p:txBody>
          <a:bodyPr>
            <a:normAutofit fontScale="47500" lnSpcReduction="20000"/>
          </a:bodyPr>
          <a:lstStyle/>
          <a:p>
            <a:r>
              <a:rPr lang="en-US" dirty="0"/>
              <a:t>New Standards</a:t>
            </a:r>
          </a:p>
          <a:p>
            <a:pPr lvl="1"/>
            <a:r>
              <a:rPr lang="en-US" dirty="0"/>
              <a:t>Amendments of 802.15.4  (SUN) u, v, x, y, ac, ad/NG,  (4me revision)    Phil Beecher, Gary Stuebing, Don Sturek, Jeorg</a:t>
            </a:r>
          </a:p>
          <a:p>
            <a:pPr lvl="1"/>
            <a:r>
              <a:rPr lang="en-US" dirty="0"/>
              <a:t>LECIM/LPWAN  802.15.4w  Jeorg</a:t>
            </a:r>
          </a:p>
          <a:p>
            <a:pPr lvl="1"/>
            <a:r>
              <a:rPr lang="en-US" dirty="0"/>
              <a:t>802.15.9      Tero </a:t>
            </a:r>
          </a:p>
          <a:p>
            <a:pPr lvl="1"/>
            <a:r>
              <a:rPr lang="en-US" dirty="0"/>
              <a:t>802.1 TSN     Reference to the TSN White Paper  (Janos)</a:t>
            </a:r>
          </a:p>
          <a:p>
            <a:pPr lvl="1"/>
            <a:r>
              <a:rPr lang="en-US" dirty="0"/>
              <a:t>802.11ah and 11ax                 (Dave </a:t>
            </a:r>
            <a:r>
              <a:rPr lang="en-US" dirty="0" err="1"/>
              <a:t>Halasz</a:t>
            </a:r>
            <a:r>
              <a:rPr lang="en-US" dirty="0"/>
              <a:t>)</a:t>
            </a:r>
          </a:p>
          <a:p>
            <a:pPr lvl="1"/>
            <a:r>
              <a:rPr lang="en-US" dirty="0"/>
              <a:t>802.16s, 16t       (Tim, Harry)</a:t>
            </a:r>
          </a:p>
          <a:p>
            <a:pPr lvl="1"/>
            <a:r>
              <a:rPr lang="en-US" dirty="0"/>
              <a:t>802.19.3   sub-1 GHz coexistence    (Ben)</a:t>
            </a:r>
          </a:p>
          <a:p>
            <a:pPr lvl="1"/>
            <a:endParaRPr lang="en-US" dirty="0"/>
          </a:p>
          <a:p>
            <a:r>
              <a:rPr lang="en-US" dirty="0"/>
              <a:t>New topics</a:t>
            </a:r>
          </a:p>
          <a:p>
            <a:pPr lvl="1"/>
            <a:r>
              <a:rPr lang="en-US" dirty="0"/>
              <a:t>Integration of Gas/Water into electric metering</a:t>
            </a:r>
          </a:p>
          <a:p>
            <a:pPr lvl="1"/>
            <a:r>
              <a:rPr lang="en-US" dirty="0"/>
              <a:t>Battery leaf nodes for low power</a:t>
            </a:r>
          </a:p>
          <a:p>
            <a:pPr lvl="1"/>
            <a:r>
              <a:rPr lang="en-US" dirty="0"/>
              <a:t>Sensors</a:t>
            </a:r>
          </a:p>
          <a:p>
            <a:pPr lvl="1"/>
            <a:r>
              <a:rPr lang="en-US" dirty="0"/>
              <a:t>Situational Awareness</a:t>
            </a:r>
          </a:p>
          <a:p>
            <a:pPr lvl="1"/>
            <a:r>
              <a:rPr lang="en-US" dirty="0"/>
              <a:t>Physical Security</a:t>
            </a:r>
          </a:p>
          <a:p>
            <a:pPr lvl="1"/>
            <a:r>
              <a:rPr lang="en-US" dirty="0"/>
              <a:t>Wildfire detection and prevention</a:t>
            </a:r>
          </a:p>
          <a:p>
            <a:pPr lvl="1"/>
            <a:r>
              <a:rPr lang="en-US" dirty="0"/>
              <a:t>Any others identified by contributors.</a:t>
            </a:r>
          </a:p>
          <a:p>
            <a:pPr lvl="1"/>
            <a:endParaRPr lang="en-US" dirty="0"/>
          </a:p>
          <a:p>
            <a:r>
              <a:rPr lang="en-US" dirty="0"/>
              <a:t>Complementary role of IEEE 802 with cellular technologies</a:t>
            </a:r>
          </a:p>
          <a:p>
            <a:endParaRPr lang="en-US" dirty="0"/>
          </a:p>
          <a:p>
            <a:endParaRPr lang="en-US" dirty="0"/>
          </a:p>
        </p:txBody>
      </p:sp>
      <p:sp>
        <p:nvSpPr>
          <p:cNvPr id="4" name="Footer Placeholder 3">
            <a:extLst>
              <a:ext uri="{FF2B5EF4-FFF2-40B4-BE49-F238E27FC236}">
                <a16:creationId xmlns:a16="http://schemas.microsoft.com/office/drawing/2014/main" id="{112700C9-1047-E737-C4A6-AD601B25BBC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83E089-E3B6-D15D-2A51-C1A21283A3B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9664222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55000" lnSpcReduction="20000"/>
          </a:bodyPr>
          <a:lstStyle/>
          <a:p>
            <a:pPr lvl="1"/>
            <a:endParaRPr lang="en-US" dirty="0"/>
          </a:p>
          <a:p>
            <a:r>
              <a:rPr lang="en-US" dirty="0"/>
              <a:t>A whitepaper/document for application-specific use cases of Sub 1GHz standards 802.15.4g and 802.11ah. How use mechanisms in 802.19.3 and new amendment 802.19.3a</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r>
              <a:rPr lang="en-US" dirty="0"/>
              <a:t>Aspect of unique communications requirements for DER integration- dispatch/provisioning vs protection.</a:t>
            </a:r>
          </a:p>
          <a:p>
            <a:pPr lvl="1"/>
            <a:r>
              <a:rPr lang="en-US" dirty="0"/>
              <a:t>Review possible activity in mid-2025?</a:t>
            </a:r>
          </a:p>
          <a:p>
            <a:pPr lvl="1"/>
            <a:endParaRPr lang="en-US" dirty="0"/>
          </a:p>
          <a:p>
            <a:r>
              <a:rPr lang="en-US" dirty="0"/>
              <a:t>Possible topic follow up on AFV.</a:t>
            </a:r>
          </a:p>
          <a:p>
            <a:pPr lvl="1"/>
            <a:r>
              <a:rPr lang="en-US" dirty="0"/>
              <a:t>Future state of integrated networks for Energy Management Systems across electric vehicle, home, building, and grid. </a:t>
            </a:r>
          </a:p>
          <a:p>
            <a:pPr lvl="1"/>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676400"/>
            <a:ext cx="10439400" cy="4831279"/>
          </a:xfrm>
        </p:spPr>
        <p:txBody>
          <a:bodyPr>
            <a:normAutofit/>
          </a:bodyPr>
          <a:lstStyle/>
          <a:p>
            <a:r>
              <a:rPr lang="en-US" dirty="0"/>
              <a:t>Action Items</a:t>
            </a:r>
          </a:p>
          <a:p>
            <a:pPr marL="857250" lvl="2" indent="0">
              <a:buNone/>
            </a:pPr>
            <a:endParaRPr lang="en-US" dirty="0"/>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latin typeface="Calibri" panose="020F0502020204030204" pitchFamily="34" charset="0"/>
                <a:ea typeface="Times New Roman" panose="02020603050405020304" pitchFamily="18" charset="0"/>
              </a:rPr>
              <a:t>March 2025 – Atlanta, GA, USA</a:t>
            </a:r>
            <a:endParaRPr lang="en-US" sz="2000" dirty="0">
              <a:effectLst/>
              <a:latin typeface="Calibri" panose="020F0502020204030204" pitchFamily="34" charset="0"/>
              <a:ea typeface="Times New Roman" panose="02020603050405020304" pitchFamily="18" charset="0"/>
            </a:endParaRPr>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802.24 March Plenary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0849" y="1304925"/>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PM2</a:t>
            </a:r>
          </a:p>
          <a:p>
            <a:pPr lvl="1"/>
            <a:r>
              <a:rPr lang="en-US" sz="2000" dirty="0">
                <a:effectLst/>
                <a:latin typeface="Arial" panose="020B0604020202020204" pitchFamily="34" charset="0"/>
                <a:ea typeface="Calibri" panose="020F0502020204030204" pitchFamily="34" charset="0"/>
              </a:rPr>
              <a:t>Wednesday PM2   </a:t>
            </a:r>
          </a:p>
          <a:p>
            <a:r>
              <a:rPr lang="en-US" sz="2800" dirty="0">
                <a:latin typeface="Arial" panose="020B0604020202020204" pitchFamily="34" charset="0"/>
              </a:rPr>
              <a:t>Accredited Hybrid Meeting with Remote Participation</a:t>
            </a:r>
            <a:endParaRPr lang="en-US" sz="28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a:xfrm>
            <a:off x="7315200" y="6475413"/>
            <a:ext cx="4165600" cy="184666"/>
          </a:xfrm>
        </p:spPr>
        <p:txBody>
          <a:bodyPr/>
          <a:lstStyle/>
          <a:p>
            <a:r>
              <a:rPr lang="en-US" altLang="en-US" dirty="0"/>
              <a:t> Tim Godfrey, EPRI</a:t>
            </a:r>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4592596"/>
            <a:ext cx="528319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Tuesday March 11 4PM EDT</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4"/>
              </a:rPr>
              <a:t>Join WebEx meeting </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Meeting number: 	2427 471 6985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Meeting password: xBWbA83qyn2 </a:t>
            </a: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400800" y="4592596"/>
            <a:ext cx="554420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Wednesday March 12 4PM EDT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i="0" u="none" strike="noStrike" cap="none" normalizeH="0" baseline="0" dirty="0">
                <a:ln>
                  <a:noFill/>
                </a:ln>
                <a:solidFill>
                  <a:schemeClr val="tx1"/>
                </a:solidFill>
                <a:effectLst/>
                <a:latin typeface="Arial" panose="020B0604020202020204" pitchFamily="34" charset="0"/>
                <a:hlinkClick r:id="rId5"/>
              </a:rPr>
              <a:t>Join WebEx meeting </a:t>
            </a:r>
            <a:endParaRPr kumimoji="0" lang="en-US" altLang="en-US" sz="180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i="0" u="none" strike="noStrike" cap="none" normalizeH="0" baseline="0" dirty="0">
                <a:ln>
                  <a:noFill/>
                </a:ln>
                <a:solidFill>
                  <a:schemeClr val="tx1"/>
                </a:solidFill>
                <a:effectLst/>
                <a:latin typeface="Arial" panose="020B0604020202020204" pitchFamily="34" charset="0"/>
              </a:rPr>
              <a:t>Meeting number: 	2431 822 5884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i="0" u="none" strike="noStrike" cap="none" normalizeH="0" baseline="0" dirty="0">
                <a:ln>
                  <a:noFill/>
                </a:ln>
                <a:solidFill>
                  <a:schemeClr val="tx1"/>
                </a:solidFill>
                <a:effectLst/>
                <a:latin typeface="Arial" panose="020B0604020202020204" pitchFamily="34" charset="0"/>
              </a:rPr>
              <a:t>Meeting password: 5EKbrnM2WA3 </a:t>
            </a: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1049000" cy="4419600"/>
          </a:xfrm>
        </p:spPr>
        <p:txBody>
          <a:bodyPr>
            <a:normAutofit fontScale="85000" lnSpcReduction="2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AFV Infrastructure communications white paper: Review contributions and white paper draft</a:t>
            </a:r>
          </a:p>
          <a:p>
            <a:pPr fontAlgn="t">
              <a:lnSpc>
                <a:spcPct val="120000"/>
              </a:lnSpc>
            </a:pPr>
            <a:r>
              <a:rPr lang="en-US" dirty="0"/>
              <a:t>IoT white paper Development and Contributions</a:t>
            </a:r>
          </a:p>
          <a:p>
            <a:pPr fontAlgn="b">
              <a:lnSpc>
                <a:spcPct val="120000"/>
              </a:lnSpc>
            </a:pPr>
            <a:r>
              <a:rPr lang="en-US" dirty="0"/>
              <a:t>Development of update to Smart Grid White paper.</a:t>
            </a:r>
          </a:p>
          <a:p>
            <a:pPr fontAlgn="b">
              <a:lnSpc>
                <a:spcPct val="120000"/>
              </a:lnSpc>
            </a:pPr>
            <a:r>
              <a:rPr lang="en-US" dirty="0"/>
              <a:t>Discussion: new work?</a:t>
            </a:r>
          </a:p>
          <a:p>
            <a:pPr fontAlgn="b">
              <a:lnSpc>
                <a:spcPct val="120000"/>
              </a:lnSpc>
            </a:pPr>
            <a:r>
              <a:rPr lang="en-US" dirty="0" err="1"/>
              <a:t>AoB</a:t>
            </a:r>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49734</TotalTime>
  <Words>2205</Words>
  <Application>Microsoft Office PowerPoint</Application>
  <PresentationFormat>Widescreen</PresentationFormat>
  <Paragraphs>263</Paragraphs>
  <Slides>22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MS Gothic</vt:lpstr>
      <vt:lpstr>Arial</vt:lpstr>
      <vt:lpstr>Calibri</vt:lpstr>
      <vt:lpstr>Helvetica</vt:lpstr>
      <vt:lpstr>Monotype Sorts</vt:lpstr>
      <vt:lpstr>Times New Roman</vt:lpstr>
      <vt:lpstr>802-24-Theme1</vt:lpstr>
      <vt:lpstr>802.24 Vertical Applications TAG</vt:lpstr>
      <vt:lpstr>802.24 Overview</vt:lpstr>
      <vt:lpstr>802.24 March Plenary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AFV Communications - White Paper</vt:lpstr>
      <vt:lpstr>Contributions related to AFV White Paper</vt:lpstr>
      <vt:lpstr>AFV Next Steps </vt:lpstr>
      <vt:lpstr>IoT White Paper Discussion</vt:lpstr>
      <vt:lpstr>Smart Grid white paper revision</vt:lpstr>
      <vt:lpstr>Areas discussed and Edited Nov 2024</vt:lpstr>
      <vt:lpstr>Smart Grid White Paper Revision Plan</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488</cp:revision>
  <dcterms:created xsi:type="dcterms:W3CDTF">2020-10-13T15:01:18Z</dcterms:created>
  <dcterms:modified xsi:type="dcterms:W3CDTF">2025-03-10T12:56:46Z</dcterms:modified>
</cp:coreProperties>
</file>