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0" r:id="rId15"/>
    <p:sldId id="1899" r:id="rId16"/>
    <p:sldId id="1907" r:id="rId17"/>
    <p:sldId id="1902" r:id="rId18"/>
    <p:sldId id="1885" r:id="rId19"/>
    <p:sldId id="1894" r:id="rId20"/>
    <p:sldId id="1906"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0"/>
            <p14:sldId id="1899"/>
            <p14:sldId id="1907"/>
            <p14:sldId id="1902"/>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150" d="100"/>
          <a:sy n="150" d="100"/>
        </p:scale>
        <p:origin x="144" y="111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7-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q5le5L" TargetMode="External"/><Relationship Id="rId1" Type="http://schemas.openxmlformats.org/officeDocument/2006/relationships/slideLayout" Target="../slideLayouts/slideLayout2.xml"/><Relationship Id="rId5" Type="http://schemas.openxmlformats.org/officeDocument/2006/relationships/hyperlink" Target="https://epri.webex.com/epri/j.php?MTID=mde4c732e211bd45b6651d607792bb2ce" TargetMode="External"/><Relationship Id="rId4" Type="http://schemas.openxmlformats.org/officeDocument/2006/relationships/hyperlink" Target="https://epri.webex.com/epri/j.php?MTID=md905703b2e4a6ffb17e6a6775b538f9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2025 Plenary Session</a:t>
            </a:r>
          </a:p>
          <a:p>
            <a:r>
              <a:rPr lang="en-US" dirty="0"/>
              <a:t>Atlanta, GA,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r>
              <a:rPr lang="en-US" dirty="0"/>
              <a:t>Approve January 2025 TAG minutes</a:t>
            </a:r>
          </a:p>
          <a:p>
            <a:pPr lvl="1"/>
            <a:endParaRPr lang="en-US" dirty="0">
              <a:solidFill>
                <a:schemeClr val="bg1">
                  <a:lumMod val="95000"/>
                </a:schemeClr>
              </a:solidFill>
            </a:endParaRPr>
          </a:p>
          <a:p>
            <a:pPr lvl="1"/>
            <a:endParaRPr lang="en-US" dirty="0"/>
          </a:p>
          <a:p>
            <a:r>
              <a:rPr lang="en-US" dirty="0"/>
              <a:t>Action Items from January</a:t>
            </a:r>
          </a:p>
          <a:p>
            <a:pPr lvl="1"/>
            <a:r>
              <a:rPr lang="en-US" dirty="0"/>
              <a:t>Reach out to Edward, standards activity board, to promote our published whitepapers</a:t>
            </a:r>
          </a:p>
          <a:p>
            <a:pPr lvl="2"/>
            <a:r>
              <a:rPr lang="en-US" dirty="0"/>
              <a:t>CS as offered resources and assistance, and we should use them</a:t>
            </a:r>
          </a:p>
          <a:p>
            <a:pPr lvl="2"/>
            <a:r>
              <a:rPr lang="en-US" dirty="0"/>
              <a:t>Ben, Tim</a:t>
            </a:r>
          </a:p>
          <a:p>
            <a:pPr lvl="1"/>
            <a:r>
              <a:rPr lang="en-US" dirty="0"/>
              <a:t>Continuing action items on IoT whitepaper from November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24-22-0011-07-IoTg-internet-of-things-white-paper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Actions from Nov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a:r>
          </a:p>
          <a:p>
            <a:pPr lvl="1"/>
            <a:r>
              <a:rPr lang="en-US" dirty="0">
                <a:hlinkClick r:id="rId2"/>
              </a:rPr>
              <a:t>24-24-0014-04-sgtg-802.24</a:t>
            </a:r>
            <a:r>
              <a:rPr lang="en-US" dirty="0"/>
              <a:t>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Nov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endParaRPr lang="en-US" sz="28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Nov 2024</a:t>
            </a:r>
          </a:p>
          <a:p>
            <a:pPr lvl="1"/>
            <a:r>
              <a:rPr lang="en-US" sz="2000" dirty="0">
                <a:latin typeface="Calibri" panose="020F0502020204030204" pitchFamily="34" charset="0"/>
                <a:cs typeface="Times New Roman" panose="02020603050405020304" pitchFamily="18" charset="0"/>
              </a:rPr>
              <a:t>Companion document update - 24-24-0029-00-sgtg-2025-update-package-of-802-smart-grid-standards.docx</a:t>
            </a:r>
          </a:p>
          <a:p>
            <a:pPr lvl="1"/>
            <a:endParaRPr lang="en-US" sz="2000" dirty="0">
              <a:latin typeface="Calibri" panose="020F0502020204030204" pitchFamily="34" charset="0"/>
              <a:cs typeface="Times New Roman" panose="02020603050405020304" pitchFamily="18" charset="0"/>
            </a:endParaRPr>
          </a:p>
          <a:p>
            <a:pPr lvl="1"/>
            <a:r>
              <a:rPr lang="en-US" sz="2000" dirty="0">
                <a:latin typeface="Calibri" panose="020F0502020204030204" pitchFamily="34" charset="0"/>
                <a:cs typeface="Times New Roman" panose="02020603050405020304" pitchFamily="18" charset="0"/>
              </a:rPr>
              <a:t>Final version 14r4</a:t>
            </a: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endParaRPr lang="en-US" sz="4400" dirty="0"/>
          </a:p>
          <a:p>
            <a:endParaRPr lang="en-US" sz="4400"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graphicFrame>
        <p:nvGraphicFramePr>
          <p:cNvPr id="6" name="Table 5">
            <a:extLst>
              <a:ext uri="{FF2B5EF4-FFF2-40B4-BE49-F238E27FC236}">
                <a16:creationId xmlns:a16="http://schemas.microsoft.com/office/drawing/2014/main" id="{F15D2AB7-AB27-6B32-5FC2-7096CEDBCE93}"/>
              </a:ext>
            </a:extLst>
          </p:cNvPr>
          <p:cNvGraphicFramePr>
            <a:graphicFrameLocks noGrp="1"/>
          </p:cNvGraphicFramePr>
          <p:nvPr>
            <p:extLst>
              <p:ext uri="{D42A27DB-BD31-4B8C-83A1-F6EECF244321}">
                <p14:modId xmlns:p14="http://schemas.microsoft.com/office/powerpoint/2010/main" val="2189470161"/>
              </p:ext>
            </p:extLst>
          </p:nvPr>
        </p:nvGraphicFramePr>
        <p:xfrm>
          <a:off x="457200" y="1981200"/>
          <a:ext cx="10820403" cy="4114800"/>
        </p:xfrm>
        <a:graphic>
          <a:graphicData uri="http://schemas.openxmlformats.org/drawingml/2006/table">
            <a:tbl>
              <a:tblPr/>
              <a:tblGrid>
                <a:gridCol w="1202267">
                  <a:extLst>
                    <a:ext uri="{9D8B030D-6E8A-4147-A177-3AD203B41FA5}">
                      <a16:colId xmlns:a16="http://schemas.microsoft.com/office/drawing/2014/main" val="3708727003"/>
                    </a:ext>
                  </a:extLst>
                </a:gridCol>
                <a:gridCol w="1202267">
                  <a:extLst>
                    <a:ext uri="{9D8B030D-6E8A-4147-A177-3AD203B41FA5}">
                      <a16:colId xmlns:a16="http://schemas.microsoft.com/office/drawing/2014/main" val="560433961"/>
                    </a:ext>
                  </a:extLst>
                </a:gridCol>
                <a:gridCol w="1202267">
                  <a:extLst>
                    <a:ext uri="{9D8B030D-6E8A-4147-A177-3AD203B41FA5}">
                      <a16:colId xmlns:a16="http://schemas.microsoft.com/office/drawing/2014/main" val="3009224674"/>
                    </a:ext>
                  </a:extLst>
                </a:gridCol>
                <a:gridCol w="1202267">
                  <a:extLst>
                    <a:ext uri="{9D8B030D-6E8A-4147-A177-3AD203B41FA5}">
                      <a16:colId xmlns:a16="http://schemas.microsoft.com/office/drawing/2014/main" val="1098158762"/>
                    </a:ext>
                  </a:extLst>
                </a:gridCol>
                <a:gridCol w="1202267">
                  <a:extLst>
                    <a:ext uri="{9D8B030D-6E8A-4147-A177-3AD203B41FA5}">
                      <a16:colId xmlns:a16="http://schemas.microsoft.com/office/drawing/2014/main" val="321066452"/>
                    </a:ext>
                  </a:extLst>
                </a:gridCol>
                <a:gridCol w="1202267">
                  <a:extLst>
                    <a:ext uri="{9D8B030D-6E8A-4147-A177-3AD203B41FA5}">
                      <a16:colId xmlns:a16="http://schemas.microsoft.com/office/drawing/2014/main" val="1516517164"/>
                    </a:ext>
                  </a:extLst>
                </a:gridCol>
                <a:gridCol w="1202267">
                  <a:extLst>
                    <a:ext uri="{9D8B030D-6E8A-4147-A177-3AD203B41FA5}">
                      <a16:colId xmlns:a16="http://schemas.microsoft.com/office/drawing/2014/main" val="1731781292"/>
                    </a:ext>
                  </a:extLst>
                </a:gridCol>
                <a:gridCol w="1202267">
                  <a:extLst>
                    <a:ext uri="{9D8B030D-6E8A-4147-A177-3AD203B41FA5}">
                      <a16:colId xmlns:a16="http://schemas.microsoft.com/office/drawing/2014/main" val="1702333916"/>
                    </a:ext>
                  </a:extLst>
                </a:gridCol>
                <a:gridCol w="1202267">
                  <a:extLst>
                    <a:ext uri="{9D8B030D-6E8A-4147-A177-3AD203B41FA5}">
                      <a16:colId xmlns:a16="http://schemas.microsoft.com/office/drawing/2014/main" val="887440010"/>
                    </a:ext>
                  </a:extLst>
                </a:gridCol>
              </a:tblGrid>
              <a:tr h="598516">
                <a:tc>
                  <a:txBody>
                    <a:bodyPr/>
                    <a:lstStyle/>
                    <a:p>
                      <a:r>
                        <a:rPr lang="en-US" sz="1100" dirty="0"/>
                        <a:t>TBD</a:t>
                      </a:r>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extLst>
                  <a:ext uri="{0D108BD9-81ED-4DB2-BD59-A6C34878D82A}">
                    <a16:rowId xmlns:a16="http://schemas.microsoft.com/office/drawing/2014/main" val="3090912587"/>
                  </a:ext>
                </a:extLst>
              </a:tr>
              <a:tr h="3516284">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extLst>
                  <a:ext uri="{0D108BD9-81ED-4DB2-BD59-A6C34878D82A}">
                    <a16:rowId xmlns:a16="http://schemas.microsoft.com/office/drawing/2014/main" val="112962362"/>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24-0028r0  </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marL="857250" lvl="2" indent="0">
              <a:buNone/>
            </a:pP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2025 – Atlanta, GA,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592596"/>
            <a:ext cx="528319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March 11 4PM EDT</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Join WebEx meeting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2427 471 6985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password: xBWbA83qyn2 </a:t>
            </a: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4592596"/>
            <a:ext cx="55442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March 12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hlinkClick r:id="rId5"/>
              </a:rPr>
              <a:t>Join WebEx meeting </a:t>
            </a:r>
            <a:endParaRPr kumimoji="0" lang="en-US" altLang="en-US" sz="180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rPr>
              <a:t>Meeting number: 	2431 822 5884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rPr>
              <a:t>Meeting password: 5EKbrnM2WA3 </a:t>
            </a: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48703</TotalTime>
  <Words>2204</Words>
  <Application>Microsoft Office PowerPoint</Application>
  <PresentationFormat>Widescreen</PresentationFormat>
  <Paragraphs>262</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Gothic</vt:lpstr>
      <vt:lpstr>Arial</vt:lpstr>
      <vt:lpstr>Calibri</vt:lpstr>
      <vt:lpstr>Helvetica</vt:lpstr>
      <vt:lpstr>Monotype Sorts</vt:lpstr>
      <vt:lpstr>Times New Roman</vt:lpstr>
      <vt:lpstr>802-24-Theme1</vt:lpstr>
      <vt:lpstr>802.24 Vertical Applications TAG</vt:lpstr>
      <vt:lpstr>802.24 Overview</vt:lpstr>
      <vt:lpstr>802.24 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IoT White Paper Discussion</vt:lpstr>
      <vt:lpstr>Smart Grid white paper revision</vt:lpstr>
      <vt:lpstr>Areas discussed and Edited Nov 2024</vt:lpstr>
      <vt:lpstr>Smart Grid White Paper Revision Plan</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487</cp:revision>
  <dcterms:created xsi:type="dcterms:W3CDTF">2020-10-13T15:01:18Z</dcterms:created>
  <dcterms:modified xsi:type="dcterms:W3CDTF">2025-02-23T23:21:06Z</dcterms:modified>
</cp:coreProperties>
</file>