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5"/>
  </p:notesMasterIdLst>
  <p:handoutMasterIdLst>
    <p:handoutMasterId r:id="rId26"/>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495" r:id="rId14"/>
    <p:sldId id="1901" r:id="rId15"/>
    <p:sldId id="1900" r:id="rId16"/>
    <p:sldId id="1899" r:id="rId17"/>
    <p:sldId id="1907" r:id="rId18"/>
    <p:sldId id="1902" r:id="rId19"/>
    <p:sldId id="1885" r:id="rId20"/>
    <p:sldId id="1894" r:id="rId21"/>
    <p:sldId id="1906" r:id="rId22"/>
    <p:sldId id="474" r:id="rId23"/>
    <p:sldId id="391" r:id="rId2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495"/>
            <p14:sldId id="1901"/>
            <p14:sldId id="1900"/>
            <p14:sldId id="1899"/>
            <p14:sldId id="1907"/>
            <p14:sldId id="1902"/>
            <p14:sldId id="1885"/>
            <p14:sldId id="1894"/>
            <p14:sldId id="1906"/>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099" autoAdjust="0"/>
  </p:normalViewPr>
  <p:slideViewPr>
    <p:cSldViewPr>
      <p:cViewPr varScale="1">
        <p:scale>
          <a:sx n="82" d="100"/>
          <a:sy n="82" d="100"/>
        </p:scale>
        <p:origin x="720" y="72"/>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01" d="100"/>
          <a:sy n="101" d="100"/>
        </p:scale>
        <p:origin x="3042" y="12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802.24-25-0002r1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January 2025</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ieeexplore.ieee.org/document/10707142"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24/dcn/22/24-22-0011-06-IoTg-internet-of-things-white-paper.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24/24-24-0014-04-sgtg-802-24-smart-grid-white-paper-2024-update.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pri.webex.com/epri/j.php?MTID=m5ca7d23a458e8c55b53a40fe547c9147" TargetMode="External"/><Relationship Id="rId2" Type="http://schemas.openxmlformats.org/officeDocument/2006/relationships/hyperlink" Target="https://cvent.me/eDZgoD" TargetMode="External"/><Relationship Id="rId1" Type="http://schemas.openxmlformats.org/officeDocument/2006/relationships/slideLayout" Target="../slideLayouts/slideLayout2.xml"/><Relationship Id="rId5" Type="http://schemas.openxmlformats.org/officeDocument/2006/relationships/hyperlink" Target="https://epri.webex.com/epri/j.php?MTID=m3808487d4defed421f226ced2b04bb02" TargetMode="External"/><Relationship Id="rId4" Type="http://schemas.openxmlformats.org/officeDocument/2006/relationships/hyperlink" Target="https://epri.webex.com/epri/j.php?MTID=m7d09e049fcdfd4231cf381ffaf18198d"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January 2025 Wireless Interim Session</a:t>
            </a:r>
          </a:p>
          <a:p>
            <a:r>
              <a:rPr lang="en-US" dirty="0"/>
              <a:t>Kobe, Japan</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a:bodyPr>
          <a:lstStyle/>
          <a:p>
            <a:r>
              <a:rPr lang="en-US" dirty="0"/>
              <a:t>Approve Nov 2024 TAG minutes</a:t>
            </a:r>
          </a:p>
          <a:p>
            <a:pPr lvl="1"/>
            <a:r>
              <a:rPr lang="en-US" dirty="0"/>
              <a:t>24-25-0001r0 </a:t>
            </a:r>
          </a:p>
          <a:p>
            <a:pPr lvl="1"/>
            <a:r>
              <a:rPr lang="en-US" dirty="0">
                <a:solidFill>
                  <a:schemeClr val="bg1">
                    <a:lumMod val="95000"/>
                  </a:schemeClr>
                </a:solidFill>
              </a:rPr>
              <a:t>Approved Unanimous Consent </a:t>
            </a:r>
          </a:p>
          <a:p>
            <a:pPr lvl="1"/>
            <a:endParaRPr lang="en-US" dirty="0"/>
          </a:p>
          <a:p>
            <a:r>
              <a:rPr lang="en-US" dirty="0"/>
              <a:t>Action Items from Nov</a:t>
            </a:r>
          </a:p>
          <a:p>
            <a:pPr lvl="1"/>
            <a:endParaRPr lang="en-US" dirty="0"/>
          </a:p>
          <a:p>
            <a:r>
              <a:rPr lang="en-US" dirty="0"/>
              <a:t>Opening Notes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896600" cy="4724400"/>
          </a:xfrm>
        </p:spPr>
        <p:txBody>
          <a:bodyPr>
            <a:normAutofit/>
          </a:bodyPr>
          <a:lstStyle/>
          <a:p>
            <a:r>
              <a:rPr lang="en-US" sz="2400" dirty="0"/>
              <a:t>Wi-Fi Alliance (Informal)			&lt;vacant&gt;</a:t>
            </a:r>
          </a:p>
          <a:p>
            <a:r>
              <a:rPr lang="en-US" sz="2400" dirty="0"/>
              <a:t>CSA / Matter (Informal)			Clint Powell   Active</a:t>
            </a:r>
          </a:p>
          <a:p>
            <a:r>
              <a:rPr lang="en-US" sz="2400" dirty="0" err="1"/>
              <a:t>FiRa</a:t>
            </a:r>
            <a:r>
              <a:rPr lang="en-US" sz="2400" dirty="0"/>
              <a:t>  (UWB ranging based on 15.4)   	Clint Powell  </a:t>
            </a:r>
          </a:p>
          <a:p>
            <a:r>
              <a:rPr lang="en-US" sz="2400" dirty="0"/>
              <a:t>CCC (access control and automotive key based on NFC, next gen will be UWB)   (new – liaison needed) </a:t>
            </a:r>
          </a:p>
          <a:p>
            <a:r>
              <a:rPr lang="en-US" sz="2400" dirty="0"/>
              <a:t>TIA-TR42	IoT Entity			Chris </a:t>
            </a:r>
            <a:r>
              <a:rPr lang="en-US" sz="2400" dirty="0" err="1"/>
              <a:t>DiMinico</a:t>
            </a:r>
            <a:endParaRPr lang="en-US" sz="2400" dirty="0"/>
          </a:p>
          <a:p>
            <a:pPr lvl="1"/>
            <a:r>
              <a:rPr lang="en-US" sz="2000" dirty="0"/>
              <a:t>ISO IEC WG3</a:t>
            </a:r>
          </a:p>
          <a:p>
            <a:r>
              <a:rPr lang="en-US" sz="2400" dirty="0"/>
              <a:t>Wi-SUN Alliance (informal)		Phil Beecher</a:t>
            </a:r>
          </a:p>
          <a:p>
            <a:r>
              <a:rPr lang="en-US" sz="2400" dirty="0"/>
              <a:t>802.18					Edward Au</a:t>
            </a:r>
          </a:p>
          <a:p>
            <a:r>
              <a:rPr lang="en-US" sz="2400" dirty="0"/>
              <a:t>ATIS TOPS 				&lt;vacant&gt;</a:t>
            </a:r>
          </a:p>
          <a:p>
            <a:endParaRPr lang="en-US" sz="2400" dirty="0"/>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E5400-8FA6-56F9-E5DF-AAE2B8370F31}"/>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7237AE89-9069-339B-ACF0-1EED06CDD228}"/>
              </a:ext>
            </a:extLst>
          </p:cNvPr>
          <p:cNvSpPr>
            <a:spLocks noGrp="1"/>
          </p:cNvSpPr>
          <p:nvPr>
            <p:ph idx="1"/>
          </p:nvPr>
        </p:nvSpPr>
        <p:spPr>
          <a:xfrm>
            <a:off x="914400" y="1743075"/>
            <a:ext cx="10363200" cy="685800"/>
          </a:xfrm>
        </p:spPr>
        <p:txBody>
          <a:bodyPr>
            <a:normAutofit fontScale="62500" lnSpcReduction="20000"/>
          </a:bodyPr>
          <a:lstStyle/>
          <a:p>
            <a:r>
              <a:rPr lang="en-US" dirty="0"/>
              <a:t>Published October 3</a:t>
            </a:r>
            <a:r>
              <a:rPr lang="en-US" baseline="30000" dirty="0"/>
              <a:t>rd</a:t>
            </a:r>
            <a:r>
              <a:rPr lang="en-US" dirty="0"/>
              <a:t>.</a:t>
            </a:r>
          </a:p>
          <a:p>
            <a:r>
              <a:rPr lang="en-US" dirty="0">
                <a:hlinkClick r:id="rId2"/>
              </a:rPr>
              <a:t>https://ieeexplore.ieee.org/document/10707142</a:t>
            </a:r>
            <a:endParaRPr lang="en-US" dirty="0"/>
          </a:p>
          <a:p>
            <a:endParaRPr lang="en-US" dirty="0"/>
          </a:p>
          <a:p>
            <a:endParaRPr lang="en-US" dirty="0"/>
          </a:p>
          <a:p>
            <a:endParaRPr lang="en-US" dirty="0"/>
          </a:p>
          <a:p>
            <a:endParaRPr lang="en-US" dirty="0"/>
          </a:p>
          <a:p>
            <a:pPr marL="0" indent="0">
              <a:buNone/>
            </a:pPr>
            <a:endParaRPr lang="en-US" dirty="0"/>
          </a:p>
        </p:txBody>
      </p:sp>
      <p:sp>
        <p:nvSpPr>
          <p:cNvPr id="4" name="Footer Placeholder 3">
            <a:extLst>
              <a:ext uri="{FF2B5EF4-FFF2-40B4-BE49-F238E27FC236}">
                <a16:creationId xmlns:a16="http://schemas.microsoft.com/office/drawing/2014/main" id="{C50F0A05-AF53-630B-BE96-C43C0A1BD0D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B5F0A84-6947-5FC0-D4B7-5D71A2C7042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pic>
        <p:nvPicPr>
          <p:cNvPr id="7" name="Picture 6">
            <a:extLst>
              <a:ext uri="{FF2B5EF4-FFF2-40B4-BE49-F238E27FC236}">
                <a16:creationId xmlns:a16="http://schemas.microsoft.com/office/drawing/2014/main" id="{E248A3E4-6AD5-4336-A116-1FB47660510C}"/>
              </a:ext>
            </a:extLst>
          </p:cNvPr>
          <p:cNvPicPr>
            <a:picLocks noChangeAspect="1"/>
          </p:cNvPicPr>
          <p:nvPr/>
        </p:nvPicPr>
        <p:blipFill>
          <a:blip r:embed="rId3"/>
          <a:stretch>
            <a:fillRect/>
          </a:stretch>
        </p:blipFill>
        <p:spPr>
          <a:xfrm>
            <a:off x="2362200" y="2486025"/>
            <a:ext cx="7079439" cy="4343400"/>
          </a:xfrm>
          <a:prstGeom prst="rect">
            <a:avLst/>
          </a:prstGeom>
        </p:spPr>
      </p:pic>
    </p:spTree>
    <p:extLst>
      <p:ext uri="{BB962C8B-B14F-4D97-AF65-F5344CB8AC3E}">
        <p14:creationId xmlns:p14="http://schemas.microsoft.com/office/powerpoint/2010/main" val="29552486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2127E-77C4-9A2B-6061-485A3EBE95B6}"/>
              </a:ext>
            </a:extLst>
          </p:cNvPr>
          <p:cNvSpPr>
            <a:spLocks noGrp="1"/>
          </p:cNvSpPr>
          <p:nvPr>
            <p:ph type="title"/>
          </p:nvPr>
        </p:nvSpPr>
        <p:spPr/>
        <p:txBody>
          <a:bodyPr/>
          <a:lstStyle/>
          <a:p>
            <a:r>
              <a:rPr lang="en-US" dirty="0"/>
              <a:t>IoT White Paper Discussion</a:t>
            </a:r>
          </a:p>
        </p:txBody>
      </p:sp>
      <p:sp>
        <p:nvSpPr>
          <p:cNvPr id="3" name="Content Placeholder 2">
            <a:extLst>
              <a:ext uri="{FF2B5EF4-FFF2-40B4-BE49-F238E27FC236}">
                <a16:creationId xmlns:a16="http://schemas.microsoft.com/office/drawing/2014/main" id="{440881B5-DAB3-D859-36C1-2B53B141F11D}"/>
              </a:ext>
            </a:extLst>
          </p:cNvPr>
          <p:cNvSpPr>
            <a:spLocks noGrp="1"/>
          </p:cNvSpPr>
          <p:nvPr>
            <p:ph idx="1"/>
          </p:nvPr>
        </p:nvSpPr>
        <p:spPr/>
        <p:txBody>
          <a:bodyPr>
            <a:normAutofit fontScale="55000" lnSpcReduction="20000"/>
          </a:bodyPr>
          <a:lstStyle/>
          <a:p>
            <a:r>
              <a:rPr lang="en-US" dirty="0"/>
              <a:t>Latest Version Internet of Things White Paper </a:t>
            </a:r>
            <a:r>
              <a:rPr lang="en-US" dirty="0">
                <a:hlinkClick r:id="rId2"/>
              </a:rPr>
              <a:t>24-22-0011-06-IoTg-internet-of-things-white-paper</a:t>
            </a:r>
            <a:endParaRPr lang="en-US" dirty="0"/>
          </a:p>
          <a:p>
            <a:pPr marL="0" indent="0">
              <a:buNone/>
            </a:pPr>
            <a:endParaRPr lang="en-US" dirty="0"/>
          </a:p>
          <a:p>
            <a:r>
              <a:rPr lang="en-US" dirty="0"/>
              <a:t>Discussions Notes</a:t>
            </a:r>
          </a:p>
          <a:p>
            <a:pPr lvl="1"/>
            <a:r>
              <a:rPr lang="en-US" dirty="0"/>
              <a:t>Disambiguate the general poor state of available information on IoT, and highlight the IEEE 802 solutions that address them.</a:t>
            </a:r>
          </a:p>
          <a:p>
            <a:pPr lvl="1"/>
            <a:r>
              <a:rPr lang="en-US" dirty="0"/>
              <a:t>Need to distinguish “Internet” public vs private. OT network for highly secure, isolated networks. </a:t>
            </a:r>
          </a:p>
          <a:p>
            <a:pPr lvl="1"/>
            <a:r>
              <a:rPr lang="en-US" dirty="0"/>
              <a:t>Embedded comments need text contributions</a:t>
            </a:r>
          </a:p>
          <a:p>
            <a:pPr lvl="1"/>
            <a:r>
              <a:rPr lang="en-US" dirty="0"/>
              <a:t>How to incorporate wired IoT – specifically Single Pair Ethernet. </a:t>
            </a:r>
          </a:p>
          <a:p>
            <a:pPr lvl="2"/>
            <a:r>
              <a:rPr lang="en-US" dirty="0"/>
              <a:t>Add section 5 for Connectivity Technologies</a:t>
            </a:r>
          </a:p>
          <a:p>
            <a:pPr lvl="2"/>
            <a:r>
              <a:rPr lang="en-US" dirty="0"/>
              <a:t>Revise closing section</a:t>
            </a:r>
          </a:p>
          <a:p>
            <a:pPr lvl="1"/>
            <a:r>
              <a:rPr lang="en-US" dirty="0"/>
              <a:t>Actions from Nov 2024</a:t>
            </a:r>
          </a:p>
          <a:p>
            <a:pPr lvl="2"/>
            <a:r>
              <a:rPr lang="en-US" dirty="0"/>
              <a:t>Smart Home section – Ben will seek </a:t>
            </a:r>
            <a:r>
              <a:rPr lang="en-US" dirty="0" err="1"/>
              <a:t>Wi-Sun</a:t>
            </a:r>
            <a:r>
              <a:rPr lang="en-US" dirty="0"/>
              <a:t> text for this. </a:t>
            </a:r>
          </a:p>
          <a:p>
            <a:pPr lvl="2"/>
            <a:r>
              <a:rPr lang="en-US" dirty="0"/>
              <a:t>New section needs text: “7.Looking back at the Hype, and what has actually been delivered.”   (Ben will find a volunteer)</a:t>
            </a:r>
          </a:p>
          <a:p>
            <a:pPr lvl="2"/>
            <a:r>
              <a:rPr lang="en-US" dirty="0"/>
              <a:t>Fill in section on IoT with high reliability  (Tim) </a:t>
            </a:r>
          </a:p>
          <a:p>
            <a:pPr lvl="2"/>
            <a:r>
              <a:rPr lang="en-US" dirty="0"/>
              <a:t>Closing statement  (Ann)</a:t>
            </a:r>
          </a:p>
          <a:p>
            <a:endParaRPr lang="en-US" dirty="0"/>
          </a:p>
          <a:p>
            <a:endParaRPr lang="en-US" dirty="0"/>
          </a:p>
        </p:txBody>
      </p:sp>
      <p:sp>
        <p:nvSpPr>
          <p:cNvPr id="4" name="Footer Placeholder 3">
            <a:extLst>
              <a:ext uri="{FF2B5EF4-FFF2-40B4-BE49-F238E27FC236}">
                <a16:creationId xmlns:a16="http://schemas.microsoft.com/office/drawing/2014/main" id="{70AEB72B-F617-1B84-32B8-81B674BE6A9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813AB79-0A74-68FA-C925-0EB222DAA38E}"/>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22615414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Smart Grid white paper revision</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lnSpcReduction="10000"/>
          </a:bodyPr>
          <a:lstStyle/>
          <a:p>
            <a:r>
              <a:rPr lang="en-US" dirty="0"/>
              <a:t>Update of first Smart Grid white paper to address latest amendments of 802.15.4 u, v, w, x, y, Rev-me,  and new organization of documents to clarify UWB vs Narrowband</a:t>
            </a:r>
          </a:p>
          <a:p>
            <a:endParaRPr lang="en-US" dirty="0"/>
          </a:p>
          <a:p>
            <a:r>
              <a:rPr lang="en-US" dirty="0"/>
              <a:t>New baseline document for 2024 revision:</a:t>
            </a:r>
          </a:p>
          <a:p>
            <a:pPr lvl="1"/>
            <a:r>
              <a:rPr lang="en-US" dirty="0"/>
              <a:t>Working Draft Current Version at start of November meeting</a:t>
            </a:r>
          </a:p>
          <a:p>
            <a:pPr lvl="1"/>
            <a:r>
              <a:rPr lang="en-US" dirty="0">
                <a:hlinkClick r:id="rId2"/>
              </a:rPr>
              <a:t>24-24-0014-04</a:t>
            </a:r>
            <a:r>
              <a:rPr lang="en-US" dirty="0"/>
              <a:t>-sgtg-802.24 smart grid white paper (2024 Update).docx</a:t>
            </a:r>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4362540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13852-BD09-AD7E-4DFA-92964DEFC214}"/>
              </a:ext>
            </a:extLst>
          </p:cNvPr>
          <p:cNvSpPr>
            <a:spLocks noGrp="1"/>
          </p:cNvSpPr>
          <p:nvPr>
            <p:ph type="title"/>
          </p:nvPr>
        </p:nvSpPr>
        <p:spPr/>
        <p:txBody>
          <a:bodyPr/>
          <a:lstStyle/>
          <a:p>
            <a:r>
              <a:rPr lang="en-US" dirty="0"/>
              <a:t>Areas discussed and Edited Nov 2024</a:t>
            </a:r>
          </a:p>
        </p:txBody>
      </p:sp>
      <p:sp>
        <p:nvSpPr>
          <p:cNvPr id="3" name="Content Placeholder 2">
            <a:extLst>
              <a:ext uri="{FF2B5EF4-FFF2-40B4-BE49-F238E27FC236}">
                <a16:creationId xmlns:a16="http://schemas.microsoft.com/office/drawing/2014/main" id="{E8E84FD3-DC42-C0CA-4612-A04D1F164985}"/>
              </a:ext>
            </a:extLst>
          </p:cNvPr>
          <p:cNvSpPr>
            <a:spLocks noGrp="1"/>
          </p:cNvSpPr>
          <p:nvPr>
            <p:ph idx="1"/>
          </p:nvPr>
        </p:nvSpPr>
        <p:spPr/>
        <p:txBody>
          <a:bodyPr/>
          <a:lstStyle/>
          <a:p>
            <a:r>
              <a:rPr lang="en-US" sz="1800" b="1" dirty="0">
                <a:solidFill>
                  <a:srgbClr val="0070C0"/>
                </a:solidFill>
                <a:effectLst/>
                <a:latin typeface="Calibri" panose="020F0502020204030204" pitchFamily="34" charset="0"/>
                <a:cs typeface="Times New Roman" panose="02020603050405020304" pitchFamily="18" charset="0"/>
              </a:rPr>
              <a:t>Discussion Notes – Sept 2024</a:t>
            </a:r>
          </a:p>
          <a:p>
            <a:pPr lvl="1"/>
            <a:r>
              <a:rPr lang="en-US" sz="1400" b="1" dirty="0">
                <a:solidFill>
                  <a:srgbClr val="0070C0"/>
                </a:solidFill>
                <a:effectLst/>
                <a:latin typeface="Calibri" panose="020F0502020204030204" pitchFamily="34" charset="0"/>
                <a:cs typeface="Times New Roman" panose="02020603050405020304" pitchFamily="18" charset="0"/>
              </a:rPr>
              <a:t>Other Standards and Non-802 Networks</a:t>
            </a:r>
          </a:p>
          <a:p>
            <a:pPr lvl="1"/>
            <a:r>
              <a:rPr lang="en-US" sz="1400" dirty="0">
                <a:effectLst/>
                <a:latin typeface="Calibri" panose="020F0502020204030204" pitchFamily="34" charset="0"/>
                <a:ea typeface="Times New Roman" panose="02020603050405020304" pitchFamily="18" charset="0"/>
                <a:cs typeface="Times New Roman" panose="02020603050405020304" pitchFamily="18" charset="0"/>
              </a:rPr>
              <a:t>Need for Peer to Peer communications for dynamic reconfiguration of microgrids and outage recovery. </a:t>
            </a:r>
          </a:p>
          <a:p>
            <a:pPr lvl="1"/>
            <a:r>
              <a:rPr lang="en-US" sz="1400" dirty="0">
                <a:latin typeface="Calibri" panose="020F0502020204030204" pitchFamily="34" charset="0"/>
                <a:cs typeface="Times New Roman" panose="02020603050405020304" pitchFamily="18" charset="0"/>
              </a:rPr>
              <a:t>CBRS and spectrum sharing concepts and introduction</a:t>
            </a:r>
          </a:p>
          <a:p>
            <a:pPr lvl="1"/>
            <a:r>
              <a:rPr lang="en-US" sz="1400" dirty="0">
                <a:latin typeface="Calibri" panose="020F0502020204030204" pitchFamily="34" charset="0"/>
                <a:cs typeface="Times New Roman" panose="02020603050405020304" pitchFamily="18" charset="0"/>
              </a:rPr>
              <a:t>IoT in introduction</a:t>
            </a:r>
          </a:p>
          <a:p>
            <a:endParaRPr lang="en-US" sz="1800" dirty="0">
              <a:latin typeface="Calibri" panose="020F0502020204030204" pitchFamily="34" charset="0"/>
              <a:cs typeface="Times New Roman" panose="02020603050405020304" pitchFamily="18" charset="0"/>
            </a:endParaRPr>
          </a:p>
          <a:p>
            <a:r>
              <a:rPr lang="en-US" sz="1800" dirty="0">
                <a:latin typeface="Calibri" panose="020F0502020204030204" pitchFamily="34" charset="0"/>
                <a:cs typeface="Times New Roman" panose="02020603050405020304" pitchFamily="18" charset="0"/>
              </a:rPr>
              <a:t>Nov 2024</a:t>
            </a:r>
          </a:p>
          <a:p>
            <a:pPr lvl="1"/>
            <a:r>
              <a:rPr lang="en-US" sz="1400" dirty="0">
                <a:latin typeface="Calibri" panose="020F0502020204030204" pitchFamily="34" charset="0"/>
                <a:cs typeface="Times New Roman" panose="02020603050405020304" pitchFamily="18" charset="0"/>
              </a:rPr>
              <a:t>Companion document update - 24-24-0029-00-sgtg-2025-update-package-of-802-smart-grid-standards.docx</a:t>
            </a:r>
          </a:p>
          <a:p>
            <a:pPr lvl="1"/>
            <a:endParaRPr lang="en-US" sz="1400" dirty="0">
              <a:latin typeface="Calibri" panose="020F0502020204030204" pitchFamily="34" charset="0"/>
              <a:cs typeface="Times New Roman" panose="02020603050405020304" pitchFamily="18" charset="0"/>
            </a:endParaRPr>
          </a:p>
          <a:p>
            <a:pPr lvl="1"/>
            <a:r>
              <a:rPr lang="en-US" sz="1400" dirty="0">
                <a:latin typeface="Calibri" panose="020F0502020204030204" pitchFamily="34" charset="0"/>
                <a:cs typeface="Times New Roman" panose="02020603050405020304" pitchFamily="18" charset="0"/>
              </a:rPr>
              <a:t>Final version 14r4</a:t>
            </a:r>
          </a:p>
          <a:p>
            <a:pPr lvl="1"/>
            <a:endParaRPr lang="en-US" sz="1400" dirty="0">
              <a:latin typeface="Calibri" panose="020F0502020204030204" pitchFamily="34" charset="0"/>
              <a:cs typeface="Times New Roman" panose="02020603050405020304" pitchFamily="18" charset="0"/>
            </a:endParaRPr>
          </a:p>
          <a:p>
            <a:pPr lvl="1"/>
            <a:endParaRPr lang="en-US" sz="1400" dirty="0">
              <a:latin typeface="Calibri" panose="020F0502020204030204" pitchFamily="34" charset="0"/>
              <a:cs typeface="Times New Roman" panose="02020603050405020304" pitchFamily="18" charset="0"/>
            </a:endParaRPr>
          </a:p>
          <a:p>
            <a:pPr lvl="1"/>
            <a:endParaRPr lang="en-US" sz="1400" dirty="0">
              <a:latin typeface="Calibri" panose="020F0502020204030204" pitchFamily="34" charset="0"/>
              <a:cs typeface="Times New Roman" panose="02020603050405020304" pitchFamily="18" charset="0"/>
            </a:endParaRPr>
          </a:p>
          <a:p>
            <a:pPr lvl="1"/>
            <a:endParaRPr lang="en-US" sz="1400" dirty="0">
              <a:latin typeface="Calibri" panose="020F0502020204030204" pitchFamily="34" charset="0"/>
              <a:cs typeface="Times New Roman" panose="02020603050405020304" pitchFamily="18" charset="0"/>
            </a:endParaRPr>
          </a:p>
          <a:p>
            <a:pPr lvl="1"/>
            <a:endParaRPr lang="en-US" sz="1400" dirty="0">
              <a:latin typeface="Calibri" panose="020F0502020204030204" pitchFamily="34" charset="0"/>
              <a:cs typeface="Times New Roman" panose="02020603050405020304" pitchFamily="18" charset="0"/>
            </a:endParaRPr>
          </a:p>
          <a:p>
            <a:endParaRPr lang="en-US" dirty="0"/>
          </a:p>
          <a:p>
            <a:endParaRPr lang="en-US" dirty="0"/>
          </a:p>
        </p:txBody>
      </p:sp>
      <p:sp>
        <p:nvSpPr>
          <p:cNvPr id="4" name="Footer Placeholder 3">
            <a:extLst>
              <a:ext uri="{FF2B5EF4-FFF2-40B4-BE49-F238E27FC236}">
                <a16:creationId xmlns:a16="http://schemas.microsoft.com/office/drawing/2014/main" id="{9456D537-B7A7-5268-BE42-A6C80A3E796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78ED4A6-CD10-08F2-92A2-43114FD2A74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876603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B1E94-85E3-3216-B1EA-80294C6D9A75}"/>
              </a:ext>
            </a:extLst>
          </p:cNvPr>
          <p:cNvSpPr>
            <a:spLocks noGrp="1"/>
          </p:cNvSpPr>
          <p:nvPr>
            <p:ph type="title"/>
          </p:nvPr>
        </p:nvSpPr>
        <p:spPr/>
        <p:txBody>
          <a:bodyPr/>
          <a:lstStyle/>
          <a:p>
            <a:r>
              <a:rPr lang="en-US" dirty="0"/>
              <a:t>Smart Grid White Paper Revision Plan</a:t>
            </a:r>
          </a:p>
        </p:txBody>
      </p:sp>
      <p:sp>
        <p:nvSpPr>
          <p:cNvPr id="3" name="Content Placeholder 2">
            <a:extLst>
              <a:ext uri="{FF2B5EF4-FFF2-40B4-BE49-F238E27FC236}">
                <a16:creationId xmlns:a16="http://schemas.microsoft.com/office/drawing/2014/main" id="{00D5ECAB-F203-23AA-5846-E6419311AC71}"/>
              </a:ext>
            </a:extLst>
          </p:cNvPr>
          <p:cNvSpPr>
            <a:spLocks noGrp="1"/>
          </p:cNvSpPr>
          <p:nvPr>
            <p:ph idx="1"/>
          </p:nvPr>
        </p:nvSpPr>
        <p:spPr>
          <a:xfrm>
            <a:off x="990600" y="2061882"/>
            <a:ext cx="10363200" cy="4114800"/>
          </a:xfrm>
        </p:spPr>
        <p:txBody>
          <a:bodyPr>
            <a:normAutofit fontScale="47500" lnSpcReduction="20000"/>
          </a:bodyPr>
          <a:lstStyle/>
          <a:p>
            <a:r>
              <a:rPr lang="en-US" dirty="0"/>
              <a:t>New Standards</a:t>
            </a:r>
          </a:p>
          <a:p>
            <a:pPr lvl="1"/>
            <a:r>
              <a:rPr lang="en-US" dirty="0"/>
              <a:t>Amendments of 802.15.4  (SUN) u, v, x, y, ac, ad/NG,  (4me revision)    Phil Beecher, Gary Stuebing, Don Sturek, Jeorg</a:t>
            </a:r>
          </a:p>
          <a:p>
            <a:pPr lvl="1"/>
            <a:r>
              <a:rPr lang="en-US" dirty="0"/>
              <a:t>LECIM/LPWAN  802.15.4w  Jeorg</a:t>
            </a:r>
          </a:p>
          <a:p>
            <a:pPr lvl="1"/>
            <a:r>
              <a:rPr lang="en-US" dirty="0"/>
              <a:t>802.15.9      Tero </a:t>
            </a:r>
          </a:p>
          <a:p>
            <a:pPr lvl="1"/>
            <a:r>
              <a:rPr lang="en-US" dirty="0"/>
              <a:t>802.1 TSN     Reference to the TSN White Paper  (Janos)</a:t>
            </a:r>
          </a:p>
          <a:p>
            <a:pPr lvl="1"/>
            <a:r>
              <a:rPr lang="en-US" dirty="0"/>
              <a:t>802.11ah and 11ax                 (Dave </a:t>
            </a:r>
            <a:r>
              <a:rPr lang="en-US" dirty="0" err="1"/>
              <a:t>Halasz</a:t>
            </a:r>
            <a:r>
              <a:rPr lang="en-US" dirty="0"/>
              <a:t>)</a:t>
            </a:r>
          </a:p>
          <a:p>
            <a:pPr lvl="1"/>
            <a:r>
              <a:rPr lang="en-US" dirty="0"/>
              <a:t>802.16s, 16t       (Tim, Harry)</a:t>
            </a:r>
          </a:p>
          <a:p>
            <a:pPr lvl="1"/>
            <a:r>
              <a:rPr lang="en-US" dirty="0"/>
              <a:t>802.19.3   sub-1 GHz coexistence    (Ben)</a:t>
            </a:r>
          </a:p>
          <a:p>
            <a:pPr lvl="1"/>
            <a:endParaRPr lang="en-US" dirty="0"/>
          </a:p>
          <a:p>
            <a:r>
              <a:rPr lang="en-US" dirty="0"/>
              <a:t>New topics</a:t>
            </a:r>
          </a:p>
          <a:p>
            <a:pPr lvl="1"/>
            <a:r>
              <a:rPr lang="en-US" dirty="0"/>
              <a:t>Integration of Gas/Water into electric metering</a:t>
            </a:r>
          </a:p>
          <a:p>
            <a:pPr lvl="1"/>
            <a:r>
              <a:rPr lang="en-US" dirty="0"/>
              <a:t>Battery leaf nodes for low power</a:t>
            </a:r>
          </a:p>
          <a:p>
            <a:pPr lvl="1"/>
            <a:r>
              <a:rPr lang="en-US" dirty="0"/>
              <a:t>Sensors</a:t>
            </a:r>
          </a:p>
          <a:p>
            <a:pPr lvl="1"/>
            <a:r>
              <a:rPr lang="en-US" dirty="0"/>
              <a:t>Situational Awareness</a:t>
            </a:r>
          </a:p>
          <a:p>
            <a:pPr lvl="1"/>
            <a:r>
              <a:rPr lang="en-US" dirty="0"/>
              <a:t>Physical Security</a:t>
            </a:r>
          </a:p>
          <a:p>
            <a:pPr lvl="1"/>
            <a:r>
              <a:rPr lang="en-US" dirty="0"/>
              <a:t>Wildfire detection and prevention</a:t>
            </a:r>
          </a:p>
          <a:p>
            <a:pPr lvl="1"/>
            <a:r>
              <a:rPr lang="en-US" dirty="0"/>
              <a:t>Any others identified by contributors.</a:t>
            </a:r>
          </a:p>
          <a:p>
            <a:pPr lvl="1"/>
            <a:endParaRPr lang="en-US" dirty="0"/>
          </a:p>
          <a:p>
            <a:r>
              <a:rPr lang="en-US" dirty="0"/>
              <a:t>Complementary role of IEEE 802 with cellular technologies</a:t>
            </a:r>
          </a:p>
          <a:p>
            <a:endParaRPr lang="en-US" dirty="0"/>
          </a:p>
          <a:p>
            <a:endParaRPr lang="en-US" dirty="0"/>
          </a:p>
        </p:txBody>
      </p:sp>
      <p:sp>
        <p:nvSpPr>
          <p:cNvPr id="4" name="Footer Placeholder 3">
            <a:extLst>
              <a:ext uri="{FF2B5EF4-FFF2-40B4-BE49-F238E27FC236}">
                <a16:creationId xmlns:a16="http://schemas.microsoft.com/office/drawing/2014/main" id="{112700C9-1047-E737-C4A6-AD601B25BBC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D83E089-E3B6-D15D-2A51-C1A21283A3B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29664222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EA66A-B61C-A0A4-158F-F167C54CA5B7}"/>
              </a:ext>
            </a:extLst>
          </p:cNvPr>
          <p:cNvSpPr>
            <a:spLocks noGrp="1"/>
          </p:cNvSpPr>
          <p:nvPr>
            <p:ph type="title"/>
          </p:nvPr>
        </p:nvSpPr>
        <p:spPr/>
        <p:txBody>
          <a:bodyPr/>
          <a:lstStyle/>
          <a:p>
            <a:r>
              <a:rPr lang="en-US" dirty="0"/>
              <a:t>AFV Communications - White Paper</a:t>
            </a:r>
          </a:p>
        </p:txBody>
      </p:sp>
      <p:sp>
        <p:nvSpPr>
          <p:cNvPr id="3" name="Content Placeholder 2">
            <a:extLst>
              <a:ext uri="{FF2B5EF4-FFF2-40B4-BE49-F238E27FC236}">
                <a16:creationId xmlns:a16="http://schemas.microsoft.com/office/drawing/2014/main" id="{B0EB9829-47E1-77D0-6522-97BC8503EAB3}"/>
              </a:ext>
            </a:extLst>
          </p:cNvPr>
          <p:cNvSpPr>
            <a:spLocks noGrp="1"/>
          </p:cNvSpPr>
          <p:nvPr>
            <p:ph idx="1"/>
          </p:nvPr>
        </p:nvSpPr>
        <p:spPr/>
        <p:txBody>
          <a:bodyPr>
            <a:normAutofit fontScale="92500" lnSpcReduction="10000"/>
          </a:bodyPr>
          <a:lstStyle/>
          <a:p>
            <a:r>
              <a:rPr lang="en-US" dirty="0"/>
              <a:t>Types of AFV sites:  residential, commercial vehicle depot, public transport site, long haul freight transportation.  (Public parking facilities)</a:t>
            </a:r>
          </a:p>
          <a:p>
            <a:r>
              <a:rPr lang="en-US" dirty="0"/>
              <a:t>Communications requirements: data volume, resilience, reliability. </a:t>
            </a:r>
          </a:p>
          <a:p>
            <a:pPr lvl="1"/>
            <a:r>
              <a:rPr lang="en-US" dirty="0"/>
              <a:t>Ancillary communication to vehicles (maps, firmware and software updates for vehicles, inventory tracking, logistics, media, </a:t>
            </a:r>
            <a:r>
              <a:rPr lang="en-US" dirty="0" err="1"/>
              <a:t>etc</a:t>
            </a:r>
            <a:r>
              <a:rPr lang="en-US" dirty="0"/>
              <a:t>)</a:t>
            </a:r>
          </a:p>
          <a:p>
            <a:r>
              <a:rPr lang="en-US" dirty="0"/>
              <a:t>Relate to the use of IEEE 802 technologies as the solution</a:t>
            </a:r>
          </a:p>
        </p:txBody>
      </p:sp>
      <p:sp>
        <p:nvSpPr>
          <p:cNvPr id="4" name="Footer Placeholder 3">
            <a:extLst>
              <a:ext uri="{FF2B5EF4-FFF2-40B4-BE49-F238E27FC236}">
                <a16:creationId xmlns:a16="http://schemas.microsoft.com/office/drawing/2014/main" id="{8141E627-34F5-A0F2-9FF1-8CAAC040AB0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B914825-F8E7-DD30-0299-52882595728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019965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25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458AC-6707-2437-E2E2-5A4F235FA5AD}"/>
              </a:ext>
            </a:extLst>
          </p:cNvPr>
          <p:cNvSpPr>
            <a:spLocks noGrp="1"/>
          </p:cNvSpPr>
          <p:nvPr>
            <p:ph type="title"/>
          </p:nvPr>
        </p:nvSpPr>
        <p:spPr/>
        <p:txBody>
          <a:bodyPr/>
          <a:lstStyle/>
          <a:p>
            <a:r>
              <a:rPr lang="en-US" dirty="0"/>
              <a:t>Contributions related to AFV White Paper</a:t>
            </a:r>
          </a:p>
        </p:txBody>
      </p:sp>
      <p:sp>
        <p:nvSpPr>
          <p:cNvPr id="4" name="Footer Placeholder 3">
            <a:extLst>
              <a:ext uri="{FF2B5EF4-FFF2-40B4-BE49-F238E27FC236}">
                <a16:creationId xmlns:a16="http://schemas.microsoft.com/office/drawing/2014/main" id="{B787469F-A51B-06F6-AD18-6AF26EE356F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DA9CF6C-9393-3956-4285-82E300034DD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graphicFrame>
        <p:nvGraphicFramePr>
          <p:cNvPr id="6" name="Table 5">
            <a:extLst>
              <a:ext uri="{FF2B5EF4-FFF2-40B4-BE49-F238E27FC236}">
                <a16:creationId xmlns:a16="http://schemas.microsoft.com/office/drawing/2014/main" id="{F15D2AB7-AB27-6B32-5FC2-7096CEDBCE93}"/>
              </a:ext>
            </a:extLst>
          </p:cNvPr>
          <p:cNvGraphicFramePr>
            <a:graphicFrameLocks noGrp="1"/>
          </p:cNvGraphicFramePr>
          <p:nvPr>
            <p:extLst>
              <p:ext uri="{D42A27DB-BD31-4B8C-83A1-F6EECF244321}">
                <p14:modId xmlns:p14="http://schemas.microsoft.com/office/powerpoint/2010/main" val="2189470161"/>
              </p:ext>
            </p:extLst>
          </p:nvPr>
        </p:nvGraphicFramePr>
        <p:xfrm>
          <a:off x="457200" y="1981200"/>
          <a:ext cx="10820403" cy="4114800"/>
        </p:xfrm>
        <a:graphic>
          <a:graphicData uri="http://schemas.openxmlformats.org/drawingml/2006/table">
            <a:tbl>
              <a:tblPr/>
              <a:tblGrid>
                <a:gridCol w="1202267">
                  <a:extLst>
                    <a:ext uri="{9D8B030D-6E8A-4147-A177-3AD203B41FA5}">
                      <a16:colId xmlns:a16="http://schemas.microsoft.com/office/drawing/2014/main" val="3708727003"/>
                    </a:ext>
                  </a:extLst>
                </a:gridCol>
                <a:gridCol w="1202267">
                  <a:extLst>
                    <a:ext uri="{9D8B030D-6E8A-4147-A177-3AD203B41FA5}">
                      <a16:colId xmlns:a16="http://schemas.microsoft.com/office/drawing/2014/main" val="560433961"/>
                    </a:ext>
                  </a:extLst>
                </a:gridCol>
                <a:gridCol w="1202267">
                  <a:extLst>
                    <a:ext uri="{9D8B030D-6E8A-4147-A177-3AD203B41FA5}">
                      <a16:colId xmlns:a16="http://schemas.microsoft.com/office/drawing/2014/main" val="3009224674"/>
                    </a:ext>
                  </a:extLst>
                </a:gridCol>
                <a:gridCol w="1202267">
                  <a:extLst>
                    <a:ext uri="{9D8B030D-6E8A-4147-A177-3AD203B41FA5}">
                      <a16:colId xmlns:a16="http://schemas.microsoft.com/office/drawing/2014/main" val="1098158762"/>
                    </a:ext>
                  </a:extLst>
                </a:gridCol>
                <a:gridCol w="1202267">
                  <a:extLst>
                    <a:ext uri="{9D8B030D-6E8A-4147-A177-3AD203B41FA5}">
                      <a16:colId xmlns:a16="http://schemas.microsoft.com/office/drawing/2014/main" val="321066452"/>
                    </a:ext>
                  </a:extLst>
                </a:gridCol>
                <a:gridCol w="1202267">
                  <a:extLst>
                    <a:ext uri="{9D8B030D-6E8A-4147-A177-3AD203B41FA5}">
                      <a16:colId xmlns:a16="http://schemas.microsoft.com/office/drawing/2014/main" val="1516517164"/>
                    </a:ext>
                  </a:extLst>
                </a:gridCol>
                <a:gridCol w="1202267">
                  <a:extLst>
                    <a:ext uri="{9D8B030D-6E8A-4147-A177-3AD203B41FA5}">
                      <a16:colId xmlns:a16="http://schemas.microsoft.com/office/drawing/2014/main" val="1731781292"/>
                    </a:ext>
                  </a:extLst>
                </a:gridCol>
                <a:gridCol w="1202267">
                  <a:extLst>
                    <a:ext uri="{9D8B030D-6E8A-4147-A177-3AD203B41FA5}">
                      <a16:colId xmlns:a16="http://schemas.microsoft.com/office/drawing/2014/main" val="1702333916"/>
                    </a:ext>
                  </a:extLst>
                </a:gridCol>
                <a:gridCol w="1202267">
                  <a:extLst>
                    <a:ext uri="{9D8B030D-6E8A-4147-A177-3AD203B41FA5}">
                      <a16:colId xmlns:a16="http://schemas.microsoft.com/office/drawing/2014/main" val="887440010"/>
                    </a:ext>
                  </a:extLst>
                </a:gridCol>
              </a:tblGrid>
              <a:tr h="598516">
                <a:tc>
                  <a:txBody>
                    <a:bodyPr/>
                    <a:lstStyle/>
                    <a:p>
                      <a:r>
                        <a:rPr lang="en-US" sz="1100" dirty="0"/>
                        <a:t>TBD</a:t>
                      </a:r>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extLst>
                  <a:ext uri="{0D108BD9-81ED-4DB2-BD59-A6C34878D82A}">
                    <a16:rowId xmlns:a16="http://schemas.microsoft.com/office/drawing/2014/main" val="3090912587"/>
                  </a:ext>
                </a:extLst>
              </a:tr>
              <a:tr h="3516284">
                <a:tc>
                  <a:txBody>
                    <a:bodyPr/>
                    <a:lstStyle/>
                    <a:p>
                      <a:endParaRPr lang="en-US" sz="1100" dirty="0"/>
                    </a:p>
                  </a:txBody>
                  <a:tcPr marL="37407" marR="37407" marT="18704" marB="18704" anchor="ctr">
                    <a:lnL>
                      <a:noFill/>
                    </a:lnL>
                    <a:lnR>
                      <a:noFill/>
                    </a:lnR>
                    <a:lnT>
                      <a:noFill/>
                    </a:lnT>
                    <a:lnB>
                      <a:noFill/>
                    </a:lnB>
                    <a:noFill/>
                  </a:tcPr>
                </a:tc>
                <a:tc>
                  <a:txBody>
                    <a:bodyPr/>
                    <a:lstStyle/>
                    <a:p>
                      <a:endParaRPr lang="en-US" sz="1100" dirty="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dirty="0"/>
                    </a:p>
                  </a:txBody>
                  <a:tcPr marL="37407" marR="37407" marT="18704" marB="18704" anchor="ctr">
                    <a:lnL>
                      <a:noFill/>
                    </a:lnL>
                    <a:lnR>
                      <a:noFill/>
                    </a:lnR>
                    <a:lnT>
                      <a:noFill/>
                    </a:lnT>
                    <a:lnB>
                      <a:noFill/>
                    </a:lnB>
                    <a:noFill/>
                  </a:tcPr>
                </a:tc>
                <a:tc>
                  <a:txBody>
                    <a:bodyPr/>
                    <a:lstStyle/>
                    <a:p>
                      <a:endParaRPr lang="en-US" sz="1100"/>
                    </a:p>
                  </a:txBody>
                  <a:tcPr marL="37407" marR="37407" marT="18704" marB="18704" anchor="ctr">
                    <a:lnL>
                      <a:noFill/>
                    </a:lnL>
                    <a:lnR>
                      <a:noFill/>
                    </a:lnR>
                    <a:lnT>
                      <a:noFill/>
                    </a:lnT>
                    <a:lnB>
                      <a:noFill/>
                    </a:lnB>
                    <a:noFill/>
                  </a:tcPr>
                </a:tc>
                <a:tc>
                  <a:txBody>
                    <a:bodyPr/>
                    <a:lstStyle/>
                    <a:p>
                      <a:endParaRPr lang="en-US" sz="1100" dirty="0"/>
                    </a:p>
                  </a:txBody>
                  <a:tcPr marL="37407" marR="37407" marT="18704" marB="18704" anchor="ctr">
                    <a:lnL>
                      <a:noFill/>
                    </a:lnL>
                    <a:lnR>
                      <a:noFill/>
                    </a:lnR>
                    <a:lnT>
                      <a:noFill/>
                    </a:lnT>
                    <a:lnB>
                      <a:noFill/>
                    </a:lnB>
                    <a:noFill/>
                  </a:tcPr>
                </a:tc>
                <a:extLst>
                  <a:ext uri="{0D108BD9-81ED-4DB2-BD59-A6C34878D82A}">
                    <a16:rowId xmlns:a16="http://schemas.microsoft.com/office/drawing/2014/main" val="112962362"/>
                  </a:ext>
                </a:extLst>
              </a:tr>
            </a:tbl>
          </a:graphicData>
        </a:graphic>
      </p:graphicFrame>
    </p:spTree>
    <p:extLst>
      <p:ext uri="{BB962C8B-B14F-4D97-AF65-F5344CB8AC3E}">
        <p14:creationId xmlns:p14="http://schemas.microsoft.com/office/powerpoint/2010/main" val="10365715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8EFCD-8A8D-957A-0CE8-38AF80D072F5}"/>
              </a:ext>
            </a:extLst>
          </p:cNvPr>
          <p:cNvSpPr>
            <a:spLocks noGrp="1"/>
          </p:cNvSpPr>
          <p:nvPr>
            <p:ph type="title"/>
          </p:nvPr>
        </p:nvSpPr>
        <p:spPr/>
        <p:txBody>
          <a:bodyPr/>
          <a:lstStyle/>
          <a:p>
            <a:r>
              <a:rPr lang="en-US" dirty="0"/>
              <a:t>AFV Next Steps </a:t>
            </a:r>
          </a:p>
        </p:txBody>
      </p:sp>
      <p:sp>
        <p:nvSpPr>
          <p:cNvPr id="3" name="Content Placeholder 2">
            <a:extLst>
              <a:ext uri="{FF2B5EF4-FFF2-40B4-BE49-F238E27FC236}">
                <a16:creationId xmlns:a16="http://schemas.microsoft.com/office/drawing/2014/main" id="{074FDD37-72B0-4FAE-7CBC-9468C93E1532}"/>
              </a:ext>
            </a:extLst>
          </p:cNvPr>
          <p:cNvSpPr>
            <a:spLocks noGrp="1"/>
          </p:cNvSpPr>
          <p:nvPr>
            <p:ph idx="1"/>
          </p:nvPr>
        </p:nvSpPr>
        <p:spPr>
          <a:xfrm>
            <a:off x="914400" y="2209800"/>
            <a:ext cx="10363200" cy="4114800"/>
          </a:xfrm>
        </p:spPr>
        <p:txBody>
          <a:bodyPr/>
          <a:lstStyle/>
          <a:p>
            <a:r>
              <a:rPr lang="en-US" dirty="0"/>
              <a:t>This new outline in doc 24-0028r0  </a:t>
            </a:r>
          </a:p>
          <a:p>
            <a:endParaRPr lang="en-US" dirty="0"/>
          </a:p>
          <a:p>
            <a:r>
              <a:rPr lang="en-US" dirty="0"/>
              <a:t>Output document of combined outline:</a:t>
            </a:r>
          </a:p>
          <a:p>
            <a:pPr lvl="1"/>
            <a:r>
              <a:rPr lang="en-US" dirty="0">
                <a:highlight>
                  <a:srgbClr val="FFFF00"/>
                </a:highlight>
              </a:rPr>
              <a:t>24-24-0027-01-0000-proposed-an-extended-outline-for-adding-use-cases-of-integrated-charging-infrastructure-with-distributed-energy-resources-building-and-grid-level-energy-management-systems-in-clause-3--1</a:t>
            </a:r>
          </a:p>
          <a:p>
            <a:endParaRPr lang="en-US" dirty="0"/>
          </a:p>
          <a:p>
            <a:endParaRPr lang="en-US" dirty="0"/>
          </a:p>
        </p:txBody>
      </p:sp>
      <p:sp>
        <p:nvSpPr>
          <p:cNvPr id="4" name="Footer Placeholder 3">
            <a:extLst>
              <a:ext uri="{FF2B5EF4-FFF2-40B4-BE49-F238E27FC236}">
                <a16:creationId xmlns:a16="http://schemas.microsoft.com/office/drawing/2014/main" id="{918B9800-A99B-5731-BD15-D1305970826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0A4418C-DB5F-77BE-86C9-69D7F0FAFE0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952143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fontScale="55000" lnSpcReduction="20000"/>
          </a:bodyPr>
          <a:lstStyle/>
          <a:p>
            <a:pPr lvl="1"/>
            <a:endParaRPr lang="en-US" dirty="0"/>
          </a:p>
          <a:p>
            <a:r>
              <a:rPr lang="en-US" dirty="0"/>
              <a:t>A whitepaper/document for application-specific use cases of Sub 1GHz standards 802.15.4g and 802.11ah. How use mechanisms in 802.19.3 and new amendment 802.19.3a</a:t>
            </a:r>
          </a:p>
          <a:p>
            <a:pPr lvl="1"/>
            <a:r>
              <a:rPr lang="en-US" dirty="0"/>
              <a:t>Can this also include applying 802.15.4s-2018 (Spectrum Resource Measurement Capability) in sub-1GHz spectrum?</a:t>
            </a:r>
          </a:p>
          <a:p>
            <a:pPr lvl="1"/>
            <a:r>
              <a:rPr lang="en-US" dirty="0"/>
              <a:t>New activities in Sub-1GHz.  Update to 11ah possible in 802.11-rev, also changes in 802.15. </a:t>
            </a:r>
          </a:p>
          <a:p>
            <a:pPr lvl="1"/>
            <a:r>
              <a:rPr lang="en-US" dirty="0"/>
              <a:t>Aspect of unique communications requirements for DER integration- dispatch/provisioning vs protection.</a:t>
            </a:r>
          </a:p>
          <a:p>
            <a:pPr lvl="1"/>
            <a:r>
              <a:rPr lang="en-US" dirty="0"/>
              <a:t>Review possible activity in mid-2025?</a:t>
            </a:r>
          </a:p>
          <a:p>
            <a:pPr lvl="1"/>
            <a:endParaRPr lang="en-US" dirty="0"/>
          </a:p>
          <a:p>
            <a:r>
              <a:rPr lang="en-US" dirty="0"/>
              <a:t>Possible topic follow up on AFV.</a:t>
            </a:r>
          </a:p>
          <a:p>
            <a:pPr lvl="1"/>
            <a:r>
              <a:rPr lang="en-US" dirty="0"/>
              <a:t>Future state of integrated networks for Energy Management Systems across electric vehicle, home, building, and grid. </a:t>
            </a:r>
          </a:p>
          <a:p>
            <a:pPr lvl="1"/>
            <a:endParaRPr lang="en-US" dirty="0"/>
          </a:p>
          <a:p>
            <a:r>
              <a:rPr lang="en-US" dirty="0"/>
              <a:t>TSN – movement of 802.1 and 802.3 towards specific profiles (related to vertical applications)  AVB, Industrial Automation, Automotive, Aerospace.  Select features out of base standards. TSN is a toolbox, profiles provide interoperability.  Integration of TSN into 802.11 and high availability, could affect TSN profiles. </a:t>
            </a:r>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676400"/>
            <a:ext cx="10439400" cy="4831279"/>
          </a:xfrm>
        </p:spPr>
        <p:txBody>
          <a:bodyPr>
            <a:normAutofit fontScale="85000" lnSpcReduction="20000"/>
          </a:bodyPr>
          <a:lstStyle/>
          <a:p>
            <a:r>
              <a:rPr lang="en-US" dirty="0"/>
              <a:t>Action Items</a:t>
            </a:r>
          </a:p>
          <a:p>
            <a:pPr lvl="1"/>
            <a:r>
              <a:rPr lang="en-US" dirty="0"/>
              <a:t>Reach out to Edward, standards activity board, to promote our published whitepapers</a:t>
            </a:r>
          </a:p>
          <a:p>
            <a:pPr lvl="2"/>
            <a:r>
              <a:rPr lang="en-US" dirty="0"/>
              <a:t>CS as offered resources and assistance and we should use them</a:t>
            </a:r>
          </a:p>
          <a:p>
            <a:pPr lvl="2"/>
            <a:r>
              <a:rPr lang="en-US" dirty="0"/>
              <a:t>Ben, Tim</a:t>
            </a:r>
          </a:p>
          <a:p>
            <a:pPr lvl="1"/>
            <a:r>
              <a:rPr lang="en-US" dirty="0"/>
              <a:t>Continuing action items on IoT whitepaper </a:t>
            </a:r>
            <a:r>
              <a:rPr lang="en-US"/>
              <a:t>from November</a:t>
            </a:r>
          </a:p>
          <a:p>
            <a:pPr marL="857250" lvl="2" indent="0">
              <a:buNone/>
            </a:pPr>
            <a:endParaRPr lang="en-US" dirty="0"/>
          </a:p>
          <a:p>
            <a:pPr lvl="1"/>
            <a:endParaRPr lang="en-US" dirty="0"/>
          </a:p>
          <a:p>
            <a:r>
              <a:rPr lang="en-US" dirty="0"/>
              <a:t>Any New Business?</a:t>
            </a:r>
          </a:p>
          <a:p>
            <a:pPr lvl="1"/>
            <a:endParaRPr lang="en-US" dirty="0"/>
          </a:p>
          <a:p>
            <a:r>
              <a:rPr lang="en-US" dirty="0"/>
              <a:t>Next Meeting</a:t>
            </a:r>
          </a:p>
          <a:p>
            <a:pPr marL="742950" lvl="2">
              <a:spcBef>
                <a:spcPts val="0"/>
              </a:spcBef>
              <a:spcAft>
                <a:spcPts val="1200"/>
              </a:spcAft>
            </a:pPr>
            <a:r>
              <a:rPr lang="en-US" sz="2000" dirty="0">
                <a:latin typeface="Calibri" panose="020F0502020204030204" pitchFamily="34" charset="0"/>
                <a:ea typeface="Times New Roman" panose="02020603050405020304" pitchFamily="18" charset="0"/>
              </a:rPr>
              <a:t>March 2025 – Atlanta, GA, USA</a:t>
            </a:r>
            <a:endParaRPr lang="en-US" sz="2000" dirty="0">
              <a:effectLst/>
              <a:latin typeface="Calibri" panose="020F0502020204030204" pitchFamily="34" charset="0"/>
              <a:ea typeface="Times New Roman" panose="02020603050405020304" pitchFamily="18" charset="0"/>
            </a:endParaRPr>
          </a:p>
          <a:p>
            <a:r>
              <a:rPr lang="en-US" dirty="0"/>
              <a:t>Adjourn</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802.24 November Plenary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0849" y="1304925"/>
            <a:ext cx="11049000" cy="4648200"/>
          </a:xfrm>
        </p:spPr>
        <p:txBody>
          <a:bodyPr>
            <a:normAutofit/>
          </a:bodyPr>
          <a:lstStyle/>
          <a:p>
            <a:r>
              <a:rPr lang="en-US" sz="2400" dirty="0">
                <a:hlinkClick r:id="rId2"/>
              </a:rPr>
              <a:t>Registration</a:t>
            </a:r>
            <a:r>
              <a:rPr lang="en-US" sz="2000" dirty="0"/>
              <a:t> </a:t>
            </a:r>
            <a:r>
              <a:rPr lang="en-US" sz="2400" dirty="0">
                <a:effectLst/>
                <a:latin typeface="Arial" panose="020B0604020202020204" pitchFamily="34" charset="0"/>
                <a:ea typeface="Calibri" panose="020F0502020204030204" pitchFamily="34" charset="0"/>
              </a:rPr>
              <a:t>is required</a:t>
            </a:r>
          </a:p>
          <a:p>
            <a:r>
              <a:rPr lang="en-US" sz="2400" dirty="0">
                <a:effectLst/>
                <a:latin typeface="Arial" panose="020B0604020202020204" pitchFamily="34" charset="0"/>
                <a:ea typeface="Calibri" panose="020F0502020204030204" pitchFamily="34" charset="0"/>
              </a:rPr>
              <a:t>Two slots: </a:t>
            </a:r>
          </a:p>
          <a:p>
            <a:pPr lvl="1"/>
            <a:r>
              <a:rPr lang="en-US" sz="2000" dirty="0">
                <a:effectLst/>
                <a:latin typeface="Arial" panose="020B0604020202020204" pitchFamily="34" charset="0"/>
                <a:ea typeface="Calibri" panose="020F0502020204030204" pitchFamily="34" charset="0"/>
              </a:rPr>
              <a:t>Tuesday PM2</a:t>
            </a:r>
          </a:p>
          <a:p>
            <a:pPr lvl="1"/>
            <a:r>
              <a:rPr lang="en-US" sz="2000" dirty="0">
                <a:effectLst/>
                <a:latin typeface="Arial" panose="020B0604020202020204" pitchFamily="34" charset="0"/>
                <a:ea typeface="Calibri" panose="020F0502020204030204" pitchFamily="34" charset="0"/>
              </a:rPr>
              <a:t>Wednesday PM2   </a:t>
            </a:r>
          </a:p>
          <a:p>
            <a:r>
              <a:rPr lang="en-US" sz="2800" dirty="0">
                <a:latin typeface="Arial" panose="020B0604020202020204" pitchFamily="34" charset="0"/>
              </a:rPr>
              <a:t>Accredited Hybrid Meeting with Remote Participation</a:t>
            </a:r>
            <a:endParaRPr lang="en-US" sz="2800" dirty="0">
              <a:latin typeface="Arial" panose="020B0604020202020204" pitchFamily="34" charset="0"/>
              <a:hlinkClick r:id="rId3">
                <a:extLst>
                  <a:ext uri="{A12FA001-AC4F-418D-AE19-62706E023703}">
                    <ahyp:hlinkClr xmlns:ahyp="http://schemas.microsoft.com/office/drawing/2018/hyperlinkcolor" val="tx"/>
                  </a:ext>
                </a:extLst>
              </a:hlinkClick>
            </a:endParaRPr>
          </a:p>
          <a:p>
            <a:endParaRPr lang="en-US" sz="2400" dirty="0">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a:p>
            <a:pPr marL="0" indent="0">
              <a:buNone/>
            </a:pPr>
            <a:endParaRPr lang="en-US" sz="1600" dirty="0">
              <a:effectLst/>
              <a:latin typeface="Arial" panose="020B0604020202020204" pitchFamily="34" charset="0"/>
              <a:ea typeface="Calibri" panose="020F0502020204030204" pitchFamily="34" charset="0"/>
            </a:endParaRPr>
          </a:p>
          <a:p>
            <a:pPr marL="0" indent="0">
              <a:buNone/>
            </a:pPr>
            <a:r>
              <a:rPr lang="en-US" sz="1600" dirty="0">
                <a:effectLst/>
                <a:latin typeface="Arial" panose="020B0604020202020204" pitchFamily="34" charset="0"/>
                <a:ea typeface="Calibri" panose="020F0502020204030204" pitchFamily="34" charset="0"/>
              </a:rPr>
              <a:t> </a:t>
            </a:r>
            <a:endParaRPr lang="en-US" sz="2400" u="sng" dirty="0">
              <a:solidFill>
                <a:srgbClr val="CC00CC"/>
              </a:solidFill>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a:xfrm>
            <a:off x="7315200" y="6475413"/>
            <a:ext cx="4165600" cy="184666"/>
          </a:xfrm>
        </p:spPr>
        <p:txBody>
          <a:bodyPr/>
          <a:lstStyle/>
          <a:p>
            <a:r>
              <a:rPr lang="en-US" altLang="en-US" dirty="0"/>
              <a:t> Tim Godfrey, EPRI</a:t>
            </a:r>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11" name="Rectangle 4">
            <a:extLst>
              <a:ext uri="{FF2B5EF4-FFF2-40B4-BE49-F238E27FC236}">
                <a16:creationId xmlns:a16="http://schemas.microsoft.com/office/drawing/2014/main" id="{E5D482E2-CB05-D926-9C61-F6A1CFAC1C4C}"/>
              </a:ext>
            </a:extLst>
          </p:cNvPr>
          <p:cNvSpPr>
            <a:spLocks noChangeArrowheads="1"/>
          </p:cNvSpPr>
          <p:nvPr/>
        </p:nvSpPr>
        <p:spPr bwMode="auto">
          <a:xfrm>
            <a:off x="381000" y="4546429"/>
            <a:ext cx="5283197"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Tuesday January 13 4PM JST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AFF9"/>
                </a:solidFill>
                <a:effectLst/>
                <a:highlight>
                  <a:srgbClr val="FFFF00"/>
                </a:highlight>
                <a:latin typeface="Arial" panose="020B0604020202020204" pitchFamily="34" charset="0"/>
                <a:ea typeface="Calibri" panose="020F0502020204030204" pitchFamily="34" charset="0"/>
                <a:cs typeface="Arial" panose="020B0604020202020204" pitchFamily="34" charset="0"/>
                <a:hlinkClick r:id="rId4"/>
              </a:rPr>
              <a:t>Join WebEx meeting</a:t>
            </a:r>
            <a:r>
              <a:rPr kumimoji="0" lang="en-US" altLang="en-US" sz="2400" b="0" i="0" u="none" strike="noStrike" cap="none" normalizeH="0" baseline="0" dirty="0">
                <a:ln>
                  <a:noFill/>
                </a:ln>
                <a:solidFill>
                  <a:schemeClr val="tx1"/>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a:t>
            </a:r>
            <a:endParaRPr kumimoji="0" lang="en-US" altLang="en-US" sz="800" b="0" i="0" u="none" strike="noStrike" cap="none" normalizeH="0" baseline="0" dirty="0">
              <a:ln>
                <a:noFill/>
              </a:ln>
              <a:solidFill>
                <a:schemeClr val="tx1"/>
              </a:solidFill>
              <a:effectLst/>
              <a:highlight>
                <a:srgbClr val="FFFF00"/>
              </a:highligh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Meeting password</a:t>
            </a:r>
            <a:r>
              <a:rPr lang="en-US" sz="1400" dirty="0">
                <a:effectLst/>
                <a:highlight>
                  <a:srgbClr val="FFFF00"/>
                </a:highlight>
                <a:latin typeface="Calibri" panose="020F0502020204030204" pitchFamily="34" charset="0"/>
                <a:ea typeface="Aptos" panose="020B00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a:ln>
                <a:noFill/>
              </a:ln>
              <a:solidFill>
                <a:schemeClr val="tx1"/>
              </a:solidFill>
              <a:effectLst/>
              <a:latin typeface="Arial" panose="020B0604020202020204" pitchFamily="34" charset="0"/>
            </a:endParaRPr>
          </a:p>
        </p:txBody>
      </p:sp>
      <p:sp>
        <p:nvSpPr>
          <p:cNvPr id="12" name="Rectangle 5">
            <a:extLst>
              <a:ext uri="{FF2B5EF4-FFF2-40B4-BE49-F238E27FC236}">
                <a16:creationId xmlns:a16="http://schemas.microsoft.com/office/drawing/2014/main" id="{BC5CA8CD-ACD7-A647-6329-68E5CCCEEA32}"/>
              </a:ext>
            </a:extLst>
          </p:cNvPr>
          <p:cNvSpPr>
            <a:spLocks noChangeArrowheads="1"/>
          </p:cNvSpPr>
          <p:nvPr/>
        </p:nvSpPr>
        <p:spPr bwMode="auto">
          <a:xfrm>
            <a:off x="6324600" y="4512460"/>
            <a:ext cx="5544207"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Wednesday January 14 4PM JST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rgbClr val="00AFF9"/>
                </a:solidFill>
                <a:effectLst/>
                <a:highlight>
                  <a:srgbClr val="FFFF00"/>
                </a:highlight>
                <a:latin typeface="Arial" panose="020B0604020202020204" pitchFamily="34" charset="0"/>
                <a:ea typeface="Calibri" panose="020F0502020204030204" pitchFamily="34" charset="0"/>
                <a:cs typeface="Arial" panose="020B0604020202020204" pitchFamily="34" charset="0"/>
                <a:hlinkClick r:id="rId5"/>
              </a:rPr>
              <a:t>Join WebEx meeting</a:t>
            </a:r>
            <a:r>
              <a:rPr kumimoji="0" lang="en-US" altLang="en-US" sz="2400" b="0" i="0" u="none" strike="noStrike" cap="none" normalizeH="0" baseline="0" dirty="0">
                <a:ln>
                  <a:noFill/>
                </a:ln>
                <a:solidFill>
                  <a:schemeClr val="tx1"/>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a:t>
            </a:r>
            <a:endParaRPr kumimoji="0" lang="en-US" altLang="en-US" sz="800" b="0" i="0" u="none" strike="noStrike" cap="none" normalizeH="0" baseline="0" dirty="0">
              <a:ln>
                <a:noFill/>
              </a:ln>
              <a:solidFill>
                <a:schemeClr val="tx1"/>
              </a:solidFill>
              <a:effectLst/>
              <a:highlight>
                <a:srgbClr val="FFFF00"/>
              </a:highlight>
            </a:endParaRPr>
          </a:p>
          <a:p>
            <a:r>
              <a:rPr kumimoji="0" lang="en-US" altLang="en-US" sz="2400" b="0" i="0" u="none" strike="noStrike" cap="none" normalizeH="0" baseline="0" dirty="0">
                <a:ln>
                  <a:noFill/>
                </a:ln>
                <a:solidFill>
                  <a:schemeClr val="tx1"/>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Meeting password:</a:t>
            </a:r>
            <a:endParaRPr kumimoji="0" lang="en-US" altLang="en-US" sz="3200" b="0" i="0" u="none" strike="noStrike" cap="none" normalizeH="0" baseline="0" dirty="0">
              <a:ln>
                <a:noFill/>
              </a:ln>
              <a:solidFill>
                <a:schemeClr val="tx1"/>
              </a:solidFill>
              <a:effectLst/>
              <a:highlight>
                <a:srgbClr val="FFFF00"/>
              </a:highlight>
              <a:latin typeface="Arial" panose="020B0604020202020204" pitchFamily="34" charset="0"/>
            </a:endParaRPr>
          </a:p>
        </p:txBody>
      </p:sp>
    </p:spTree>
    <p:extLst>
      <p:ext uri="{BB962C8B-B14F-4D97-AF65-F5344CB8AC3E}">
        <p14:creationId xmlns:p14="http://schemas.microsoft.com/office/powerpoint/2010/main" val="10414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a:xfrm>
            <a:off x="914400" y="1981200"/>
            <a:ext cx="11049000" cy="4419600"/>
          </a:xfrm>
        </p:spPr>
        <p:txBody>
          <a:bodyPr>
            <a:normAutofit fontScale="85000" lnSpcReduction="20000"/>
          </a:bodyPr>
          <a:lstStyle/>
          <a:p>
            <a:pPr fontAlgn="t">
              <a:lnSpc>
                <a:spcPct val="120000"/>
              </a:lnSpc>
            </a:pPr>
            <a:r>
              <a:rPr lang="en-US" dirty="0"/>
              <a:t>Call session to order / “Guidelines for IEEE SA meetings”</a:t>
            </a:r>
          </a:p>
          <a:p>
            <a:pPr fontAlgn="t">
              <a:lnSpc>
                <a:spcPct val="120000"/>
              </a:lnSpc>
            </a:pPr>
            <a:r>
              <a:rPr lang="en-US" dirty="0"/>
              <a:t>Review of Agenda / Approval of Agenda / Approve Minutes</a:t>
            </a:r>
          </a:p>
          <a:p>
            <a:pPr fontAlgn="t">
              <a:lnSpc>
                <a:spcPct val="120000"/>
              </a:lnSpc>
            </a:pPr>
            <a:r>
              <a:rPr lang="en-US" dirty="0"/>
              <a:t>Liaison Updates / Regulatory</a:t>
            </a:r>
          </a:p>
          <a:p>
            <a:pPr fontAlgn="t">
              <a:lnSpc>
                <a:spcPct val="120000"/>
              </a:lnSpc>
            </a:pPr>
            <a:r>
              <a:rPr lang="en-US" dirty="0"/>
              <a:t>IoT white paper Development and Contributions</a:t>
            </a:r>
          </a:p>
          <a:p>
            <a:pPr fontAlgn="b">
              <a:lnSpc>
                <a:spcPct val="120000"/>
              </a:lnSpc>
            </a:pPr>
            <a:r>
              <a:rPr lang="en-US" dirty="0"/>
              <a:t>Development of update to Smart Grid White paper.</a:t>
            </a:r>
          </a:p>
          <a:p>
            <a:pPr fontAlgn="b">
              <a:lnSpc>
                <a:spcPct val="120000"/>
              </a:lnSpc>
            </a:pPr>
            <a:r>
              <a:rPr lang="en-US" dirty="0"/>
              <a:t>AFV Infrastructure communications white paper: Review contributions and white paper draft</a:t>
            </a:r>
          </a:p>
          <a:p>
            <a:pPr fontAlgn="b">
              <a:lnSpc>
                <a:spcPct val="120000"/>
              </a:lnSpc>
            </a:pPr>
            <a:r>
              <a:rPr lang="en-US" dirty="0"/>
              <a:t>Discussion: new work?</a:t>
            </a:r>
          </a:p>
          <a:p>
            <a:pPr fontAlgn="b">
              <a:lnSpc>
                <a:spcPct val="120000"/>
              </a:lnSpc>
            </a:pPr>
            <a:r>
              <a:rPr lang="en-US" dirty="0" err="1"/>
              <a:t>AoB</a:t>
            </a:r>
            <a:endParaRPr lang="en-US" dirty="0"/>
          </a:p>
          <a:p>
            <a:pPr marL="0" indent="0" fontAlgn="b">
              <a:lnSpc>
                <a:spcPct val="120000"/>
              </a:lnSpc>
              <a:buNone/>
            </a:pPr>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48649</TotalTime>
  <Words>2254</Words>
  <Application>Microsoft Office PowerPoint</Application>
  <PresentationFormat>Widescreen</PresentationFormat>
  <Paragraphs>273</Paragraphs>
  <Slides>23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MS Gothic</vt:lpstr>
      <vt:lpstr>Arial</vt:lpstr>
      <vt:lpstr>Calibri</vt:lpstr>
      <vt:lpstr>Helvetica</vt:lpstr>
      <vt:lpstr>Monotype Sorts</vt:lpstr>
      <vt:lpstr>Times New Roman</vt:lpstr>
      <vt:lpstr>802-24-Theme1</vt:lpstr>
      <vt:lpstr>802.24 Vertical Applications TAG</vt:lpstr>
      <vt:lpstr>802.24 Overview</vt:lpstr>
      <vt:lpstr>802.24 November Plenary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Liaison Updates</vt:lpstr>
      <vt:lpstr>Low Latency White Paper</vt:lpstr>
      <vt:lpstr>IoT White Paper Discussion</vt:lpstr>
      <vt:lpstr>Smart Grid white paper revision</vt:lpstr>
      <vt:lpstr>Areas discussed and Edited Nov 2024</vt:lpstr>
      <vt:lpstr>Smart Grid White Paper Revision Plan</vt:lpstr>
      <vt:lpstr>AFV Communications - White Paper</vt:lpstr>
      <vt:lpstr>Contributions related to AFV White Paper</vt:lpstr>
      <vt:lpstr>AFV Next Steps </vt:lpstr>
      <vt:lpstr>Future TAG Activity Planning</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Benjamin Rolfe</cp:lastModifiedBy>
  <cp:revision>482</cp:revision>
  <dcterms:created xsi:type="dcterms:W3CDTF">2020-10-13T15:01:18Z</dcterms:created>
  <dcterms:modified xsi:type="dcterms:W3CDTF">2025-01-17T00:33:49Z</dcterms:modified>
</cp:coreProperties>
</file>