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5"/>
  </p:notesMasterIdLst>
  <p:handoutMasterIdLst>
    <p:handoutMasterId r:id="rId26"/>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901" r:id="rId15"/>
    <p:sldId id="1900" r:id="rId16"/>
    <p:sldId id="1899" r:id="rId17"/>
    <p:sldId id="1902" r:id="rId18"/>
    <p:sldId id="1907" r:id="rId19"/>
    <p:sldId id="1885" r:id="rId20"/>
    <p:sldId id="1894" r:id="rId21"/>
    <p:sldId id="1906" r:id="rId22"/>
    <p:sldId id="474" r:id="rId23"/>
    <p:sldId id="391"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901"/>
            <p14:sldId id="1900"/>
            <p14:sldId id="1899"/>
            <p14:sldId id="1902"/>
            <p14:sldId id="1907"/>
            <p14:sldId id="1885"/>
            <p14:sldId id="1894"/>
            <p14:sldId id="1906"/>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78" autoAdjust="0"/>
    <p:restoredTop sz="94099" autoAdjust="0"/>
  </p:normalViewPr>
  <p:slideViewPr>
    <p:cSldViewPr>
      <p:cViewPr>
        <p:scale>
          <a:sx n="100" d="100"/>
          <a:sy n="100" d="100"/>
        </p:scale>
        <p:origin x="1854" y="1764"/>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01" d="100"/>
          <a:sy n="101" d="100"/>
        </p:scale>
        <p:origin x="3042" y="12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802.24-24-0026r0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Nov_2024</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ieeexplore.ieee.org/document/1070714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24/dcn/22/24-22-0011-06-IoTg-internet-of-things-white-paper.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24/24-24-0014-02-sgtg-802-24-smart-grid-white-paper-2024-update.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pri.webex.com/epri/j.php?MTID=m5ca7d23a458e8c55b53a40fe547c9147" TargetMode="External"/><Relationship Id="rId2" Type="http://schemas.openxmlformats.org/officeDocument/2006/relationships/hyperlink" Target="https://cvent.me/eDZgoD" TargetMode="External"/><Relationship Id="rId1" Type="http://schemas.openxmlformats.org/officeDocument/2006/relationships/slideLayout" Target="../slideLayouts/slideLayout2.xml"/><Relationship Id="rId5" Type="http://schemas.openxmlformats.org/officeDocument/2006/relationships/hyperlink" Target="https://epri.webex.com/epri/j.php?MTID=m3808487d4defed421f226ced2b04bb02" TargetMode="External"/><Relationship Id="rId4" Type="http://schemas.openxmlformats.org/officeDocument/2006/relationships/hyperlink" Target="https://epri.webex.com/epri/j.php?MTID=m7d09e049fcdfd4231cf381ffaf18198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November 2024 Plenary Meeting</a:t>
            </a:r>
          </a:p>
          <a:p>
            <a:r>
              <a:rPr lang="en-US" dirty="0"/>
              <a:t>Vancouver, BC, Canada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a:bodyPr>
          <a:lstStyle/>
          <a:p>
            <a:r>
              <a:rPr lang="en-US" dirty="0"/>
              <a:t>Approve Sept 2024 TAG minutes</a:t>
            </a:r>
          </a:p>
          <a:p>
            <a:pPr lvl="1"/>
            <a:endParaRPr lang="en-US" dirty="0"/>
          </a:p>
          <a:p>
            <a:r>
              <a:rPr lang="en-US" dirty="0"/>
              <a:t>Action Items from Sept</a:t>
            </a:r>
          </a:p>
          <a:p>
            <a:pPr lvl="1"/>
            <a:endParaRPr lang="en-US" dirty="0"/>
          </a:p>
          <a:p>
            <a:r>
              <a:rPr lang="en-US" dirty="0"/>
              <a:t>Opening Notes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Chris </a:t>
            </a:r>
            <a:r>
              <a:rPr lang="en-US" sz="2400" dirty="0" err="1"/>
              <a:t>DiMinico</a:t>
            </a:r>
            <a:endParaRPr lang="en-US" sz="2400" dirty="0"/>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E5400-8FA6-56F9-E5DF-AAE2B8370F31}"/>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7237AE89-9069-339B-ACF0-1EED06CDD228}"/>
              </a:ext>
            </a:extLst>
          </p:cNvPr>
          <p:cNvSpPr>
            <a:spLocks noGrp="1"/>
          </p:cNvSpPr>
          <p:nvPr>
            <p:ph idx="1"/>
          </p:nvPr>
        </p:nvSpPr>
        <p:spPr>
          <a:xfrm>
            <a:off x="914400" y="1743075"/>
            <a:ext cx="10363200" cy="685800"/>
          </a:xfrm>
        </p:spPr>
        <p:txBody>
          <a:bodyPr>
            <a:normAutofit fontScale="62500" lnSpcReduction="20000"/>
          </a:bodyPr>
          <a:lstStyle/>
          <a:p>
            <a:r>
              <a:rPr lang="en-US" dirty="0"/>
              <a:t>Published October 3</a:t>
            </a:r>
            <a:r>
              <a:rPr lang="en-US" baseline="30000" dirty="0"/>
              <a:t>rd</a:t>
            </a:r>
            <a:r>
              <a:rPr lang="en-US" dirty="0"/>
              <a:t>.</a:t>
            </a:r>
          </a:p>
          <a:p>
            <a:r>
              <a:rPr lang="en-US" dirty="0">
                <a:hlinkClick r:id="rId2"/>
              </a:rPr>
              <a:t>https://ieeexplore.ieee.org/document/10707142</a:t>
            </a:r>
            <a:endParaRPr lang="en-US" dirty="0"/>
          </a:p>
          <a:p>
            <a:endParaRPr lang="en-US" dirty="0"/>
          </a:p>
          <a:p>
            <a:endParaRPr lang="en-US" dirty="0"/>
          </a:p>
          <a:p>
            <a:endParaRPr lang="en-US" dirty="0"/>
          </a:p>
          <a:p>
            <a:endParaRPr lang="en-US" dirty="0"/>
          </a:p>
          <a:p>
            <a:pPr marL="0" indent="0">
              <a:buNone/>
            </a:pPr>
            <a:endParaRPr lang="en-US" dirty="0"/>
          </a:p>
        </p:txBody>
      </p:sp>
      <p:sp>
        <p:nvSpPr>
          <p:cNvPr id="4" name="Footer Placeholder 3">
            <a:extLst>
              <a:ext uri="{FF2B5EF4-FFF2-40B4-BE49-F238E27FC236}">
                <a16:creationId xmlns:a16="http://schemas.microsoft.com/office/drawing/2014/main" id="{C50F0A05-AF53-630B-BE96-C43C0A1BD0D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B5F0A84-6947-5FC0-D4B7-5D71A2C7042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pic>
        <p:nvPicPr>
          <p:cNvPr id="7" name="Picture 6">
            <a:extLst>
              <a:ext uri="{FF2B5EF4-FFF2-40B4-BE49-F238E27FC236}">
                <a16:creationId xmlns:a16="http://schemas.microsoft.com/office/drawing/2014/main" id="{E248A3E4-6AD5-4336-A116-1FB47660510C}"/>
              </a:ext>
            </a:extLst>
          </p:cNvPr>
          <p:cNvPicPr>
            <a:picLocks noChangeAspect="1"/>
          </p:cNvPicPr>
          <p:nvPr/>
        </p:nvPicPr>
        <p:blipFill>
          <a:blip r:embed="rId3"/>
          <a:stretch>
            <a:fillRect/>
          </a:stretch>
        </p:blipFill>
        <p:spPr>
          <a:xfrm>
            <a:off x="2362200" y="2486025"/>
            <a:ext cx="7079439" cy="4343400"/>
          </a:xfrm>
          <a:prstGeom prst="rect">
            <a:avLst/>
          </a:prstGeom>
        </p:spPr>
      </p:pic>
    </p:spTree>
    <p:extLst>
      <p:ext uri="{BB962C8B-B14F-4D97-AF65-F5344CB8AC3E}">
        <p14:creationId xmlns:p14="http://schemas.microsoft.com/office/powerpoint/2010/main" val="2955248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2127E-77C4-9A2B-6061-485A3EBE95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440881B5-DAB3-D859-36C1-2B53B141F11D}"/>
              </a:ext>
            </a:extLst>
          </p:cNvPr>
          <p:cNvSpPr>
            <a:spLocks noGrp="1"/>
          </p:cNvSpPr>
          <p:nvPr>
            <p:ph idx="1"/>
          </p:nvPr>
        </p:nvSpPr>
        <p:spPr/>
        <p:txBody>
          <a:bodyPr>
            <a:normAutofit fontScale="55000" lnSpcReduction="20000"/>
          </a:bodyPr>
          <a:lstStyle/>
          <a:p>
            <a:r>
              <a:rPr lang="en-US" dirty="0"/>
              <a:t>Latest Version Internet of Things White Paper </a:t>
            </a:r>
            <a:r>
              <a:rPr lang="en-US" dirty="0">
                <a:hlinkClick r:id="rId2"/>
              </a:rPr>
              <a:t>24-22-0011-06-IoTg-internet-of-things-white-paper</a:t>
            </a:r>
            <a:endParaRPr lang="en-US" dirty="0"/>
          </a:p>
          <a:p>
            <a:pPr marL="0" indent="0">
              <a:buNone/>
            </a:pPr>
            <a:endParaRPr lang="en-US" dirty="0"/>
          </a:p>
          <a:p>
            <a:r>
              <a:rPr lang="en-US" dirty="0"/>
              <a:t>Discussions Notes</a:t>
            </a:r>
          </a:p>
          <a:p>
            <a:pPr lvl="1"/>
            <a:r>
              <a:rPr lang="en-US" dirty="0"/>
              <a:t>Disambiguate the general poor state of available information on IoT, and highlight the IEEE 802 solutions that address them.</a:t>
            </a:r>
          </a:p>
          <a:p>
            <a:pPr lvl="1"/>
            <a:r>
              <a:rPr lang="en-US" dirty="0"/>
              <a:t>Need to distinguish “Internet” public vs private. OT network for highly secure, isolated networks. </a:t>
            </a:r>
          </a:p>
          <a:p>
            <a:pPr lvl="1"/>
            <a:r>
              <a:rPr lang="en-US" dirty="0"/>
              <a:t>Embedded comments need text contributions</a:t>
            </a:r>
          </a:p>
          <a:p>
            <a:pPr lvl="1"/>
            <a:r>
              <a:rPr lang="en-US" dirty="0"/>
              <a:t>How to incorporate wired IoT – specifically Single Pair Ethernet. </a:t>
            </a:r>
          </a:p>
          <a:p>
            <a:pPr lvl="2"/>
            <a:r>
              <a:rPr lang="en-US" dirty="0"/>
              <a:t>Add section 5 for Connectivity Technologies</a:t>
            </a:r>
          </a:p>
          <a:p>
            <a:pPr lvl="2"/>
            <a:r>
              <a:rPr lang="en-US" dirty="0"/>
              <a:t>Revise closing section</a:t>
            </a:r>
          </a:p>
          <a:p>
            <a:pPr lvl="1"/>
            <a:r>
              <a:rPr lang="en-US" dirty="0"/>
              <a:t>Sept 2024</a:t>
            </a:r>
          </a:p>
          <a:p>
            <a:pPr lvl="2"/>
            <a:r>
              <a:rPr lang="en-US" dirty="0"/>
              <a:t>Smart Home section – Ben will seek </a:t>
            </a:r>
            <a:r>
              <a:rPr lang="en-US" dirty="0" err="1"/>
              <a:t>Wi-Sun</a:t>
            </a:r>
            <a:r>
              <a:rPr lang="en-US" dirty="0"/>
              <a:t> text for this. </a:t>
            </a:r>
          </a:p>
          <a:p>
            <a:pPr lvl="2"/>
            <a:r>
              <a:rPr lang="en-US" dirty="0"/>
              <a:t>New section needs text: “7.Looking back at the Hype, and what has actually been delivered.”</a:t>
            </a:r>
          </a:p>
          <a:p>
            <a:pPr lvl="2"/>
            <a:r>
              <a:rPr lang="en-US" dirty="0"/>
              <a:t>Fill in section on IoT with high reliability  (Tim) </a:t>
            </a:r>
          </a:p>
          <a:p>
            <a:pPr lvl="2"/>
            <a:r>
              <a:rPr lang="en-US" dirty="0"/>
              <a:t>Closing statement</a:t>
            </a:r>
          </a:p>
          <a:p>
            <a:endParaRPr lang="en-US" dirty="0"/>
          </a:p>
          <a:p>
            <a:endParaRPr lang="en-US" dirty="0"/>
          </a:p>
        </p:txBody>
      </p:sp>
      <p:sp>
        <p:nvSpPr>
          <p:cNvPr id="4" name="Footer Placeholder 3">
            <a:extLst>
              <a:ext uri="{FF2B5EF4-FFF2-40B4-BE49-F238E27FC236}">
                <a16:creationId xmlns:a16="http://schemas.microsoft.com/office/drawing/2014/main" id="{70AEB72B-F617-1B84-32B8-81B674BE6A9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813AB79-0A74-68FA-C925-0EB222DAA38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261541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Smart Grid white paper revision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lnSpcReduction="10000"/>
          </a:bodyPr>
          <a:lstStyle/>
          <a:p>
            <a:r>
              <a:rPr lang="en-US" dirty="0"/>
              <a:t>Update of first Smart Grid white paper to address latest amendments of 802.15.4 u, v, w, x, y, Rev-me,  and new organization of documents to clarify UWB vs Narrowband</a:t>
            </a:r>
          </a:p>
          <a:p>
            <a:endParaRPr lang="en-US" dirty="0"/>
          </a:p>
          <a:p>
            <a:r>
              <a:rPr lang="en-US" dirty="0"/>
              <a:t>New baseline document for 2024 revision:</a:t>
            </a:r>
          </a:p>
          <a:p>
            <a:pPr lvl="1"/>
            <a:r>
              <a:rPr lang="en-US" dirty="0"/>
              <a:t>Working Draft Current Version at start of November meeting</a:t>
            </a:r>
          </a:p>
          <a:p>
            <a:pPr lvl="1"/>
            <a:r>
              <a:rPr lang="en-US" dirty="0">
                <a:hlinkClick r:id="rId2"/>
              </a:rPr>
              <a:t>24-24-0014-02</a:t>
            </a:r>
            <a:r>
              <a:rPr lang="en-US" dirty="0"/>
              <a:t>-sgtg-802.24 smart grid white paper (2024 Update).docx</a:t>
            </a:r>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436254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1E94-85E3-3216-B1EA-80294C6D9A75}"/>
              </a:ext>
            </a:extLst>
          </p:cNvPr>
          <p:cNvSpPr>
            <a:spLocks noGrp="1"/>
          </p:cNvSpPr>
          <p:nvPr>
            <p:ph type="title"/>
          </p:nvPr>
        </p:nvSpPr>
        <p:spPr/>
        <p:txBody>
          <a:bodyPr/>
          <a:lstStyle/>
          <a:p>
            <a:r>
              <a:rPr lang="en-US" dirty="0"/>
              <a:t>Smart Grid White Paper Revision Plan</a:t>
            </a:r>
          </a:p>
        </p:txBody>
      </p:sp>
      <p:sp>
        <p:nvSpPr>
          <p:cNvPr id="3" name="Content Placeholder 2">
            <a:extLst>
              <a:ext uri="{FF2B5EF4-FFF2-40B4-BE49-F238E27FC236}">
                <a16:creationId xmlns:a16="http://schemas.microsoft.com/office/drawing/2014/main" id="{00D5ECAB-F203-23AA-5846-E6419311AC71}"/>
              </a:ext>
            </a:extLst>
          </p:cNvPr>
          <p:cNvSpPr>
            <a:spLocks noGrp="1"/>
          </p:cNvSpPr>
          <p:nvPr>
            <p:ph idx="1"/>
          </p:nvPr>
        </p:nvSpPr>
        <p:spPr>
          <a:xfrm>
            <a:off x="990600" y="2061882"/>
            <a:ext cx="10363200" cy="4114800"/>
          </a:xfrm>
        </p:spPr>
        <p:txBody>
          <a:bodyPr>
            <a:normAutofit fontScale="47500" lnSpcReduction="20000"/>
          </a:bodyPr>
          <a:lstStyle/>
          <a:p>
            <a:r>
              <a:rPr lang="en-US" dirty="0"/>
              <a:t>New Standards</a:t>
            </a:r>
          </a:p>
          <a:p>
            <a:pPr lvl="1"/>
            <a:r>
              <a:rPr lang="en-US" dirty="0"/>
              <a:t>Amendments of 802.15.4  (SUN) u, v, x, y, ac, ad/NG,  (4me revision)    Phil Beecher, Gary Stuebing, Don Sturek, Jeorg</a:t>
            </a:r>
          </a:p>
          <a:p>
            <a:pPr lvl="1"/>
            <a:r>
              <a:rPr lang="en-US" dirty="0"/>
              <a:t>LECIM/LPWAN  802.15.4w  Jeorg</a:t>
            </a:r>
          </a:p>
          <a:p>
            <a:pPr lvl="1"/>
            <a:r>
              <a:rPr lang="en-US" dirty="0"/>
              <a:t>802.15.9      Tero </a:t>
            </a:r>
          </a:p>
          <a:p>
            <a:pPr lvl="1"/>
            <a:r>
              <a:rPr lang="en-US" dirty="0"/>
              <a:t>802.1 TSN     Reference to the TSN White Paper  (Janos)</a:t>
            </a:r>
          </a:p>
          <a:p>
            <a:pPr lvl="1"/>
            <a:r>
              <a:rPr lang="en-US" dirty="0"/>
              <a:t>802.11ah and 11ax                 (Dave </a:t>
            </a:r>
            <a:r>
              <a:rPr lang="en-US" dirty="0" err="1"/>
              <a:t>Halasz</a:t>
            </a:r>
            <a:r>
              <a:rPr lang="en-US" dirty="0"/>
              <a:t>)</a:t>
            </a:r>
          </a:p>
          <a:p>
            <a:pPr lvl="1"/>
            <a:r>
              <a:rPr lang="en-US" dirty="0"/>
              <a:t>802.16s, 16t       (Tim, Harry)</a:t>
            </a:r>
          </a:p>
          <a:p>
            <a:pPr lvl="1"/>
            <a:r>
              <a:rPr lang="en-US" dirty="0"/>
              <a:t>802.19.3   sub-1 GHz coexistence    (Ben)</a:t>
            </a:r>
          </a:p>
          <a:p>
            <a:pPr lvl="1"/>
            <a:endParaRPr lang="en-US" dirty="0"/>
          </a:p>
          <a:p>
            <a:r>
              <a:rPr lang="en-US" dirty="0"/>
              <a:t>New topics</a:t>
            </a:r>
          </a:p>
          <a:p>
            <a:pPr lvl="1"/>
            <a:r>
              <a:rPr lang="en-US" dirty="0"/>
              <a:t>Integration of Gas/Water into electric metering</a:t>
            </a:r>
          </a:p>
          <a:p>
            <a:pPr lvl="1"/>
            <a:r>
              <a:rPr lang="en-US" dirty="0"/>
              <a:t>Battery leaf nodes for low power</a:t>
            </a:r>
          </a:p>
          <a:p>
            <a:pPr lvl="1"/>
            <a:r>
              <a:rPr lang="en-US" dirty="0"/>
              <a:t>Sensors</a:t>
            </a:r>
          </a:p>
          <a:p>
            <a:pPr lvl="1"/>
            <a:r>
              <a:rPr lang="en-US" dirty="0"/>
              <a:t>Situational Awareness</a:t>
            </a:r>
          </a:p>
          <a:p>
            <a:pPr lvl="1"/>
            <a:r>
              <a:rPr lang="en-US" dirty="0"/>
              <a:t>Physical Security</a:t>
            </a:r>
          </a:p>
          <a:p>
            <a:pPr lvl="1"/>
            <a:r>
              <a:rPr lang="en-US" dirty="0"/>
              <a:t>Wildfire detection and prevention</a:t>
            </a:r>
          </a:p>
          <a:p>
            <a:pPr lvl="1"/>
            <a:r>
              <a:rPr lang="en-US" dirty="0"/>
              <a:t>Any others identified by contributors.</a:t>
            </a:r>
          </a:p>
          <a:p>
            <a:pPr lvl="1"/>
            <a:endParaRPr lang="en-US" dirty="0"/>
          </a:p>
          <a:p>
            <a:r>
              <a:rPr lang="en-US" dirty="0"/>
              <a:t>Complementary role of IEEE 802 with cellular technologies</a:t>
            </a:r>
          </a:p>
          <a:p>
            <a:endParaRPr lang="en-US" dirty="0"/>
          </a:p>
          <a:p>
            <a:endParaRPr lang="en-US" dirty="0"/>
          </a:p>
        </p:txBody>
      </p:sp>
      <p:sp>
        <p:nvSpPr>
          <p:cNvPr id="4" name="Footer Placeholder 3">
            <a:extLst>
              <a:ext uri="{FF2B5EF4-FFF2-40B4-BE49-F238E27FC236}">
                <a16:creationId xmlns:a16="http://schemas.microsoft.com/office/drawing/2014/main" id="{112700C9-1047-E737-C4A6-AD601B25BBC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83E089-E3B6-D15D-2A51-C1A21283A3B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966422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13852-BD09-AD7E-4DFA-92964DEFC214}"/>
              </a:ext>
            </a:extLst>
          </p:cNvPr>
          <p:cNvSpPr>
            <a:spLocks noGrp="1"/>
          </p:cNvSpPr>
          <p:nvPr>
            <p:ph type="title"/>
          </p:nvPr>
        </p:nvSpPr>
        <p:spPr/>
        <p:txBody>
          <a:bodyPr/>
          <a:lstStyle/>
          <a:p>
            <a:r>
              <a:rPr lang="en-US" dirty="0"/>
              <a:t>Areas discussed and Edited Sept 2024</a:t>
            </a:r>
          </a:p>
        </p:txBody>
      </p:sp>
      <p:sp>
        <p:nvSpPr>
          <p:cNvPr id="3" name="Content Placeholder 2">
            <a:extLst>
              <a:ext uri="{FF2B5EF4-FFF2-40B4-BE49-F238E27FC236}">
                <a16:creationId xmlns:a16="http://schemas.microsoft.com/office/drawing/2014/main" id="{E8E84FD3-DC42-C0CA-4612-A04D1F164985}"/>
              </a:ext>
            </a:extLst>
          </p:cNvPr>
          <p:cNvSpPr>
            <a:spLocks noGrp="1"/>
          </p:cNvSpPr>
          <p:nvPr>
            <p:ph idx="1"/>
          </p:nvPr>
        </p:nvSpPr>
        <p:spPr/>
        <p:txBody>
          <a:bodyPr/>
          <a:lstStyle/>
          <a:p>
            <a:r>
              <a:rPr lang="en-US" sz="1800" b="1" dirty="0">
                <a:solidFill>
                  <a:srgbClr val="0070C0"/>
                </a:solidFill>
                <a:effectLst/>
                <a:latin typeface="Calibri" panose="020F0502020204030204" pitchFamily="34" charset="0"/>
                <a:cs typeface="Times New Roman" panose="02020603050405020304" pitchFamily="18" charset="0"/>
              </a:rPr>
              <a:t>Other Standards and Non-802 Networks</a:t>
            </a:r>
          </a:p>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Need for Peer to Peer communications for dynamic reconfiguration of microgrids and outage recovery. </a:t>
            </a:r>
          </a:p>
          <a:p>
            <a:r>
              <a:rPr lang="en-US" sz="1800" dirty="0">
                <a:latin typeface="Calibri" panose="020F0502020204030204" pitchFamily="34" charset="0"/>
                <a:cs typeface="Times New Roman" panose="02020603050405020304" pitchFamily="18" charset="0"/>
              </a:rPr>
              <a:t>CBRS and spectrum sharing concepts and introduction</a:t>
            </a:r>
          </a:p>
          <a:p>
            <a:r>
              <a:rPr lang="en-US" sz="1800" dirty="0">
                <a:latin typeface="Calibri" panose="020F0502020204030204" pitchFamily="34" charset="0"/>
                <a:cs typeface="Times New Roman" panose="02020603050405020304" pitchFamily="18" charset="0"/>
              </a:rPr>
              <a:t>IoT in introduction</a:t>
            </a:r>
          </a:p>
          <a:p>
            <a:endParaRPr lang="en-US" sz="1800" dirty="0">
              <a:latin typeface="Calibri" panose="020F0502020204030204" pitchFamily="34" charset="0"/>
              <a:cs typeface="Times New Roman" panose="02020603050405020304" pitchFamily="18" charset="0"/>
            </a:endParaRPr>
          </a:p>
          <a:p>
            <a:r>
              <a:rPr lang="en-US" dirty="0"/>
              <a:t>Output document: 24-24-0014-02-sgtg-802-24-smart-grid-white-paper-2024-update</a:t>
            </a:r>
          </a:p>
          <a:p>
            <a:endParaRPr lang="en-US" dirty="0"/>
          </a:p>
          <a:p>
            <a:endParaRPr lang="en-US" dirty="0"/>
          </a:p>
        </p:txBody>
      </p:sp>
      <p:sp>
        <p:nvSpPr>
          <p:cNvPr id="4" name="Footer Placeholder 3">
            <a:extLst>
              <a:ext uri="{FF2B5EF4-FFF2-40B4-BE49-F238E27FC236}">
                <a16:creationId xmlns:a16="http://schemas.microsoft.com/office/drawing/2014/main" id="{9456D537-B7A7-5268-BE42-A6C80A3E796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78ED4A6-CD10-08F2-92A2-43114FD2A74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87660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92500" lnSpcReduction="10000"/>
          </a:bodyPr>
          <a:lstStyle/>
          <a:p>
            <a:r>
              <a:rPr lang="en-US" dirty="0"/>
              <a:t>Types of AFV sites:  residential, commercial vehicle depot, public transport site, long haul freight transportation.  (Public parking facilities)</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25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1036571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8EFCD-8A8D-957A-0CE8-38AF80D072F5}"/>
              </a:ext>
            </a:extLst>
          </p:cNvPr>
          <p:cNvSpPr>
            <a:spLocks noGrp="1"/>
          </p:cNvSpPr>
          <p:nvPr>
            <p:ph type="title"/>
          </p:nvPr>
        </p:nvSpPr>
        <p:spPr/>
        <p:txBody>
          <a:bodyPr/>
          <a:lstStyle/>
          <a:p>
            <a:r>
              <a:rPr lang="en-US" dirty="0"/>
              <a:t>AFV Next Steps </a:t>
            </a:r>
          </a:p>
        </p:txBody>
      </p:sp>
      <p:sp>
        <p:nvSpPr>
          <p:cNvPr id="3" name="Content Placeholder 2">
            <a:extLst>
              <a:ext uri="{FF2B5EF4-FFF2-40B4-BE49-F238E27FC236}">
                <a16:creationId xmlns:a16="http://schemas.microsoft.com/office/drawing/2014/main" id="{074FDD37-72B0-4FAE-7CBC-9468C93E1532}"/>
              </a:ext>
            </a:extLst>
          </p:cNvPr>
          <p:cNvSpPr>
            <a:spLocks noGrp="1"/>
          </p:cNvSpPr>
          <p:nvPr>
            <p:ph idx="1"/>
          </p:nvPr>
        </p:nvSpPr>
        <p:spPr>
          <a:xfrm>
            <a:off x="914400" y="2209800"/>
            <a:ext cx="10363200" cy="4114800"/>
          </a:xfrm>
        </p:spPr>
        <p:txBody>
          <a:bodyPr/>
          <a:lstStyle/>
          <a:p>
            <a:r>
              <a:rPr lang="en-US" dirty="0"/>
              <a:t>This new outline in doc 24-0025r0 will be expanded by importing text from prior WP 23-0007r6</a:t>
            </a:r>
          </a:p>
          <a:p>
            <a:endParaRPr lang="en-US" dirty="0"/>
          </a:p>
          <a:p>
            <a:endParaRPr lang="en-US" dirty="0"/>
          </a:p>
        </p:txBody>
      </p:sp>
      <p:sp>
        <p:nvSpPr>
          <p:cNvPr id="4" name="Footer Placeholder 3">
            <a:extLst>
              <a:ext uri="{FF2B5EF4-FFF2-40B4-BE49-F238E27FC236}">
                <a16:creationId xmlns:a16="http://schemas.microsoft.com/office/drawing/2014/main" id="{918B9800-A99B-5731-BD15-D130597082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0A4418C-DB5F-77BE-86C9-69D7F0FAFE0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952143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62500" lnSpcReduction="20000"/>
          </a:bodyPr>
          <a:lstStyle/>
          <a:p>
            <a:pPr lvl="1"/>
            <a:endParaRPr lang="en-US" dirty="0"/>
          </a:p>
          <a:p>
            <a:r>
              <a:rPr lang="en-US" dirty="0"/>
              <a:t>A whitepaper/document for application-specific use cases of Sub 1GHz standards 802.15.4g and 802.11ah. How use mechanisms in 802.19.3 and new amendment 802.19.3a</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r>
              <a:rPr lang="en-US" dirty="0"/>
              <a:t>Aspect of unique communications requirements for DER integration- dispatch/provisioning vs protection.</a:t>
            </a:r>
          </a:p>
          <a:p>
            <a:pPr lvl="1"/>
            <a:r>
              <a:rPr lang="en-US" dirty="0"/>
              <a:t>Review possible activity in mid-2025?</a:t>
            </a:r>
          </a:p>
          <a:p>
            <a:pPr lvl="1"/>
            <a:endParaRPr lang="en-US" dirty="0"/>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676400"/>
            <a:ext cx="10439400" cy="4831279"/>
          </a:xfrm>
        </p:spPr>
        <p:txBody>
          <a:bodyPr>
            <a:normAutofit/>
          </a:bodyPr>
          <a:lstStyle/>
          <a:p>
            <a:r>
              <a:rPr lang="en-US" dirty="0"/>
              <a:t>Action Items</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November 2024 – Vancouver, BC, Canada</a:t>
            </a:r>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802.24 November Plenary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0849" y="1304925"/>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PM2</a:t>
            </a:r>
          </a:p>
          <a:p>
            <a:pPr lvl="1"/>
            <a:r>
              <a:rPr lang="en-US" sz="2000" dirty="0">
                <a:effectLst/>
                <a:latin typeface="Arial" panose="020B0604020202020204" pitchFamily="34" charset="0"/>
                <a:ea typeface="Calibri" panose="020F0502020204030204" pitchFamily="34" charset="0"/>
              </a:rPr>
              <a:t>Wednesday PM2   </a:t>
            </a:r>
          </a:p>
          <a:p>
            <a:r>
              <a:rPr lang="en-US" sz="2800" dirty="0">
                <a:latin typeface="Arial" panose="020B0604020202020204" pitchFamily="34" charset="0"/>
              </a:rPr>
              <a:t>Accredited Hybrid Meeting with Remote Participation</a:t>
            </a:r>
            <a:endParaRPr lang="en-US" sz="28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3469211"/>
            <a:ext cx="5283197" cy="3447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Tuesday November 12  4PM PST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AFF9"/>
                </a:solidFill>
                <a:effectLst/>
                <a:latin typeface="Arial" panose="020B0604020202020204" pitchFamily="34" charset="0"/>
                <a:ea typeface="Calibri" panose="020F0502020204030204" pitchFamily="34" charset="0"/>
                <a:cs typeface="Arial" panose="020B0604020202020204" pitchFamily="34" charset="0"/>
                <a:hlinkClick r:id="rId4"/>
              </a:rPr>
              <a:t>Join WebEx meeting</a:t>
            </a:r>
            <a:r>
              <a:rPr kumimoji="0" lang="en-US" altLang="en-US" sz="2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Meeting password: kS5qy9Gqw33 </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b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b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Tap to join from a mobile device (attendees only)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+1-855-797-9485,,24205365781## US Toll free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+1-415-655-0002,,24205365781## US Toll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Join by phone</a:t>
            </a: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b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en-US" altLang="en-US" sz="1400" b="0" i="0" u="none" strike="noStrike" cap="none" normalizeH="0" baseline="0" dirty="0">
                <a:ln>
                  <a:noFill/>
                </a:ln>
                <a:solidFill>
                  <a:srgbClr val="333333"/>
                </a:solidFill>
                <a:effectLst/>
                <a:latin typeface="Arial" panose="020B0604020202020204" pitchFamily="34" charset="0"/>
                <a:ea typeface="Calibri" panose="020F0502020204030204" pitchFamily="34" charset="0"/>
                <a:cs typeface="Arial" panose="020B0604020202020204" pitchFamily="34" charset="0"/>
              </a:rPr>
              <a:t>+1-855-797-9485 US Toll free</a:t>
            </a: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b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en-US" altLang="en-US" sz="1400" b="0" i="0" u="none" strike="noStrike" cap="none" normalizeH="0" baseline="0" dirty="0">
                <a:ln>
                  <a:noFill/>
                </a:ln>
                <a:solidFill>
                  <a:srgbClr val="333333"/>
                </a:solidFill>
                <a:effectLst/>
                <a:latin typeface="Arial" panose="020B0604020202020204" pitchFamily="34" charset="0"/>
                <a:ea typeface="Calibri" panose="020F0502020204030204" pitchFamily="34" charset="0"/>
                <a:cs typeface="Arial" panose="020B0604020202020204" pitchFamily="34" charset="0"/>
              </a:rPr>
              <a:t>+1-415-655-0002 US Toll</a:t>
            </a: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b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US" sz="1400" dirty="0">
                <a:effectLst/>
                <a:latin typeface="Calibri" panose="020F0502020204030204" pitchFamily="34" charset="0"/>
                <a:ea typeface="Aptos" panose="020B00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324600" y="3619908"/>
            <a:ext cx="5544207"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Wednesday November 13 4PM PST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AFF9"/>
                </a:solidFill>
                <a:effectLst/>
                <a:latin typeface="Arial" panose="020B0604020202020204" pitchFamily="34" charset="0"/>
                <a:ea typeface="Calibri" panose="020F0502020204030204" pitchFamily="34" charset="0"/>
                <a:cs typeface="Arial" panose="020B0604020202020204" pitchFamily="34" charset="0"/>
                <a:hlinkClick r:id="rId5"/>
              </a:rPr>
              <a:t>Join WebEx meeting</a:t>
            </a:r>
            <a:r>
              <a:rPr kumimoji="0" lang="en-US" altLang="en-US" sz="2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US" altLang="en-US" sz="800" b="0" i="0" u="none" strike="noStrike" cap="none" normalizeH="0" baseline="0" dirty="0">
              <a:ln>
                <a:noFill/>
              </a:ln>
              <a:solidFill>
                <a:schemeClr val="tx1"/>
              </a:solidFill>
              <a:effectLst/>
            </a:endParaRPr>
          </a:p>
          <a:p>
            <a:r>
              <a:rPr kumimoji="0" lang="en-US" altLang="en-US" sz="2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Meeting password: 3uzJq3AJgw5 </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b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b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US" altLang="en-US" sz="1800" dirty="0">
                <a:latin typeface="Arial" panose="020B0604020202020204" pitchFamily="34" charset="0"/>
                <a:cs typeface="Arial" panose="020B0604020202020204" pitchFamily="34" charset="0"/>
              </a:rPr>
              <a:t>Tap to join from a mobile device (attendees only)   </a:t>
            </a:r>
          </a:p>
          <a:p>
            <a:r>
              <a:rPr lang="en-US" altLang="en-US" sz="1800" dirty="0">
                <a:latin typeface="Arial" panose="020B0604020202020204" pitchFamily="34" charset="0"/>
                <a:cs typeface="Arial" panose="020B0604020202020204" pitchFamily="34" charset="0"/>
              </a:rPr>
              <a:t>+1-855-797-9485,,24205825955## US Toll free   </a:t>
            </a:r>
          </a:p>
          <a:p>
            <a:r>
              <a:rPr lang="en-US" altLang="en-US" sz="1800" dirty="0">
                <a:latin typeface="Arial" panose="020B0604020202020204" pitchFamily="34" charset="0"/>
                <a:cs typeface="Arial" panose="020B0604020202020204" pitchFamily="34" charset="0"/>
              </a:rPr>
              <a:t>+1-415-655-0002,,24205825955## US Toll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Join by phone</a:t>
            </a: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b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en-US" altLang="en-US" sz="1400" b="0" i="0" u="none" strike="noStrike" cap="none" normalizeH="0" baseline="0" dirty="0">
                <a:ln>
                  <a:noFill/>
                </a:ln>
                <a:solidFill>
                  <a:srgbClr val="333333"/>
                </a:solidFill>
                <a:effectLst/>
                <a:latin typeface="Arial" panose="020B0604020202020204" pitchFamily="34" charset="0"/>
                <a:ea typeface="Calibri" panose="020F0502020204030204" pitchFamily="34" charset="0"/>
                <a:cs typeface="Arial" panose="020B0604020202020204" pitchFamily="34" charset="0"/>
              </a:rPr>
              <a:t>+1-855-797-9485 US Toll free</a:t>
            </a: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b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en-US" altLang="en-US" sz="1400" b="0" i="0" u="none" strike="noStrike" cap="none" normalizeH="0" baseline="0" dirty="0">
                <a:ln>
                  <a:noFill/>
                </a:ln>
                <a:solidFill>
                  <a:srgbClr val="333333"/>
                </a:solidFill>
                <a:effectLst/>
                <a:latin typeface="Arial" panose="020B0604020202020204" pitchFamily="34" charset="0"/>
                <a:ea typeface="Calibri" panose="020F0502020204030204" pitchFamily="34" charset="0"/>
                <a:cs typeface="Arial" panose="020B0604020202020204" pitchFamily="34" charset="0"/>
              </a:rPr>
              <a:t>+1-415-655-0002 US Toll</a:t>
            </a:r>
            <a:r>
              <a:rPr kumimoji="0" lang="en-US" altLang="en-US" sz="1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1049000" cy="4419600"/>
          </a:xfrm>
        </p:spPr>
        <p:txBody>
          <a:bodyPr>
            <a:normAutofit fontScale="92500" lnSpcReduction="2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Publication of “Low Latency White Paper”</a:t>
            </a:r>
          </a:p>
          <a:p>
            <a:pPr fontAlgn="t">
              <a:lnSpc>
                <a:spcPct val="120000"/>
              </a:lnSpc>
            </a:pPr>
            <a:r>
              <a:rPr lang="en-US" dirty="0"/>
              <a:t>IoT white paper Development and Contributions</a:t>
            </a:r>
          </a:p>
          <a:p>
            <a:pPr fontAlgn="b">
              <a:lnSpc>
                <a:spcPct val="120000"/>
              </a:lnSpc>
            </a:pPr>
            <a:r>
              <a:rPr lang="en-US" dirty="0"/>
              <a:t>Development of update to Smart Grid White paper.</a:t>
            </a:r>
          </a:p>
          <a:p>
            <a:pPr fontAlgn="b">
              <a:lnSpc>
                <a:spcPct val="120000"/>
              </a:lnSpc>
            </a:pPr>
            <a:r>
              <a:rPr lang="en-US" dirty="0"/>
              <a:t>AFV Infrastructure communications white paper: Review contributions and white paper draft</a:t>
            </a:r>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42920</TotalTime>
  <Words>2255</Words>
  <Application>Microsoft Office PowerPoint</Application>
  <PresentationFormat>Widescreen</PresentationFormat>
  <Paragraphs>256</Paragraphs>
  <Slides>23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MS Gothic</vt:lpstr>
      <vt:lpstr>Arial</vt:lpstr>
      <vt:lpstr>Calibri</vt:lpstr>
      <vt:lpstr>Helvetica</vt:lpstr>
      <vt:lpstr>Monotype Sorts</vt:lpstr>
      <vt:lpstr>Times New Roman</vt:lpstr>
      <vt:lpstr>802-24-Theme1</vt:lpstr>
      <vt:lpstr>802.24 Vertical Applications TAG</vt:lpstr>
      <vt:lpstr>802.24 Overview</vt:lpstr>
      <vt:lpstr>802.24 November Plenary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Low Latency White Paper</vt:lpstr>
      <vt:lpstr>IoT White Paper Discussion</vt:lpstr>
      <vt:lpstr>Smart Grid white paper revision</vt:lpstr>
      <vt:lpstr>Smart Grid White Paper Revision Plan</vt:lpstr>
      <vt:lpstr>Areas discussed and Edited Sept 2024</vt:lpstr>
      <vt:lpstr>AFV Communications - White Paper</vt:lpstr>
      <vt:lpstr>Contributions related to AFV White Paper</vt:lpstr>
      <vt:lpstr>AFV Next Steps </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469</cp:revision>
  <dcterms:created xsi:type="dcterms:W3CDTF">2020-10-13T15:01:18Z</dcterms:created>
  <dcterms:modified xsi:type="dcterms:W3CDTF">2024-10-19T18:02:40Z</dcterms:modified>
</cp:coreProperties>
</file>