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5"/>
  </p:notesMasterIdLst>
  <p:handoutMasterIdLst>
    <p:handoutMasterId r:id="rId26"/>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897" r:id="rId15"/>
    <p:sldId id="1901" r:id="rId16"/>
    <p:sldId id="1900" r:id="rId17"/>
    <p:sldId id="1899" r:id="rId18"/>
    <p:sldId id="1902" r:id="rId19"/>
    <p:sldId id="1885" r:id="rId20"/>
    <p:sldId id="1894" r:id="rId21"/>
    <p:sldId id="1906" r:id="rId22"/>
    <p:sldId id="474" r:id="rId23"/>
    <p:sldId id="391" r:id="rId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897"/>
            <p14:sldId id="1901"/>
            <p14:sldId id="1900"/>
            <p14:sldId id="1899"/>
            <p14:sldId id="1902"/>
            <p14:sldId id="1885"/>
            <p14:sldId id="1894"/>
            <p14:sldId id="1906"/>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78" autoAdjust="0"/>
    <p:restoredTop sz="94099" autoAdjust="0"/>
  </p:normalViewPr>
  <p:slideViewPr>
    <p:cSldViewPr>
      <p:cViewPr varScale="1">
        <p:scale>
          <a:sx n="120" d="100"/>
          <a:sy n="120" d="100"/>
        </p:scale>
        <p:origin x="114" y="438"/>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01" d="100"/>
          <a:sy n="101" d="100"/>
        </p:scale>
        <p:origin x="3042" y="12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802.24-24-0019r0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Sept_2024</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24/dcn/24/24-24-0021-00-0000-low-latency-white-paper-references-review-aug-2024.docx" TargetMode="External"/><Relationship Id="rId2" Type="http://schemas.openxmlformats.org/officeDocument/2006/relationships/hyperlink" Target="https://mentor.ieee.org/802.24/dcn/24/24-24-0020-00-0000-low-latency-white-paper-editor-review-aug-2024.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22/24-22-0011-05-IoTg-internet-of-things-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24/revise-document?t=8975200040%7F6" TargetMode="External"/><Relationship Id="rId2" Type="http://schemas.openxmlformats.org/officeDocument/2006/relationships/hyperlink" Target="https://mentor.ieee.org/802.24/dcn/23/24-23-0007-06-0000-afv-white-paper.docx" TargetMode="External"/><Relationship Id="rId1" Type="http://schemas.openxmlformats.org/officeDocument/2006/relationships/slideLayout" Target="../slideLayouts/slideLayout2.xml"/><Relationship Id="rId5" Type="http://schemas.openxmlformats.org/officeDocument/2006/relationships/hyperlink" Target="https://mentor.ieee.org/802.24/delete-document?t=8975200040%7F6&amp;fc=aODQ2%21cODAyLjI0" TargetMode="External"/><Relationship Id="rId4" Type="http://schemas.openxmlformats.org/officeDocument/2006/relationships/hyperlink" Target="https://mentor.ieee.org/802.24/edit-revision?t=8975200040%7F6&amp;fc=aODQ2%21cODAyLjI0"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cisco.com/go/tollfree-restrictions" TargetMode="External"/><Relationship Id="rId3" Type="http://schemas.openxmlformats.org/officeDocument/2006/relationships/hyperlink" Target="https://epri.webex.com/epri/j.php?MTID=m5ca7d23a458e8c55b53a40fe547c9147" TargetMode="External"/><Relationship Id="rId7" Type="http://schemas.openxmlformats.org/officeDocument/2006/relationships/hyperlink" Target="https://epri.webex.com/epri/globalcallin.php?MTID=m987288759100f83eb48ae79468637773" TargetMode="External"/><Relationship Id="rId12" Type="http://schemas.openxmlformats.org/officeDocument/2006/relationships/hyperlink" Target="https://epri.webex.com/epri/globalcallin.php?MTID=mba0c9e4de478b565c32c50765a0c3d21" TargetMode="External"/><Relationship Id="rId2" Type="http://schemas.openxmlformats.org/officeDocument/2006/relationships/hyperlink" Target="https://cvent.me/LBkMEE" TargetMode="External"/><Relationship Id="rId1" Type="http://schemas.openxmlformats.org/officeDocument/2006/relationships/slideLayout" Target="../slideLayouts/slideLayout2.xml"/><Relationship Id="rId6" Type="http://schemas.openxmlformats.org/officeDocument/2006/relationships/hyperlink" Target="tel:%2B1-415-655-0002,,*01*24260317317%23%23*01*" TargetMode="External"/><Relationship Id="rId11" Type="http://schemas.openxmlformats.org/officeDocument/2006/relationships/hyperlink" Target="tel:%2B1-415-655-0002,,*01*24314500457%23%23*01*" TargetMode="External"/><Relationship Id="rId5" Type="http://schemas.openxmlformats.org/officeDocument/2006/relationships/hyperlink" Target="tel:%2B1-855-797-9485,,*01*24260317317%23%23*01*" TargetMode="External"/><Relationship Id="rId10" Type="http://schemas.openxmlformats.org/officeDocument/2006/relationships/hyperlink" Target="tel:%2B1-855-797-9485,,*01*24314500457%23%23*01*" TargetMode="External"/><Relationship Id="rId4" Type="http://schemas.openxmlformats.org/officeDocument/2006/relationships/hyperlink" Target="https://epri.webex.com/epri/j.php?MTID=m0fc57091734e591ebc9431aa4fab5e30" TargetMode="External"/><Relationship Id="rId9" Type="http://schemas.openxmlformats.org/officeDocument/2006/relationships/hyperlink" Target="https://epri.webex.com/epri/j.php?MTID=m288ec7ee6a5565c539534dabc34afc5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September Interim Meeting</a:t>
            </a:r>
          </a:p>
          <a:p>
            <a:r>
              <a:rPr lang="en-US" dirty="0"/>
              <a:t>Waikoloa, Hawaii, USA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a:bodyPr>
          <a:lstStyle/>
          <a:p>
            <a:r>
              <a:rPr lang="en-US" dirty="0"/>
              <a:t>Approve July 2024 TAG minutes</a:t>
            </a:r>
          </a:p>
          <a:p>
            <a:pPr lvl="1"/>
            <a:r>
              <a:rPr lang="en-US" dirty="0"/>
              <a:t>802.24-24-0013r0</a:t>
            </a:r>
          </a:p>
          <a:p>
            <a:pPr lvl="1"/>
            <a:endParaRPr lang="en-US" dirty="0"/>
          </a:p>
          <a:p>
            <a:r>
              <a:rPr lang="en-US" dirty="0"/>
              <a:t>Action Items from July</a:t>
            </a:r>
          </a:p>
          <a:p>
            <a:pPr lvl="1"/>
            <a:endParaRPr lang="en-US" dirty="0"/>
          </a:p>
          <a:p>
            <a:r>
              <a:rPr lang="en-US" dirty="0"/>
              <a:t>Opening Notes </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fontScale="92500" lnSpcReduction="10000"/>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Chris </a:t>
            </a:r>
            <a:r>
              <a:rPr lang="en-US" sz="2400" dirty="0" err="1"/>
              <a:t>DiMinico</a:t>
            </a:r>
            <a:endParaRPr lang="en-US" sz="2400" dirty="0"/>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r>
              <a:rPr lang="en-US" sz="2400" dirty="0"/>
              <a:t>Chris D – will identify a point of contact or potential liaison for automotive  (Steve Carlson). Also check with Jim Lansford.</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DBB36-9E12-6DEA-D875-18098D1D4726}"/>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AAD91425-3268-57EF-4FE1-67994DBCF6B6}"/>
              </a:ext>
            </a:extLst>
          </p:cNvPr>
          <p:cNvSpPr>
            <a:spLocks noGrp="1"/>
          </p:cNvSpPr>
          <p:nvPr>
            <p:ph idx="1"/>
          </p:nvPr>
        </p:nvSpPr>
        <p:spPr>
          <a:xfrm>
            <a:off x="914400" y="2057400"/>
            <a:ext cx="10363200" cy="4114800"/>
          </a:xfrm>
        </p:spPr>
        <p:txBody>
          <a:bodyPr>
            <a:normAutofit/>
          </a:bodyPr>
          <a:lstStyle/>
          <a:p>
            <a:r>
              <a:rPr lang="en-US" dirty="0"/>
              <a:t>802.18 RR TAG</a:t>
            </a:r>
          </a:p>
          <a:p>
            <a:endParaRPr lang="en-US" dirty="0"/>
          </a:p>
          <a:p>
            <a:pPr lvl="1"/>
            <a:endParaRPr lang="en-US" dirty="0"/>
          </a:p>
        </p:txBody>
      </p:sp>
      <p:sp>
        <p:nvSpPr>
          <p:cNvPr id="4" name="Footer Placeholder 3">
            <a:extLst>
              <a:ext uri="{FF2B5EF4-FFF2-40B4-BE49-F238E27FC236}">
                <a16:creationId xmlns:a16="http://schemas.microsoft.com/office/drawing/2014/main" id="{A5C8F68B-1B0E-90A6-810E-2C836B2103E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FD774B7-F6D4-9D1D-A46B-63C35F245B1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082304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E5400-8FA6-56F9-E5DF-AAE2B8370F31}"/>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7237AE89-9069-339B-ACF0-1EED06CDD228}"/>
              </a:ext>
            </a:extLst>
          </p:cNvPr>
          <p:cNvSpPr>
            <a:spLocks noGrp="1"/>
          </p:cNvSpPr>
          <p:nvPr>
            <p:ph idx="1"/>
          </p:nvPr>
        </p:nvSpPr>
        <p:spPr/>
        <p:txBody>
          <a:bodyPr>
            <a:normAutofit/>
          </a:bodyPr>
          <a:lstStyle/>
          <a:p>
            <a:r>
              <a:rPr lang="en-US" dirty="0"/>
              <a:t>Review draft from IEEE Editor </a:t>
            </a:r>
          </a:p>
          <a:p>
            <a:endParaRPr lang="en-US" dirty="0"/>
          </a:p>
          <a:p>
            <a:r>
              <a:rPr lang="en-US" dirty="0">
                <a:hlinkClick r:id="rId2"/>
              </a:rPr>
              <a:t>802.24-24-0020r0-Low Latency White Paper - Editor Review (Aug 2024)</a:t>
            </a:r>
            <a:endParaRPr lang="en-US" dirty="0"/>
          </a:p>
          <a:p>
            <a:endParaRPr lang="en-US" dirty="0"/>
          </a:p>
          <a:p>
            <a:r>
              <a:rPr lang="en-US" dirty="0">
                <a:hlinkClick r:id="rId3"/>
              </a:rPr>
              <a:t>802.24-24-0021r0-low-latency-editable-References-Review.docx</a:t>
            </a:r>
            <a:endParaRPr lang="en-US" dirty="0"/>
          </a:p>
          <a:p>
            <a:pPr marL="0" indent="0">
              <a:buNone/>
            </a:pPr>
            <a:endParaRPr lang="en-US" dirty="0"/>
          </a:p>
        </p:txBody>
      </p:sp>
      <p:sp>
        <p:nvSpPr>
          <p:cNvPr id="4" name="Footer Placeholder 3">
            <a:extLst>
              <a:ext uri="{FF2B5EF4-FFF2-40B4-BE49-F238E27FC236}">
                <a16:creationId xmlns:a16="http://schemas.microsoft.com/office/drawing/2014/main" id="{C50F0A05-AF53-630B-BE96-C43C0A1BD0D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B5F0A84-6947-5FC0-D4B7-5D71A2C7042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9552486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2127E-77C4-9A2B-6061-485A3EBE95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440881B5-DAB3-D859-36C1-2B53B141F11D}"/>
              </a:ext>
            </a:extLst>
          </p:cNvPr>
          <p:cNvSpPr>
            <a:spLocks noGrp="1"/>
          </p:cNvSpPr>
          <p:nvPr>
            <p:ph idx="1"/>
          </p:nvPr>
        </p:nvSpPr>
        <p:spPr/>
        <p:txBody>
          <a:bodyPr>
            <a:normAutofit fontScale="77500" lnSpcReduction="20000"/>
          </a:bodyPr>
          <a:lstStyle/>
          <a:p>
            <a:r>
              <a:rPr lang="en-US" dirty="0"/>
              <a:t>Latest Version Internet of Things White Paper </a:t>
            </a:r>
            <a:r>
              <a:rPr lang="en-US" dirty="0">
                <a:hlinkClick r:id="rId2"/>
              </a:rPr>
              <a:t>24-22-0011-05-IoTg-internet-of-things-white-paper</a:t>
            </a:r>
            <a:endParaRPr lang="en-US" dirty="0"/>
          </a:p>
          <a:p>
            <a:pPr marL="0" indent="0">
              <a:buNone/>
            </a:pPr>
            <a:endParaRPr lang="en-US" dirty="0"/>
          </a:p>
          <a:p>
            <a:r>
              <a:rPr lang="en-US" dirty="0"/>
              <a:t>Discussions Notes</a:t>
            </a:r>
          </a:p>
          <a:p>
            <a:pPr lvl="1"/>
            <a:r>
              <a:rPr lang="en-US" dirty="0"/>
              <a:t>Disambiguate the general poor state of available information on IoT, and highlight the IEEE 802 solutions that address them.</a:t>
            </a:r>
          </a:p>
          <a:p>
            <a:pPr lvl="1"/>
            <a:r>
              <a:rPr lang="en-US" dirty="0"/>
              <a:t>Need to distinguish “Internet” public vs private. OT network for highly secure, isolated networks. </a:t>
            </a:r>
          </a:p>
          <a:p>
            <a:pPr lvl="1"/>
            <a:r>
              <a:rPr lang="en-US" dirty="0"/>
              <a:t>Embedded comments need text contributions</a:t>
            </a:r>
          </a:p>
          <a:p>
            <a:pPr lvl="1"/>
            <a:r>
              <a:rPr lang="en-US" dirty="0"/>
              <a:t>How to incorporate wired IoT – specifically Single Pair Ethernet. </a:t>
            </a:r>
          </a:p>
          <a:p>
            <a:pPr lvl="2"/>
            <a:r>
              <a:rPr lang="en-US" dirty="0"/>
              <a:t>Add section 5 for Connectivity Technologies</a:t>
            </a:r>
          </a:p>
          <a:p>
            <a:pPr lvl="2"/>
            <a:r>
              <a:rPr lang="en-US" dirty="0"/>
              <a:t>Revise closing section</a:t>
            </a:r>
          </a:p>
          <a:p>
            <a:pPr lvl="1"/>
            <a:endParaRPr lang="en-US" dirty="0"/>
          </a:p>
          <a:p>
            <a:pPr lvl="1"/>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70AEB72B-F617-1B84-32B8-81B674BE6A9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813AB79-0A74-68FA-C925-0EB222DAA38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2615414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Smart Grid white paper revision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lnSpcReduction="10000"/>
          </a:bodyPr>
          <a:lstStyle/>
          <a:p>
            <a:r>
              <a:rPr lang="en-US" dirty="0"/>
              <a:t>Update of first Smart Grid white paper to address latest amendments of 802.15.4 u, v, w, x, y, Rev-me,  and new organization of documents to clarify UWB vs Narrowband</a:t>
            </a:r>
          </a:p>
          <a:p>
            <a:endParaRPr lang="en-US" dirty="0"/>
          </a:p>
          <a:p>
            <a:r>
              <a:rPr lang="en-US" dirty="0"/>
              <a:t>New baseline document for 2024 revision:</a:t>
            </a:r>
          </a:p>
          <a:p>
            <a:pPr lvl="1"/>
            <a:r>
              <a:rPr lang="en-US" dirty="0"/>
              <a:t>Working Draft Current Version:</a:t>
            </a:r>
          </a:p>
          <a:p>
            <a:pPr lvl="1"/>
            <a:r>
              <a:rPr lang="en-US" dirty="0"/>
              <a:t>24-24-0014-00-sgtg-802.24 smart grid white paper (2024 Update).docx</a:t>
            </a:r>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4362540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1E94-85E3-3216-B1EA-80294C6D9A75}"/>
              </a:ext>
            </a:extLst>
          </p:cNvPr>
          <p:cNvSpPr>
            <a:spLocks noGrp="1"/>
          </p:cNvSpPr>
          <p:nvPr>
            <p:ph type="title"/>
          </p:nvPr>
        </p:nvSpPr>
        <p:spPr/>
        <p:txBody>
          <a:bodyPr/>
          <a:lstStyle/>
          <a:p>
            <a:r>
              <a:rPr lang="en-US" dirty="0"/>
              <a:t>Smart Grid White Paper Revision Plan</a:t>
            </a:r>
          </a:p>
        </p:txBody>
      </p:sp>
      <p:sp>
        <p:nvSpPr>
          <p:cNvPr id="3" name="Content Placeholder 2">
            <a:extLst>
              <a:ext uri="{FF2B5EF4-FFF2-40B4-BE49-F238E27FC236}">
                <a16:creationId xmlns:a16="http://schemas.microsoft.com/office/drawing/2014/main" id="{00D5ECAB-F203-23AA-5846-E6419311AC71}"/>
              </a:ext>
            </a:extLst>
          </p:cNvPr>
          <p:cNvSpPr>
            <a:spLocks noGrp="1"/>
          </p:cNvSpPr>
          <p:nvPr>
            <p:ph idx="1"/>
          </p:nvPr>
        </p:nvSpPr>
        <p:spPr>
          <a:xfrm>
            <a:off x="990600" y="2061882"/>
            <a:ext cx="10363200" cy="4114800"/>
          </a:xfrm>
        </p:spPr>
        <p:txBody>
          <a:bodyPr>
            <a:normAutofit fontScale="40000" lnSpcReduction="20000"/>
          </a:bodyPr>
          <a:lstStyle/>
          <a:p>
            <a:r>
              <a:rPr lang="en-US" dirty="0"/>
              <a:t>New Standards</a:t>
            </a:r>
          </a:p>
          <a:p>
            <a:pPr lvl="1"/>
            <a:r>
              <a:rPr lang="en-US" dirty="0"/>
              <a:t>Amendments of 802.15.4  (SUN) u, v, x, y, ac, ad/NG,  (4me revision)    Phil Beecher, Gary Stuebing, Don Sturek, Jeorg</a:t>
            </a:r>
          </a:p>
          <a:p>
            <a:pPr lvl="1"/>
            <a:r>
              <a:rPr lang="en-US" dirty="0"/>
              <a:t>LECIM/LPWAN  802.15.4w  Jeorg</a:t>
            </a:r>
          </a:p>
          <a:p>
            <a:pPr lvl="1"/>
            <a:r>
              <a:rPr lang="en-US" dirty="0"/>
              <a:t>802.15.9      Tero </a:t>
            </a:r>
          </a:p>
          <a:p>
            <a:pPr lvl="1"/>
            <a:r>
              <a:rPr lang="en-US" dirty="0"/>
              <a:t>802.1 TSN     Reference to the TSN White Paper  (Janos)</a:t>
            </a:r>
          </a:p>
          <a:p>
            <a:pPr lvl="1"/>
            <a:r>
              <a:rPr lang="en-US" dirty="0"/>
              <a:t>802.11ah and 11ax                 (Dave </a:t>
            </a:r>
            <a:r>
              <a:rPr lang="en-US" dirty="0" err="1"/>
              <a:t>Halasz</a:t>
            </a:r>
            <a:r>
              <a:rPr lang="en-US" dirty="0"/>
              <a:t>)</a:t>
            </a:r>
          </a:p>
          <a:p>
            <a:pPr lvl="1"/>
            <a:r>
              <a:rPr lang="en-US" dirty="0"/>
              <a:t>802.16s, 16t       (Tim, Harry)</a:t>
            </a:r>
          </a:p>
          <a:p>
            <a:pPr lvl="1"/>
            <a:r>
              <a:rPr lang="en-US" dirty="0"/>
              <a:t>802.19.3   sub-1 GHz coexistence    (Ben)</a:t>
            </a:r>
          </a:p>
          <a:p>
            <a:pPr lvl="1"/>
            <a:endParaRPr lang="en-US" dirty="0"/>
          </a:p>
          <a:p>
            <a:r>
              <a:rPr lang="en-US" dirty="0"/>
              <a:t>New topics</a:t>
            </a:r>
          </a:p>
          <a:p>
            <a:pPr lvl="1"/>
            <a:r>
              <a:rPr lang="en-US" dirty="0"/>
              <a:t>Integration of Gas/Water into electric metering</a:t>
            </a:r>
          </a:p>
          <a:p>
            <a:pPr lvl="1"/>
            <a:r>
              <a:rPr lang="en-US" dirty="0"/>
              <a:t>Battery leaf nodes for low power</a:t>
            </a:r>
          </a:p>
          <a:p>
            <a:pPr lvl="1"/>
            <a:r>
              <a:rPr lang="en-US" dirty="0"/>
              <a:t>Sensors</a:t>
            </a:r>
          </a:p>
          <a:p>
            <a:pPr lvl="1"/>
            <a:r>
              <a:rPr lang="en-US" dirty="0"/>
              <a:t>Situational Awareness</a:t>
            </a:r>
          </a:p>
          <a:p>
            <a:pPr lvl="1"/>
            <a:r>
              <a:rPr lang="en-US" dirty="0"/>
              <a:t>Physical Security</a:t>
            </a:r>
          </a:p>
          <a:p>
            <a:pPr lvl="1"/>
            <a:r>
              <a:rPr lang="en-US" dirty="0"/>
              <a:t>Wildfire detection and prevention</a:t>
            </a:r>
          </a:p>
          <a:p>
            <a:pPr lvl="1"/>
            <a:r>
              <a:rPr lang="en-US" dirty="0"/>
              <a:t>Any others identified by contributors.</a:t>
            </a:r>
          </a:p>
          <a:p>
            <a:pPr lvl="1"/>
            <a:endParaRPr lang="en-US" dirty="0"/>
          </a:p>
          <a:p>
            <a:r>
              <a:rPr lang="en-US" dirty="0"/>
              <a:t>Complementary role of IEEE 802 with cellular technologies</a:t>
            </a:r>
          </a:p>
          <a:p>
            <a:endParaRPr lang="en-US" dirty="0"/>
          </a:p>
          <a:p>
            <a:r>
              <a:rPr lang="en-US" dirty="0"/>
              <a:t>Reach out to individuals and request contributions. </a:t>
            </a:r>
          </a:p>
          <a:p>
            <a:endParaRPr lang="en-US" dirty="0"/>
          </a:p>
        </p:txBody>
      </p:sp>
      <p:sp>
        <p:nvSpPr>
          <p:cNvPr id="4" name="Footer Placeholder 3">
            <a:extLst>
              <a:ext uri="{FF2B5EF4-FFF2-40B4-BE49-F238E27FC236}">
                <a16:creationId xmlns:a16="http://schemas.microsoft.com/office/drawing/2014/main" id="{112700C9-1047-E737-C4A6-AD601B25BBC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83E089-E3B6-D15D-2A51-C1A21283A3B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966422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92500" lnSpcReduction="10000"/>
          </a:bodyPr>
          <a:lstStyle/>
          <a:p>
            <a:r>
              <a:rPr lang="en-US" dirty="0"/>
              <a:t>Types of AFV sites:  residential, commercial vehicle depot, public transport site, long haul freight transportation.  (Public parking facilities)</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25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graphicFrame>
        <p:nvGraphicFramePr>
          <p:cNvPr id="6" name="Table 5">
            <a:extLst>
              <a:ext uri="{FF2B5EF4-FFF2-40B4-BE49-F238E27FC236}">
                <a16:creationId xmlns:a16="http://schemas.microsoft.com/office/drawing/2014/main" id="{5EDBA68C-2E33-B4F2-F895-BD70272D7C0E}"/>
              </a:ext>
            </a:extLst>
          </p:cNvPr>
          <p:cNvGraphicFramePr>
            <a:graphicFrameLocks noGrp="1"/>
          </p:cNvGraphicFramePr>
          <p:nvPr>
            <p:extLst>
              <p:ext uri="{D42A27DB-BD31-4B8C-83A1-F6EECF244321}">
                <p14:modId xmlns:p14="http://schemas.microsoft.com/office/powerpoint/2010/main" val="2927076537"/>
              </p:ext>
            </p:extLst>
          </p:nvPr>
        </p:nvGraphicFramePr>
        <p:xfrm>
          <a:off x="914399" y="3169920"/>
          <a:ext cx="10363203" cy="1737360"/>
        </p:xfrm>
        <a:graphic>
          <a:graphicData uri="http://schemas.openxmlformats.org/drawingml/2006/table">
            <a:tbl>
              <a:tblPr/>
              <a:tblGrid>
                <a:gridCol w="1151467">
                  <a:extLst>
                    <a:ext uri="{9D8B030D-6E8A-4147-A177-3AD203B41FA5}">
                      <a16:colId xmlns:a16="http://schemas.microsoft.com/office/drawing/2014/main" val="2334896444"/>
                    </a:ext>
                  </a:extLst>
                </a:gridCol>
                <a:gridCol w="1151467">
                  <a:extLst>
                    <a:ext uri="{9D8B030D-6E8A-4147-A177-3AD203B41FA5}">
                      <a16:colId xmlns:a16="http://schemas.microsoft.com/office/drawing/2014/main" val="1034753166"/>
                    </a:ext>
                  </a:extLst>
                </a:gridCol>
                <a:gridCol w="1151467">
                  <a:extLst>
                    <a:ext uri="{9D8B030D-6E8A-4147-A177-3AD203B41FA5}">
                      <a16:colId xmlns:a16="http://schemas.microsoft.com/office/drawing/2014/main" val="4125901726"/>
                    </a:ext>
                  </a:extLst>
                </a:gridCol>
                <a:gridCol w="1151467">
                  <a:extLst>
                    <a:ext uri="{9D8B030D-6E8A-4147-A177-3AD203B41FA5}">
                      <a16:colId xmlns:a16="http://schemas.microsoft.com/office/drawing/2014/main" val="1636048470"/>
                    </a:ext>
                  </a:extLst>
                </a:gridCol>
                <a:gridCol w="1151467">
                  <a:extLst>
                    <a:ext uri="{9D8B030D-6E8A-4147-A177-3AD203B41FA5}">
                      <a16:colId xmlns:a16="http://schemas.microsoft.com/office/drawing/2014/main" val="505793814"/>
                    </a:ext>
                  </a:extLst>
                </a:gridCol>
                <a:gridCol w="1151467">
                  <a:extLst>
                    <a:ext uri="{9D8B030D-6E8A-4147-A177-3AD203B41FA5}">
                      <a16:colId xmlns:a16="http://schemas.microsoft.com/office/drawing/2014/main" val="273239142"/>
                    </a:ext>
                  </a:extLst>
                </a:gridCol>
                <a:gridCol w="1151467">
                  <a:extLst>
                    <a:ext uri="{9D8B030D-6E8A-4147-A177-3AD203B41FA5}">
                      <a16:colId xmlns:a16="http://schemas.microsoft.com/office/drawing/2014/main" val="2636218114"/>
                    </a:ext>
                  </a:extLst>
                </a:gridCol>
                <a:gridCol w="778932">
                  <a:extLst>
                    <a:ext uri="{9D8B030D-6E8A-4147-A177-3AD203B41FA5}">
                      <a16:colId xmlns:a16="http://schemas.microsoft.com/office/drawing/2014/main" val="924311135"/>
                    </a:ext>
                  </a:extLst>
                </a:gridCol>
                <a:gridCol w="1524002">
                  <a:extLst>
                    <a:ext uri="{9D8B030D-6E8A-4147-A177-3AD203B41FA5}">
                      <a16:colId xmlns:a16="http://schemas.microsoft.com/office/drawing/2014/main" val="921633517"/>
                    </a:ext>
                  </a:extLst>
                </a:gridCol>
              </a:tblGrid>
              <a:tr h="1737359">
                <a:tc>
                  <a:txBody>
                    <a:bodyPr/>
                    <a:lstStyle/>
                    <a:p>
                      <a:r>
                        <a:rPr lang="en-US" sz="1800"/>
                        <a:t>16-Jul-2024 ET</a:t>
                      </a:r>
                    </a:p>
                  </a:txBody>
                  <a:tcPr anchor="ctr">
                    <a:lnL>
                      <a:noFill/>
                    </a:lnL>
                    <a:lnR>
                      <a:noFill/>
                    </a:lnR>
                    <a:lnT>
                      <a:noFill/>
                    </a:lnT>
                    <a:lnB>
                      <a:noFill/>
                    </a:lnB>
                    <a:noFill/>
                  </a:tcPr>
                </a:tc>
                <a:tc>
                  <a:txBody>
                    <a:bodyPr/>
                    <a:lstStyle/>
                    <a:p>
                      <a:r>
                        <a:rPr lang="en-US" sz="1800"/>
                        <a:t>2023</a:t>
                      </a:r>
                    </a:p>
                  </a:txBody>
                  <a:tcPr anchor="ctr">
                    <a:lnL>
                      <a:noFill/>
                    </a:lnL>
                    <a:lnR>
                      <a:noFill/>
                    </a:lnR>
                    <a:lnT>
                      <a:noFill/>
                    </a:lnT>
                    <a:lnB>
                      <a:noFill/>
                    </a:lnB>
                    <a:noFill/>
                  </a:tcPr>
                </a:tc>
                <a:tc>
                  <a:txBody>
                    <a:bodyPr/>
                    <a:lstStyle/>
                    <a:p>
                      <a:r>
                        <a:rPr lang="en-US" sz="1800"/>
                        <a:t>7</a:t>
                      </a:r>
                    </a:p>
                  </a:txBody>
                  <a:tcPr anchor="ctr">
                    <a:lnL>
                      <a:noFill/>
                    </a:lnL>
                    <a:lnR>
                      <a:noFill/>
                    </a:lnR>
                    <a:lnT>
                      <a:noFill/>
                    </a:lnT>
                    <a:lnB>
                      <a:noFill/>
                    </a:lnB>
                    <a:noFill/>
                  </a:tcPr>
                </a:tc>
                <a:tc>
                  <a:txBody>
                    <a:bodyPr/>
                    <a:lstStyle/>
                    <a:p>
                      <a:r>
                        <a:rPr lang="en-US" sz="1800"/>
                        <a:t>6</a:t>
                      </a:r>
                    </a:p>
                  </a:txBody>
                  <a:tcPr anchor="ctr">
                    <a:lnL>
                      <a:noFill/>
                    </a:lnL>
                    <a:lnR>
                      <a:noFill/>
                    </a:lnR>
                    <a:lnT>
                      <a:noFill/>
                    </a:lnT>
                    <a:lnB>
                      <a:noFill/>
                    </a:lnB>
                    <a:noFill/>
                  </a:tcPr>
                </a:tc>
                <a:tc>
                  <a:txBody>
                    <a:bodyPr/>
                    <a:lstStyle/>
                    <a:p>
                      <a:r>
                        <a:rPr lang="en-US" sz="1800"/>
                        <a:t>TAG documents</a:t>
                      </a:r>
                    </a:p>
                  </a:txBody>
                  <a:tcPr anchor="ctr">
                    <a:lnL>
                      <a:noFill/>
                    </a:lnL>
                    <a:lnR>
                      <a:noFill/>
                    </a:lnR>
                    <a:lnT>
                      <a:noFill/>
                    </a:lnT>
                    <a:lnB>
                      <a:noFill/>
                    </a:lnB>
                    <a:noFill/>
                  </a:tcPr>
                </a:tc>
                <a:tc>
                  <a:txBody>
                    <a:bodyPr/>
                    <a:lstStyle/>
                    <a:p>
                      <a:r>
                        <a:rPr lang="en-US" sz="1800"/>
                        <a:t>AFV White Paper</a:t>
                      </a:r>
                    </a:p>
                  </a:txBody>
                  <a:tcPr anchor="ctr">
                    <a:lnL>
                      <a:noFill/>
                    </a:lnL>
                    <a:lnR>
                      <a:noFill/>
                    </a:lnR>
                    <a:lnT>
                      <a:noFill/>
                    </a:lnT>
                    <a:lnB>
                      <a:noFill/>
                    </a:lnB>
                    <a:noFill/>
                  </a:tcPr>
                </a:tc>
                <a:tc>
                  <a:txBody>
                    <a:bodyPr/>
                    <a:lstStyle/>
                    <a:p>
                      <a:r>
                        <a:rPr lang="en-US" sz="1800"/>
                        <a:t>Craig Rodine (Sandia National Laboratories)</a:t>
                      </a:r>
                    </a:p>
                  </a:txBody>
                  <a:tcPr anchor="ctr">
                    <a:lnL>
                      <a:noFill/>
                    </a:lnL>
                    <a:lnR>
                      <a:noFill/>
                    </a:lnR>
                    <a:lnT>
                      <a:noFill/>
                    </a:lnT>
                    <a:lnB>
                      <a:noFill/>
                    </a:lnB>
                    <a:noFill/>
                  </a:tcPr>
                </a:tc>
                <a:tc>
                  <a:txBody>
                    <a:bodyPr/>
                    <a:lstStyle/>
                    <a:p>
                      <a:r>
                        <a:rPr lang="en-US" sz="1800"/>
                        <a:t>16-Jul-2024 20:40:29 ET</a:t>
                      </a:r>
                    </a:p>
                  </a:txBody>
                  <a:tcPr anchor="ctr">
                    <a:lnL>
                      <a:noFill/>
                    </a:lnL>
                    <a:lnR>
                      <a:noFill/>
                    </a:lnR>
                    <a:lnT>
                      <a:noFill/>
                    </a:lnT>
                    <a:lnB>
                      <a:noFill/>
                    </a:lnB>
                    <a:noFill/>
                  </a:tcPr>
                </a:tc>
                <a:tc>
                  <a:txBody>
                    <a:bodyPr/>
                    <a:lstStyle/>
                    <a:p>
                      <a:r>
                        <a:rPr lang="en-US" sz="1800" dirty="0">
                          <a:hlinkClick r:id="rId2"/>
                        </a:rPr>
                        <a:t>Download</a:t>
                      </a:r>
                      <a:r>
                        <a:rPr lang="en-US" sz="1800" dirty="0"/>
                        <a:t>, </a:t>
                      </a:r>
                      <a:r>
                        <a:rPr lang="en-US" sz="1800" dirty="0">
                          <a:hlinkClick r:id="rId3"/>
                        </a:rPr>
                        <a:t>Revise</a:t>
                      </a:r>
                      <a:r>
                        <a:rPr lang="en-US" sz="1800" dirty="0"/>
                        <a:t>, </a:t>
                      </a:r>
                      <a:r>
                        <a:rPr lang="en-US" sz="1800" dirty="0">
                          <a:hlinkClick r:id="rId4"/>
                        </a:rPr>
                        <a:t>Correct</a:t>
                      </a:r>
                      <a:r>
                        <a:rPr lang="en-US" sz="1800" dirty="0"/>
                        <a:t>, </a:t>
                      </a:r>
                      <a:r>
                        <a:rPr lang="en-US" sz="1800" dirty="0">
                          <a:hlinkClick r:id="rId5"/>
                        </a:rPr>
                        <a:t>Delete</a:t>
                      </a:r>
                      <a:endParaRPr lang="en-US" sz="1800" dirty="0"/>
                    </a:p>
                  </a:txBody>
                  <a:tcPr anchor="ctr">
                    <a:lnL>
                      <a:noFill/>
                    </a:lnL>
                    <a:lnR>
                      <a:noFill/>
                    </a:lnR>
                    <a:lnT>
                      <a:noFill/>
                    </a:lnT>
                    <a:lnB>
                      <a:noFill/>
                    </a:lnB>
                    <a:noFill/>
                  </a:tcPr>
                </a:tc>
                <a:extLst>
                  <a:ext uri="{0D108BD9-81ED-4DB2-BD59-A6C34878D82A}">
                    <a16:rowId xmlns:a16="http://schemas.microsoft.com/office/drawing/2014/main" val="1405279505"/>
                  </a:ext>
                </a:extLst>
              </a:tr>
            </a:tbl>
          </a:graphicData>
        </a:graphic>
      </p:graphicFrame>
    </p:spTree>
    <p:extLst>
      <p:ext uri="{BB962C8B-B14F-4D97-AF65-F5344CB8AC3E}">
        <p14:creationId xmlns:p14="http://schemas.microsoft.com/office/powerpoint/2010/main" val="10365715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8EFCD-8A8D-957A-0CE8-38AF80D072F5}"/>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074FDD37-72B0-4FAE-7CBC-9468C93E1532}"/>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918B9800-A99B-5731-BD15-D130597082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0A4418C-DB5F-77BE-86C9-69D7F0FAFE0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952143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62500" lnSpcReduction="20000"/>
          </a:bodyPr>
          <a:lstStyle/>
          <a:p>
            <a:pPr lvl="1"/>
            <a:endParaRPr lang="en-US" dirty="0"/>
          </a:p>
          <a:p>
            <a:r>
              <a:rPr lang="en-US" dirty="0"/>
              <a:t>A whitepaper/document for application-specific use cases of Sub 1GHz standards 802.15.4g and 802.11ah. How use mechanisms in 802.19.3 and new amendment 802.19.3a</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r>
              <a:rPr lang="en-US" dirty="0"/>
              <a:t>Aspect of unique communications requirements for DER integration- dispatch/provisioning vs protection.</a:t>
            </a:r>
          </a:p>
          <a:p>
            <a:pPr lvl="1"/>
            <a:r>
              <a:rPr lang="en-US" dirty="0"/>
              <a:t>Review possible activity in mid-2025?</a:t>
            </a:r>
          </a:p>
          <a:p>
            <a:pPr lvl="1"/>
            <a:endParaRPr lang="en-US" dirty="0"/>
          </a:p>
          <a:p>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676400"/>
            <a:ext cx="10439400" cy="4831279"/>
          </a:xfrm>
        </p:spPr>
        <p:txBody>
          <a:bodyPr>
            <a:normAutofit/>
          </a:bodyPr>
          <a:lstStyle/>
          <a:p>
            <a:r>
              <a:rPr lang="en-US" dirty="0"/>
              <a:t>Action Items</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November 2024 – Vancouver, BC, Canada</a:t>
            </a:r>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802.24 Sept Interim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Sept 10, PM2   4PM HST</a:t>
            </a:r>
          </a:p>
          <a:p>
            <a:pPr lvl="1"/>
            <a:r>
              <a:rPr lang="en-US" sz="2000" dirty="0">
                <a:effectLst/>
                <a:latin typeface="Arial" panose="020B0604020202020204" pitchFamily="34" charset="0"/>
                <a:ea typeface="Calibri" panose="020F0502020204030204" pitchFamily="34" charset="0"/>
              </a:rPr>
              <a:t>Wednesday Sept 11, PM2   4PM HST</a:t>
            </a:r>
          </a:p>
          <a:p>
            <a:r>
              <a:rPr lang="en-US" sz="2400" dirty="0">
                <a:latin typeface="Arial" panose="020B0604020202020204" pitchFamily="34" charset="0"/>
              </a:rPr>
              <a:t>Accredited 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3623099"/>
            <a:ext cx="528319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Sept 10 PM2   4PM HST</a:t>
            </a:r>
          </a:p>
          <a:p>
            <a:pPr marL="0" marR="0">
              <a:spcBef>
                <a:spcPts val="0"/>
              </a:spcBef>
              <a:spcAft>
                <a:spcPts val="0"/>
              </a:spcAft>
            </a:pPr>
            <a:r>
              <a:rPr lang="en-US" sz="1400" u="sng" dirty="0">
                <a:solidFill>
                  <a:srgbClr val="00AFF9"/>
                </a:solidFill>
                <a:effectLst/>
                <a:latin typeface="Arial" panose="020B0604020202020204" pitchFamily="34" charset="0"/>
                <a:ea typeface="Aptos" panose="020B0004020202020204" pitchFamily="34" charset="0"/>
                <a:hlinkClick r:id="rId4"/>
              </a:rPr>
              <a:t>Join WebEx meeting</a:t>
            </a:r>
            <a:r>
              <a:rPr lang="en-US" sz="1400" dirty="0">
                <a:effectLst/>
                <a:latin typeface="Arial" panose="020B0604020202020204" pitchFamily="34" charset="0"/>
                <a:ea typeface="Aptos" panose="020B0004020202020204" pitchFamily="34" charset="0"/>
              </a:rPr>
              <a:t> </a:t>
            </a:r>
            <a:endParaRPr lang="en-US" sz="1400" dirty="0">
              <a:effectLst/>
              <a:latin typeface="Calibri" panose="020F0502020204030204" pitchFamily="34" charset="0"/>
              <a:ea typeface="Aptos" panose="020B0004020202020204" pitchFamily="34" charset="0"/>
            </a:endParaRPr>
          </a:p>
          <a:p>
            <a:pPr marL="0" marR="0">
              <a:spcBef>
                <a:spcPts val="0"/>
              </a:spcBef>
              <a:spcAft>
                <a:spcPts val="0"/>
              </a:spcAft>
            </a:pPr>
            <a:r>
              <a:rPr lang="en-US" sz="1400" dirty="0">
                <a:effectLst/>
                <a:latin typeface="Arial" panose="020B0604020202020204" pitchFamily="34" charset="0"/>
                <a:ea typeface="Aptos" panose="020B0004020202020204" pitchFamily="34" charset="0"/>
              </a:rPr>
              <a:t>Meeting number: 	2426 031 7317 </a:t>
            </a:r>
          </a:p>
          <a:p>
            <a:pPr marL="0" marR="0">
              <a:spcBef>
                <a:spcPts val="0"/>
              </a:spcBef>
              <a:spcAft>
                <a:spcPts val="0"/>
              </a:spcAft>
            </a:pPr>
            <a:r>
              <a:rPr lang="en-US" sz="1400" dirty="0">
                <a:effectLst/>
                <a:latin typeface="Arial" panose="020B0604020202020204" pitchFamily="34" charset="0"/>
                <a:ea typeface="Aptos" panose="020B0004020202020204" pitchFamily="34" charset="0"/>
              </a:rPr>
              <a:t>Meeting password: nXgJzpHe285  </a:t>
            </a:r>
            <a:br>
              <a:rPr lang="en-US" sz="1400" dirty="0">
                <a:effectLst/>
                <a:latin typeface="Arial" panose="020B0604020202020204" pitchFamily="34" charset="0"/>
                <a:ea typeface="Aptos" panose="020B0004020202020204" pitchFamily="34" charset="0"/>
              </a:rPr>
            </a:br>
            <a:r>
              <a:rPr lang="en-US" sz="1400" dirty="0">
                <a:effectLst/>
                <a:latin typeface="Arial" panose="020B0604020202020204" pitchFamily="34" charset="0"/>
                <a:ea typeface="Aptos" panose="020B0004020202020204" pitchFamily="34" charset="0"/>
              </a:rPr>
              <a:t> </a:t>
            </a:r>
            <a:r>
              <a:rPr lang="en-US" sz="1400" b="1" dirty="0">
                <a:solidFill>
                  <a:srgbClr val="000000"/>
                </a:solidFill>
                <a:effectLst/>
                <a:latin typeface="Arial" panose="020B0604020202020204" pitchFamily="34" charset="0"/>
                <a:ea typeface="Aptos" panose="020B0004020202020204" pitchFamily="34" charset="0"/>
              </a:rPr>
              <a:t>Tap to join from a mobile device (attendees only)</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u="none" strike="noStrike" dirty="0">
                <a:solidFill>
                  <a:srgbClr val="005E7D"/>
                </a:solidFill>
                <a:effectLst/>
                <a:latin typeface="Arial" panose="020B0604020202020204" pitchFamily="34" charset="0"/>
                <a:ea typeface="Aptos" panose="020B0004020202020204" pitchFamily="34" charset="0"/>
                <a:hlinkClick r:id="rId5"/>
              </a:rPr>
              <a:t>+1-855-797-9485,,24260317317##</a:t>
            </a:r>
            <a:r>
              <a:rPr lang="en-US" sz="1400" dirty="0">
                <a:solidFill>
                  <a:srgbClr val="333333"/>
                </a:solidFill>
                <a:effectLst/>
                <a:latin typeface="Arial" panose="020B0604020202020204" pitchFamily="34" charset="0"/>
                <a:ea typeface="Aptos" panose="020B0004020202020204" pitchFamily="34" charset="0"/>
              </a:rPr>
              <a:t> US Toll free</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u="none" strike="noStrike" dirty="0">
                <a:solidFill>
                  <a:srgbClr val="005E7D"/>
                </a:solidFill>
                <a:effectLst/>
                <a:latin typeface="Arial" panose="020B0604020202020204" pitchFamily="34" charset="0"/>
                <a:ea typeface="Aptos" panose="020B0004020202020204" pitchFamily="34" charset="0"/>
                <a:hlinkClick r:id="rId6"/>
              </a:rPr>
              <a:t>+1-415-655-0002,,24260317317##</a:t>
            </a:r>
            <a:r>
              <a:rPr lang="en-US" sz="1400" dirty="0">
                <a:solidFill>
                  <a:srgbClr val="333333"/>
                </a:solidFill>
                <a:effectLst/>
                <a:latin typeface="Arial" panose="020B0604020202020204" pitchFamily="34" charset="0"/>
                <a:ea typeface="Aptos" panose="020B0004020202020204" pitchFamily="34" charset="0"/>
              </a:rPr>
              <a:t> US Toll</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br>
              <a:rPr lang="en-US" sz="1400" dirty="0">
                <a:effectLst/>
                <a:latin typeface="Arial" panose="020B0604020202020204" pitchFamily="34" charset="0"/>
                <a:ea typeface="Aptos" panose="020B0004020202020204" pitchFamily="34" charset="0"/>
              </a:rPr>
            </a:br>
            <a:r>
              <a:rPr lang="en-US" sz="1400" b="1" dirty="0">
                <a:solidFill>
                  <a:srgbClr val="000000"/>
                </a:solidFill>
                <a:effectLst/>
                <a:latin typeface="Arial" panose="020B0604020202020204" pitchFamily="34" charset="0"/>
                <a:ea typeface="Aptos" panose="020B0004020202020204" pitchFamily="34" charset="0"/>
              </a:rPr>
              <a:t>Join by phone</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dirty="0">
                <a:solidFill>
                  <a:srgbClr val="333333"/>
                </a:solidFill>
                <a:effectLst/>
                <a:latin typeface="Arial" panose="020B0604020202020204" pitchFamily="34" charset="0"/>
                <a:ea typeface="Aptos" panose="020B0004020202020204" pitchFamily="34" charset="0"/>
              </a:rPr>
              <a:t>+1-855-797-9485 US Toll free</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dirty="0">
                <a:solidFill>
                  <a:srgbClr val="333333"/>
                </a:solidFill>
                <a:effectLst/>
                <a:latin typeface="Arial" panose="020B0604020202020204" pitchFamily="34" charset="0"/>
                <a:ea typeface="Aptos" panose="020B0004020202020204" pitchFamily="34" charset="0"/>
              </a:rPr>
              <a:t>+1-415-655-0002 US Toll</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u="none" strike="noStrike" dirty="0">
                <a:solidFill>
                  <a:srgbClr val="005E7D"/>
                </a:solidFill>
                <a:effectLst/>
                <a:latin typeface="Arial" panose="020B0604020202020204" pitchFamily="34" charset="0"/>
                <a:ea typeface="Aptos" panose="020B0004020202020204" pitchFamily="34" charset="0"/>
                <a:hlinkClick r:id="rId7"/>
              </a:rPr>
              <a:t>Global call-in numbers</a:t>
            </a:r>
            <a:r>
              <a:rPr lang="en-US" sz="1400" dirty="0">
                <a:solidFill>
                  <a:srgbClr val="333333"/>
                </a:solidFill>
                <a:effectLst/>
                <a:latin typeface="Arial" panose="020B0604020202020204" pitchFamily="34" charset="0"/>
                <a:ea typeface="Aptos" panose="020B0004020202020204" pitchFamily="34" charset="0"/>
              </a:rPr>
              <a:t>  |  </a:t>
            </a:r>
            <a:r>
              <a:rPr lang="en-US" sz="1400" u="none" strike="noStrike" dirty="0">
                <a:solidFill>
                  <a:srgbClr val="005E7D"/>
                </a:solidFill>
                <a:effectLst/>
                <a:latin typeface="Arial" panose="020B0604020202020204" pitchFamily="34" charset="0"/>
                <a:ea typeface="Aptos" panose="020B0004020202020204" pitchFamily="34" charset="0"/>
                <a:hlinkClick r:id="rId8"/>
              </a:rPr>
              <a:t>Toll-free calling restrictions</a:t>
            </a:r>
            <a:endParaRPr lang="en-US" sz="1400" dirty="0">
              <a:effectLst/>
              <a:latin typeface="Calibri" panose="020F0502020204030204" pitchFamily="34" charset="0"/>
              <a:ea typeface="Aptos" panose="020B0004020202020204" pitchFamily="34" charset="0"/>
            </a:endParaRPr>
          </a:p>
          <a:p>
            <a:pPr marL="0" marR="0">
              <a:spcBef>
                <a:spcPts val="0"/>
              </a:spcBef>
              <a:spcAft>
                <a:spcPts val="0"/>
              </a:spcAft>
            </a:pPr>
            <a:r>
              <a:rPr lang="en-US" sz="1400" dirty="0">
                <a:effectLst/>
                <a:latin typeface="Calibri" panose="020F0502020204030204" pitchFamily="34" charset="0"/>
                <a:ea typeface="Aptos" panose="020B00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324600" y="3696851"/>
            <a:ext cx="5544207" cy="2739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Sept 11, PM2   4PM HST</a:t>
            </a:r>
          </a:p>
          <a:p>
            <a:pPr marL="0" marR="0">
              <a:spcBef>
                <a:spcPts val="0"/>
              </a:spcBef>
              <a:spcAft>
                <a:spcPts val="0"/>
              </a:spcAft>
            </a:pPr>
            <a:r>
              <a:rPr lang="en-US" sz="1400" u="sng" dirty="0">
                <a:solidFill>
                  <a:srgbClr val="00AFF9"/>
                </a:solidFill>
                <a:effectLst/>
                <a:latin typeface="Arial" panose="020B0604020202020204" pitchFamily="34" charset="0"/>
                <a:ea typeface="Aptos" panose="020B0004020202020204" pitchFamily="34" charset="0"/>
                <a:hlinkClick r:id="rId9"/>
              </a:rPr>
              <a:t>Join WebEx meeting</a:t>
            </a:r>
            <a:r>
              <a:rPr lang="en-US" sz="1400" dirty="0">
                <a:effectLst/>
                <a:latin typeface="Arial" panose="020B0604020202020204" pitchFamily="34" charset="0"/>
                <a:ea typeface="Aptos" panose="020B0004020202020204" pitchFamily="34" charset="0"/>
              </a:rPr>
              <a:t> </a:t>
            </a:r>
            <a:endParaRPr lang="en-US" sz="1400" dirty="0">
              <a:effectLst/>
              <a:latin typeface="Calibri" panose="020F0502020204030204" pitchFamily="34" charset="0"/>
              <a:ea typeface="Aptos" panose="020B0004020202020204" pitchFamily="34" charset="0"/>
            </a:endParaRPr>
          </a:p>
          <a:p>
            <a:pPr marL="28575" marR="0">
              <a:spcBef>
                <a:spcPts val="0"/>
              </a:spcBef>
              <a:spcAft>
                <a:spcPts val="0"/>
              </a:spcAft>
              <a:tabLst>
                <a:tab pos="1029335" algn="l"/>
              </a:tabLst>
            </a:pPr>
            <a:r>
              <a:rPr lang="en-US" sz="1400" dirty="0">
                <a:solidFill>
                  <a:srgbClr val="666666"/>
                </a:solidFill>
                <a:effectLst/>
                <a:latin typeface="Arial" panose="020B0604020202020204" pitchFamily="34" charset="0"/>
                <a:ea typeface="Aptos" panose="020B0004020202020204" pitchFamily="34" charset="0"/>
              </a:rPr>
              <a:t>Meeting number:</a:t>
            </a:r>
            <a:r>
              <a:rPr lang="en-US" sz="1400" dirty="0">
                <a:effectLst/>
                <a:latin typeface="Calibri" panose="020F0502020204030204" pitchFamily="34" charset="0"/>
                <a:ea typeface="Aptos" panose="020B0004020202020204" pitchFamily="34" charset="0"/>
              </a:rPr>
              <a:t> 	</a:t>
            </a:r>
            <a:r>
              <a:rPr lang="en-US" sz="1400" dirty="0">
                <a:solidFill>
                  <a:srgbClr val="666666"/>
                </a:solidFill>
                <a:effectLst/>
                <a:latin typeface="Arial" panose="020B0604020202020204" pitchFamily="34" charset="0"/>
                <a:ea typeface="Aptos" panose="020B0004020202020204" pitchFamily="34" charset="0"/>
              </a:rPr>
              <a:t>2431 450 0457</a:t>
            </a:r>
            <a:r>
              <a:rPr lang="en-US" sz="1400" dirty="0">
                <a:effectLst/>
                <a:latin typeface="Calibri" panose="020F0502020204030204" pitchFamily="34" charset="0"/>
                <a:ea typeface="Aptos" panose="020B0004020202020204" pitchFamily="34" charset="0"/>
              </a:rPr>
              <a:t> </a:t>
            </a:r>
          </a:p>
          <a:p>
            <a:pPr marL="0" marR="0">
              <a:spcBef>
                <a:spcPts val="0"/>
              </a:spcBef>
              <a:spcAft>
                <a:spcPts val="0"/>
              </a:spcAft>
            </a:pPr>
            <a:r>
              <a:rPr lang="en-US" sz="1400" dirty="0">
                <a:effectLst/>
                <a:latin typeface="Arial" panose="020B0604020202020204" pitchFamily="34" charset="0"/>
                <a:ea typeface="Aptos" panose="020B0004020202020204" pitchFamily="34" charset="0"/>
              </a:rPr>
              <a:t>Meeting password: FNhNpgaa979  </a:t>
            </a:r>
            <a:br>
              <a:rPr lang="en-US" sz="1400" dirty="0">
                <a:effectLst/>
                <a:latin typeface="Arial" panose="020B0604020202020204" pitchFamily="34" charset="0"/>
                <a:ea typeface="Aptos" panose="020B0004020202020204" pitchFamily="34" charset="0"/>
              </a:rPr>
            </a:br>
            <a:r>
              <a:rPr lang="en-US" sz="1400" b="1" dirty="0">
                <a:solidFill>
                  <a:srgbClr val="000000"/>
                </a:solidFill>
                <a:effectLst/>
                <a:latin typeface="Arial" panose="020B0604020202020204" pitchFamily="34" charset="0"/>
                <a:ea typeface="Aptos" panose="020B0004020202020204" pitchFamily="34" charset="0"/>
              </a:rPr>
              <a:t>Tap to join from a mobile device (attendees only)</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u="none" strike="noStrike" dirty="0">
                <a:solidFill>
                  <a:srgbClr val="005E7D"/>
                </a:solidFill>
                <a:effectLst/>
                <a:latin typeface="Arial" panose="020B0604020202020204" pitchFamily="34" charset="0"/>
                <a:ea typeface="Aptos" panose="020B0004020202020204" pitchFamily="34" charset="0"/>
                <a:hlinkClick r:id="rId10"/>
              </a:rPr>
              <a:t>+1-855-797-9485,,24314500457##</a:t>
            </a:r>
            <a:r>
              <a:rPr lang="en-US" sz="1400" dirty="0">
                <a:solidFill>
                  <a:srgbClr val="333333"/>
                </a:solidFill>
                <a:effectLst/>
                <a:latin typeface="Arial" panose="020B0604020202020204" pitchFamily="34" charset="0"/>
                <a:ea typeface="Aptos" panose="020B0004020202020204" pitchFamily="34" charset="0"/>
              </a:rPr>
              <a:t> US Toll free</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u="none" strike="noStrike" dirty="0">
                <a:solidFill>
                  <a:srgbClr val="005E7D"/>
                </a:solidFill>
                <a:effectLst/>
                <a:latin typeface="Arial" panose="020B0604020202020204" pitchFamily="34" charset="0"/>
                <a:ea typeface="Aptos" panose="020B0004020202020204" pitchFamily="34" charset="0"/>
                <a:hlinkClick r:id="rId11"/>
              </a:rPr>
              <a:t>+1-415-655-0002,,24314500457##</a:t>
            </a:r>
            <a:r>
              <a:rPr lang="en-US" sz="1400" dirty="0">
                <a:solidFill>
                  <a:srgbClr val="333333"/>
                </a:solidFill>
                <a:effectLst/>
                <a:latin typeface="Arial" panose="020B0604020202020204" pitchFamily="34" charset="0"/>
                <a:ea typeface="Aptos" panose="020B0004020202020204" pitchFamily="34" charset="0"/>
              </a:rPr>
              <a:t> US Toll</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br>
              <a:rPr lang="en-US" sz="1400" dirty="0">
                <a:effectLst/>
                <a:latin typeface="Arial" panose="020B0604020202020204" pitchFamily="34" charset="0"/>
                <a:ea typeface="Aptos" panose="020B0004020202020204" pitchFamily="34" charset="0"/>
              </a:rPr>
            </a:br>
            <a:r>
              <a:rPr lang="en-US" sz="1400" b="1" dirty="0">
                <a:solidFill>
                  <a:srgbClr val="000000"/>
                </a:solidFill>
                <a:effectLst/>
                <a:latin typeface="Arial" panose="020B0604020202020204" pitchFamily="34" charset="0"/>
                <a:ea typeface="Aptos" panose="020B0004020202020204" pitchFamily="34" charset="0"/>
              </a:rPr>
              <a:t>Join by phone</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dirty="0">
                <a:solidFill>
                  <a:srgbClr val="333333"/>
                </a:solidFill>
                <a:effectLst/>
                <a:latin typeface="Arial" panose="020B0604020202020204" pitchFamily="34" charset="0"/>
                <a:ea typeface="Aptos" panose="020B0004020202020204" pitchFamily="34" charset="0"/>
              </a:rPr>
              <a:t>+1-855-797-9485 US Toll free</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dirty="0">
                <a:solidFill>
                  <a:srgbClr val="333333"/>
                </a:solidFill>
                <a:effectLst/>
                <a:latin typeface="Arial" panose="020B0604020202020204" pitchFamily="34" charset="0"/>
                <a:ea typeface="Aptos" panose="020B0004020202020204" pitchFamily="34" charset="0"/>
              </a:rPr>
              <a:t>+1-415-655-0002 US Toll</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u="none" strike="noStrike" dirty="0">
                <a:solidFill>
                  <a:srgbClr val="005E7D"/>
                </a:solidFill>
                <a:effectLst/>
                <a:latin typeface="Arial" panose="020B0604020202020204" pitchFamily="34" charset="0"/>
                <a:ea typeface="Aptos" panose="020B0004020202020204" pitchFamily="34" charset="0"/>
                <a:hlinkClick r:id="rId12"/>
              </a:rPr>
              <a:t>Global call-in numbers</a:t>
            </a:r>
            <a:r>
              <a:rPr lang="en-US" sz="1400" dirty="0">
                <a:solidFill>
                  <a:srgbClr val="333333"/>
                </a:solidFill>
                <a:effectLst/>
                <a:latin typeface="Arial" panose="020B0604020202020204" pitchFamily="34" charset="0"/>
                <a:ea typeface="Aptos" panose="020B0004020202020204" pitchFamily="34" charset="0"/>
              </a:rPr>
              <a:t>  |  </a:t>
            </a:r>
            <a:r>
              <a:rPr lang="en-US" sz="1400" u="none" strike="noStrike" dirty="0">
                <a:solidFill>
                  <a:srgbClr val="005E7D"/>
                </a:solidFill>
                <a:effectLst/>
                <a:latin typeface="Arial" panose="020B0604020202020204" pitchFamily="34" charset="0"/>
                <a:ea typeface="Aptos" panose="020B0004020202020204" pitchFamily="34" charset="0"/>
                <a:hlinkClick r:id="rId8"/>
              </a:rPr>
              <a:t>Toll-free calling restrictions</a:t>
            </a:r>
            <a:endParaRPr lang="en-US" sz="1400" dirty="0">
              <a:effectLst/>
              <a:latin typeface="Calibri" panose="020F0502020204030204" pitchFamily="34" charset="0"/>
              <a:ea typeface="Aptos" panose="020B00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1049000" cy="4419600"/>
          </a:xfrm>
        </p:spPr>
        <p:txBody>
          <a:bodyPr>
            <a:normAutofit fontScale="92500" lnSpcReduction="2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Review of IEEE Editor updates to “Low Latency White Paper”</a:t>
            </a:r>
          </a:p>
          <a:p>
            <a:pPr fontAlgn="t">
              <a:lnSpc>
                <a:spcPct val="120000"/>
              </a:lnSpc>
            </a:pPr>
            <a:r>
              <a:rPr lang="en-US" dirty="0"/>
              <a:t>IoT white paper Development and Contributions</a:t>
            </a:r>
          </a:p>
          <a:p>
            <a:pPr fontAlgn="b">
              <a:lnSpc>
                <a:spcPct val="120000"/>
              </a:lnSpc>
            </a:pPr>
            <a:r>
              <a:rPr lang="en-US" dirty="0"/>
              <a:t>AFV Infrastructure communications white paper: Review contributions and white paper draft</a:t>
            </a:r>
          </a:p>
          <a:p>
            <a:pPr fontAlgn="b">
              <a:lnSpc>
                <a:spcPct val="120000"/>
              </a:lnSpc>
            </a:pPr>
            <a:r>
              <a:rPr lang="en-US" dirty="0"/>
              <a:t>Development of update to Smart Grid White paper.</a:t>
            </a:r>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41265</TotalTime>
  <Words>2263</Words>
  <Application>Microsoft Office PowerPoint</Application>
  <PresentationFormat>Widescreen</PresentationFormat>
  <Paragraphs>259</Paragraphs>
  <Slides>23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MS Gothic</vt:lpstr>
      <vt:lpstr>Arial</vt:lpstr>
      <vt:lpstr>Calibri</vt:lpstr>
      <vt:lpstr>Helvetica</vt:lpstr>
      <vt:lpstr>Monotype Sorts</vt:lpstr>
      <vt:lpstr>Times New Roman</vt:lpstr>
      <vt:lpstr>802-24-Theme1</vt:lpstr>
      <vt:lpstr>802.24 Vertical Applications TAG</vt:lpstr>
      <vt:lpstr>802.24 Overview</vt:lpstr>
      <vt:lpstr>802.24 Sept Interim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Liaison Updates</vt:lpstr>
      <vt:lpstr>Low Latency White Paper</vt:lpstr>
      <vt:lpstr>IoT White Paper Discussion</vt:lpstr>
      <vt:lpstr>Smart Grid white paper revision</vt:lpstr>
      <vt:lpstr>Smart Grid White Paper Revision Plan</vt:lpstr>
      <vt:lpstr>AFV Communications - White Paper</vt:lpstr>
      <vt:lpstr>Contributions related to AFV White Paper</vt:lpstr>
      <vt:lpstr>Discussion</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447</cp:revision>
  <dcterms:created xsi:type="dcterms:W3CDTF">2020-10-13T15:01:18Z</dcterms:created>
  <dcterms:modified xsi:type="dcterms:W3CDTF">2024-08-31T17:20:37Z</dcterms:modified>
</cp:coreProperties>
</file>