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901" r:id="rId16"/>
    <p:sldId id="1900" r:id="rId17"/>
    <p:sldId id="1899" r:id="rId18"/>
    <p:sldId id="1902" r:id="rId19"/>
    <p:sldId id="1907" r:id="rId20"/>
    <p:sldId id="1885" r:id="rId21"/>
    <p:sldId id="1894" r:id="rId22"/>
    <p:sldId id="1906"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901"/>
            <p14:sldId id="1900"/>
            <p14:sldId id="1899"/>
            <p14:sldId id="1902"/>
            <p14:sldId id="1907"/>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82" d="100"/>
          <a:sy n="82" d="100"/>
        </p:scale>
        <p:origin x="979" y="7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ltLang="en-US"/>
              <a:t>doc.: IEEE 802.24</a:t>
            </a:r>
          </a:p>
        </p:txBody>
      </p:sp>
      <p:sp>
        <p:nvSpPr>
          <p:cNvPr id="5" name="Date Placeholder 4"/>
          <p:cNvSpPr>
            <a:spLocks noGrp="1"/>
          </p:cNvSpPr>
          <p:nvPr>
            <p:ph type="dt" idx="1"/>
          </p:nvPr>
        </p:nvSpPr>
        <p:spPr/>
        <p:txBody>
          <a:bodyPr/>
          <a:lstStyle/>
          <a:p>
            <a:r>
              <a:rPr lang="en-US" altLang="en-US"/>
              <a:t>July 2020</a:t>
            </a:r>
            <a:endParaRPr lang="en-US" altLang="en-US" dirty="0"/>
          </a:p>
        </p:txBody>
      </p:sp>
      <p:sp>
        <p:nvSpPr>
          <p:cNvPr id="6" name="Footer Placeholder 5"/>
          <p:cNvSpPr>
            <a:spLocks noGrp="1"/>
          </p:cNvSpPr>
          <p:nvPr>
            <p:ph type="ftr" sz="quarter" idx="4"/>
          </p:nvPr>
        </p:nvSpPr>
        <p:spPr/>
        <p:txBody>
          <a:bodyPr/>
          <a:lstStyle/>
          <a:p>
            <a:pPr lvl="4"/>
            <a:r>
              <a:rPr lang="en-US" altLang="en-US"/>
              <a:t>Tim Godfrey (EPRI)</a:t>
            </a:r>
          </a:p>
        </p:txBody>
      </p:sp>
      <p:sp>
        <p:nvSpPr>
          <p:cNvPr id="7" name="Slide Number Placeholder 6"/>
          <p:cNvSpPr>
            <a:spLocks noGrp="1"/>
          </p:cNvSpPr>
          <p:nvPr>
            <p:ph type="sldNum" sz="quarter" idx="5"/>
          </p:nvPr>
        </p:nvSpPr>
        <p:spPr/>
        <p:txBody>
          <a:bodyPr/>
          <a:lstStyle/>
          <a:p>
            <a:r>
              <a:rPr lang="en-US" altLang="en-US"/>
              <a:t>Page </a:t>
            </a:r>
            <a:fld id="{F9031878-2613-4CF8-8C8B-1C8D0CA1FB2E}" type="slidenum">
              <a:rPr lang="en-US" altLang="en-US" smtClean="0"/>
              <a:pPr/>
              <a:t>3</a:t>
            </a:fld>
            <a:endParaRPr lang="en-US" altLang="en-US"/>
          </a:p>
        </p:txBody>
      </p:sp>
    </p:spTree>
    <p:extLst>
      <p:ext uri="{BB962C8B-B14F-4D97-AF65-F5344CB8AC3E}">
        <p14:creationId xmlns:p14="http://schemas.microsoft.com/office/powerpoint/2010/main" val="3811295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802.24-24-0015r2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24/24-24-0016-00-0000-editor-d2-low-latency-communication-white-paper-forreview-docx.pdf" TargetMode="External"/><Relationship Id="rId2" Type="http://schemas.openxmlformats.org/officeDocument/2006/relationships/hyperlink" Target="https://mentor.ieee.org/802.24/dcn/24/24-24-0016-01-0000-editor-d3-low-latency-communication-white-paper-forreview-docx.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4-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23/24-23-0007-05-0000-afv-white-pape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j.php?MTID=m5a4650a67e966af8f20b6ede8460e8b6" TargetMode="External"/><Relationship Id="rId3" Type="http://schemas.openxmlformats.org/officeDocument/2006/relationships/hyperlink" Target="https://touchpoint.eventsair.com/2024-may-ieee-802-wireless-interim-session/reg/Site/Register" TargetMode="External"/><Relationship Id="rId7" Type="http://schemas.openxmlformats.org/officeDocument/2006/relationships/hyperlink" Target="https://cisco.com/go/tollfree-restriction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epri.webex.com/epri/globalcallin.php?MTID=ma5c3ba555bb07f9f85a77f645ce96ead" TargetMode="External"/><Relationship Id="rId5" Type="http://schemas.openxmlformats.org/officeDocument/2006/relationships/hyperlink" Target="https://epri.webex.com/epri/j.php?MTID=mb8753a7d307ef7278012d27d8c3fd44c" TargetMode="External"/><Relationship Id="rId4" Type="http://schemas.openxmlformats.org/officeDocument/2006/relationships/hyperlink" Target="https://epri.webex.com/epri/j.php?MTID=m5ca7d23a458e8c55b53a40fe547c9147" TargetMode="External"/><Relationship Id="rId9" Type="http://schemas.openxmlformats.org/officeDocument/2006/relationships/hyperlink" Target="https://epri.webex.com/epri/globalcallin.php?MTID=m890582d63b145c9768cf827ebd0bc29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2024 Plenary Meeting</a:t>
            </a:r>
          </a:p>
          <a:p>
            <a:r>
              <a:rPr lang="en-US" dirty="0"/>
              <a:t>Montreal, QC, Canada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May 2024 TAG minutes</a:t>
            </a:r>
          </a:p>
          <a:p>
            <a:pPr lvl="1"/>
            <a:r>
              <a:rPr lang="en-US" dirty="0"/>
              <a:t>802.24-24-0013r0</a:t>
            </a:r>
          </a:p>
          <a:p>
            <a:pPr lvl="1"/>
            <a:endParaRPr lang="en-US" dirty="0"/>
          </a:p>
          <a:p>
            <a:r>
              <a:rPr lang="en-US" dirty="0"/>
              <a:t>Action Items from May</a:t>
            </a:r>
          </a:p>
          <a:p>
            <a:pPr lvl="1"/>
            <a:endParaRPr lang="en-US" dirty="0"/>
          </a:p>
          <a:p>
            <a:r>
              <a:rPr lang="en-US" dirty="0"/>
              <a:t>Opening Notes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a:xfrm>
            <a:off x="914400" y="2057400"/>
            <a:ext cx="10363200" cy="4114800"/>
          </a:xfrm>
        </p:spPr>
        <p:txBody>
          <a:bodyPr>
            <a:normAutofit/>
          </a:bodyPr>
          <a:lstStyle/>
          <a:p>
            <a:r>
              <a:rPr lang="en-US" dirty="0"/>
              <a:t>802.18 RR TAG</a:t>
            </a:r>
          </a:p>
          <a:p>
            <a:endParaRPr lang="en-US" dirty="0"/>
          </a:p>
          <a:p>
            <a:pPr lvl="1"/>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a:bodyPr>
          <a:lstStyle/>
          <a:p>
            <a:r>
              <a:rPr lang="en-US" dirty="0">
                <a:hlinkClick r:id="rId2"/>
              </a:rPr>
              <a:t>802.24-24-0016r1</a:t>
            </a:r>
            <a:endParaRPr lang="en-US" dirty="0">
              <a:hlinkClick r:id="rId3"/>
            </a:endParaRPr>
          </a:p>
          <a:p>
            <a:endParaRPr lang="en-US" dirty="0"/>
          </a:p>
          <a:p>
            <a:r>
              <a:rPr lang="en-US" dirty="0"/>
              <a:t>Final review draft before publication</a:t>
            </a:r>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7500" lnSpcReduction="20000"/>
          </a:bodyPr>
          <a:lstStyle/>
          <a:p>
            <a:r>
              <a:rPr lang="en-US" dirty="0"/>
              <a:t>Latest Version Internet of Things White Paper </a:t>
            </a:r>
            <a:r>
              <a:rPr lang="en-US" dirty="0">
                <a:hlinkClick r:id="rId2"/>
              </a:rPr>
              <a:t>24-22-0011-04-IoTg-internet-of-things-white-paper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endParaRPr lang="en-US" dirty="0"/>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From May 2024 Interim:</a:t>
            </a:r>
          </a:p>
          <a:p>
            <a:pPr lvl="1"/>
            <a:r>
              <a:rPr lang="en-US" dirty="0"/>
              <a:t>24-24-0014-00-sgtg-802.24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00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0FE6C-109D-D7D1-3BBC-2AFCAADCBE32}"/>
              </a:ext>
            </a:extLst>
          </p:cNvPr>
          <p:cNvSpPr>
            <a:spLocks noGrp="1"/>
          </p:cNvSpPr>
          <p:nvPr>
            <p:ph type="title"/>
          </p:nvPr>
        </p:nvSpPr>
        <p:spPr/>
        <p:txBody>
          <a:bodyPr/>
          <a:lstStyle/>
          <a:p>
            <a:r>
              <a:rPr lang="en-US" dirty="0"/>
              <a:t>July Plenary discussion</a:t>
            </a:r>
          </a:p>
        </p:txBody>
      </p:sp>
      <p:sp>
        <p:nvSpPr>
          <p:cNvPr id="3" name="Content Placeholder 2">
            <a:extLst>
              <a:ext uri="{FF2B5EF4-FFF2-40B4-BE49-F238E27FC236}">
                <a16:creationId xmlns:a16="http://schemas.microsoft.com/office/drawing/2014/main" id="{1F56B23D-0A30-A343-6298-BABB50208D70}"/>
              </a:ext>
            </a:extLst>
          </p:cNvPr>
          <p:cNvSpPr>
            <a:spLocks noGrp="1"/>
          </p:cNvSpPr>
          <p:nvPr>
            <p:ph idx="1"/>
          </p:nvPr>
        </p:nvSpPr>
        <p:spPr/>
        <p:txBody>
          <a:bodyPr/>
          <a:lstStyle/>
          <a:p>
            <a:endParaRPr lang="en-US" dirty="0"/>
          </a:p>
          <a:p>
            <a:pPr lvl="1"/>
            <a:endParaRPr lang="en-US" dirty="0"/>
          </a:p>
        </p:txBody>
      </p:sp>
      <p:sp>
        <p:nvSpPr>
          <p:cNvPr id="4" name="Footer Placeholder 3">
            <a:extLst>
              <a:ext uri="{FF2B5EF4-FFF2-40B4-BE49-F238E27FC236}">
                <a16:creationId xmlns:a16="http://schemas.microsoft.com/office/drawing/2014/main" id="{A4B41D23-C313-8281-260E-9E83D46A5F0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5A03870-B756-A95F-5A75-05F8FB1E46C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97304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graphicFrame>
        <p:nvGraphicFramePr>
          <p:cNvPr id="3" name="Table 2">
            <a:extLst>
              <a:ext uri="{FF2B5EF4-FFF2-40B4-BE49-F238E27FC236}">
                <a16:creationId xmlns:a16="http://schemas.microsoft.com/office/drawing/2014/main" id="{321DC17B-5B7C-9CD5-9306-BEF5779CA042}"/>
              </a:ext>
            </a:extLst>
          </p:cNvPr>
          <p:cNvGraphicFramePr>
            <a:graphicFrameLocks noGrp="1"/>
          </p:cNvGraphicFramePr>
          <p:nvPr>
            <p:extLst>
              <p:ext uri="{D42A27DB-BD31-4B8C-83A1-F6EECF244321}">
                <p14:modId xmlns:p14="http://schemas.microsoft.com/office/powerpoint/2010/main" val="1528643988"/>
              </p:ext>
            </p:extLst>
          </p:nvPr>
        </p:nvGraphicFramePr>
        <p:xfrm>
          <a:off x="838200" y="1981200"/>
          <a:ext cx="10210802" cy="4114800"/>
        </p:xfrm>
        <a:graphic>
          <a:graphicData uri="http://schemas.openxmlformats.org/drawingml/2006/table">
            <a:tbl>
              <a:tblPr/>
              <a:tblGrid>
                <a:gridCol w="1458686">
                  <a:extLst>
                    <a:ext uri="{9D8B030D-6E8A-4147-A177-3AD203B41FA5}">
                      <a16:colId xmlns:a16="http://schemas.microsoft.com/office/drawing/2014/main" val="3508206235"/>
                    </a:ext>
                  </a:extLst>
                </a:gridCol>
                <a:gridCol w="598714">
                  <a:extLst>
                    <a:ext uri="{9D8B030D-6E8A-4147-A177-3AD203B41FA5}">
                      <a16:colId xmlns:a16="http://schemas.microsoft.com/office/drawing/2014/main" val="582157085"/>
                    </a:ext>
                  </a:extLst>
                </a:gridCol>
                <a:gridCol w="533400">
                  <a:extLst>
                    <a:ext uri="{9D8B030D-6E8A-4147-A177-3AD203B41FA5}">
                      <a16:colId xmlns:a16="http://schemas.microsoft.com/office/drawing/2014/main" val="1925375310"/>
                    </a:ext>
                  </a:extLst>
                </a:gridCol>
                <a:gridCol w="381000">
                  <a:extLst>
                    <a:ext uri="{9D8B030D-6E8A-4147-A177-3AD203B41FA5}">
                      <a16:colId xmlns:a16="http://schemas.microsoft.com/office/drawing/2014/main" val="1096369572"/>
                    </a:ext>
                  </a:extLst>
                </a:gridCol>
                <a:gridCol w="1447800">
                  <a:extLst>
                    <a:ext uri="{9D8B030D-6E8A-4147-A177-3AD203B41FA5}">
                      <a16:colId xmlns:a16="http://schemas.microsoft.com/office/drawing/2014/main" val="1915013393"/>
                    </a:ext>
                  </a:extLst>
                </a:gridCol>
                <a:gridCol w="4038600">
                  <a:extLst>
                    <a:ext uri="{9D8B030D-6E8A-4147-A177-3AD203B41FA5}">
                      <a16:colId xmlns:a16="http://schemas.microsoft.com/office/drawing/2014/main" val="3618649169"/>
                    </a:ext>
                  </a:extLst>
                </a:gridCol>
                <a:gridCol w="1752602">
                  <a:extLst>
                    <a:ext uri="{9D8B030D-6E8A-4147-A177-3AD203B41FA5}">
                      <a16:colId xmlns:a16="http://schemas.microsoft.com/office/drawing/2014/main" val="3698287418"/>
                    </a:ext>
                  </a:extLst>
                </a:gridCol>
              </a:tblGrid>
              <a:tr h="2002779">
                <a:tc>
                  <a:txBody>
                    <a:bodyPr/>
                    <a:lstStyle/>
                    <a:p>
                      <a:r>
                        <a:rPr lang="en-US" sz="1400"/>
                        <a:t>05-Jul-2024 ET</a:t>
                      </a:r>
                    </a:p>
                  </a:txBody>
                  <a:tcPr marL="36414" marR="36414" marT="18207" marB="18207" anchor="ctr">
                    <a:lnL>
                      <a:noFill/>
                    </a:lnL>
                    <a:lnR>
                      <a:noFill/>
                    </a:lnR>
                    <a:lnT>
                      <a:noFill/>
                    </a:lnT>
                    <a:lnB>
                      <a:noFill/>
                    </a:lnB>
                    <a:noFill/>
                  </a:tcPr>
                </a:tc>
                <a:tc>
                  <a:txBody>
                    <a:bodyPr/>
                    <a:lstStyle/>
                    <a:p>
                      <a:r>
                        <a:rPr lang="en-US" sz="1400"/>
                        <a:t>2024</a:t>
                      </a:r>
                    </a:p>
                  </a:txBody>
                  <a:tcPr marL="36414" marR="36414" marT="18207" marB="18207" anchor="ctr">
                    <a:lnL>
                      <a:noFill/>
                    </a:lnL>
                    <a:lnR>
                      <a:noFill/>
                    </a:lnR>
                    <a:lnT>
                      <a:noFill/>
                    </a:lnT>
                    <a:lnB>
                      <a:noFill/>
                    </a:lnB>
                    <a:noFill/>
                  </a:tcPr>
                </a:tc>
                <a:tc>
                  <a:txBody>
                    <a:bodyPr/>
                    <a:lstStyle/>
                    <a:p>
                      <a:r>
                        <a:rPr lang="en-US" sz="1400" dirty="0"/>
                        <a:t>18</a:t>
                      </a:r>
                    </a:p>
                  </a:txBody>
                  <a:tcPr marL="36414" marR="36414" marT="18207" marB="18207" anchor="ctr">
                    <a:lnL>
                      <a:noFill/>
                    </a:lnL>
                    <a:lnR>
                      <a:noFill/>
                    </a:lnR>
                    <a:lnT>
                      <a:noFill/>
                    </a:lnT>
                    <a:lnB>
                      <a:noFill/>
                    </a:lnB>
                    <a:noFill/>
                  </a:tcPr>
                </a:tc>
                <a:tc>
                  <a:txBody>
                    <a:bodyPr/>
                    <a:lstStyle/>
                    <a:p>
                      <a:r>
                        <a:rPr lang="en-US" sz="1400" dirty="0"/>
                        <a:t>1</a:t>
                      </a:r>
                    </a:p>
                  </a:txBody>
                  <a:tcPr marL="36414" marR="36414" marT="18207" marB="18207" anchor="ctr">
                    <a:lnL>
                      <a:noFill/>
                    </a:lnL>
                    <a:lnR>
                      <a:noFill/>
                    </a:lnR>
                    <a:lnT>
                      <a:noFill/>
                    </a:lnT>
                    <a:lnB>
                      <a:noFill/>
                    </a:lnB>
                    <a:noFill/>
                  </a:tcPr>
                </a:tc>
                <a:tc>
                  <a:txBody>
                    <a:bodyPr/>
                    <a:lstStyle/>
                    <a:p>
                      <a:r>
                        <a:rPr lang="en-US" sz="1400"/>
                        <a:t>TAG documents</a:t>
                      </a:r>
                    </a:p>
                  </a:txBody>
                  <a:tcPr marL="36414" marR="36414" marT="18207" marB="18207" anchor="ctr">
                    <a:lnL>
                      <a:noFill/>
                    </a:lnL>
                    <a:lnR>
                      <a:noFill/>
                    </a:lnR>
                    <a:lnT>
                      <a:noFill/>
                    </a:lnT>
                    <a:lnB>
                      <a:noFill/>
                    </a:lnB>
                    <a:noFill/>
                  </a:tcPr>
                </a:tc>
                <a:tc>
                  <a:txBody>
                    <a:bodyPr/>
                    <a:lstStyle/>
                    <a:p>
                      <a:r>
                        <a:rPr lang="en-US" sz="1400" dirty="0"/>
                        <a:t>Proposed Update of Texts and Figures in Clause 3.2 of the AFV White Paper (Doc. 24-23-0007-05-0000)</a:t>
                      </a:r>
                    </a:p>
                  </a:txBody>
                  <a:tcPr marL="36414" marR="36414" marT="18207" marB="18207" anchor="ctr">
                    <a:lnL>
                      <a:noFill/>
                    </a:lnL>
                    <a:lnR>
                      <a:noFill/>
                    </a:lnR>
                    <a:lnT>
                      <a:noFill/>
                    </a:lnT>
                    <a:lnB>
                      <a:noFill/>
                    </a:lnB>
                    <a:noFill/>
                  </a:tcPr>
                </a:tc>
                <a:tc>
                  <a:txBody>
                    <a:bodyPr/>
                    <a:lstStyle/>
                    <a:p>
                      <a:r>
                        <a:rPr lang="en-US" sz="1400"/>
                        <a:t>Jin Seek Choi (Hanyang University), Hyeong Ho Lee (Seoul National University of Science &amp; </a:t>
                      </a:r>
                      <a:br>
                        <a:rPr lang="en-US" sz="1400"/>
                      </a:br>
                      <a:r>
                        <a:rPr lang="en-US" sz="1400"/>
                        <a:t>Technology/NetvisionTelecom Inc.)</a:t>
                      </a:r>
                    </a:p>
                  </a:txBody>
                  <a:tcPr marL="36414" marR="36414" marT="18207" marB="18207" anchor="ctr">
                    <a:lnL>
                      <a:noFill/>
                    </a:lnL>
                    <a:lnR>
                      <a:noFill/>
                    </a:lnR>
                    <a:lnT>
                      <a:noFill/>
                    </a:lnT>
                    <a:lnB>
                      <a:noFill/>
                    </a:lnB>
                    <a:noFill/>
                  </a:tcPr>
                </a:tc>
                <a:extLst>
                  <a:ext uri="{0D108BD9-81ED-4DB2-BD59-A6C34878D82A}">
                    <a16:rowId xmlns:a16="http://schemas.microsoft.com/office/drawing/2014/main" val="4140511746"/>
                  </a:ext>
                </a:extLst>
              </a:tr>
              <a:tr h="2112021">
                <a:tc>
                  <a:txBody>
                    <a:bodyPr/>
                    <a:lstStyle/>
                    <a:p>
                      <a:r>
                        <a:rPr lang="en-US" sz="1400"/>
                        <a:t>05-Jul-2024 ET</a:t>
                      </a:r>
                    </a:p>
                  </a:txBody>
                  <a:tcPr marL="36414" marR="36414" marT="18207" marB="18207" anchor="ctr">
                    <a:lnL>
                      <a:noFill/>
                    </a:lnL>
                    <a:lnR>
                      <a:noFill/>
                    </a:lnR>
                    <a:lnT>
                      <a:noFill/>
                    </a:lnT>
                    <a:lnB>
                      <a:noFill/>
                    </a:lnB>
                    <a:noFill/>
                  </a:tcPr>
                </a:tc>
                <a:tc>
                  <a:txBody>
                    <a:bodyPr/>
                    <a:lstStyle/>
                    <a:p>
                      <a:r>
                        <a:rPr lang="en-US" sz="1400"/>
                        <a:t>2024</a:t>
                      </a:r>
                    </a:p>
                  </a:txBody>
                  <a:tcPr marL="36414" marR="36414" marT="18207" marB="18207" anchor="ctr">
                    <a:lnL>
                      <a:noFill/>
                    </a:lnL>
                    <a:lnR>
                      <a:noFill/>
                    </a:lnR>
                    <a:lnT>
                      <a:noFill/>
                    </a:lnT>
                    <a:lnB>
                      <a:noFill/>
                    </a:lnB>
                    <a:noFill/>
                  </a:tcPr>
                </a:tc>
                <a:tc>
                  <a:txBody>
                    <a:bodyPr/>
                    <a:lstStyle/>
                    <a:p>
                      <a:r>
                        <a:rPr lang="en-US" sz="1400"/>
                        <a:t>17</a:t>
                      </a:r>
                    </a:p>
                  </a:txBody>
                  <a:tcPr marL="36414" marR="36414" marT="18207" marB="18207" anchor="ctr">
                    <a:lnL>
                      <a:noFill/>
                    </a:lnL>
                    <a:lnR>
                      <a:noFill/>
                    </a:lnR>
                    <a:lnT>
                      <a:noFill/>
                    </a:lnT>
                    <a:lnB>
                      <a:noFill/>
                    </a:lnB>
                    <a:noFill/>
                  </a:tcPr>
                </a:tc>
                <a:tc>
                  <a:txBody>
                    <a:bodyPr/>
                    <a:lstStyle/>
                    <a:p>
                      <a:r>
                        <a:rPr lang="en-US" sz="1400"/>
                        <a:t>0</a:t>
                      </a:r>
                    </a:p>
                  </a:txBody>
                  <a:tcPr marL="36414" marR="36414" marT="18207" marB="18207" anchor="ctr">
                    <a:lnL>
                      <a:noFill/>
                    </a:lnL>
                    <a:lnR>
                      <a:noFill/>
                    </a:lnR>
                    <a:lnT>
                      <a:noFill/>
                    </a:lnT>
                    <a:lnB>
                      <a:noFill/>
                    </a:lnB>
                    <a:noFill/>
                  </a:tcPr>
                </a:tc>
                <a:tc>
                  <a:txBody>
                    <a:bodyPr/>
                    <a:lstStyle/>
                    <a:p>
                      <a:r>
                        <a:rPr lang="en-US" sz="1400"/>
                        <a:t>TAG documents</a:t>
                      </a:r>
                    </a:p>
                  </a:txBody>
                  <a:tcPr marL="36414" marR="36414" marT="18207" marB="18207" anchor="ctr">
                    <a:lnL>
                      <a:noFill/>
                    </a:lnL>
                    <a:lnR>
                      <a:noFill/>
                    </a:lnR>
                    <a:lnT>
                      <a:noFill/>
                    </a:lnT>
                    <a:lnB>
                      <a:noFill/>
                    </a:lnB>
                    <a:noFill/>
                  </a:tcPr>
                </a:tc>
                <a:tc>
                  <a:txBody>
                    <a:bodyPr/>
                    <a:lstStyle/>
                    <a:p>
                      <a:r>
                        <a:rPr lang="en-US" sz="1400"/>
                        <a:t>Proposed Text for adding WBMS (Wireless Battery Management System) in Clause 3.5 of the AFV White Paper (Doc. 24-23-0007-05-0000)</a:t>
                      </a:r>
                    </a:p>
                  </a:txBody>
                  <a:tcPr marL="36414" marR="36414" marT="18207" marB="18207" anchor="ctr">
                    <a:lnL>
                      <a:noFill/>
                    </a:lnL>
                    <a:lnR>
                      <a:noFill/>
                    </a:lnR>
                    <a:lnT>
                      <a:noFill/>
                    </a:lnT>
                    <a:lnB>
                      <a:noFill/>
                    </a:lnB>
                    <a:noFill/>
                  </a:tcPr>
                </a:tc>
                <a:tc>
                  <a:txBody>
                    <a:bodyPr/>
                    <a:lstStyle/>
                    <a:p>
                      <a:r>
                        <a:rPr lang="en-US" sz="1400" dirty="0"/>
                        <a:t>Hyeong Ho Lee (Seoul National University of Science &amp; Technology/</a:t>
                      </a:r>
                      <a:r>
                        <a:rPr lang="en-US" sz="1400" dirty="0" err="1"/>
                        <a:t>Netvision</a:t>
                      </a:r>
                      <a:r>
                        <a:rPr lang="en-US" sz="1400" dirty="0"/>
                        <a:t> Telecom Inc.), Jin Seek Choi (</a:t>
                      </a:r>
                      <a:r>
                        <a:rPr lang="en-US" sz="1400" dirty="0" err="1"/>
                        <a:t>Hanyang</a:t>
                      </a:r>
                      <a:r>
                        <a:rPr lang="en-US" sz="1400" dirty="0"/>
                        <a:t> University)</a:t>
                      </a:r>
                    </a:p>
                  </a:txBody>
                  <a:tcPr marL="36414" marR="36414" marT="18207" marB="18207" anchor="ctr">
                    <a:lnL>
                      <a:noFill/>
                    </a:lnL>
                    <a:lnR>
                      <a:noFill/>
                    </a:lnR>
                    <a:lnT>
                      <a:noFill/>
                    </a:lnT>
                    <a:lnB>
                      <a:noFill/>
                    </a:lnB>
                    <a:noFill/>
                  </a:tcPr>
                </a:tc>
                <a:extLst>
                  <a:ext uri="{0D108BD9-81ED-4DB2-BD59-A6C34878D82A}">
                    <a16:rowId xmlns:a16="http://schemas.microsoft.com/office/drawing/2014/main" val="153124559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p:txBody>
          <a:bodyPr/>
          <a:lstStyle/>
          <a:p>
            <a:r>
              <a:rPr lang="en-US" dirty="0"/>
              <a:t>Latest version from May Interim </a:t>
            </a:r>
            <a:r>
              <a:rPr lang="en-US" dirty="0">
                <a:hlinkClick r:id="rId2"/>
              </a:rPr>
              <a:t>802.24-23-7r5</a:t>
            </a:r>
            <a:endParaRPr lang="en-US" dirty="0"/>
          </a:p>
          <a:p>
            <a:endParaRPr lang="en-US" dirty="0"/>
          </a:p>
          <a:p>
            <a:pPr lvl="1"/>
            <a:r>
              <a:rPr lang="en-US" dirty="0"/>
              <a:t>ISO 15118-10 SPE over high-powered EV charging cables/couplers</a:t>
            </a:r>
          </a:p>
          <a:p>
            <a:pPr lvl="1"/>
            <a:r>
              <a:rPr lang="en-US" dirty="0"/>
              <a:t>Are there limits to minimum distance between 802.3 PHYs?</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fontScale="92500" lnSpcReduction="20000"/>
          </a:bodyPr>
          <a:lstStyle/>
          <a:p>
            <a:r>
              <a:rPr lang="en-US" dirty="0"/>
              <a:t>Action Items</a:t>
            </a:r>
          </a:p>
          <a:p>
            <a:pPr lvl="1"/>
            <a:r>
              <a:rPr lang="en-US" dirty="0"/>
              <a:t>Tim: Email outreach to contributors for SG White Paper update</a:t>
            </a:r>
          </a:p>
          <a:p>
            <a:pPr lvl="1"/>
            <a:r>
              <a:rPr lang="en-US" dirty="0"/>
              <a:t>Clint: Schedule 15.4me 15.4ad to avoid PM2 Tue/Wed (include .24 on agenda matrix)</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September 2024 – Waikoloa, Hawaii, USA</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September 2024 – Vancouver, BC, Canada</a:t>
            </a: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3"/>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July 16, PM2   4PM EDT</a:t>
            </a:r>
          </a:p>
          <a:p>
            <a:pPr lvl="1"/>
            <a:r>
              <a:rPr lang="en-US" sz="2000" dirty="0">
                <a:effectLst/>
                <a:latin typeface="Arial" panose="020B0604020202020204" pitchFamily="34" charset="0"/>
                <a:ea typeface="Calibri" panose="020F0502020204030204" pitchFamily="34" charset="0"/>
              </a:rPr>
              <a:t>Wednesday July 17, PM2   4PM EDT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4">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077068"/>
            <a:ext cx="5283197" cy="2231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July 16, PM2   4PM EDT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AFF9"/>
                </a:solidFill>
                <a:effectLst/>
                <a:latin typeface="Arial" panose="020B0604020202020204" pitchFamily="34" charset="0"/>
                <a:ea typeface="Aptos" panose="020B0004020202020204" pitchFamily="34" charset="0"/>
                <a:cs typeface="Arial" panose="020B0604020202020204" pitchFamily="34" charset="0"/>
                <a:hlinkClick r:id="rId5"/>
              </a:rPr>
              <a:t>Join WebEx meeting</a:t>
            </a:r>
            <a: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endParaRPr kumimoji="0" lang="en-US"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Meeting password: EaUMmRWq323 </a:t>
            </a:r>
            <a:r>
              <a:rPr kumimoji="0" lang="en-US" altLang="en-US" sz="3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3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3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14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1100" b="1" i="0" u="none" strike="noStrike" cap="none" normalizeH="0" baseline="0" dirty="0">
                <a:ln>
                  <a:noFill/>
                </a:ln>
                <a:solidFill>
                  <a:srgbClr val="000000"/>
                </a:solidFill>
                <a:effectLst/>
                <a:latin typeface="Arial" panose="020B0604020202020204" pitchFamily="34" charset="0"/>
                <a:ea typeface="Aptos" panose="020B0004020202020204" pitchFamily="34" charset="0"/>
                <a:cs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+1-855-797-9485 US Toll free</a:t>
            </a:r>
            <a: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+1-415-655-0002 US Toll</a:t>
            </a:r>
            <a: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b="0" i="0" u="none" strike="noStrike" cap="none" normalizeH="0" baseline="0" dirty="0">
                <a:ln>
                  <a:noFill/>
                </a:ln>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Global call-in numbers</a:t>
            </a:r>
            <a:r>
              <a:rPr kumimoji="0" lang="en-US" altLang="en-US"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  |  </a:t>
            </a:r>
            <a:r>
              <a:rPr kumimoji="0" lang="en-US" altLang="en-US" b="0" i="0" u="none" strike="noStrike" cap="none" normalizeH="0" baseline="0" dirty="0">
                <a:ln>
                  <a:noFill/>
                </a:ln>
                <a:solidFill>
                  <a:srgbClr val="005E7D"/>
                </a:solidFill>
                <a:effectLst/>
                <a:latin typeface="Arial" panose="020B0604020202020204" pitchFamily="34" charset="0"/>
                <a:ea typeface="Aptos" panose="020B0004020202020204" pitchFamily="34" charset="0"/>
                <a:cs typeface="Arial" panose="020B0604020202020204" pitchFamily="34" charset="0"/>
                <a:hlinkClick r:id="rId7"/>
              </a:rPr>
              <a:t>Toll-free calling restrictions</a:t>
            </a:r>
            <a:endParaRPr kumimoji="0" lang="en-US" altLang="en-US" sz="28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4053985"/>
            <a:ext cx="5544207"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July 17, PM2   4PM EDT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latin typeface="Arial" panose="020B0604020202020204" pitchFamily="34" charset="0"/>
                <a:ea typeface="Aptos" panose="020B0004020202020204" pitchFamily="34" charset="0"/>
                <a:cs typeface="Arial" panose="020B0604020202020204" pitchFamily="34" charset="0"/>
                <a:hlinkClick r:id="rId8"/>
              </a:rPr>
              <a:t>Join WebEx meeting</a:t>
            </a:r>
            <a:r>
              <a:rPr kumimoji="0" lang="en-US" altLang="en-US" sz="24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Meeting password: y4Ni8YFFd2b </a:t>
            </a:r>
            <a:r>
              <a:rPr kumimoji="0" lang="en-US" altLang="en-US" sz="4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6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6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b="1" i="0" u="none" strike="noStrike" cap="none" normalizeH="0" baseline="0" dirty="0">
                <a:ln>
                  <a:noFill/>
                </a:ln>
                <a:solidFill>
                  <a:srgbClr val="000000"/>
                </a:solidFill>
                <a:effectLst/>
                <a:latin typeface="Arial" panose="020B0604020202020204" pitchFamily="34" charset="0"/>
                <a:ea typeface="Aptos" panose="020B0004020202020204" pitchFamily="34" charset="0"/>
                <a:cs typeface="Arial" panose="020B0604020202020204" pitchFamily="34" charset="0"/>
              </a:rPr>
              <a:t>Join by phone</a:t>
            </a:r>
            <a: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+1-855-797-9485 US Toll free</a:t>
            </a:r>
            <a: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1400"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+1-415-655-0002 US Toll</a:t>
            </a:r>
            <a: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t>   </a:t>
            </a:r>
            <a:br>
              <a:rPr kumimoji="0" lang="en-US" altLang="en-US" sz="2000" b="0" i="0" u="none" strike="noStrike" cap="none" normalizeH="0" baseline="0" dirty="0">
                <a:ln>
                  <a:noFill/>
                </a:ln>
                <a:solidFill>
                  <a:schemeClr val="tx1"/>
                </a:solidFill>
                <a:effectLst/>
                <a:latin typeface="Arial" panose="020B0604020202020204" pitchFamily="34" charset="0"/>
                <a:ea typeface="Aptos" panose="020B0004020202020204" pitchFamily="34" charset="0"/>
                <a:cs typeface="Arial" panose="020B0604020202020204" pitchFamily="34" charset="0"/>
              </a:rPr>
            </a:br>
            <a:r>
              <a:rPr kumimoji="0" lang="en-US" altLang="en-US" sz="1400" b="0" i="0" u="none" strike="noStrike" cap="none" normalizeH="0" baseline="0" dirty="0">
                <a:ln>
                  <a:noFill/>
                </a:ln>
                <a:solidFill>
                  <a:srgbClr val="005E7D"/>
                </a:solidFill>
                <a:effectLst/>
                <a:latin typeface="Arial" panose="020B0604020202020204" pitchFamily="34" charset="0"/>
                <a:ea typeface="Aptos" panose="020B0004020202020204" pitchFamily="34" charset="0"/>
                <a:cs typeface="Arial" panose="020B0604020202020204" pitchFamily="34" charset="0"/>
                <a:hlinkClick r:id="rId9"/>
              </a:rPr>
              <a:t>Global call-in numbers</a:t>
            </a:r>
            <a:r>
              <a:rPr kumimoji="0" lang="en-US" altLang="en-US" sz="1400" b="0" i="0" u="none" strike="noStrike" cap="none" normalizeH="0" baseline="0" dirty="0">
                <a:ln>
                  <a:noFill/>
                </a:ln>
                <a:solidFill>
                  <a:srgbClr val="333333"/>
                </a:solidFill>
                <a:effectLst/>
                <a:latin typeface="Arial" panose="020B0604020202020204" pitchFamily="34" charset="0"/>
                <a:ea typeface="Aptos" panose="020B0004020202020204" pitchFamily="34" charset="0"/>
                <a:cs typeface="Arial" panose="020B0604020202020204" pitchFamily="34" charset="0"/>
              </a:rPr>
              <a:t>  |  </a:t>
            </a:r>
            <a:r>
              <a:rPr kumimoji="0" lang="en-US" altLang="en-US" sz="1400" b="0" i="0" u="none" strike="noStrike" cap="none" normalizeH="0" baseline="0" dirty="0">
                <a:ln>
                  <a:noFill/>
                </a:ln>
                <a:solidFill>
                  <a:srgbClr val="005E7D"/>
                </a:solidFill>
                <a:effectLst/>
                <a:latin typeface="Arial" panose="020B0604020202020204" pitchFamily="34" charset="0"/>
                <a:ea typeface="Aptos" panose="020B0004020202020204" pitchFamily="34" charset="0"/>
                <a:cs typeface="Arial" panose="020B0604020202020204" pitchFamily="34" charset="0"/>
                <a:hlinkClick r:id="rId7"/>
              </a:rPr>
              <a:t>Toll-free calling restrictions</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1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Final pre-publication review “Low Latency White Paper”</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   (Fixed agenda – Wednesday)</a:t>
            </a:r>
          </a:p>
          <a:p>
            <a:pPr fontAlgn="b">
              <a:lnSpc>
                <a:spcPct val="120000"/>
              </a:lnSpc>
            </a:pPr>
            <a:r>
              <a:rPr lang="en-US" dirty="0"/>
              <a:t>Update of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40541</TotalTime>
  <Words>2343</Words>
  <Application>Microsoft Office PowerPoint</Application>
  <PresentationFormat>Widescreen</PresentationFormat>
  <Paragraphs>273</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MS Gothic</vt:lpstr>
      <vt:lpstr>Arial</vt:lpstr>
      <vt:lpstr>Calibri</vt:lpstr>
      <vt:lpstr>Helvetica</vt:lpstr>
      <vt:lpstr>Monotype Sorts</vt:lpstr>
      <vt:lpstr>Times New Roman</vt:lpstr>
      <vt:lpstr>802-24-Theme1</vt:lpstr>
      <vt:lpstr>802.24 Vertical Applications TAG</vt:lpstr>
      <vt:lpstr>802.24 Overview</vt:lpstr>
      <vt:lpstr>802.24 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Low Latency White Paper</vt:lpstr>
      <vt:lpstr>IoT White Paper Discussion</vt:lpstr>
      <vt:lpstr>Smart Grid white paper revision</vt:lpstr>
      <vt:lpstr>Smart Grid White Paper Revision Plan</vt:lpstr>
      <vt:lpstr>July Plenary discussion</vt:lpstr>
      <vt:lpstr>AFV Communications - White Paper</vt:lpstr>
      <vt:lpstr>Contributions related to AFV White Paper</vt:lpstr>
      <vt:lpstr>Discussion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Benjamin Rolfe</cp:lastModifiedBy>
  <cp:revision>445</cp:revision>
  <dcterms:created xsi:type="dcterms:W3CDTF">2020-10-13T15:01:18Z</dcterms:created>
  <dcterms:modified xsi:type="dcterms:W3CDTF">2024-07-18T03:30:30Z</dcterms:modified>
</cp:coreProperties>
</file>