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1"/>
  </p:notesMasterIdLst>
  <p:handoutMasterIdLst>
    <p:handoutMasterId r:id="rId32"/>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1900" r:id="rId18"/>
    <p:sldId id="420" r:id="rId19"/>
    <p:sldId id="475" r:id="rId20"/>
    <p:sldId id="1901" r:id="rId21"/>
    <p:sldId id="486" r:id="rId22"/>
    <p:sldId id="1885" r:id="rId23"/>
    <p:sldId id="1894" r:id="rId24"/>
    <p:sldId id="1886" r:id="rId25"/>
    <p:sldId id="1899" r:id="rId26"/>
    <p:sldId id="1902" r:id="rId27"/>
    <p:sldId id="474" r:id="rId28"/>
    <p:sldId id="524" r:id="rId29"/>
    <p:sldId id="391"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1900"/>
            <p14:sldId id="420"/>
            <p14:sldId id="475"/>
            <p14:sldId id="1901"/>
            <p14:sldId id="486"/>
            <p14:sldId id="1885"/>
            <p14:sldId id="1894"/>
            <p14:sldId id="1886"/>
            <p14:sldId id="1899"/>
            <p14:sldId id="1902"/>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78" autoAdjust="0"/>
    <p:restoredTop sz="94099" autoAdjust="0"/>
  </p:normalViewPr>
  <p:slideViewPr>
    <p:cSldViewPr>
      <p:cViewPr>
        <p:scale>
          <a:sx n="126" d="100"/>
          <a:sy n="126" d="100"/>
        </p:scale>
        <p:origin x="-293" y="-13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802.24-24-0006r1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4/ec-24-0029-00-00EC-for-wgs-accessing-802-emedia.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4/24-24-0005-00-0000-wbms-wireless-battery-management-system-for-ev-electrical-vehicle.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vKY5P4" TargetMode="External"/><Relationship Id="rId1" Type="http://schemas.openxmlformats.org/officeDocument/2006/relationships/slideLayout" Target="../slideLayouts/slideLayout2.xml"/><Relationship Id="rId5" Type="http://schemas.openxmlformats.org/officeDocument/2006/relationships/hyperlink" Target="https://epri.webex.com/epri/j.php?MTID=me3e94ffaec29ac265cac930d13857bad" TargetMode="External"/><Relationship Id="rId4" Type="http://schemas.openxmlformats.org/officeDocument/2006/relationships/hyperlink" Target="https://epri.webex.com/epri/j.php?MTID=m092a2f0f320794a789de53f13c37e77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2024 Interim Meeting</a:t>
            </a:r>
          </a:p>
          <a:p>
            <a:r>
              <a:rPr lang="en-US" dirty="0"/>
              <a:t>Denver, Colorado,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r>
              <a:rPr lang="en-US" dirty="0"/>
              <a:t>Approve January 2024 TAG minutes</a:t>
            </a:r>
          </a:p>
          <a:p>
            <a:pPr lvl="1"/>
            <a:r>
              <a:rPr lang="en-US" dirty="0"/>
              <a:t>802.24-24-0003r0</a:t>
            </a:r>
          </a:p>
          <a:p>
            <a:pPr lvl="1"/>
            <a:endParaRPr lang="en-US" dirty="0"/>
          </a:p>
          <a:p>
            <a:r>
              <a:rPr lang="en-US" dirty="0"/>
              <a:t>Action Items from January </a:t>
            </a:r>
          </a:p>
          <a:p>
            <a:pPr lvl="1"/>
            <a:endParaRPr lang="en-US" dirty="0"/>
          </a:p>
          <a:p>
            <a:r>
              <a:rPr lang="en-US" dirty="0"/>
              <a:t>Opening Notes </a:t>
            </a:r>
          </a:p>
          <a:p>
            <a:pPr lvl="1"/>
            <a:r>
              <a:rPr lang="en-US" dirty="0"/>
              <a:t>IEEE 802 Electronic Media - </a:t>
            </a:r>
            <a:r>
              <a:rPr lang="en-US" dirty="0">
                <a:hlinkClick r:id="rId2"/>
              </a:rPr>
              <a:t>ec-24-0029-00-00EC</a:t>
            </a:r>
            <a:r>
              <a:rPr lang="en-US" dirty="0"/>
              <a:t> provides information to registered attendees about accessing and downloading the IEEE 802 Electronic Media.</a:t>
            </a:r>
          </a:p>
          <a:p>
            <a:pPr lvl="1"/>
            <a:r>
              <a:rPr lang="en-US" dirty="0"/>
              <a:t>Thanks from Paul Nikolich </a:t>
            </a:r>
          </a:p>
          <a:p>
            <a:pPr lvl="1"/>
            <a:r>
              <a:rPr lang="en-US" dirty="0"/>
              <a:t>ITU WG 15 Workshop – prior to Montreal, Saturday July 13</a:t>
            </a:r>
            <a:r>
              <a:rPr lang="en-US" baseline="30000" dirty="0"/>
              <a:t>th</a:t>
            </a:r>
            <a:r>
              <a:rPr lang="en-US" dirty="0"/>
              <a:t>. Doc ec-24-0060-00-INTL-joint-workshop-ieee-802-itu-t-sg15.pptx</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endParaRPr lang="en-US" dirty="0"/>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New Internet of Things White Paper </a:t>
            </a:r>
            <a:r>
              <a:rPr lang="en-US" dirty="0">
                <a:hlinkClick r:id="rId2"/>
              </a:rPr>
              <a:t>24-22-0011-02-IoTg-internet-of-things-white-paper</a:t>
            </a:r>
            <a:endParaRPr lang="en-US" dirty="0"/>
          </a:p>
          <a:p>
            <a:endParaRPr lang="en-US" dirty="0"/>
          </a:p>
          <a:p>
            <a:pPr marL="0" indent="0">
              <a:buNone/>
            </a:pPr>
            <a:endParaRPr lang="en-US" dirty="0"/>
          </a:p>
          <a:p>
            <a:r>
              <a:rPr lang="en-US" dirty="0"/>
              <a:t>Ideas for progressing the document.</a:t>
            </a:r>
          </a:p>
          <a:p>
            <a:pPr lvl="1"/>
            <a:r>
              <a:rPr lang="en-US" dirty="0"/>
              <a:t>IoT can be confusing – many types of things, and internet can have different meanings. </a:t>
            </a:r>
          </a:p>
          <a:p>
            <a:pPr lvl="2"/>
            <a:r>
              <a:rPr lang="en-US" dirty="0"/>
              <a:t>Sensors, smart city, meters, etc. Modest data rates, not real time, large numbers of devices. </a:t>
            </a:r>
          </a:p>
          <a:p>
            <a:pPr lvl="2"/>
            <a:r>
              <a:rPr lang="en-US" dirty="0"/>
              <a:t>Consumer space – smart home, connected, public Internet to cloud services.</a:t>
            </a:r>
          </a:p>
          <a:p>
            <a:pPr lvl="2"/>
            <a:r>
              <a:rPr lang="en-US" dirty="0"/>
              <a:t>Industrial IoT</a:t>
            </a:r>
          </a:p>
          <a:p>
            <a:pPr lvl="1"/>
            <a:r>
              <a:rPr lang="en-US" dirty="0"/>
              <a:t>Capture these views of IoT in broad categories, give examples of how IEEE 802 technologies support them. </a:t>
            </a:r>
          </a:p>
          <a:p>
            <a:pPr lvl="1"/>
            <a:endParaRPr lang="en-US" dirty="0"/>
          </a:p>
          <a:p>
            <a:endParaRPr lang="en-US" dirty="0"/>
          </a:p>
          <a:p>
            <a:endParaRPr lang="en-US" dirty="0"/>
          </a:p>
          <a:p>
            <a:pPr marL="0" indent="0">
              <a:buNone/>
            </a:pPr>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62500" lnSpcReduction="20000"/>
          </a:bodyPr>
          <a:lstStyle/>
          <a:p>
            <a:r>
              <a:rPr lang="en-US" dirty="0"/>
              <a:t>Contributions for 24-22-0011-02-IoTg-internet-of-things-white-paper  are requested. </a:t>
            </a:r>
          </a:p>
          <a:p>
            <a:endParaRPr lang="en-US" dirty="0"/>
          </a:p>
          <a:p>
            <a:r>
              <a:rPr lang="en-US" dirty="0"/>
              <a:t>Contributions on merging SPE concept into overall document are requested. </a:t>
            </a:r>
          </a:p>
          <a:p>
            <a:endParaRPr lang="en-US" dirty="0"/>
          </a:p>
          <a:p>
            <a:r>
              <a:rPr lang="en-US" dirty="0"/>
              <a:t>Discussions on how to proceed</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endParaRPr lang="en-US" dirty="0"/>
          </a:p>
          <a:p>
            <a:r>
              <a:rPr lang="en-US" dirty="0"/>
              <a:t>Plan a teleconference to progress this document. Ad-hoc teleconference. </a:t>
            </a:r>
          </a:p>
          <a:p>
            <a:pPr lvl="1"/>
            <a:r>
              <a:rPr lang="en-US" dirty="0"/>
              <a:t>Maybe in Tuesday April 9, 8am PT, 11am ET,  for 1 hour. </a:t>
            </a:r>
          </a:p>
          <a:p>
            <a:pPr lvl="1"/>
            <a:r>
              <a:rPr lang="en-US" dirty="0"/>
              <a:t>Announce on 802.24 reflector.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10668000" cy="4191000"/>
          </a:xfrm>
        </p:spPr>
        <p:txBody>
          <a:bodyPr>
            <a:normAutofit fontScale="85000" lnSpcReduction="2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No other candidates were announced by closing March 8th</a:t>
            </a:r>
          </a:p>
          <a:p>
            <a:r>
              <a:rPr lang="en-US" dirty="0"/>
              <a:t>Election of Chair</a:t>
            </a:r>
          </a:p>
          <a:p>
            <a:pPr lvl="1"/>
            <a:r>
              <a:rPr lang="en-US" dirty="0"/>
              <a:t>Counted Vote: 10, 0, 1</a:t>
            </a:r>
          </a:p>
          <a:p>
            <a:r>
              <a:rPr lang="en-US" dirty="0"/>
              <a:t>Election of Vice Chair</a:t>
            </a:r>
          </a:p>
          <a:p>
            <a:pPr lvl="1"/>
            <a:r>
              <a:rPr lang="en-US" dirty="0"/>
              <a:t>Counted Vote: 9, 0, 1</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2209800"/>
            <a:ext cx="10515600" cy="4114800"/>
          </a:xfrm>
        </p:spPr>
        <p:txBody>
          <a:bodyPr>
            <a:normAutofit fontScale="700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a:p>
            <a:r>
              <a:rPr lang="en-US" dirty="0"/>
              <a:t>The group was unable to address the issues during the meeting, so we will seek volunteers to re-write section 2.1.1 to improve topical organization.</a:t>
            </a:r>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19</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Review on 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fontScale="85000" lnSpcReduction="20000"/>
          </a:bodyPr>
          <a:lstStyle/>
          <a:p>
            <a:r>
              <a:rPr lang="en-US" dirty="0"/>
              <a:t>24-23-0033-01-0000-low-latency-communication-white-paper_forreview.docx    starting point for review </a:t>
            </a:r>
          </a:p>
          <a:p>
            <a:pPr marL="0" indent="0">
              <a:buNone/>
            </a:pPr>
            <a:endParaRPr lang="en-US" dirty="0"/>
          </a:p>
          <a:p>
            <a:r>
              <a:rPr lang="en-US" dirty="0"/>
              <a:t>24-23-0033-03-0000-low-latency-communication-white-paper_forreview.docx    with edits from January Interim</a:t>
            </a:r>
          </a:p>
          <a:p>
            <a:r>
              <a:rPr lang="en-US" dirty="0"/>
              <a:t>Review and feedback before March 2024. Target to complete at March Plenary. </a:t>
            </a:r>
          </a:p>
          <a:p>
            <a:endParaRPr lang="en-US" dirty="0"/>
          </a:p>
          <a:p>
            <a:r>
              <a:rPr lang="en-US" dirty="0"/>
              <a:t>Reviewed in March, no comments or revisions. Forward to IEEE for publication.</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a:bodyPr>
          <a:lstStyle/>
          <a:p>
            <a:r>
              <a:rPr lang="en-US" dirty="0"/>
              <a:t>Document 802.24-23-20r1 “IEEE 802 Networks for Vertical Application” forwarded to IEEE editors for editing, formatting, and publishing process.</a:t>
            </a:r>
          </a:p>
          <a:p>
            <a:endParaRPr lang="en-US" dirty="0"/>
          </a:p>
          <a:p>
            <a:r>
              <a:rPr lang="en-US" dirty="0"/>
              <a:t>Comments addressed in 24-23-0031-01-0000-802-networks-for-vertical-applications_forreview.docx</a:t>
            </a:r>
          </a:p>
          <a:p>
            <a:r>
              <a:rPr lang="en-US" dirty="0"/>
              <a:t>Sent back to IEEE for final draft proof.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graphicFrame>
        <p:nvGraphicFramePr>
          <p:cNvPr id="3" name="Table 2">
            <a:extLst>
              <a:ext uri="{FF2B5EF4-FFF2-40B4-BE49-F238E27FC236}">
                <a16:creationId xmlns:a16="http://schemas.microsoft.com/office/drawing/2014/main" id="{A160158F-BDE4-0B63-6484-23134F2A95E9}"/>
              </a:ext>
            </a:extLst>
          </p:cNvPr>
          <p:cNvGraphicFramePr>
            <a:graphicFrameLocks noGrp="1"/>
          </p:cNvGraphicFramePr>
          <p:nvPr>
            <p:extLst>
              <p:ext uri="{D42A27DB-BD31-4B8C-83A1-F6EECF244321}">
                <p14:modId xmlns:p14="http://schemas.microsoft.com/office/powerpoint/2010/main" val="2313326445"/>
              </p:ext>
            </p:extLst>
          </p:nvPr>
        </p:nvGraphicFramePr>
        <p:xfrm>
          <a:off x="914400" y="1828800"/>
          <a:ext cx="10363200" cy="2011680"/>
        </p:xfrm>
        <a:graphic>
          <a:graphicData uri="http://schemas.openxmlformats.org/drawingml/2006/table">
            <a:tbl>
              <a:tblPr/>
              <a:tblGrid>
                <a:gridCol w="2590800">
                  <a:extLst>
                    <a:ext uri="{9D8B030D-6E8A-4147-A177-3AD203B41FA5}">
                      <a16:colId xmlns:a16="http://schemas.microsoft.com/office/drawing/2014/main" val="1369092770"/>
                    </a:ext>
                  </a:extLst>
                </a:gridCol>
                <a:gridCol w="2590800">
                  <a:extLst>
                    <a:ext uri="{9D8B030D-6E8A-4147-A177-3AD203B41FA5}">
                      <a16:colId xmlns:a16="http://schemas.microsoft.com/office/drawing/2014/main" val="7636192"/>
                    </a:ext>
                  </a:extLst>
                </a:gridCol>
                <a:gridCol w="2590800">
                  <a:extLst>
                    <a:ext uri="{9D8B030D-6E8A-4147-A177-3AD203B41FA5}">
                      <a16:colId xmlns:a16="http://schemas.microsoft.com/office/drawing/2014/main" val="2689202005"/>
                    </a:ext>
                  </a:extLst>
                </a:gridCol>
                <a:gridCol w="2590800">
                  <a:extLst>
                    <a:ext uri="{9D8B030D-6E8A-4147-A177-3AD203B41FA5}">
                      <a16:colId xmlns:a16="http://schemas.microsoft.com/office/drawing/2014/main" val="1414072564"/>
                    </a:ext>
                  </a:extLst>
                </a:gridCol>
              </a:tblGrid>
              <a:tr h="0">
                <a:tc>
                  <a:txBody>
                    <a:bodyPr/>
                    <a:lstStyle/>
                    <a:p>
                      <a:pPr algn="l"/>
                      <a:r>
                        <a:rPr lang="en-US" b="0">
                          <a:effectLst/>
                        </a:rPr>
                        <a:t>WBMS (Wireless Battery Management System) for EV (Electrical Vehicle)</a:t>
                      </a:r>
                    </a:p>
                  </a:txBody>
                  <a:tcPr anchor="ctr">
                    <a:lnL>
                      <a:noFill/>
                    </a:lnL>
                    <a:lnR>
                      <a:noFill/>
                    </a:lnR>
                    <a:lnT>
                      <a:noFill/>
                    </a:lnT>
                    <a:lnB>
                      <a:noFill/>
                    </a:lnB>
                    <a:solidFill>
                      <a:srgbClr val="EEEEEE"/>
                    </a:solidFill>
                  </a:tcPr>
                </a:tc>
                <a:tc>
                  <a:txBody>
                    <a:bodyPr/>
                    <a:lstStyle/>
                    <a:p>
                      <a:pPr algn="l"/>
                      <a:r>
                        <a:rPr lang="en-US" b="0">
                          <a:effectLst/>
                        </a:rPr>
                        <a:t>Hyeong Ho Lee (Seoul National University of Science &amp; Technology/Netvision Telecom Inc.), Jin Seek Choi (Hanyang University)</a:t>
                      </a:r>
                    </a:p>
                  </a:txBody>
                  <a:tcPr anchor="ctr">
                    <a:lnL>
                      <a:noFill/>
                    </a:lnL>
                    <a:lnR>
                      <a:noFill/>
                    </a:lnR>
                    <a:lnT>
                      <a:noFill/>
                    </a:lnT>
                    <a:lnB>
                      <a:noFill/>
                    </a:lnB>
                    <a:solidFill>
                      <a:srgbClr val="EEEEEE"/>
                    </a:solidFill>
                  </a:tcPr>
                </a:tc>
                <a:tc>
                  <a:txBody>
                    <a:bodyPr/>
                    <a:lstStyle/>
                    <a:p>
                      <a:pPr algn="l"/>
                      <a:r>
                        <a:rPr lang="en-US" b="0" dirty="0">
                          <a:effectLst/>
                        </a:rPr>
                        <a:t>24-Feb-2024 06:39:53 ET</a:t>
                      </a:r>
                    </a:p>
                  </a:txBody>
                  <a:tcPr anchor="ctr">
                    <a:lnL>
                      <a:noFill/>
                    </a:lnL>
                    <a:lnR>
                      <a:noFill/>
                    </a:lnR>
                    <a:lnT>
                      <a:noFill/>
                    </a:lnT>
                    <a:lnB>
                      <a:noFill/>
                    </a:lnB>
                    <a:solidFill>
                      <a:srgbClr val="EEEEEE"/>
                    </a:solidFill>
                  </a:tcPr>
                </a:tc>
                <a:tc>
                  <a:txBody>
                    <a:bodyPr/>
                    <a:lstStyle/>
                    <a:p>
                      <a:pPr algn="l"/>
                      <a:r>
                        <a:rPr lang="en-US" b="0" i="0" u="none" strike="noStrike" dirty="0">
                          <a:solidFill>
                            <a:srgbClr val="0077FF"/>
                          </a:solidFill>
                          <a:effectLst/>
                          <a:hlinkClick r:id="rId2"/>
                        </a:rPr>
                        <a:t>Download</a:t>
                      </a:r>
                      <a:r>
                        <a:rPr lang="en-US" b="0" dirty="0">
                          <a:effectLst/>
                        </a:rPr>
                        <a:t>,</a:t>
                      </a:r>
                    </a:p>
                  </a:txBody>
                  <a:tcPr anchor="ctr">
                    <a:lnL>
                      <a:noFill/>
                    </a:lnL>
                    <a:lnR>
                      <a:noFill/>
                    </a:lnR>
                    <a:lnT>
                      <a:noFill/>
                    </a:lnT>
                    <a:lnB>
                      <a:noFill/>
                    </a:lnB>
                    <a:solidFill>
                      <a:srgbClr val="EEEEEE"/>
                    </a:solidFill>
                  </a:tcPr>
                </a:tc>
                <a:extLst>
                  <a:ext uri="{0D108BD9-81ED-4DB2-BD59-A6C34878D82A}">
                    <a16:rowId xmlns:a16="http://schemas.microsoft.com/office/drawing/2014/main" val="313035393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lnSpcReduction="10000"/>
          </a:bodyPr>
          <a:lstStyle/>
          <a:p>
            <a:r>
              <a:rPr lang="en-US" dirty="0"/>
              <a:t>Draft white paper  </a:t>
            </a:r>
            <a:r>
              <a:rPr lang="en-US" dirty="0">
                <a:hlinkClick r:id="rId2"/>
              </a:rPr>
              <a:t>802.24-23-0007r3</a:t>
            </a:r>
            <a:r>
              <a:rPr lang="en-US" dirty="0"/>
              <a:t>   </a:t>
            </a:r>
          </a:p>
          <a:p>
            <a:endParaRPr lang="en-US" dirty="0"/>
          </a:p>
          <a:p>
            <a:r>
              <a:rPr lang="en-US" dirty="0"/>
              <a:t>Notes:</a:t>
            </a:r>
          </a:p>
          <a:p>
            <a:pPr lvl="1"/>
            <a:r>
              <a:rPr lang="en-US" dirty="0"/>
              <a:t>Craig will adopt parts of contribution doc 28r0 into the next version of the AFV white paper draft </a:t>
            </a:r>
          </a:p>
          <a:p>
            <a:pPr lvl="1"/>
            <a:endParaRPr lang="en-US" dirty="0"/>
          </a:p>
          <a:p>
            <a:r>
              <a:rPr lang="en-US" dirty="0"/>
              <a:t>Continue discussion and development in March plenary</a:t>
            </a:r>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highlight>
                  <a:srgbClr val="FFFF00"/>
                </a:highlight>
              </a:rPr>
              <a:t>24-14-0028-03-sgtg-802.24 </a:t>
            </a:r>
            <a:r>
              <a:rPr lang="en-US" dirty="0"/>
              <a:t>white paper (2014-11-revision)</a:t>
            </a:r>
          </a:p>
          <a:p>
            <a:endParaRPr lang="en-US" dirty="0"/>
          </a:p>
          <a:p>
            <a:r>
              <a:rPr lang="en-US" dirty="0"/>
              <a:t>This is the last version in an editable form per the IEEE editors – will be the baseline for the update.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2024, Warsaw, Poland Interim</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2024, Montral, QC, Canada Plenary</a:t>
            </a: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March 12, PM2   4PM MDT</a:t>
            </a:r>
          </a:p>
          <a:p>
            <a:pPr lvl="1"/>
            <a:r>
              <a:rPr lang="en-US" sz="2000" dirty="0">
                <a:effectLst/>
                <a:latin typeface="Arial" panose="020B0604020202020204" pitchFamily="34" charset="0"/>
                <a:ea typeface="Calibri" panose="020F0502020204030204" pitchFamily="34" charset="0"/>
              </a:rPr>
              <a:t>Wednesday March 13, PM2  4PM MDT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4"/>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March 12, PM2   4PM MDT</a:t>
            </a:r>
          </a:p>
          <a:p>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https://epri.webex.com/epri/j.php?MTID=m092a2f0f320794a789de53f13c37e776</a:t>
            </a: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altLang="en-US" sz="1800" dirty="0">
              <a:latin typeface="Arial" panose="020B0604020202020204" pitchFamily="34" charset="0"/>
            </a:endParaRPr>
          </a:p>
          <a:p>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2431 914 8667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65338" y="3875614"/>
            <a:ext cx="554420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March 13, PM2  4PM MDT</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hlinkClick r:id="rId5"/>
              </a:rPr>
              <a:t>https://epri.webex.com/epri/j.php?MTID=me3e94ffaec29ac265cac930d13857bad</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lang="en-US" sz="1800" dirty="0">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543 3157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70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u="sng" dirty="0"/>
              <a:t>Special Agenda Item </a:t>
            </a:r>
            <a:r>
              <a:rPr lang="en-US" dirty="0"/>
              <a:t>– Tuesday 4:30 pm Conduct Elections </a:t>
            </a:r>
          </a:p>
          <a:p>
            <a:pPr fontAlgn="t">
              <a:lnSpc>
                <a:spcPct val="120000"/>
              </a:lnSpc>
            </a:pPr>
            <a:r>
              <a:rPr lang="en-US" dirty="0"/>
              <a:t>Continue resolving comments on draft for “Low Latency White Paper”</a:t>
            </a:r>
          </a:p>
          <a:p>
            <a:pPr fontAlgn="t">
              <a:lnSpc>
                <a:spcPct val="120000"/>
              </a:lnSpc>
            </a:pPr>
            <a:r>
              <a:rPr lang="en-US" dirty="0"/>
              <a:t>Publishing draft review of “"IEEE 802 Networks for Vertical Applications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 and scope update for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35953</TotalTime>
  <Words>2954</Words>
  <Application>Microsoft Office PowerPoint</Application>
  <PresentationFormat>Widescreen</PresentationFormat>
  <Paragraphs>337</Paragraphs>
  <Slides>29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MS Gothic</vt:lpstr>
      <vt:lpstr>Arial</vt:lpstr>
      <vt:lpstr>Calibri</vt:lpstr>
      <vt:lpstr>Helvetica</vt:lpstr>
      <vt:lpstr>Monotype Sorts</vt:lpstr>
      <vt:lpstr>Times New Roman</vt:lpstr>
      <vt:lpstr>802-24-Theme1</vt:lpstr>
      <vt:lpstr>802.24 Vertical Applications TAG</vt:lpstr>
      <vt:lpstr>802.24 Overview</vt:lpstr>
      <vt:lpstr>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Discussion</vt:lpstr>
      <vt:lpstr>802.24 TAG: Election of Officers</vt:lpstr>
      <vt:lpstr>“Low latency” White Paper</vt:lpstr>
      <vt:lpstr>Review on Low Latency White Paper</vt:lpstr>
      <vt:lpstr>"IEEE 802 Solutions for Vertical Applications"</vt:lpstr>
      <vt:lpstr>AFV Communications - White Paper</vt:lpstr>
      <vt:lpstr>Contributions related to AFV White Paper</vt:lpstr>
      <vt:lpstr>AFV White Paper</vt:lpstr>
      <vt:lpstr>Smart Grid white paper revision</vt:lpstr>
      <vt:lpstr>Smart Grid White Paper Revision Plan</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412</cp:revision>
  <dcterms:created xsi:type="dcterms:W3CDTF">2020-10-13T15:01:18Z</dcterms:created>
  <dcterms:modified xsi:type="dcterms:W3CDTF">2024-03-12T22:56:36Z</dcterms:modified>
</cp:coreProperties>
</file>