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0"/>
  </p:notesMasterIdLst>
  <p:handoutMasterIdLst>
    <p:handoutMasterId r:id="rId31"/>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521" r:id="rId17"/>
    <p:sldId id="1900" r:id="rId18"/>
    <p:sldId id="486" r:id="rId19"/>
    <p:sldId id="475" r:id="rId20"/>
    <p:sldId id="1901" r:id="rId21"/>
    <p:sldId id="1885" r:id="rId22"/>
    <p:sldId id="1894" r:id="rId23"/>
    <p:sldId id="1886" r:id="rId24"/>
    <p:sldId id="1899" r:id="rId25"/>
    <p:sldId id="1902" r:id="rId26"/>
    <p:sldId id="474" r:id="rId27"/>
    <p:sldId id="524" r:id="rId28"/>
    <p:sldId id="391"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521"/>
            <p14:sldId id="1900"/>
            <p14:sldId id="486"/>
            <p14:sldId id="475"/>
            <p14:sldId id="1901"/>
            <p14:sldId id="1885"/>
            <p14:sldId id="1894"/>
            <p14:sldId id="1886"/>
            <p14:sldId id="1899"/>
            <p14:sldId id="1902"/>
            <p14:sldId id="474"/>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4099" autoAdjust="0"/>
  </p:normalViewPr>
  <p:slideViewPr>
    <p:cSldViewPr>
      <p:cViewPr varScale="1">
        <p:scale>
          <a:sx n="103" d="100"/>
          <a:sy n="103" d="100"/>
        </p:scale>
        <p:origin x="568" y="4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802.24-24-0001r1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1/files/public/docs2018/60802-industrial-use-cases-0818-v1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urldefense.com/v3/__https:/touchpoint.eventsair.com/2024-jan-ieee-802-wireless-interim-session/reg__;!!JFRnefgmUaE!lvhPco5HeZb_oNdbxWMlwvEC-t8TVgYTwmxHSEp-ZqNLkEVWurTmVx8hEAkOm1F5QAS-QJUKoiqp$" TargetMode="External"/><Relationship Id="rId1" Type="http://schemas.openxmlformats.org/officeDocument/2006/relationships/slideLayout" Target="../slideLayouts/slideLayout2.xml"/><Relationship Id="rId5" Type="http://schemas.openxmlformats.org/officeDocument/2006/relationships/hyperlink" Target="https://epri.webex.com/epri/j.php?MTID=md0c22326da86508e39803e7725447817" TargetMode="External"/><Relationship Id="rId4" Type="http://schemas.openxmlformats.org/officeDocument/2006/relationships/hyperlink" Target="https://epri.webex.com/epri/j.php?MTID=mc21ce63e15e90ce8da6e06e6db35da7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January 2024 Interim Meeting</a:t>
            </a:r>
          </a:p>
          <a:p>
            <a:r>
              <a:rPr lang="en-US" dirty="0"/>
              <a:t>Panama City, Panama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November 2023 TAG minutes</a:t>
            </a:r>
          </a:p>
          <a:p>
            <a:pPr lvl="1"/>
            <a:r>
              <a:rPr lang="en-US" dirty="0"/>
              <a:t>802.24-24-0002r0</a:t>
            </a:r>
          </a:p>
          <a:p>
            <a:pPr lvl="1"/>
            <a:endParaRPr lang="en-US" dirty="0"/>
          </a:p>
          <a:p>
            <a:pPr lvl="1"/>
            <a:endParaRPr lang="en-US" dirty="0"/>
          </a:p>
          <a:p>
            <a:r>
              <a:rPr lang="en-US" dirty="0"/>
              <a:t>Action Items from November</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a:t>
            </a:r>
          </a:p>
          <a:p>
            <a:endParaRPr lang="en-US" dirty="0"/>
          </a:p>
          <a:p>
            <a:pPr lvl="1"/>
            <a:r>
              <a:rPr lang="en-US" dirty="0"/>
              <a:t>No Updates</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endParaRPr lang="en-US" dirty="0"/>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New Internet of Things White Paper </a:t>
            </a:r>
            <a:r>
              <a:rPr lang="en-US" dirty="0">
                <a:hlinkClick r:id="rId2"/>
              </a:rPr>
              <a:t>24-22-0011-02-IoTg-internet-of-things-white-paper</a:t>
            </a:r>
            <a:endParaRPr lang="en-US" dirty="0"/>
          </a:p>
          <a:p>
            <a:endParaRPr lang="en-US" dirty="0"/>
          </a:p>
          <a:p>
            <a:pPr marL="0" indent="0">
              <a:buNone/>
            </a:pPr>
            <a:endParaRPr lang="en-US" dirty="0"/>
          </a:p>
          <a:p>
            <a:r>
              <a:rPr lang="en-US" dirty="0"/>
              <a:t>Ideas for progressing the document.</a:t>
            </a:r>
          </a:p>
          <a:p>
            <a:pPr lvl="1"/>
            <a:r>
              <a:rPr lang="en-US" dirty="0"/>
              <a:t>IoT can be confusing – many types of things, and internet can have different meanings. </a:t>
            </a:r>
          </a:p>
          <a:p>
            <a:pPr lvl="2"/>
            <a:r>
              <a:rPr lang="en-US" dirty="0"/>
              <a:t>Sensors, smart city, meters, etc. Modest data rates, not real time, large numbers of devices. </a:t>
            </a:r>
          </a:p>
          <a:p>
            <a:pPr lvl="2"/>
            <a:r>
              <a:rPr lang="en-US" dirty="0"/>
              <a:t>Consumer space – smart home, connected, public Internet to cloud services.</a:t>
            </a:r>
          </a:p>
          <a:p>
            <a:pPr lvl="2"/>
            <a:r>
              <a:rPr lang="en-US" dirty="0"/>
              <a:t>Industrial IoT</a:t>
            </a:r>
          </a:p>
          <a:p>
            <a:pPr lvl="1"/>
            <a:r>
              <a:rPr lang="en-US" dirty="0"/>
              <a:t>Capture these views of IoT in broad categories, give examples of how IEEE 802 technologies support them. </a:t>
            </a:r>
          </a:p>
          <a:p>
            <a:pPr lvl="1"/>
            <a:endParaRPr lang="en-US" dirty="0"/>
          </a:p>
          <a:p>
            <a:endParaRPr lang="en-US" dirty="0"/>
          </a:p>
          <a:p>
            <a:endParaRPr lang="en-US" dirty="0"/>
          </a:p>
          <a:p>
            <a:pPr marL="0" indent="0">
              <a:buNone/>
            </a:pPr>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lstStyle/>
          <a:p>
            <a:r>
              <a:rPr lang="en-US" dirty="0"/>
              <a:t>Contributions for 24-22-0011-02-IoTg-internet-of-things-white-paper  are requested. </a:t>
            </a:r>
          </a:p>
          <a:p>
            <a:endParaRPr lang="en-US" dirty="0"/>
          </a:p>
          <a:p>
            <a:r>
              <a:rPr lang="en-US" dirty="0"/>
              <a:t>Contributions on merging SPE concept into overall document are requested.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fontScale="77500" lnSpcReduction="20000"/>
          </a:bodyPr>
          <a:lstStyle/>
          <a:p>
            <a:r>
              <a:rPr lang="en-US" dirty="0"/>
              <a:t>Document 802.24-23-20r1 “IEEE 802 Networks for Vertical Application” forwarded to IEEE editors for editing, formatting, and publishing process.</a:t>
            </a:r>
          </a:p>
          <a:p>
            <a:endParaRPr lang="en-US" dirty="0"/>
          </a:p>
          <a:p>
            <a:r>
              <a:rPr lang="en-US" dirty="0"/>
              <a:t>Editor (Catherine Berger) returned two documents:</a:t>
            </a:r>
          </a:p>
          <a:p>
            <a:pPr lvl="1"/>
            <a:r>
              <a:rPr lang="en-US" dirty="0"/>
              <a:t>24-23-0030-00-0000-Changes_802-networks-for-vertical-applications.docx</a:t>
            </a:r>
          </a:p>
          <a:p>
            <a:pPr lvl="1"/>
            <a:r>
              <a:rPr lang="en-US" dirty="0"/>
              <a:t>24-23-0031-00-0000-802-networks-for-vertical-applications_forreview.docx</a:t>
            </a:r>
          </a:p>
          <a:p>
            <a:r>
              <a:rPr lang="en-US" dirty="0"/>
              <a:t>Questions for TAG embedded in “</a:t>
            </a:r>
            <a:r>
              <a:rPr lang="en-US" dirty="0" err="1"/>
              <a:t>forrreview</a:t>
            </a:r>
            <a:r>
              <a:rPr lang="en-US" dirty="0"/>
              <a:t>” document were reviewed. </a:t>
            </a:r>
          </a:p>
          <a:p>
            <a:pPr lvl="1"/>
            <a:r>
              <a:rPr lang="en-US" dirty="0"/>
              <a:t>Comments addressed in 24-23-0031-01-0000-802-networks-for-vertical-applications_forreview.docx</a:t>
            </a:r>
          </a:p>
          <a:p>
            <a:r>
              <a:rPr lang="en-US" dirty="0"/>
              <a:t>Ready for publishing</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2209800"/>
            <a:ext cx="10515600" cy="4114800"/>
          </a:xfrm>
        </p:spPr>
        <p:txBody>
          <a:bodyPr>
            <a:normAutofit fontScale="700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a:p>
            <a:pPr lvl="1"/>
            <a:r>
              <a:rPr lang="en-US" dirty="0"/>
              <a:t>Section 2.1.1 on Security – but is really introducing new applications – re-write? </a:t>
            </a:r>
          </a:p>
          <a:p>
            <a:pPr lvl="1"/>
            <a:r>
              <a:rPr lang="en-US" dirty="0"/>
              <a:t>Removed “</a:t>
            </a:r>
            <a:r>
              <a:rPr lang="en-US" sz="2200" b="1" u="sng" dirty="0">
                <a:solidFill>
                  <a:srgbClr val="0563C1"/>
                </a:solidFill>
                <a:effectLst/>
                <a:latin typeface="Calibri" panose="020F0502020204030204" pitchFamily="34" charset="0"/>
                <a:ea typeface="Calibri" panose="020F0502020204030204" pitchFamily="34" charset="0"/>
                <a:hlinkClick r:id="rId2"/>
              </a:rPr>
              <a:t>Use Cases for Industrial Automation</a:t>
            </a:r>
            <a:r>
              <a:rPr lang="en-US" dirty="0"/>
              <a:t>”</a:t>
            </a:r>
          </a:p>
          <a:p>
            <a:r>
              <a:rPr lang="en-US" dirty="0"/>
              <a:t>The group was unable to address the issues during the meeting, so we will seek volunteers to re-write section 2.1.1 to improve topical organization.</a:t>
            </a:r>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19</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Review on 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lstStyle/>
          <a:p>
            <a:r>
              <a:rPr lang="en-US" dirty="0"/>
              <a:t>24-23-0033-01-0000-low-latency-communication-white-paper_forreview.docx    starting point for review </a:t>
            </a:r>
          </a:p>
          <a:p>
            <a:pPr marL="0" indent="0">
              <a:buNone/>
            </a:pPr>
            <a:endParaRPr lang="en-US" dirty="0"/>
          </a:p>
          <a:p>
            <a:r>
              <a:rPr lang="en-US" dirty="0"/>
              <a:t>24-23-0033-03-0000-low-latency-communication-white-paper_forreview.docx    with edits from January Interim</a:t>
            </a:r>
          </a:p>
          <a:p>
            <a:r>
              <a:rPr lang="en-US" dirty="0"/>
              <a:t>Review and feedback before March 2024. Target to complete at March Plenary. </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
        <p:nvSpPr>
          <p:cNvPr id="7" name="Content Placeholder 6">
            <a:extLst>
              <a:ext uri="{FF2B5EF4-FFF2-40B4-BE49-F238E27FC236}">
                <a16:creationId xmlns:a16="http://schemas.microsoft.com/office/drawing/2014/main" id="{85EDDE98-2D9A-57FF-B670-C61C10E4C92F}"/>
              </a:ext>
            </a:extLst>
          </p:cNvPr>
          <p:cNvSpPr>
            <a:spLocks noGrp="1"/>
          </p:cNvSpPr>
          <p:nvPr>
            <p:ph idx="1"/>
          </p:nvPr>
        </p:nvSpPr>
        <p:spPr/>
        <p:txBody>
          <a:bodyPr/>
          <a:lstStyle/>
          <a:p>
            <a:r>
              <a:rPr lang="en-US" dirty="0"/>
              <a:t>None for January 2024</a:t>
            </a:r>
          </a:p>
        </p:txBody>
      </p:sp>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lnSpcReduction="10000"/>
          </a:bodyPr>
          <a:lstStyle/>
          <a:p>
            <a:r>
              <a:rPr lang="en-US" dirty="0"/>
              <a:t>Draft white paper  </a:t>
            </a:r>
            <a:r>
              <a:rPr lang="en-US" dirty="0">
                <a:hlinkClick r:id="rId2"/>
              </a:rPr>
              <a:t>802.24-23-0007r3</a:t>
            </a:r>
            <a:r>
              <a:rPr lang="en-US" dirty="0"/>
              <a:t>   </a:t>
            </a:r>
          </a:p>
          <a:p>
            <a:endParaRPr lang="en-US" dirty="0"/>
          </a:p>
          <a:p>
            <a:r>
              <a:rPr lang="en-US" dirty="0"/>
              <a:t>Notes:</a:t>
            </a:r>
          </a:p>
          <a:p>
            <a:pPr lvl="1"/>
            <a:r>
              <a:rPr lang="en-US" dirty="0"/>
              <a:t>Craig will adopt parts of contribution doc 28r0 into the next version of the AFV white paper draft </a:t>
            </a:r>
          </a:p>
          <a:p>
            <a:pPr lvl="1"/>
            <a:endParaRPr lang="en-US" dirty="0"/>
          </a:p>
          <a:p>
            <a:r>
              <a:rPr lang="en-US" dirty="0"/>
              <a:t>Continue discussion and development in March plenary</a:t>
            </a:r>
          </a:p>
          <a:p>
            <a:pPr lvl="1"/>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92500"/>
          </a:bodyPr>
          <a:lstStyle/>
          <a:p>
            <a:r>
              <a:rPr lang="en-US" dirty="0"/>
              <a:t>Update of first Smart Grid white paper to address latest amendments of 802.15.4 u, v, w, x, y, Rev-me,  and new organization of documents to clarify UWB vs Narrowband</a:t>
            </a:r>
          </a:p>
          <a:p>
            <a:r>
              <a:rPr lang="en-US" dirty="0"/>
              <a:t>Last version before IEEE publication:</a:t>
            </a:r>
          </a:p>
          <a:p>
            <a:pPr lvl="1"/>
            <a:r>
              <a:rPr lang="en-US" dirty="0"/>
              <a:t>24-14-0028-00-sgtg-802.24 white paper (2014-09-revisions)</a:t>
            </a:r>
          </a:p>
          <a:p>
            <a:endParaRPr lang="en-US" dirty="0"/>
          </a:p>
          <a:p>
            <a:r>
              <a:rPr lang="en-US" dirty="0"/>
              <a:t>Request last editable version to be sent back from IEEE Editors (Catherine Berger) to use as a baseline. </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p:txBody>
          <a:bodyPr>
            <a:normAutofit fontScale="55000" lnSpcReduction="20000"/>
          </a:bodyPr>
          <a:lstStyle/>
          <a:p>
            <a:r>
              <a:rPr lang="en-US" dirty="0"/>
              <a:t>New Standards</a:t>
            </a:r>
          </a:p>
          <a:p>
            <a:pPr lvl="1"/>
            <a:r>
              <a:rPr lang="en-US" dirty="0"/>
              <a:t>Amendments of 802.15.4 u, v, w, x, y, ac, ad,  (4me revision)</a:t>
            </a:r>
          </a:p>
          <a:p>
            <a:pPr lvl="1"/>
            <a:r>
              <a:rPr lang="en-US" dirty="0"/>
              <a:t>802.15.9</a:t>
            </a:r>
          </a:p>
          <a:p>
            <a:pPr lvl="1"/>
            <a:r>
              <a:rPr lang="en-US" dirty="0"/>
              <a:t>802.1 TSN</a:t>
            </a:r>
          </a:p>
          <a:p>
            <a:pPr lvl="1"/>
            <a:r>
              <a:rPr lang="en-US" dirty="0"/>
              <a:t>802.11ah and 11ax</a:t>
            </a:r>
          </a:p>
          <a:p>
            <a:pPr lvl="1"/>
            <a:r>
              <a:rPr lang="en-US" dirty="0"/>
              <a:t>802.16s, 16t</a:t>
            </a:r>
          </a:p>
          <a:p>
            <a:pPr lvl="1"/>
            <a:r>
              <a:rPr lang="en-US" dirty="0"/>
              <a:t>802.19.3   sub-1 GHz coexistence</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endParaRPr lang="en-US" dirty="0"/>
          </a:p>
          <a:p>
            <a:r>
              <a:rPr lang="en-US" dirty="0"/>
              <a:t>Complementary role of IEEE 802 with cellular technologies</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fontScale="70000" lnSpcReduction="20000"/>
          </a:bodyPr>
          <a:lstStyle/>
          <a:p>
            <a:r>
              <a:rPr lang="en-US" dirty="0"/>
              <a:t>Action Items</a:t>
            </a:r>
          </a:p>
          <a:p>
            <a:pPr lvl="1"/>
            <a:r>
              <a:rPr lang="en-US" dirty="0"/>
              <a:t>Contributions on Low Latency White Paper</a:t>
            </a:r>
          </a:p>
          <a:p>
            <a:pPr lvl="1"/>
            <a:r>
              <a:rPr lang="en-US" dirty="0"/>
              <a:t>Contributions on IoT White Paper</a:t>
            </a:r>
          </a:p>
          <a:p>
            <a:pPr lvl="1"/>
            <a:r>
              <a:rPr lang="en-US" dirty="0"/>
              <a:t>Topics for Smart Grid White Paper revision</a:t>
            </a:r>
          </a:p>
          <a:p>
            <a:pPr lvl="1"/>
            <a:r>
              <a:rPr lang="en-US" dirty="0"/>
              <a:t>Request final version of Smart Grid White paper from IEEE Editors.</a:t>
            </a:r>
          </a:p>
          <a:p>
            <a:pPr lvl="1"/>
            <a:r>
              <a:rPr lang="en-US" dirty="0"/>
              <a:t>Check on status of publishing on “"IEEE 802 Solutions for Vertical Applications"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2024 Denver, CO, USA  Plenary</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2024, Warsaw, Poland Interim</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January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Jan 16, 2023, PM2   4PM EST</a:t>
            </a:r>
          </a:p>
          <a:p>
            <a:pPr lvl="1"/>
            <a:r>
              <a:rPr lang="en-US" sz="2000" dirty="0">
                <a:effectLst/>
                <a:latin typeface="Arial" panose="020B0604020202020204" pitchFamily="34" charset="0"/>
                <a:ea typeface="Calibri" panose="020F0502020204030204" pitchFamily="34" charset="0"/>
              </a:rPr>
              <a:t>Wednesday Jan 17, 2023, PM2  4PM EST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761603"/>
            <a:ext cx="528319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EST, Tuesday </a:t>
            </a:r>
            <a:r>
              <a:rPr lang="en-US" sz="1800" b="1" dirty="0">
                <a:effectLst/>
                <a:latin typeface="Arial" panose="020B0604020202020204" pitchFamily="34" charset="0"/>
                <a:ea typeface="Calibri" panose="020F0502020204030204" pitchFamily="34" charset="0"/>
              </a:rPr>
              <a:t>Jan 16</a:t>
            </a:r>
            <a:r>
              <a:rPr kumimoji="0" lang="en-US" altLang="en-US" sz="1800" b="1" i="0" u="none" strike="noStrike" cap="none" normalizeH="0" baseline="0" dirty="0">
                <a:ln>
                  <a:noFill/>
                </a:ln>
                <a:solidFill>
                  <a:schemeClr val="tx1"/>
                </a:solidFill>
                <a:effectLst/>
                <a:latin typeface="Arial" panose="020B0604020202020204" pitchFamily="34" charset="0"/>
              </a:rPr>
              <a:t>, 2024 </a:t>
            </a:r>
          </a:p>
          <a:p>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https://epri.webex.com/epri/j.php?MTID=mc21ce63e15e90ce8da6e06e6db35da7b</a:t>
            </a: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altLang="en-US" sz="1800" dirty="0">
              <a:latin typeface="Arial" panose="020B0604020202020204" pitchFamily="34" charset="0"/>
            </a:endParaRPr>
          </a:p>
          <a:p>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952 5486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65338" y="3737115"/>
            <a:ext cx="5544207"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EST, Wednesday </a:t>
            </a:r>
            <a:r>
              <a:rPr lang="en-US" sz="1800" b="1" dirty="0">
                <a:effectLst/>
                <a:latin typeface="Arial" panose="020B0604020202020204" pitchFamily="34" charset="0"/>
                <a:ea typeface="Calibri" panose="020F0502020204030204" pitchFamily="34" charset="0"/>
              </a:rPr>
              <a:t>Jan 17</a:t>
            </a:r>
            <a:r>
              <a:rPr kumimoji="0" lang="en-US" altLang="en-US" sz="1800" b="1" i="0" u="none" strike="noStrike" cap="none" normalizeH="0" baseline="0" dirty="0">
                <a:ln>
                  <a:noFill/>
                </a:ln>
                <a:solidFill>
                  <a:schemeClr val="tx1"/>
                </a:solidFill>
                <a:effectLst/>
                <a:latin typeface="Arial" panose="020B0604020202020204" pitchFamily="34" charset="0"/>
              </a:rPr>
              <a:t>, 2024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effectLst/>
                <a:latin typeface="Arial" panose="020B0604020202020204" pitchFamily="34" charset="0"/>
                <a:ea typeface="Calibri" panose="020F0502020204030204" pitchFamily="34" charset="0"/>
                <a:hlinkClick r:id="rId5"/>
              </a:rPr>
              <a:t>https://epri.webex.com/epri/j.php?MTID=md0c22326da86508e39803e7725447817</a:t>
            </a:r>
            <a:endParaRPr lang="en-US" sz="1800" dirty="0">
              <a:effectLst/>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endParaRPr lang="en-US" sz="1800" dirty="0">
              <a:latin typeface="Arial" panose="020B0604020202020204" pitchFamily="34" charset="0"/>
              <a:ea typeface="Calibri" panose="020F050202020403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2424 288 1820</a:t>
            </a:r>
            <a:r>
              <a:rPr lang="en-US" sz="1800" dirty="0">
                <a:effectLst/>
                <a:latin typeface="Arial" panose="020B0604020202020204" pitchFamily="34" charset="0"/>
                <a:ea typeface="Calibri" panose="020F050202020403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1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t">
              <a:lnSpc>
                <a:spcPct val="120000"/>
              </a:lnSpc>
            </a:pPr>
            <a:r>
              <a:rPr lang="en-US" dirty="0"/>
              <a:t>Address Editor comments on draft for “Low Latency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Review original (2014) Smart Grid White paper and plan revision.</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31498</TotalTime>
  <Words>2719</Words>
  <Application>Microsoft Office PowerPoint</Application>
  <PresentationFormat>Widescreen</PresentationFormat>
  <Paragraphs>315</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MS Gothic</vt:lpstr>
      <vt:lpstr>Arial</vt:lpstr>
      <vt:lpstr>Calibri</vt:lpstr>
      <vt:lpstr>Helvetica</vt:lpstr>
      <vt:lpstr>Monotype Sorts</vt:lpstr>
      <vt:lpstr>Times New Roman</vt:lpstr>
      <vt:lpstr>802-24-Theme1</vt:lpstr>
      <vt:lpstr>802.24 Vertical Applications TAG</vt:lpstr>
      <vt:lpstr>802.24 Overview</vt:lpstr>
      <vt:lpstr>January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802.24.2 IoT White Paper</vt:lpstr>
      <vt:lpstr>Discussion</vt:lpstr>
      <vt:lpstr>"IEEE 802 Solutions for Vertical Applications"</vt:lpstr>
      <vt:lpstr>“Low latency” White Paper</vt:lpstr>
      <vt:lpstr>Review on Low Latency White Paper</vt:lpstr>
      <vt:lpstr>AFV Communications - White Paper</vt:lpstr>
      <vt:lpstr>Contributions related to AFV White Paper</vt:lpstr>
      <vt:lpstr>AFV White Paper</vt:lpstr>
      <vt:lpstr>Smart Grid white paper revision</vt:lpstr>
      <vt:lpstr>Smart Grid White Paper Revision</vt:lpstr>
      <vt:lpstr>Future TAG Activity Planning</vt:lpstr>
      <vt:lpstr>Vertical Applications – Industry Standards Outreach</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395</cp:revision>
  <dcterms:created xsi:type="dcterms:W3CDTF">2020-10-13T15:01:18Z</dcterms:created>
  <dcterms:modified xsi:type="dcterms:W3CDTF">2024-01-17T21:46:52Z</dcterms:modified>
</cp:coreProperties>
</file>