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9" r:id="rId1"/>
  </p:sldMasterIdLst>
  <p:notesMasterIdLst>
    <p:notesMasterId r:id="rId37"/>
  </p:notesMasterIdLst>
  <p:handoutMasterIdLst>
    <p:handoutMasterId r:id="rId38"/>
  </p:handoutMasterIdLst>
  <p:sldIdLst>
    <p:sldId id="258" r:id="rId2"/>
    <p:sldId id="500" r:id="rId3"/>
    <p:sldId id="523" r:id="rId4"/>
    <p:sldId id="285" r:id="rId5"/>
    <p:sldId id="414" r:id="rId6"/>
    <p:sldId id="283" r:id="rId7"/>
    <p:sldId id="284" r:id="rId8"/>
    <p:sldId id="287" r:id="rId9"/>
    <p:sldId id="288" r:id="rId10"/>
    <p:sldId id="289" r:id="rId11"/>
    <p:sldId id="259" r:id="rId12"/>
    <p:sldId id="270" r:id="rId13"/>
    <p:sldId id="495" r:id="rId14"/>
    <p:sldId id="1897" r:id="rId15"/>
    <p:sldId id="1896" r:id="rId16"/>
    <p:sldId id="486" r:id="rId17"/>
    <p:sldId id="1887" r:id="rId18"/>
    <p:sldId id="521" r:id="rId19"/>
    <p:sldId id="1893" r:id="rId20"/>
    <p:sldId id="531" r:id="rId21"/>
    <p:sldId id="1898" r:id="rId22"/>
    <p:sldId id="475" r:id="rId23"/>
    <p:sldId id="1900" r:id="rId24"/>
    <p:sldId id="1899" r:id="rId25"/>
    <p:sldId id="1885" r:id="rId26"/>
    <p:sldId id="1894" r:id="rId27"/>
    <p:sldId id="1886" r:id="rId28"/>
    <p:sldId id="524" r:id="rId29"/>
    <p:sldId id="474" r:id="rId30"/>
    <p:sldId id="391" r:id="rId31"/>
    <p:sldId id="1895" r:id="rId32"/>
    <p:sldId id="1888" r:id="rId33"/>
    <p:sldId id="1890" r:id="rId34"/>
    <p:sldId id="1889" r:id="rId35"/>
    <p:sldId id="1891" r:id="rId36"/>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521415D9-36F7-43E2-AB2F-B90AF26B5E84}">
      <p14:sectionLst xmlns:p14="http://schemas.microsoft.com/office/powerpoint/2010/main">
        <p14:section name="Default Section" id="{FDC62493-49E5-4F60-86E9-F555B970C0E0}">
          <p14:sldIdLst>
            <p14:sldId id="258"/>
            <p14:sldId id="500"/>
            <p14:sldId id="523"/>
            <p14:sldId id="285"/>
            <p14:sldId id="414"/>
            <p14:sldId id="283"/>
            <p14:sldId id="284"/>
            <p14:sldId id="287"/>
            <p14:sldId id="288"/>
            <p14:sldId id="289"/>
            <p14:sldId id="259"/>
            <p14:sldId id="270"/>
            <p14:sldId id="495"/>
            <p14:sldId id="1897"/>
            <p14:sldId id="1896"/>
            <p14:sldId id="486"/>
            <p14:sldId id="1887"/>
            <p14:sldId id="521"/>
            <p14:sldId id="1893"/>
            <p14:sldId id="531"/>
            <p14:sldId id="1898"/>
            <p14:sldId id="475"/>
            <p14:sldId id="1900"/>
            <p14:sldId id="1899"/>
            <p14:sldId id="1885"/>
            <p14:sldId id="1894"/>
            <p14:sldId id="1886"/>
            <p14:sldId id="524"/>
            <p14:sldId id="474"/>
            <p14:sldId id="391"/>
            <p14:sldId id="1895"/>
            <p14:sldId id="1888"/>
            <p14:sldId id="1890"/>
            <p14:sldId id="1889"/>
            <p14:sldId id="189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68" autoAdjust="0"/>
    <p:restoredTop sz="94099" autoAdjust="0"/>
  </p:normalViewPr>
  <p:slideViewPr>
    <p:cSldViewPr>
      <p:cViewPr varScale="1">
        <p:scale>
          <a:sx n="103" d="100"/>
          <a:sy n="103" d="100"/>
        </p:scale>
        <p:origin x="568" y="43"/>
      </p:cViewPr>
      <p:guideLst>
        <p:guide orient="horz" pos="2160"/>
        <p:guide pos="384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156"/>
    </p:cViewPr>
  </p:sorterViewPr>
  <p:notesViewPr>
    <p:cSldViewPr>
      <p:cViewPr varScale="1">
        <p:scale>
          <a:sx n="114" d="100"/>
          <a:sy n="114" d="100"/>
        </p:scale>
        <p:origin x="2899" y="10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3075" name="Rectangle 3"/>
          <p:cNvSpPr>
            <a:spLocks noGrp="1" noChangeArrowheads="1"/>
          </p:cNvSpPr>
          <p:nvPr>
            <p:ph type="dt" sz="quarter" idx="1"/>
          </p:nvPr>
        </p:nvSpPr>
        <p:spPr bwMode="auto">
          <a:xfrm>
            <a:off x="695325" y="175081"/>
            <a:ext cx="23098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Tim Godfrey (EPRI)</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802.24</a:t>
            </a:r>
          </a:p>
        </p:txBody>
      </p:sp>
      <p:sp>
        <p:nvSpPr>
          <p:cNvPr id="2051" name="Rectangle 3"/>
          <p:cNvSpPr>
            <a:spLocks noGrp="1" noChangeArrowheads="1"/>
          </p:cNvSpPr>
          <p:nvPr>
            <p:ph type="dt" idx="1"/>
          </p:nvPr>
        </p:nvSpPr>
        <p:spPr bwMode="auto">
          <a:xfrm>
            <a:off x="654050" y="95706"/>
            <a:ext cx="273685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dirty="0"/>
              <a:t>July 2020</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Tim Godfrey (EPRI)</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802.24</a:t>
            </a:r>
          </a:p>
        </p:txBody>
      </p:sp>
      <p:sp>
        <p:nvSpPr>
          <p:cNvPr id="5" name="Rectangle 3"/>
          <p:cNvSpPr>
            <a:spLocks noGrp="1" noChangeArrowheads="1"/>
          </p:cNvSpPr>
          <p:nvPr>
            <p:ph type="dt" idx="1"/>
          </p:nvPr>
        </p:nvSpPr>
        <p:spPr>
          <a:xfrm>
            <a:off x="654050" y="95706"/>
            <a:ext cx="2736850" cy="215444"/>
          </a:xfrm>
          <a:ln/>
        </p:spPr>
        <p:txBody>
          <a:bodyPr/>
          <a:lstStyle/>
          <a:p>
            <a:r>
              <a:rPr lang="en-US" altLang="en-US" dirty="0"/>
              <a:t>July 2020</a:t>
            </a:r>
          </a:p>
        </p:txBody>
      </p:sp>
      <p:sp>
        <p:nvSpPr>
          <p:cNvPr id="6" name="Rectangle 6"/>
          <p:cNvSpPr>
            <a:spLocks noGrp="1" noChangeArrowheads="1"/>
          </p:cNvSpPr>
          <p:nvPr>
            <p:ph type="ftr" sz="quarter" idx="4"/>
          </p:nvPr>
        </p:nvSpPr>
        <p:spPr>
          <a:ln/>
        </p:spPr>
        <p:txBody>
          <a:bodyPr/>
          <a:lstStyle/>
          <a:p>
            <a:pPr lvl="4"/>
            <a:r>
              <a:rPr lang="en-US" altLang="en-US"/>
              <a:t>Tim Godfrey (EPRI)</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36858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5</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384175" y="701675"/>
            <a:ext cx="6165850"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smtClean="0"/>
              <a:pPr/>
              <a:t>‹#›</a:t>
            </a:fld>
            <a:endParaRPr lang="en-US" altLang="en-US"/>
          </a:p>
        </p:txBody>
      </p:sp>
    </p:spTree>
    <p:extLst>
      <p:ext uri="{BB962C8B-B14F-4D97-AF65-F5344CB8AC3E}">
        <p14:creationId xmlns:p14="http://schemas.microsoft.com/office/powerpoint/2010/main" val="248069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smtClean="0"/>
              <a:pPr/>
              <a:t>‹#›</a:t>
            </a:fld>
            <a:endParaRPr lang="en-US" altLang="en-US"/>
          </a:p>
        </p:txBody>
      </p:sp>
    </p:spTree>
    <p:extLst>
      <p:ext uri="{BB962C8B-B14F-4D97-AF65-F5344CB8AC3E}">
        <p14:creationId xmlns:p14="http://schemas.microsoft.com/office/powerpoint/2010/main" val="1360553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smtClean="0"/>
              <a:pPr/>
              <a:t>‹#›</a:t>
            </a:fld>
            <a:endParaRPr lang="en-US" altLang="en-US"/>
          </a:p>
        </p:txBody>
      </p:sp>
    </p:spTree>
    <p:extLst>
      <p:ext uri="{BB962C8B-B14F-4D97-AF65-F5344CB8AC3E}">
        <p14:creationId xmlns:p14="http://schemas.microsoft.com/office/powerpoint/2010/main" val="2268992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smtClean="0"/>
              <a:pPr/>
              <a:t>‹#›</a:t>
            </a:fld>
            <a:endParaRPr lang="en-US" altLang="en-US"/>
          </a:p>
        </p:txBody>
      </p:sp>
    </p:spTree>
    <p:extLst>
      <p:ext uri="{BB962C8B-B14F-4D97-AF65-F5344CB8AC3E}">
        <p14:creationId xmlns:p14="http://schemas.microsoft.com/office/powerpoint/2010/main" val="153159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40319"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smtClean="0"/>
              <a:pPr/>
              <a:t>‹#›</a:t>
            </a:fld>
            <a:endParaRPr lang="en-US" altLang="en-US"/>
          </a:p>
        </p:txBody>
      </p:sp>
    </p:spTree>
    <p:extLst>
      <p:ext uri="{BB962C8B-B14F-4D97-AF65-F5344CB8AC3E}">
        <p14:creationId xmlns:p14="http://schemas.microsoft.com/office/powerpoint/2010/main" val="27084043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smtClean="0"/>
              <a:pPr/>
              <a:t>‹#›</a:t>
            </a:fld>
            <a:endParaRPr lang="en-US" altLang="en-US"/>
          </a:p>
        </p:txBody>
      </p:sp>
    </p:spTree>
    <p:extLst>
      <p:ext uri="{BB962C8B-B14F-4D97-AF65-F5344CB8AC3E}">
        <p14:creationId xmlns:p14="http://schemas.microsoft.com/office/powerpoint/2010/main" val="32350403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smtClean="0"/>
              <a:pPr/>
              <a:t>‹#›</a:t>
            </a:fld>
            <a:endParaRPr lang="en-US" altLang="en-US"/>
          </a:p>
        </p:txBody>
      </p:sp>
    </p:spTree>
    <p:extLst>
      <p:ext uri="{BB962C8B-B14F-4D97-AF65-F5344CB8AC3E}">
        <p14:creationId xmlns:p14="http://schemas.microsoft.com/office/powerpoint/2010/main" val="2626716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914400" y="378281"/>
            <a:ext cx="21336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a:t>Tim Godfrey, EPRI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smtClean="0"/>
              <a:pPr/>
              <a:t>‹#›</a:t>
            </a:fld>
            <a:endParaRPr lang="en-US" altLang="en-US"/>
          </a:p>
        </p:txBody>
      </p:sp>
    </p:spTree>
    <p:extLst>
      <p:ext uri="{BB962C8B-B14F-4D97-AF65-F5344CB8AC3E}">
        <p14:creationId xmlns:p14="http://schemas.microsoft.com/office/powerpoint/2010/main" val="1211837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7315200" y="6475413"/>
            <a:ext cx="41656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Tim Godfrey, EPRI</a:t>
            </a:r>
            <a:endParaRPr lang="en-US" altLang="en-US" dirty="0"/>
          </a:p>
        </p:txBody>
      </p:sp>
      <p:sp>
        <p:nvSpPr>
          <p:cNvPr id="1030" name="Rectangle 6"/>
          <p:cNvSpPr>
            <a:spLocks noGrp="1" noChangeArrowheads="1"/>
          </p:cNvSpPr>
          <p:nvPr>
            <p:ph type="sldNum" sz="quarter" idx="4"/>
          </p:nvPr>
        </p:nvSpPr>
        <p:spPr bwMode="auto">
          <a:xfrm>
            <a:off x="5717198" y="6475413"/>
            <a:ext cx="85921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smtClean="0"/>
              <a:pPr/>
              <a:t>‹#›</a:t>
            </a:fld>
            <a:endParaRPr lang="en-US" altLang="en-US"/>
          </a:p>
        </p:txBody>
      </p:sp>
      <p:sp>
        <p:nvSpPr>
          <p:cNvPr id="1031" name="Rectangle 7"/>
          <p:cNvSpPr>
            <a:spLocks noChangeArrowheads="1"/>
          </p:cNvSpPr>
          <p:nvPr/>
        </p:nvSpPr>
        <p:spPr bwMode="auto">
          <a:xfrm>
            <a:off x="5689600" y="394156"/>
            <a:ext cx="5588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802.24-23-0016r4</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dirty="0"/>
          </a:p>
        </p:txBody>
      </p:sp>
      <p:sp>
        <p:nvSpPr>
          <p:cNvPr id="1033" name="Rectangle 9"/>
          <p:cNvSpPr>
            <a:spLocks noChangeArrowheads="1"/>
          </p:cNvSpPr>
          <p:nvPr/>
        </p:nvSpPr>
        <p:spPr bwMode="auto">
          <a:xfrm>
            <a:off x="914400" y="6475413"/>
            <a:ext cx="94826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1" name="Rectangle 7"/>
          <p:cNvSpPr>
            <a:spLocks noChangeArrowheads="1"/>
          </p:cNvSpPr>
          <p:nvPr/>
        </p:nvSpPr>
        <p:spPr bwMode="auto">
          <a:xfrm>
            <a:off x="914400" y="381000"/>
            <a:ext cx="5791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July 2023</a:t>
            </a:r>
          </a:p>
        </p:txBody>
      </p:sp>
    </p:spTree>
    <p:extLst>
      <p:ext uri="{BB962C8B-B14F-4D97-AF65-F5344CB8AC3E}">
        <p14:creationId xmlns:p14="http://schemas.microsoft.com/office/powerpoint/2010/main" val="22604707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19-01-00EC-for-wg-use-accessing-the-ieee-802-electronic-media-2023.pdf" TargetMode="External"/><Relationship Id="rId2" Type="http://schemas.openxmlformats.org/officeDocument/2006/relationships/hyperlink" Target="https://mentor.ieee.org/802electronicmedia"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24/dcn/22/24-22-0011-01-IoTg-internet-of-things-white-paper.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24/dcn/23/24-23-0007-02-0000-draft-afv-whitepaper.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epri.webex.com/epri/globalcallin.php?MTID=m260bc5a98bc37ae0e07076658829e469" TargetMode="External"/><Relationship Id="rId3" Type="http://schemas.openxmlformats.org/officeDocument/2006/relationships/hyperlink" Target="https://epri.webex.com/epri/j.php?MTID=m5ca7d23a458e8c55b53a40fe547c9147" TargetMode="External"/><Relationship Id="rId7" Type="http://schemas.openxmlformats.org/officeDocument/2006/relationships/hyperlink" Target="https://epri.webex.com/epri/j.php?MTID=mdb12d82e9fba8a2e248f2431cf3914b3" TargetMode="External"/><Relationship Id="rId2" Type="http://schemas.openxmlformats.org/officeDocument/2006/relationships/hyperlink" Target="https://cvent.me/NK7vPg" TargetMode="External"/><Relationship Id="rId1" Type="http://schemas.openxmlformats.org/officeDocument/2006/relationships/slideLayout" Target="../slideLayouts/slideLayout2.xml"/><Relationship Id="rId6" Type="http://schemas.openxmlformats.org/officeDocument/2006/relationships/hyperlink" Target="https://www.webex.com/pdf/tollfree_restrictions.pdf" TargetMode="External"/><Relationship Id="rId5" Type="http://schemas.openxmlformats.org/officeDocument/2006/relationships/hyperlink" Target="https://epri.webex.com/epri/globalcallin.php?MTID=m1081e09c8b9ce6b4c64b48511407e6b9" TargetMode="External"/><Relationship Id="rId4" Type="http://schemas.openxmlformats.org/officeDocument/2006/relationships/hyperlink" Target="https://epri.webex.com/epri/j.php?MTID=me15df82a9188758eec8caf09398e3e83"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24/dcn/23/24-23-0011-01-0000-low-latency-communications-white-paper-pdf-for-comment.pdf"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24/dcn/23/24-23-0012-00-0000-ieee-802-networks-for-vertical-applications-white-paper-pdf-for-comment.pdf"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Agenda and Meeting Presentation</a:t>
            </a:r>
          </a:p>
          <a:p>
            <a:endParaRPr lang="en-US" dirty="0"/>
          </a:p>
          <a:p>
            <a:r>
              <a:rPr lang="en-US" dirty="0"/>
              <a:t>July 2023 Plenary Meeting</a:t>
            </a:r>
          </a:p>
          <a:p>
            <a:r>
              <a:rPr lang="en-US" dirty="0"/>
              <a:t>Berlin, Germany</a:t>
            </a:r>
          </a:p>
          <a:p>
            <a:endParaRPr lang="en-US" dirty="0"/>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IEEE-SA standards activities shall allow the fair &amp;</a:t>
            </a:r>
            <a:br>
              <a:rPr lang="en-US" dirty="0">
                <a:solidFill>
                  <a:schemeClr val="accent5">
                    <a:lumMod val="50000"/>
                  </a:schemeClr>
                </a:solidFill>
              </a:rPr>
            </a:br>
            <a:r>
              <a:rPr lang="en-US" dirty="0">
                <a:solidFill>
                  <a:schemeClr val="accent5">
                    <a:lumMod val="50000"/>
                  </a:schemeClr>
                </a:solidFill>
              </a:rPr>
              <a:t>equitable consideration of all viewpoints</a:t>
            </a:r>
          </a:p>
        </p:txBody>
      </p:sp>
      <p:sp>
        <p:nvSpPr>
          <p:cNvPr id="3" name="Content Placeholder 2"/>
          <p:cNvSpPr>
            <a:spLocks noGrp="1"/>
          </p:cNvSpPr>
          <p:nvPr>
            <p:ph idx="1"/>
          </p:nvPr>
        </p:nvSpPr>
        <p:spPr>
          <a:xfrm>
            <a:off x="914400" y="1981200"/>
            <a:ext cx="10363200" cy="4419600"/>
          </a:xfrm>
        </p:spPr>
        <p:txBody>
          <a:bodyPr>
            <a:normAutofit fontScale="85000" lnSpcReduction="10000"/>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914400" y="1676400"/>
            <a:ext cx="10566400" cy="4495800"/>
          </a:xfrm>
        </p:spPr>
        <p:txBody>
          <a:bodyPr>
            <a:normAutofit fontScale="62500" lnSpcReduction="20000"/>
          </a:bodyPr>
          <a:lstStyle/>
          <a:p>
            <a:r>
              <a:rPr lang="en-US" dirty="0"/>
              <a:t>Attendance take on IMAT – This meeting will be accredited to attendance</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11</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Opening</a:t>
            </a:r>
          </a:p>
        </p:txBody>
      </p:sp>
      <p:sp>
        <p:nvSpPr>
          <p:cNvPr id="3" name="Content Placeholder 2"/>
          <p:cNvSpPr>
            <a:spLocks noGrp="1"/>
          </p:cNvSpPr>
          <p:nvPr>
            <p:ph idx="1"/>
          </p:nvPr>
        </p:nvSpPr>
        <p:spPr>
          <a:xfrm>
            <a:off x="914400" y="1828800"/>
            <a:ext cx="10566400" cy="4114800"/>
          </a:xfrm>
        </p:spPr>
        <p:txBody>
          <a:bodyPr>
            <a:normAutofit fontScale="85000" lnSpcReduction="20000"/>
          </a:bodyPr>
          <a:lstStyle/>
          <a:p>
            <a:endParaRPr lang="en-US" dirty="0"/>
          </a:p>
          <a:p>
            <a:r>
              <a:rPr lang="en-US" dirty="0"/>
              <a:t>Approve May 2023 TAG wireless interim minutes</a:t>
            </a:r>
          </a:p>
          <a:p>
            <a:pPr lvl="1"/>
            <a:r>
              <a:rPr lang="en-US" dirty="0"/>
              <a:t>802.24-23-0014r0</a:t>
            </a:r>
          </a:p>
          <a:p>
            <a:pPr lvl="1"/>
            <a:r>
              <a:rPr lang="en-US" dirty="0"/>
              <a:t>Approved unanimous</a:t>
            </a:r>
          </a:p>
          <a:p>
            <a:pPr lvl="1"/>
            <a:endParaRPr lang="en-US" dirty="0"/>
          </a:p>
          <a:p>
            <a:pPr lvl="1"/>
            <a:endParaRPr lang="en-US" dirty="0"/>
          </a:p>
          <a:p>
            <a:pPr lvl="1"/>
            <a:endParaRPr lang="en-US" dirty="0"/>
          </a:p>
          <a:p>
            <a:r>
              <a:rPr lang="en-US" dirty="0"/>
              <a:t>Action Items from May</a:t>
            </a:r>
          </a:p>
          <a:p>
            <a:pPr lvl="1"/>
            <a:r>
              <a:rPr lang="en-US" dirty="0"/>
              <a:t>Start Whitepaper Review poll  (done for 802.24)</a:t>
            </a:r>
          </a:p>
          <a:p>
            <a:pPr lvl="1"/>
            <a:r>
              <a:rPr lang="en-US" dirty="0"/>
              <a:t>Allan and Ben to coordinate on IoT White Paper and set date for ad-hoc teleconference.   (done)</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930398" y="6475413"/>
            <a:ext cx="432811" cy="184666"/>
          </a:xfrm>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11DC3-D0B7-46F3-AA2D-4A0A21B8970D}"/>
              </a:ext>
            </a:extLst>
          </p:cNvPr>
          <p:cNvSpPr>
            <a:spLocks noGrp="1"/>
          </p:cNvSpPr>
          <p:nvPr>
            <p:ph type="title"/>
          </p:nvPr>
        </p:nvSpPr>
        <p:spPr/>
        <p:txBody>
          <a:bodyPr/>
          <a:lstStyle/>
          <a:p>
            <a:r>
              <a:rPr lang="en-US" dirty="0"/>
              <a:t>Liaison Updates</a:t>
            </a:r>
          </a:p>
        </p:txBody>
      </p:sp>
      <p:sp>
        <p:nvSpPr>
          <p:cNvPr id="3" name="Content Placeholder 2">
            <a:extLst>
              <a:ext uri="{FF2B5EF4-FFF2-40B4-BE49-F238E27FC236}">
                <a16:creationId xmlns:a16="http://schemas.microsoft.com/office/drawing/2014/main" id="{B6FBFB69-2387-49A0-A9B5-4BD601FC9935}"/>
              </a:ext>
            </a:extLst>
          </p:cNvPr>
          <p:cNvSpPr>
            <a:spLocks noGrp="1"/>
          </p:cNvSpPr>
          <p:nvPr>
            <p:ph idx="1"/>
          </p:nvPr>
        </p:nvSpPr>
        <p:spPr>
          <a:xfrm>
            <a:off x="914400" y="1600200"/>
            <a:ext cx="10896600" cy="4724400"/>
          </a:xfrm>
        </p:spPr>
        <p:txBody>
          <a:bodyPr>
            <a:normAutofit fontScale="92500" lnSpcReduction="10000"/>
          </a:bodyPr>
          <a:lstStyle/>
          <a:p>
            <a:r>
              <a:rPr lang="en-US" sz="2400" dirty="0"/>
              <a:t>Wi-Fi Alliance (Informal)			&lt;vacant&gt;</a:t>
            </a:r>
          </a:p>
          <a:p>
            <a:r>
              <a:rPr lang="en-US" sz="2400" dirty="0"/>
              <a:t>CSA / Matter (Informal)			Clint Powell   Active</a:t>
            </a:r>
          </a:p>
          <a:p>
            <a:r>
              <a:rPr lang="en-US" sz="2400" dirty="0" err="1"/>
              <a:t>FiRa</a:t>
            </a:r>
            <a:r>
              <a:rPr lang="en-US" sz="2400" dirty="0"/>
              <a:t>  (UWB ranging based on 15.4)   Clint Powell  </a:t>
            </a:r>
          </a:p>
          <a:p>
            <a:r>
              <a:rPr lang="en-US" sz="2400" dirty="0"/>
              <a:t>CCC (access control and automotive key based on NFC, next gen will be UWB)   (new – liaison needed) </a:t>
            </a:r>
          </a:p>
          <a:p>
            <a:r>
              <a:rPr lang="en-US" sz="2400" dirty="0"/>
              <a:t>TIA-TR42	IoT Entity			Chris </a:t>
            </a:r>
            <a:r>
              <a:rPr lang="en-US" sz="2400" dirty="0" err="1"/>
              <a:t>DiMinico</a:t>
            </a:r>
            <a:endParaRPr lang="en-US" sz="2400" dirty="0"/>
          </a:p>
          <a:p>
            <a:pPr lvl="1"/>
            <a:r>
              <a:rPr lang="en-US" sz="2000" dirty="0"/>
              <a:t>ISO IEC WG3</a:t>
            </a:r>
          </a:p>
          <a:p>
            <a:r>
              <a:rPr lang="en-US" sz="2400" dirty="0"/>
              <a:t>Wi-SUN Alliance (informal)		Phil Beecher</a:t>
            </a:r>
          </a:p>
          <a:p>
            <a:r>
              <a:rPr lang="en-US" sz="2400" dirty="0"/>
              <a:t>802.18					Edward Au</a:t>
            </a:r>
          </a:p>
          <a:p>
            <a:r>
              <a:rPr lang="en-US" sz="2400" dirty="0"/>
              <a:t>ATIS TOPS 				&lt;vacant&gt;</a:t>
            </a:r>
          </a:p>
          <a:p>
            <a:endParaRPr lang="en-US" sz="2400" dirty="0"/>
          </a:p>
          <a:p>
            <a:r>
              <a:rPr lang="en-US" sz="2400" dirty="0"/>
              <a:t>Chris D – will identify a point of contact or potential liaison for automotive  (Steve Carlson). Also check with Jim Lansford.</a:t>
            </a:r>
          </a:p>
          <a:p>
            <a:endParaRPr lang="en-US" sz="2400" dirty="0"/>
          </a:p>
        </p:txBody>
      </p:sp>
      <p:sp>
        <p:nvSpPr>
          <p:cNvPr id="4" name="Footer Placeholder 3">
            <a:extLst>
              <a:ext uri="{FF2B5EF4-FFF2-40B4-BE49-F238E27FC236}">
                <a16:creationId xmlns:a16="http://schemas.microsoft.com/office/drawing/2014/main" id="{611074C8-E6EE-4E6A-85A6-19469732984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D85F0CE-BE1D-4DB7-92D4-80CD70EB12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1858319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DBB36-9E12-6DEA-D875-18098D1D4726}"/>
              </a:ext>
            </a:extLst>
          </p:cNvPr>
          <p:cNvSpPr>
            <a:spLocks noGrp="1"/>
          </p:cNvSpPr>
          <p:nvPr>
            <p:ph type="title"/>
          </p:nvPr>
        </p:nvSpPr>
        <p:spPr/>
        <p:txBody>
          <a:bodyPr/>
          <a:lstStyle/>
          <a:p>
            <a:r>
              <a:rPr lang="en-US" dirty="0"/>
              <a:t>Liaison Notes</a:t>
            </a:r>
          </a:p>
        </p:txBody>
      </p:sp>
      <p:sp>
        <p:nvSpPr>
          <p:cNvPr id="3" name="Content Placeholder 2">
            <a:extLst>
              <a:ext uri="{FF2B5EF4-FFF2-40B4-BE49-F238E27FC236}">
                <a16:creationId xmlns:a16="http://schemas.microsoft.com/office/drawing/2014/main" id="{AAD91425-3268-57EF-4FE1-67994DBCF6B6}"/>
              </a:ext>
            </a:extLst>
          </p:cNvPr>
          <p:cNvSpPr>
            <a:spLocks noGrp="1"/>
          </p:cNvSpPr>
          <p:nvPr>
            <p:ph idx="1"/>
          </p:nvPr>
        </p:nvSpPr>
        <p:spPr/>
        <p:txBody>
          <a:bodyPr>
            <a:normAutofit fontScale="92500" lnSpcReduction="10000"/>
          </a:bodyPr>
          <a:lstStyle/>
          <a:p>
            <a:r>
              <a:rPr lang="en-US" dirty="0"/>
              <a:t>802.18 RR TAG. </a:t>
            </a:r>
          </a:p>
          <a:p>
            <a:pPr lvl="1"/>
            <a:r>
              <a:rPr lang="en-US" dirty="0"/>
              <a:t>Global activity regarding 6 GHz band. In Europe upper part is for further consideration. </a:t>
            </a:r>
          </a:p>
          <a:p>
            <a:pPr lvl="1"/>
            <a:r>
              <a:rPr lang="en-US" dirty="0"/>
              <a:t>NTIA RFC comments submitted, FCC NOI related to spectrum future. IEEE 802 provided responses. </a:t>
            </a:r>
          </a:p>
          <a:p>
            <a:endParaRPr lang="en-US" dirty="0"/>
          </a:p>
          <a:p>
            <a:r>
              <a:rPr lang="en-US" dirty="0"/>
              <a:t>TIA-TR42	IoT Entity    and ISO IEC WG3 </a:t>
            </a:r>
          </a:p>
          <a:p>
            <a:pPr lvl="1"/>
            <a:r>
              <a:rPr lang="en-US" dirty="0"/>
              <a:t>Chris </a:t>
            </a:r>
            <a:r>
              <a:rPr lang="en-US" dirty="0" err="1"/>
              <a:t>DiMinico</a:t>
            </a:r>
            <a:r>
              <a:rPr lang="en-US" dirty="0"/>
              <a:t> – draft liaison letter to them and get their comments on white paper.</a:t>
            </a:r>
          </a:p>
        </p:txBody>
      </p:sp>
      <p:sp>
        <p:nvSpPr>
          <p:cNvPr id="4" name="Footer Placeholder 3">
            <a:extLst>
              <a:ext uri="{FF2B5EF4-FFF2-40B4-BE49-F238E27FC236}">
                <a16:creationId xmlns:a16="http://schemas.microsoft.com/office/drawing/2014/main" id="{A5C8F68B-1B0E-90A6-810E-2C836B2103E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8FD774B7-F6D4-9D1D-A46B-63C35F245B1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10823041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0402B-EAEC-82A7-8857-1A7AB2DE1DE6}"/>
              </a:ext>
            </a:extLst>
          </p:cNvPr>
          <p:cNvSpPr>
            <a:spLocks noGrp="1"/>
          </p:cNvSpPr>
          <p:nvPr>
            <p:ph type="title"/>
          </p:nvPr>
        </p:nvSpPr>
        <p:spPr/>
        <p:txBody>
          <a:bodyPr/>
          <a:lstStyle/>
          <a:p>
            <a:r>
              <a:rPr lang="en-US" dirty="0"/>
              <a:t>IEEE 802 Media for 2023</a:t>
            </a:r>
          </a:p>
        </p:txBody>
      </p:sp>
      <p:sp>
        <p:nvSpPr>
          <p:cNvPr id="3" name="Content Placeholder 2">
            <a:extLst>
              <a:ext uri="{FF2B5EF4-FFF2-40B4-BE49-F238E27FC236}">
                <a16:creationId xmlns:a16="http://schemas.microsoft.com/office/drawing/2014/main" id="{367CCAA5-33D0-3422-762A-1B22021BCEC7}"/>
              </a:ext>
            </a:extLst>
          </p:cNvPr>
          <p:cNvSpPr>
            <a:spLocks noGrp="1"/>
          </p:cNvSpPr>
          <p:nvPr>
            <p:ph idx="1"/>
          </p:nvPr>
        </p:nvSpPr>
        <p:spPr/>
        <p:txBody>
          <a:bodyPr/>
          <a:lstStyle/>
          <a:p>
            <a:r>
              <a:rPr lang="en-US" dirty="0"/>
              <a:t>Annual update of all IEEE 802 standards:</a:t>
            </a:r>
          </a:p>
          <a:p>
            <a:pPr lvl="1"/>
            <a:r>
              <a:rPr lang="en-US" b="0" i="0" dirty="0">
                <a:solidFill>
                  <a:srgbClr val="1155CC"/>
                </a:solidFill>
                <a:effectLst/>
                <a:latin typeface="Arial" panose="020B0604020202020204" pitchFamily="34" charset="0"/>
                <a:hlinkClick r:id="rId2"/>
              </a:rPr>
              <a:t>https://mentor.ieee.org/802electronicmedia</a:t>
            </a:r>
            <a:endParaRPr lang="en-US" b="0" i="0" dirty="0">
              <a:solidFill>
                <a:srgbClr val="1155CC"/>
              </a:solidFill>
              <a:effectLst/>
              <a:latin typeface="Arial" panose="020B0604020202020204" pitchFamily="34" charset="0"/>
            </a:endParaRPr>
          </a:p>
          <a:p>
            <a:r>
              <a:rPr lang="en-US" dirty="0">
                <a:solidFill>
                  <a:srgbClr val="1155CC"/>
                </a:solidFill>
                <a:latin typeface="Arial" panose="020B0604020202020204" pitchFamily="34" charset="0"/>
              </a:rPr>
              <a:t>Available this week (during July Plenary) to registered participants</a:t>
            </a:r>
          </a:p>
          <a:p>
            <a:endParaRPr lang="en-US" dirty="0">
              <a:solidFill>
                <a:srgbClr val="1155CC"/>
              </a:solidFill>
              <a:latin typeface="Arial" panose="020B0604020202020204" pitchFamily="34" charset="0"/>
            </a:endParaRPr>
          </a:p>
          <a:p>
            <a:r>
              <a:rPr lang="en-US" dirty="0">
                <a:solidFill>
                  <a:srgbClr val="1155CC"/>
                </a:solidFill>
                <a:latin typeface="Arial" panose="020B0604020202020204" pitchFamily="34" charset="0"/>
              </a:rPr>
              <a:t>Help file:</a:t>
            </a:r>
          </a:p>
          <a:p>
            <a:pPr lvl="1"/>
            <a:r>
              <a:rPr lang="en-US" sz="1400" dirty="0">
                <a:effectLst/>
                <a:latin typeface="Calibri" panose="020F0502020204030204" pitchFamily="34" charset="0"/>
                <a:ea typeface="Calibri" panose="020F0502020204030204" pitchFamily="34" charset="0"/>
                <a:hlinkClick r:id="rId3"/>
              </a:rPr>
              <a:t>https://mentor.ieee.org/802-ec/dcn/23/ec-23-0019-01-00EC-for-wg-use-accessing-the-ieee-802-electronic-media-2023.pdf</a:t>
            </a:r>
            <a:endParaRPr lang="en-US" sz="1400" dirty="0">
              <a:solidFill>
                <a:srgbClr val="1155CC"/>
              </a:solidFill>
              <a:effectLst/>
              <a:latin typeface="Arial" panose="020B0604020202020204" pitchFamily="34" charset="0"/>
              <a:ea typeface="Calibri" panose="020F0502020204030204" pitchFamily="34" charset="0"/>
            </a:endParaRPr>
          </a:p>
          <a:p>
            <a:endParaRPr lang="en-US" dirty="0"/>
          </a:p>
        </p:txBody>
      </p:sp>
      <p:sp>
        <p:nvSpPr>
          <p:cNvPr id="4" name="Footer Placeholder 3">
            <a:extLst>
              <a:ext uri="{FF2B5EF4-FFF2-40B4-BE49-F238E27FC236}">
                <a16:creationId xmlns:a16="http://schemas.microsoft.com/office/drawing/2014/main" id="{BE80EF0E-A698-454E-A373-B770D9CDBE9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48ECB7-997A-DA45-3C25-6AE49D12722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349157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001C9-E376-4DF8-9BF6-60901B3E15B1}"/>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25F2CF68-157A-4033-BD60-D52BEAC9A473}"/>
              </a:ext>
            </a:extLst>
          </p:cNvPr>
          <p:cNvSpPr>
            <a:spLocks noGrp="1"/>
          </p:cNvSpPr>
          <p:nvPr>
            <p:ph idx="1"/>
          </p:nvPr>
        </p:nvSpPr>
        <p:spPr>
          <a:xfrm>
            <a:off x="911469" y="1752600"/>
            <a:ext cx="10363200" cy="2895600"/>
          </a:xfrm>
        </p:spPr>
        <p:txBody>
          <a:bodyPr>
            <a:normAutofit fontScale="70000" lnSpcReduction="20000"/>
          </a:bodyPr>
          <a:lstStyle/>
          <a:p>
            <a:r>
              <a:rPr lang="en-US" dirty="0"/>
              <a:t>The 802 Solutions for Verticals could be a reason why 3GPP should care about IEEE 802 </a:t>
            </a:r>
          </a:p>
          <a:p>
            <a:r>
              <a:rPr lang="en-US" dirty="0"/>
              <a:t>Start review of entire document 12r5 – ask 802.1, 802.3, 802.11, 802.15, </a:t>
            </a:r>
          </a:p>
          <a:p>
            <a:pPr lvl="1"/>
            <a:r>
              <a:rPr lang="en-US" dirty="0"/>
              <a:t>Set up an </a:t>
            </a:r>
            <a:r>
              <a:rPr lang="en-US" dirty="0" err="1"/>
              <a:t>epoll</a:t>
            </a:r>
            <a:r>
              <a:rPr lang="en-US" dirty="0"/>
              <a:t> on mentor</a:t>
            </a:r>
          </a:p>
          <a:p>
            <a:pPr lvl="1"/>
            <a:r>
              <a:rPr lang="en-US" dirty="0"/>
              <a:t>Save review documents as PDF to get stable line numbers</a:t>
            </a:r>
          </a:p>
          <a:p>
            <a:r>
              <a:rPr lang="en-US" dirty="0"/>
              <a:t>For comment:</a:t>
            </a:r>
          </a:p>
          <a:p>
            <a:pPr lvl="1"/>
            <a:r>
              <a:rPr lang="en-US" dirty="0"/>
              <a:t>24-23-0012-00-0000-ieee-802-networks-for-vertical-applications-PDF-for-comment.pdf</a:t>
            </a:r>
          </a:p>
          <a:p>
            <a:pPr lvl="1"/>
            <a:endParaRPr lang="en-US" dirty="0"/>
          </a:p>
          <a:p>
            <a:pPr lvl="1"/>
            <a:endParaRPr lang="en-US" dirty="0"/>
          </a:p>
          <a:p>
            <a:pPr lvl="1"/>
            <a:endParaRPr lang="en-US" dirty="0"/>
          </a:p>
          <a:p>
            <a:pPr marL="0" indent="0">
              <a:buNone/>
            </a:pPr>
            <a:endParaRPr lang="en-US" dirty="0"/>
          </a:p>
        </p:txBody>
      </p:sp>
      <p:sp>
        <p:nvSpPr>
          <p:cNvPr id="4" name="Footer Placeholder 3">
            <a:extLst>
              <a:ext uri="{FF2B5EF4-FFF2-40B4-BE49-F238E27FC236}">
                <a16:creationId xmlns:a16="http://schemas.microsoft.com/office/drawing/2014/main" id="{B7CFF186-9736-43C3-9F71-8E830389870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9D7872B-F5E7-41F6-9DDF-2B98B1C72D46}"/>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graphicFrame>
        <p:nvGraphicFramePr>
          <p:cNvPr id="6" name="Table 5">
            <a:extLst>
              <a:ext uri="{FF2B5EF4-FFF2-40B4-BE49-F238E27FC236}">
                <a16:creationId xmlns:a16="http://schemas.microsoft.com/office/drawing/2014/main" id="{09D4B52A-5E2B-F290-F8DD-03311D1C8FA7}"/>
              </a:ext>
            </a:extLst>
          </p:cNvPr>
          <p:cNvGraphicFramePr>
            <a:graphicFrameLocks noGrp="1"/>
          </p:cNvGraphicFramePr>
          <p:nvPr>
            <p:extLst>
              <p:ext uri="{D42A27DB-BD31-4B8C-83A1-F6EECF244321}">
                <p14:modId xmlns:p14="http://schemas.microsoft.com/office/powerpoint/2010/main" val="2925138326"/>
              </p:ext>
            </p:extLst>
          </p:nvPr>
        </p:nvGraphicFramePr>
        <p:xfrm>
          <a:off x="870438" y="4960034"/>
          <a:ext cx="10439400" cy="1188720"/>
        </p:xfrm>
        <a:graphic>
          <a:graphicData uri="http://schemas.openxmlformats.org/drawingml/2006/table">
            <a:tbl>
              <a:tblPr/>
              <a:tblGrid>
                <a:gridCol w="1304925">
                  <a:extLst>
                    <a:ext uri="{9D8B030D-6E8A-4147-A177-3AD203B41FA5}">
                      <a16:colId xmlns:a16="http://schemas.microsoft.com/office/drawing/2014/main" val="2728916261"/>
                    </a:ext>
                  </a:extLst>
                </a:gridCol>
                <a:gridCol w="793506">
                  <a:extLst>
                    <a:ext uri="{9D8B030D-6E8A-4147-A177-3AD203B41FA5}">
                      <a16:colId xmlns:a16="http://schemas.microsoft.com/office/drawing/2014/main" val="205446899"/>
                    </a:ext>
                  </a:extLst>
                </a:gridCol>
                <a:gridCol w="609600">
                  <a:extLst>
                    <a:ext uri="{9D8B030D-6E8A-4147-A177-3AD203B41FA5}">
                      <a16:colId xmlns:a16="http://schemas.microsoft.com/office/drawing/2014/main" val="1254426473"/>
                    </a:ext>
                  </a:extLst>
                </a:gridCol>
                <a:gridCol w="381000">
                  <a:extLst>
                    <a:ext uri="{9D8B030D-6E8A-4147-A177-3AD203B41FA5}">
                      <a16:colId xmlns:a16="http://schemas.microsoft.com/office/drawing/2014/main" val="1737493317"/>
                    </a:ext>
                  </a:extLst>
                </a:gridCol>
                <a:gridCol w="1371600">
                  <a:extLst>
                    <a:ext uri="{9D8B030D-6E8A-4147-A177-3AD203B41FA5}">
                      <a16:colId xmlns:a16="http://schemas.microsoft.com/office/drawing/2014/main" val="2966342942"/>
                    </a:ext>
                  </a:extLst>
                </a:gridCol>
                <a:gridCol w="3368919">
                  <a:extLst>
                    <a:ext uri="{9D8B030D-6E8A-4147-A177-3AD203B41FA5}">
                      <a16:colId xmlns:a16="http://schemas.microsoft.com/office/drawing/2014/main" val="3007454698"/>
                    </a:ext>
                  </a:extLst>
                </a:gridCol>
                <a:gridCol w="1304925">
                  <a:extLst>
                    <a:ext uri="{9D8B030D-6E8A-4147-A177-3AD203B41FA5}">
                      <a16:colId xmlns:a16="http://schemas.microsoft.com/office/drawing/2014/main" val="3972421783"/>
                    </a:ext>
                  </a:extLst>
                </a:gridCol>
                <a:gridCol w="1304925">
                  <a:extLst>
                    <a:ext uri="{9D8B030D-6E8A-4147-A177-3AD203B41FA5}">
                      <a16:colId xmlns:a16="http://schemas.microsoft.com/office/drawing/2014/main" val="1565474059"/>
                    </a:ext>
                  </a:extLst>
                </a:gridCol>
              </a:tblGrid>
              <a:tr h="0">
                <a:tc>
                  <a:txBody>
                    <a:bodyPr/>
                    <a:lstStyle/>
                    <a:p>
                      <a:r>
                        <a:rPr lang="en-US"/>
                        <a:t>18-May-2023 ET</a:t>
                      </a:r>
                    </a:p>
                  </a:txBody>
                  <a:tcPr anchor="ctr">
                    <a:lnL>
                      <a:noFill/>
                    </a:lnL>
                    <a:lnR>
                      <a:noFill/>
                    </a:lnR>
                    <a:lnT>
                      <a:noFill/>
                    </a:lnT>
                    <a:lnB>
                      <a:noFill/>
                    </a:lnB>
                  </a:tcPr>
                </a:tc>
                <a:tc>
                  <a:txBody>
                    <a:bodyPr/>
                    <a:lstStyle/>
                    <a:p>
                      <a:r>
                        <a:rPr lang="en-US" dirty="0"/>
                        <a:t>2023</a:t>
                      </a:r>
                    </a:p>
                  </a:txBody>
                  <a:tcPr anchor="ctr">
                    <a:lnL>
                      <a:noFill/>
                    </a:lnL>
                    <a:lnR>
                      <a:noFill/>
                    </a:lnR>
                    <a:lnT>
                      <a:noFill/>
                    </a:lnT>
                    <a:lnB>
                      <a:noFill/>
                    </a:lnB>
                  </a:tcPr>
                </a:tc>
                <a:tc>
                  <a:txBody>
                    <a:bodyPr/>
                    <a:lstStyle/>
                    <a:p>
                      <a:r>
                        <a:rPr lang="en-US"/>
                        <a:t>12</a:t>
                      </a:r>
                    </a:p>
                  </a:txBody>
                  <a:tcPr anchor="ctr">
                    <a:lnL>
                      <a:noFill/>
                    </a:lnL>
                    <a:lnR>
                      <a:noFill/>
                    </a:lnR>
                    <a:lnT>
                      <a:noFill/>
                    </a:lnT>
                    <a:lnB>
                      <a:noFill/>
                    </a:lnB>
                  </a:tcPr>
                </a:tc>
                <a:tc>
                  <a:txBody>
                    <a:bodyPr/>
                    <a:lstStyle/>
                    <a:p>
                      <a:r>
                        <a:rPr lang="en-US" dirty="0"/>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IEEE 802 Networks for Vertical Applications White Paper (PDF-for-comment)</a:t>
                      </a:r>
                    </a:p>
                  </a:txBody>
                  <a:tcPr anchor="ctr">
                    <a:lnL>
                      <a:noFill/>
                    </a:lnL>
                    <a:lnR>
                      <a:noFill/>
                    </a:lnR>
                    <a:lnT>
                      <a:noFill/>
                    </a:lnT>
                    <a:lnB>
                      <a:noFill/>
                    </a:lnB>
                  </a:tcPr>
                </a:tc>
                <a:tc>
                  <a:txBody>
                    <a:bodyPr/>
                    <a:lstStyle/>
                    <a:p>
                      <a:r>
                        <a:rPr lang="en-US"/>
                        <a:t>802.24 TAG</a:t>
                      </a:r>
                    </a:p>
                  </a:txBody>
                  <a:tcPr anchor="ctr">
                    <a:lnL>
                      <a:noFill/>
                    </a:lnL>
                    <a:lnR>
                      <a:noFill/>
                    </a:lnR>
                    <a:lnT>
                      <a:noFill/>
                    </a:lnT>
                    <a:lnB>
                      <a:noFill/>
                    </a:lnB>
                  </a:tcPr>
                </a:tc>
                <a:tc>
                  <a:txBody>
                    <a:bodyPr/>
                    <a:lstStyle/>
                    <a:p>
                      <a:r>
                        <a:rPr lang="en-US" dirty="0"/>
                        <a:t>18-May-2023 17:39:07 ET</a:t>
                      </a:r>
                    </a:p>
                  </a:txBody>
                  <a:tcPr anchor="ctr">
                    <a:lnL>
                      <a:noFill/>
                    </a:lnL>
                    <a:lnR>
                      <a:noFill/>
                    </a:lnR>
                    <a:lnT>
                      <a:noFill/>
                    </a:lnT>
                    <a:lnB>
                      <a:noFill/>
                    </a:lnB>
                  </a:tcPr>
                </a:tc>
                <a:extLst>
                  <a:ext uri="{0D108BD9-81ED-4DB2-BD59-A6C34878D82A}">
                    <a16:rowId xmlns:a16="http://schemas.microsoft.com/office/drawing/2014/main" val="2085864127"/>
                  </a:ext>
                </a:extLst>
              </a:tr>
            </a:tbl>
          </a:graphicData>
        </a:graphic>
      </p:graphicFrame>
    </p:spTree>
    <p:extLst>
      <p:ext uri="{BB962C8B-B14F-4D97-AF65-F5344CB8AC3E}">
        <p14:creationId xmlns:p14="http://schemas.microsoft.com/office/powerpoint/2010/main" val="26883324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51B59-EEAA-21F7-2338-0DBCFD598FF2}"/>
              </a:ext>
            </a:extLst>
          </p:cNvPr>
          <p:cNvSpPr>
            <a:spLocks noGrp="1"/>
          </p:cNvSpPr>
          <p:nvPr>
            <p:ph type="title"/>
          </p:nvPr>
        </p:nvSpPr>
        <p:spPr/>
        <p:txBody>
          <a:bodyPr/>
          <a:lstStyle/>
          <a:p>
            <a:r>
              <a:rPr lang="en-US" dirty="0"/>
              <a:t>"IEEE 802 Solutions for Vertical Applications"</a:t>
            </a:r>
          </a:p>
        </p:txBody>
      </p:sp>
      <p:sp>
        <p:nvSpPr>
          <p:cNvPr id="3" name="Content Placeholder 2">
            <a:extLst>
              <a:ext uri="{FF2B5EF4-FFF2-40B4-BE49-F238E27FC236}">
                <a16:creationId xmlns:a16="http://schemas.microsoft.com/office/drawing/2014/main" id="{0B5D32C0-06C1-CEEA-89E9-26DFCAF3E18F}"/>
              </a:ext>
            </a:extLst>
          </p:cNvPr>
          <p:cNvSpPr>
            <a:spLocks noGrp="1"/>
          </p:cNvSpPr>
          <p:nvPr>
            <p:ph idx="1"/>
          </p:nvPr>
        </p:nvSpPr>
        <p:spPr/>
        <p:txBody>
          <a:bodyPr>
            <a:normAutofit/>
          </a:bodyPr>
          <a:lstStyle/>
          <a:p>
            <a:r>
              <a:rPr lang="en-US" dirty="0"/>
              <a:t>Comment Review spreadsheet in 24-23-0018-00-0000-802solutions-poll-comments.</a:t>
            </a:r>
          </a:p>
          <a:p>
            <a:endParaRPr lang="en-US" dirty="0"/>
          </a:p>
          <a:p>
            <a:r>
              <a:rPr lang="en-US" dirty="0"/>
              <a:t>24-22-0012-05-0000-ieee-802-networks-for-vertical-applications</a:t>
            </a:r>
          </a:p>
          <a:p>
            <a:r>
              <a:rPr lang="en-US" dirty="0"/>
              <a:t>Finish Max comments (Tim), add acronyms table. (Ann)</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2A571AA0-C037-3914-9A72-D368CF5EF6F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A50700E-AC40-5105-1F38-8F409E8A6D07}"/>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17</a:t>
            </a:fld>
            <a:endParaRPr lang="en-US" altLang="en-US"/>
          </a:p>
        </p:txBody>
      </p:sp>
    </p:spTree>
    <p:extLst>
      <p:ext uri="{BB962C8B-B14F-4D97-AF65-F5344CB8AC3E}">
        <p14:creationId xmlns:p14="http://schemas.microsoft.com/office/powerpoint/2010/main" val="31328428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802.24.2 IoT White Paper</a:t>
            </a:r>
          </a:p>
        </p:txBody>
      </p:sp>
      <p:sp>
        <p:nvSpPr>
          <p:cNvPr id="3" name="Content Placeholder 2"/>
          <p:cNvSpPr>
            <a:spLocks noGrp="1"/>
          </p:cNvSpPr>
          <p:nvPr>
            <p:ph idx="1"/>
          </p:nvPr>
        </p:nvSpPr>
        <p:spPr>
          <a:xfrm>
            <a:off x="1066800" y="1752600"/>
            <a:ext cx="10210800" cy="4343400"/>
          </a:xfrm>
        </p:spPr>
        <p:txBody>
          <a:bodyPr>
            <a:normAutofit/>
          </a:bodyPr>
          <a:lstStyle/>
          <a:p>
            <a:r>
              <a:rPr lang="en-US" dirty="0"/>
              <a:t>New Internet of Things White Paper </a:t>
            </a:r>
            <a:r>
              <a:rPr lang="en-US" dirty="0">
                <a:hlinkClick r:id="rId2"/>
              </a:rPr>
              <a:t>24-22-0011-01-IoTg-internet-of-things-white-paper</a:t>
            </a:r>
            <a:endParaRPr lang="en-US" dirty="0"/>
          </a:p>
          <a:p>
            <a:pPr lvl="1"/>
            <a:endParaRPr lang="en-US" dirty="0"/>
          </a:p>
        </p:txBody>
      </p:sp>
      <p:sp>
        <p:nvSpPr>
          <p:cNvPr id="4" name="Footer Placeholder 3"/>
          <p:cNvSpPr>
            <a:spLocks noGrp="1"/>
          </p:cNvSpPr>
          <p:nvPr>
            <p:ph type="ftr" sz="quarter" idx="11"/>
          </p:nvPr>
        </p:nvSpPr>
        <p:spPr>
          <a:xfrm>
            <a:off x="7315200" y="6475413"/>
            <a:ext cx="4165600" cy="184666"/>
          </a:xfrm>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14517356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206071-079C-2147-2A2E-57F6B1C3B8EA}"/>
              </a:ext>
            </a:extLst>
          </p:cNvPr>
          <p:cNvSpPr>
            <a:spLocks noGrp="1"/>
          </p:cNvSpPr>
          <p:nvPr>
            <p:ph type="title"/>
          </p:nvPr>
        </p:nvSpPr>
        <p:spPr/>
        <p:txBody>
          <a:bodyPr/>
          <a:lstStyle/>
          <a:p>
            <a:r>
              <a:rPr lang="en-US" dirty="0"/>
              <a:t>IoT White Paper</a:t>
            </a:r>
          </a:p>
        </p:txBody>
      </p:sp>
      <p:sp>
        <p:nvSpPr>
          <p:cNvPr id="3" name="Content Placeholder 2">
            <a:extLst>
              <a:ext uri="{FF2B5EF4-FFF2-40B4-BE49-F238E27FC236}">
                <a16:creationId xmlns:a16="http://schemas.microsoft.com/office/drawing/2014/main" id="{7024DDB7-8DE5-F3DF-B04E-839867362CF0}"/>
              </a:ext>
            </a:extLst>
          </p:cNvPr>
          <p:cNvSpPr>
            <a:spLocks noGrp="1"/>
          </p:cNvSpPr>
          <p:nvPr>
            <p:ph idx="1"/>
          </p:nvPr>
        </p:nvSpPr>
        <p:spPr/>
        <p:txBody>
          <a:bodyPr/>
          <a:lstStyle/>
          <a:p>
            <a:r>
              <a:rPr lang="en-US" dirty="0"/>
              <a:t>Contributions for July:</a:t>
            </a:r>
          </a:p>
          <a:p>
            <a:pPr lvl="1"/>
            <a:r>
              <a:rPr lang="en-US" dirty="0"/>
              <a:t>2023-0013r0 	IoT Task Group 	802.24.2 IOT-10BASE-T1L SPE Switches and Adapters 	Christopher </a:t>
            </a:r>
            <a:r>
              <a:rPr lang="en-US" dirty="0" err="1"/>
              <a:t>DiMinico</a:t>
            </a:r>
            <a:r>
              <a:rPr lang="en-US" dirty="0"/>
              <a:t> – </a:t>
            </a:r>
            <a:r>
              <a:rPr lang="en-US" dirty="0" err="1"/>
              <a:t>SenTekse</a:t>
            </a:r>
            <a:endParaRPr lang="en-US" dirty="0"/>
          </a:p>
          <a:p>
            <a:endParaRPr lang="en-US" dirty="0"/>
          </a:p>
          <a:p>
            <a:endParaRPr lang="en-US" dirty="0"/>
          </a:p>
        </p:txBody>
      </p:sp>
      <p:sp>
        <p:nvSpPr>
          <p:cNvPr id="4" name="Footer Placeholder 3">
            <a:extLst>
              <a:ext uri="{FF2B5EF4-FFF2-40B4-BE49-F238E27FC236}">
                <a16:creationId xmlns:a16="http://schemas.microsoft.com/office/drawing/2014/main" id="{CF7AC6E2-C120-270C-6C83-85333219137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381D4E1-1D94-D2A7-65A8-D3C908900BB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26131707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914400" y="3048000"/>
            <a:ext cx="10439400" cy="3124200"/>
          </a:xfrm>
          <a:ln/>
        </p:spPr>
        <p:txBody>
          <a:bodyPr>
            <a:normAutofit fontScale="9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t>802.24.2	IoT TG			Chris </a:t>
            </a:r>
            <a:r>
              <a:rPr lang="en-US" altLang="en-US" dirty="0" err="1"/>
              <a:t>DiMinico</a:t>
            </a:r>
            <a:endParaRPr lang="en-US" altLang="en-US" dirty="0"/>
          </a:p>
          <a:p>
            <a:r>
              <a:rPr lang="en-US" altLang="en-US" dirty="0"/>
              <a:t>25 Voting Members</a:t>
            </a:r>
          </a:p>
        </p:txBody>
      </p:sp>
      <p:sp>
        <p:nvSpPr>
          <p:cNvPr id="6" name="Slide Number Placeholder 5"/>
          <p:cNvSpPr>
            <a:spLocks noGrp="1"/>
          </p:cNvSpPr>
          <p:nvPr>
            <p:ph type="sldNum" sz="quarter" idx="12"/>
          </p:nvPr>
        </p:nvSpPr>
        <p:spPr>
          <a:xfrm>
            <a:off x="5930398" y="6475413"/>
            <a:ext cx="432811" cy="184666"/>
          </a:xfrm>
          <a:prstGeom prst="rect">
            <a:avLst/>
          </a:prstGeom>
        </p:spPr>
        <p:txBody>
          <a:bodyPr/>
          <a:lstStyle/>
          <a:p>
            <a:r>
              <a:rPr lang="en-US" altLang="en-US"/>
              <a:t>Slide </a:t>
            </a:r>
            <a:fld id="{21094F23-5605-4FD6-98C1-874C85FFA791}" type="slidenum">
              <a:rPr lang="en-US" altLang="en-US" smtClean="0"/>
              <a:pPr/>
              <a:t>2</a:t>
            </a:fld>
            <a:endParaRPr lang="en-US" altLang="en-US"/>
          </a:p>
        </p:txBody>
      </p:sp>
      <p:grpSp>
        <p:nvGrpSpPr>
          <p:cNvPr id="5" name="Group 12">
            <a:extLst>
              <a:ext uri="{FF2B5EF4-FFF2-40B4-BE49-F238E27FC236}">
                <a16:creationId xmlns:a16="http://schemas.microsoft.com/office/drawing/2014/main" id="{FE3287ED-0E24-4B57-A95A-5B7F1E934678}"/>
              </a:ext>
            </a:extLst>
          </p:cNvPr>
          <p:cNvGrpSpPr>
            <a:grpSpLocks/>
          </p:cNvGrpSpPr>
          <p:nvPr/>
        </p:nvGrpSpPr>
        <p:grpSpPr bwMode="auto">
          <a:xfrm>
            <a:off x="3200400" y="1600200"/>
            <a:ext cx="5943600" cy="1391444"/>
            <a:chOff x="827584" y="1412776"/>
            <a:chExt cx="7704856" cy="1440160"/>
          </a:xfrm>
          <a:solidFill>
            <a:schemeClr val="accent6">
              <a:lumMod val="20000"/>
              <a:lumOff val="80000"/>
            </a:schemeClr>
          </a:solidFill>
        </p:grpSpPr>
        <p:sp>
          <p:nvSpPr>
            <p:cNvPr id="7" name="Rectangle 6">
              <a:extLst>
                <a:ext uri="{FF2B5EF4-FFF2-40B4-BE49-F238E27FC236}">
                  <a16:creationId xmlns:a16="http://schemas.microsoft.com/office/drawing/2014/main" id="{535C678F-AFE1-47E9-8110-D7B68D53D3DB}"/>
                </a:ext>
              </a:extLst>
            </p:cNvPr>
            <p:cNvSpPr/>
            <p:nvPr/>
          </p:nvSpPr>
          <p:spPr bwMode="auto">
            <a:xfrm>
              <a:off x="1855152" y="1412776"/>
              <a:ext cx="5549051"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2000" b="1" dirty="0">
                  <a:latin typeface="Calibri" panose="020F0502020204030204" pitchFamily="34" charset="0"/>
                  <a:cs typeface="Calibri" panose="020F0502020204030204" pitchFamily="34" charset="0"/>
                </a:rPr>
                <a:t>802.24 Vertical Applications TAG</a:t>
              </a:r>
            </a:p>
          </p:txBody>
        </p:sp>
        <p:sp>
          <p:nvSpPr>
            <p:cNvPr id="8" name="Rectangle 7">
              <a:extLst>
                <a:ext uri="{FF2B5EF4-FFF2-40B4-BE49-F238E27FC236}">
                  <a16:creationId xmlns:a16="http://schemas.microsoft.com/office/drawing/2014/main" id="{79BA5A7E-7E6B-4781-BC0A-3BFD25FDE636}"/>
                </a:ext>
              </a:extLst>
            </p:cNvPr>
            <p:cNvSpPr/>
            <p:nvPr/>
          </p:nvSpPr>
          <p:spPr bwMode="auto">
            <a:xfrm>
              <a:off x="827584"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802.24.1 Smart Grid TG</a:t>
              </a:r>
            </a:p>
          </p:txBody>
        </p:sp>
        <p:sp>
          <p:nvSpPr>
            <p:cNvPr id="9" name="Rectangle 8">
              <a:extLst>
                <a:ext uri="{FF2B5EF4-FFF2-40B4-BE49-F238E27FC236}">
                  <a16:creationId xmlns:a16="http://schemas.microsoft.com/office/drawing/2014/main" id="{F9B4D763-FEF0-42EF-8BA2-5EEF1856AB96}"/>
                </a:ext>
              </a:extLst>
            </p:cNvPr>
            <p:cNvSpPr/>
            <p:nvPr/>
          </p:nvSpPr>
          <p:spPr bwMode="auto">
            <a:xfrm>
              <a:off x="4787622" y="2349247"/>
              <a:ext cx="3744818" cy="503689"/>
            </a:xfrm>
            <a:prstGeom prst="rect">
              <a:avLst/>
            </a:prstGeom>
            <a:grpFill/>
            <a:ln w="12700" cap="flat" cmpd="sng" algn="ctr">
              <a:solidFill>
                <a:schemeClr val="tx1"/>
              </a:solidFill>
              <a:prstDash val="solid"/>
              <a:round/>
              <a:headEnd type="none" w="sm" len="sm"/>
              <a:tailEnd type="none" w="sm" len="sm"/>
            </a:ln>
            <a:effectLst/>
          </p:spPr>
          <p:txBody>
            <a:bodyPr/>
            <a:lstStyle/>
            <a:p>
              <a:pPr algn="ctr">
                <a:defRPr/>
              </a:pPr>
              <a:r>
                <a:rPr lang="en-US" sz="1600" dirty="0">
                  <a:latin typeface="Calibri" panose="020F0502020204030204" pitchFamily="34" charset="0"/>
                  <a:cs typeface="Calibri" panose="020F0502020204030204" pitchFamily="34" charset="0"/>
                </a:rPr>
                <a:t>802.24.2 IoT TG</a:t>
              </a:r>
            </a:p>
          </p:txBody>
        </p:sp>
        <p:cxnSp>
          <p:nvCxnSpPr>
            <p:cNvPr id="10" name="Elbow Connector 9">
              <a:extLst>
                <a:ext uri="{FF2B5EF4-FFF2-40B4-BE49-F238E27FC236}">
                  <a16:creationId xmlns:a16="http://schemas.microsoft.com/office/drawing/2014/main" id="{9B22EF9D-286E-4B26-9C13-C251DE26C408}"/>
                </a:ext>
              </a:extLst>
            </p:cNvPr>
            <p:cNvCxnSpPr>
              <a:cxnSpLocks noChangeShapeType="1"/>
              <a:stCxn id="7" idx="2"/>
              <a:endCxn id="8" idx="0"/>
            </p:cNvCxnSpPr>
            <p:nvPr/>
          </p:nvCxnSpPr>
          <p:spPr bwMode="auto">
            <a:xfrm rot="5400000">
              <a:off x="3448445" y="1168015"/>
              <a:ext cx="432782" cy="1929684"/>
            </a:xfrm>
            <a:prstGeom prst="bentConnector3">
              <a:avLst>
                <a:gd name="adj1" fmla="val 50000"/>
              </a:avLst>
            </a:prstGeom>
            <a:grpFill/>
            <a:ln w="12700" algn="ctr">
              <a:solidFill>
                <a:schemeClr val="tx1"/>
              </a:solidFill>
              <a:round/>
              <a:headEnd type="none" w="sm" len="sm"/>
              <a:tailEnd type="triangle" w="med" len="med"/>
            </a:ln>
          </p:spPr>
        </p:cxnSp>
        <p:cxnSp>
          <p:nvCxnSpPr>
            <p:cNvPr id="11" name="Elbow Connector 11">
              <a:extLst>
                <a:ext uri="{FF2B5EF4-FFF2-40B4-BE49-F238E27FC236}">
                  <a16:creationId xmlns:a16="http://schemas.microsoft.com/office/drawing/2014/main" id="{A0E07E63-52F2-4AAB-9C72-78B29DB7E554}"/>
                </a:ext>
              </a:extLst>
            </p:cNvPr>
            <p:cNvCxnSpPr>
              <a:cxnSpLocks noChangeShapeType="1"/>
              <a:stCxn id="7" idx="2"/>
              <a:endCxn id="9" idx="0"/>
            </p:cNvCxnSpPr>
            <p:nvPr/>
          </p:nvCxnSpPr>
          <p:spPr bwMode="auto">
            <a:xfrm rot="16200000" flipH="1">
              <a:off x="5428463" y="1117678"/>
              <a:ext cx="432782" cy="2030355"/>
            </a:xfrm>
            <a:prstGeom prst="bentConnector3">
              <a:avLst>
                <a:gd name="adj1" fmla="val 50000"/>
              </a:avLst>
            </a:prstGeom>
            <a:grpFill/>
            <a:ln w="12700" algn="ctr">
              <a:solidFill>
                <a:schemeClr val="tx1"/>
              </a:solidFill>
              <a:round/>
              <a:headEnd type="none" w="sm" len="sm"/>
              <a:tailEnd type="triangle" w="med" len="med"/>
            </a:ln>
          </p:spPr>
        </p:cxnSp>
      </p:grpSp>
    </p:spTree>
    <p:extLst>
      <p:ext uri="{BB962C8B-B14F-4D97-AF65-F5344CB8AC3E}">
        <p14:creationId xmlns:p14="http://schemas.microsoft.com/office/powerpoint/2010/main" val="39534646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7E1D46-1869-41D7-B453-AC44203047B6}"/>
              </a:ext>
            </a:extLst>
          </p:cNvPr>
          <p:cNvSpPr>
            <a:spLocks noGrp="1"/>
          </p:cNvSpPr>
          <p:nvPr>
            <p:ph type="title"/>
          </p:nvPr>
        </p:nvSpPr>
        <p:spPr/>
        <p:txBody>
          <a:bodyPr/>
          <a:lstStyle/>
          <a:p>
            <a:r>
              <a:rPr lang="en-US" dirty="0"/>
              <a:t>IoT White Paper Discussion</a:t>
            </a:r>
          </a:p>
        </p:txBody>
      </p:sp>
      <p:sp>
        <p:nvSpPr>
          <p:cNvPr id="3" name="Content Placeholder 2">
            <a:extLst>
              <a:ext uri="{FF2B5EF4-FFF2-40B4-BE49-F238E27FC236}">
                <a16:creationId xmlns:a16="http://schemas.microsoft.com/office/drawing/2014/main" id="{F92781AD-CBCA-4247-8686-79ABEDBED4AF}"/>
              </a:ext>
            </a:extLst>
          </p:cNvPr>
          <p:cNvSpPr>
            <a:spLocks noGrp="1"/>
          </p:cNvSpPr>
          <p:nvPr>
            <p:ph idx="1"/>
          </p:nvPr>
        </p:nvSpPr>
        <p:spPr>
          <a:xfrm>
            <a:off x="914400" y="1447800"/>
            <a:ext cx="10363200" cy="4648200"/>
          </a:xfrm>
        </p:spPr>
        <p:txBody>
          <a:bodyPr>
            <a:normAutofit fontScale="47500" lnSpcReduction="20000"/>
          </a:bodyPr>
          <a:lstStyle/>
          <a:p>
            <a:r>
              <a:rPr lang="en-US" dirty="0"/>
              <a:t>Plan of action</a:t>
            </a:r>
          </a:p>
          <a:p>
            <a:pPr lvl="1"/>
            <a:r>
              <a:rPr lang="en-US" dirty="0"/>
              <a:t>Action Chris D. Incorporate parts of Single Pair Ethernet</a:t>
            </a:r>
          </a:p>
          <a:p>
            <a:pPr lvl="2"/>
            <a:r>
              <a:rPr lang="en-US" dirty="0"/>
              <a:t>Now included in 802.3-2022 Clause 146.   </a:t>
            </a:r>
          </a:p>
          <a:p>
            <a:pPr lvl="2"/>
            <a:r>
              <a:rPr lang="en-US" dirty="0"/>
              <a:t>IEC TS 63444 based on SPE with intrinsic safety application with and without POE. </a:t>
            </a:r>
          </a:p>
          <a:p>
            <a:pPr lvl="1"/>
            <a:r>
              <a:rPr lang="en-US" dirty="0"/>
              <a:t>Expand with Wireless 802 standards highlights.   (from low latency WP and original smart grid WP) show where they fit. </a:t>
            </a:r>
          </a:p>
          <a:p>
            <a:pPr lvl="2"/>
            <a:r>
              <a:rPr lang="en-US" dirty="0"/>
              <a:t>Re-use rate-vs range diagram?</a:t>
            </a:r>
          </a:p>
          <a:p>
            <a:pPr lvl="2"/>
            <a:r>
              <a:rPr lang="en-US" dirty="0"/>
              <a:t>Which standards are optimized for specific markets or applications? </a:t>
            </a:r>
          </a:p>
          <a:p>
            <a:pPr lvl="1"/>
            <a:r>
              <a:rPr lang="en-US" dirty="0"/>
              <a:t>Discussion on what IoT means today as the term has lost a specific meaning. </a:t>
            </a:r>
            <a:r>
              <a:rPr lang="en-US" dirty="0" err="1"/>
              <a:t>Iot</a:t>
            </a:r>
            <a:r>
              <a:rPr lang="en-US" dirty="0"/>
              <a:t> is deploying, but only partially conforming to standards.</a:t>
            </a:r>
          </a:p>
          <a:p>
            <a:pPr lvl="1"/>
            <a:r>
              <a:rPr lang="en-US" dirty="0"/>
              <a:t>White paper could address remaining issues to be solved.  Raise awareness of vertical applications and relation to IEEE802. </a:t>
            </a:r>
          </a:p>
          <a:p>
            <a:endParaRPr lang="en-US" dirty="0"/>
          </a:p>
          <a:p>
            <a:r>
              <a:rPr lang="en-US" dirty="0"/>
              <a:t>Target Audience</a:t>
            </a:r>
          </a:p>
          <a:p>
            <a:pPr lvl="1"/>
            <a:r>
              <a:rPr lang="en-US" dirty="0"/>
              <a:t>Architects or engineering leaders in vertical industries responsible for defining communications solutions for their IoT devices</a:t>
            </a:r>
          </a:p>
          <a:p>
            <a:endParaRPr lang="en-US" dirty="0"/>
          </a:p>
          <a:p>
            <a:r>
              <a:rPr lang="en-US" dirty="0"/>
              <a:t>Focus on use-cases, where there is less content elsewhere.  Define an outline, set boundaries for scope. </a:t>
            </a:r>
          </a:p>
          <a:p>
            <a:r>
              <a:rPr lang="en-US" dirty="0"/>
              <a:t>Co owners – Allen Jones and Ben Rolfe – will hold ad-hoc call</a:t>
            </a:r>
          </a:p>
          <a:p>
            <a:r>
              <a:rPr lang="en-US" dirty="0"/>
              <a:t>Recruit Volunteers:</a:t>
            </a:r>
          </a:p>
          <a:p>
            <a:pPr lvl="1"/>
            <a:r>
              <a:rPr lang="en-US" dirty="0"/>
              <a:t>Chris </a:t>
            </a:r>
            <a:r>
              <a:rPr lang="en-US" dirty="0" err="1"/>
              <a:t>DiMinico</a:t>
            </a:r>
            <a:r>
              <a:rPr lang="en-US" dirty="0"/>
              <a:t>  - wired</a:t>
            </a:r>
          </a:p>
          <a:p>
            <a:pPr lvl="1"/>
            <a:r>
              <a:rPr lang="en-US" dirty="0"/>
              <a:t>Phil Beecher</a:t>
            </a:r>
          </a:p>
          <a:p>
            <a:pPr lvl="1"/>
            <a:r>
              <a:rPr lang="en-US" dirty="0"/>
              <a:t>Ask Dave </a:t>
            </a:r>
            <a:r>
              <a:rPr lang="en-US" dirty="0" err="1"/>
              <a:t>Halasz</a:t>
            </a:r>
            <a:endParaRPr lang="en-US" dirty="0"/>
          </a:p>
          <a:p>
            <a:pPr lvl="1"/>
            <a:r>
              <a:rPr lang="en-US" dirty="0"/>
              <a:t>Jim Lansford (automotive)</a:t>
            </a:r>
          </a:p>
          <a:p>
            <a:endParaRPr lang="en-US" dirty="0"/>
          </a:p>
          <a:p>
            <a:pPr marL="0" indent="0">
              <a:buNone/>
            </a:pPr>
            <a:endParaRPr lang="en-US" dirty="0"/>
          </a:p>
        </p:txBody>
      </p:sp>
      <p:sp>
        <p:nvSpPr>
          <p:cNvPr id="4" name="Footer Placeholder 3">
            <a:extLst>
              <a:ext uri="{FF2B5EF4-FFF2-40B4-BE49-F238E27FC236}">
                <a16:creationId xmlns:a16="http://schemas.microsoft.com/office/drawing/2014/main" id="{AAE78DC8-D24E-48A7-AFB6-A367B96FD96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4472455-6DBE-43FF-924A-B11B056D95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24225751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4B35-BC5A-24B1-B83D-2FE197BDE747}"/>
              </a:ext>
            </a:extLst>
          </p:cNvPr>
          <p:cNvSpPr>
            <a:spLocks noGrp="1"/>
          </p:cNvSpPr>
          <p:nvPr>
            <p:ph type="title"/>
          </p:nvPr>
        </p:nvSpPr>
        <p:spPr/>
        <p:txBody>
          <a:bodyPr/>
          <a:lstStyle/>
          <a:p>
            <a:r>
              <a:rPr lang="en-US" dirty="0"/>
              <a:t>IoT White Paper Strategy</a:t>
            </a:r>
          </a:p>
        </p:txBody>
      </p:sp>
      <p:sp>
        <p:nvSpPr>
          <p:cNvPr id="3" name="Content Placeholder 2">
            <a:extLst>
              <a:ext uri="{FF2B5EF4-FFF2-40B4-BE49-F238E27FC236}">
                <a16:creationId xmlns:a16="http://schemas.microsoft.com/office/drawing/2014/main" id="{3AD0F6D2-A283-FFA1-BE9A-D3F5D79A3CB1}"/>
              </a:ext>
            </a:extLst>
          </p:cNvPr>
          <p:cNvSpPr>
            <a:spLocks noGrp="1"/>
          </p:cNvSpPr>
          <p:nvPr>
            <p:ph idx="1"/>
          </p:nvPr>
        </p:nvSpPr>
        <p:spPr/>
        <p:txBody>
          <a:bodyPr/>
          <a:lstStyle/>
          <a:p>
            <a:r>
              <a:rPr lang="en-US" dirty="0"/>
              <a:t>Existing WP draft 24-22-11r2 Alan Berkema</a:t>
            </a:r>
          </a:p>
          <a:p>
            <a:r>
              <a:rPr lang="en-US" dirty="0"/>
              <a:t>SPE (Chris </a:t>
            </a:r>
            <a:r>
              <a:rPr lang="en-US" dirty="0" err="1"/>
              <a:t>DiMinico</a:t>
            </a:r>
            <a:r>
              <a:rPr lang="en-US" dirty="0"/>
              <a:t>) 24-23-0013-00-IoTg-802-24-2-iot-10base-t1l-spe-switches-and-adapters.pdf</a:t>
            </a:r>
          </a:p>
          <a:p>
            <a:r>
              <a:rPr lang="en-US" dirty="0"/>
              <a:t>New draft from Ben and Allan </a:t>
            </a:r>
          </a:p>
          <a:p>
            <a:pPr lvl="1"/>
            <a:r>
              <a:rPr lang="en-US" dirty="0"/>
              <a:t>Roadmap for consolidation by September. </a:t>
            </a:r>
          </a:p>
          <a:p>
            <a:endParaRPr lang="en-US" dirty="0"/>
          </a:p>
          <a:p>
            <a:r>
              <a:rPr lang="en-US" dirty="0"/>
              <a:t>Need to refine the wireless standards aspects of IoT. </a:t>
            </a:r>
          </a:p>
          <a:p>
            <a:endParaRPr lang="en-US" dirty="0"/>
          </a:p>
        </p:txBody>
      </p:sp>
      <p:sp>
        <p:nvSpPr>
          <p:cNvPr id="4" name="Footer Placeholder 3">
            <a:extLst>
              <a:ext uri="{FF2B5EF4-FFF2-40B4-BE49-F238E27FC236}">
                <a16:creationId xmlns:a16="http://schemas.microsoft.com/office/drawing/2014/main" id="{186B950C-8079-E2C2-FF20-2CD1C6F02267}"/>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806D5E9-E3DC-D1C1-F85D-1FD9DAF3925E}"/>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21</a:t>
            </a:fld>
            <a:endParaRPr lang="en-US" altLang="en-US"/>
          </a:p>
        </p:txBody>
      </p:sp>
    </p:spTree>
    <p:extLst>
      <p:ext uri="{BB962C8B-B14F-4D97-AF65-F5344CB8AC3E}">
        <p14:creationId xmlns:p14="http://schemas.microsoft.com/office/powerpoint/2010/main" val="1647335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9B0C0A-4CF0-4BE5-A8BA-E99B82019517}"/>
              </a:ext>
            </a:extLst>
          </p:cNvPr>
          <p:cNvSpPr>
            <a:spLocks noGrp="1"/>
          </p:cNvSpPr>
          <p:nvPr>
            <p:ph type="title"/>
          </p:nvPr>
        </p:nvSpPr>
        <p:spPr/>
        <p:txBody>
          <a:bodyPr/>
          <a:lstStyle/>
          <a:p>
            <a:r>
              <a:rPr lang="en-US" dirty="0"/>
              <a:t>“Low latency” White Paper</a:t>
            </a:r>
          </a:p>
        </p:txBody>
      </p:sp>
      <p:sp>
        <p:nvSpPr>
          <p:cNvPr id="3" name="Content Placeholder 2">
            <a:extLst>
              <a:ext uri="{FF2B5EF4-FFF2-40B4-BE49-F238E27FC236}">
                <a16:creationId xmlns:a16="http://schemas.microsoft.com/office/drawing/2014/main" id="{98CDD10A-D17A-4D19-ACDF-E56AB68C17C6}"/>
              </a:ext>
            </a:extLst>
          </p:cNvPr>
          <p:cNvSpPr>
            <a:spLocks noGrp="1"/>
          </p:cNvSpPr>
          <p:nvPr>
            <p:ph idx="1"/>
          </p:nvPr>
        </p:nvSpPr>
        <p:spPr>
          <a:xfrm>
            <a:off x="914400" y="1981200"/>
            <a:ext cx="10515600" cy="4114800"/>
          </a:xfrm>
        </p:spPr>
        <p:txBody>
          <a:bodyPr>
            <a:normAutofit/>
          </a:bodyPr>
          <a:lstStyle/>
          <a:p>
            <a:r>
              <a:rPr lang="en-US" dirty="0"/>
              <a:t>Finalize and move into IEEE Editors</a:t>
            </a:r>
          </a:p>
          <a:p>
            <a:r>
              <a:rPr lang="en-US" dirty="0"/>
              <a:t>Comment Collection Initiated</a:t>
            </a:r>
          </a:p>
          <a:p>
            <a:pPr lvl="1"/>
            <a:r>
              <a:rPr lang="en-US" dirty="0"/>
              <a:t>Open Issues:  more details in section on standards </a:t>
            </a:r>
          </a:p>
          <a:p>
            <a:endParaRPr lang="en-US" dirty="0"/>
          </a:p>
          <a:p>
            <a:endParaRPr lang="en-US" dirty="0"/>
          </a:p>
        </p:txBody>
      </p:sp>
      <p:sp>
        <p:nvSpPr>
          <p:cNvPr id="4" name="Footer Placeholder 3">
            <a:extLst>
              <a:ext uri="{FF2B5EF4-FFF2-40B4-BE49-F238E27FC236}">
                <a16:creationId xmlns:a16="http://schemas.microsoft.com/office/drawing/2014/main" id="{3543921C-5A9E-4DC6-A37F-41CCD028BB4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2EB8714-5E0B-4F8F-992B-5DCC1227A6C3}"/>
              </a:ext>
            </a:extLst>
          </p:cNvPr>
          <p:cNvSpPr>
            <a:spLocks noGrp="1"/>
          </p:cNvSpPr>
          <p:nvPr>
            <p:ph type="sldNum" sz="quarter" idx="12"/>
          </p:nvPr>
        </p:nvSpPr>
        <p:spPr>
          <a:xfrm>
            <a:off x="5891926" y="6475413"/>
            <a:ext cx="509755" cy="184666"/>
          </a:xfrm>
        </p:spPr>
        <p:txBody>
          <a:bodyPr/>
          <a:lstStyle/>
          <a:p>
            <a:r>
              <a:rPr lang="en-US" altLang="en-US" dirty="0"/>
              <a:t>Slide </a:t>
            </a:r>
            <a:fld id="{D2793805-6678-4F90-9549-7863581D2258}" type="slidenum">
              <a:rPr lang="en-US" altLang="en-US" smtClean="0"/>
              <a:pPr/>
              <a:t>22</a:t>
            </a:fld>
            <a:endParaRPr lang="en-US" altLang="en-US" dirty="0"/>
          </a:p>
        </p:txBody>
      </p:sp>
      <p:graphicFrame>
        <p:nvGraphicFramePr>
          <p:cNvPr id="7" name="Table 6">
            <a:extLst>
              <a:ext uri="{FF2B5EF4-FFF2-40B4-BE49-F238E27FC236}">
                <a16:creationId xmlns:a16="http://schemas.microsoft.com/office/drawing/2014/main" id="{C2C31B24-FF1D-DC26-5C57-9886676C90C5}"/>
              </a:ext>
            </a:extLst>
          </p:cNvPr>
          <p:cNvGraphicFramePr>
            <a:graphicFrameLocks noGrp="1"/>
          </p:cNvGraphicFramePr>
          <p:nvPr>
            <p:extLst>
              <p:ext uri="{D42A27DB-BD31-4B8C-83A1-F6EECF244321}">
                <p14:modId xmlns:p14="http://schemas.microsoft.com/office/powerpoint/2010/main" val="2431539917"/>
              </p:ext>
            </p:extLst>
          </p:nvPr>
        </p:nvGraphicFramePr>
        <p:xfrm>
          <a:off x="838200" y="4227663"/>
          <a:ext cx="10972800" cy="1755476"/>
        </p:xfrm>
        <a:graphic>
          <a:graphicData uri="http://schemas.openxmlformats.org/drawingml/2006/table">
            <a:tbl>
              <a:tblPr/>
              <a:tblGrid>
                <a:gridCol w="1371600">
                  <a:extLst>
                    <a:ext uri="{9D8B030D-6E8A-4147-A177-3AD203B41FA5}">
                      <a16:colId xmlns:a16="http://schemas.microsoft.com/office/drawing/2014/main" val="2987025881"/>
                    </a:ext>
                  </a:extLst>
                </a:gridCol>
                <a:gridCol w="1371600">
                  <a:extLst>
                    <a:ext uri="{9D8B030D-6E8A-4147-A177-3AD203B41FA5}">
                      <a16:colId xmlns:a16="http://schemas.microsoft.com/office/drawing/2014/main" val="2410840168"/>
                    </a:ext>
                  </a:extLst>
                </a:gridCol>
                <a:gridCol w="1371600">
                  <a:extLst>
                    <a:ext uri="{9D8B030D-6E8A-4147-A177-3AD203B41FA5}">
                      <a16:colId xmlns:a16="http://schemas.microsoft.com/office/drawing/2014/main" val="2147485519"/>
                    </a:ext>
                  </a:extLst>
                </a:gridCol>
                <a:gridCol w="685800">
                  <a:extLst>
                    <a:ext uri="{9D8B030D-6E8A-4147-A177-3AD203B41FA5}">
                      <a16:colId xmlns:a16="http://schemas.microsoft.com/office/drawing/2014/main" val="3574731039"/>
                    </a:ext>
                  </a:extLst>
                </a:gridCol>
                <a:gridCol w="1295400">
                  <a:extLst>
                    <a:ext uri="{9D8B030D-6E8A-4147-A177-3AD203B41FA5}">
                      <a16:colId xmlns:a16="http://schemas.microsoft.com/office/drawing/2014/main" val="1572652288"/>
                    </a:ext>
                  </a:extLst>
                </a:gridCol>
                <a:gridCol w="2133600">
                  <a:extLst>
                    <a:ext uri="{9D8B030D-6E8A-4147-A177-3AD203B41FA5}">
                      <a16:colId xmlns:a16="http://schemas.microsoft.com/office/drawing/2014/main" val="571220058"/>
                    </a:ext>
                  </a:extLst>
                </a:gridCol>
                <a:gridCol w="1371600">
                  <a:extLst>
                    <a:ext uri="{9D8B030D-6E8A-4147-A177-3AD203B41FA5}">
                      <a16:colId xmlns:a16="http://schemas.microsoft.com/office/drawing/2014/main" val="1667860816"/>
                    </a:ext>
                  </a:extLst>
                </a:gridCol>
                <a:gridCol w="1371600">
                  <a:extLst>
                    <a:ext uri="{9D8B030D-6E8A-4147-A177-3AD203B41FA5}">
                      <a16:colId xmlns:a16="http://schemas.microsoft.com/office/drawing/2014/main" val="340995937"/>
                    </a:ext>
                  </a:extLst>
                </a:gridCol>
              </a:tblGrid>
              <a:tr h="685800">
                <a:tc>
                  <a:txBody>
                    <a:bodyPr/>
                    <a:lstStyle/>
                    <a:p>
                      <a:r>
                        <a:rPr lang="en-US" sz="1500" dirty="0"/>
                        <a:t>16-May-2023 ET</a:t>
                      </a:r>
                    </a:p>
                  </a:txBody>
                  <a:tcPr marL="77638" marR="77638" marT="38819" marB="38819" anchor="ctr">
                    <a:lnL>
                      <a:noFill/>
                    </a:lnL>
                    <a:lnR>
                      <a:noFill/>
                    </a:lnR>
                    <a:lnT>
                      <a:noFill/>
                    </a:lnT>
                    <a:lnB>
                      <a:noFill/>
                    </a:lnB>
                  </a:tcPr>
                </a:tc>
                <a:tc>
                  <a:txBody>
                    <a:bodyPr/>
                    <a:lstStyle/>
                    <a:p>
                      <a:r>
                        <a:rPr lang="en-US" sz="1500"/>
                        <a:t>2023</a:t>
                      </a:r>
                    </a:p>
                  </a:txBody>
                  <a:tcPr marL="77638" marR="77638" marT="38819" marB="38819" anchor="ctr">
                    <a:lnL>
                      <a:noFill/>
                    </a:lnL>
                    <a:lnR>
                      <a:noFill/>
                    </a:lnR>
                    <a:lnT>
                      <a:noFill/>
                    </a:lnT>
                    <a:lnB>
                      <a:noFill/>
                    </a:lnB>
                  </a:tcPr>
                </a:tc>
                <a:tc>
                  <a:txBody>
                    <a:bodyPr/>
                    <a:lstStyle/>
                    <a:p>
                      <a:r>
                        <a:rPr lang="en-US" sz="1500"/>
                        <a:t>11</a:t>
                      </a:r>
                    </a:p>
                  </a:txBody>
                  <a:tcPr marL="77638" marR="77638" marT="38819" marB="38819" anchor="ctr">
                    <a:lnL>
                      <a:noFill/>
                    </a:lnL>
                    <a:lnR>
                      <a:noFill/>
                    </a:lnR>
                    <a:lnT>
                      <a:noFill/>
                    </a:lnT>
                    <a:lnB>
                      <a:noFill/>
                    </a:lnB>
                  </a:tcPr>
                </a:tc>
                <a:tc>
                  <a:txBody>
                    <a:bodyPr/>
                    <a:lstStyle/>
                    <a:p>
                      <a:r>
                        <a:rPr lang="en-US" sz="1500"/>
                        <a:t>1</a:t>
                      </a:r>
                    </a:p>
                  </a:txBody>
                  <a:tcPr marL="77638" marR="77638" marT="38819" marB="38819" anchor="ctr">
                    <a:lnL>
                      <a:noFill/>
                    </a:lnL>
                    <a:lnR>
                      <a:noFill/>
                    </a:lnR>
                    <a:lnT>
                      <a:noFill/>
                    </a:lnT>
                    <a:lnB>
                      <a:noFill/>
                    </a:lnB>
                  </a:tcPr>
                </a:tc>
                <a:tc>
                  <a:txBody>
                    <a:bodyPr/>
                    <a:lstStyle/>
                    <a:p>
                      <a:r>
                        <a:rPr lang="en-US" sz="1500"/>
                        <a:t>TAG documents</a:t>
                      </a:r>
                    </a:p>
                  </a:txBody>
                  <a:tcPr marL="77638" marR="77638" marT="38819" marB="38819" anchor="ctr">
                    <a:lnL>
                      <a:noFill/>
                    </a:lnL>
                    <a:lnR>
                      <a:noFill/>
                    </a:lnR>
                    <a:lnT>
                      <a:noFill/>
                    </a:lnT>
                    <a:lnB>
                      <a:noFill/>
                    </a:lnB>
                  </a:tcPr>
                </a:tc>
                <a:tc>
                  <a:txBody>
                    <a:bodyPr/>
                    <a:lstStyle/>
                    <a:p>
                      <a:r>
                        <a:rPr lang="en-US" sz="1500"/>
                        <a:t>Low Latency Communications White Paper (PDF-for-comment)</a:t>
                      </a:r>
                    </a:p>
                  </a:txBody>
                  <a:tcPr marL="77638" marR="77638" marT="38819" marB="38819" anchor="ctr">
                    <a:lnL>
                      <a:noFill/>
                    </a:lnL>
                    <a:lnR>
                      <a:noFill/>
                    </a:lnR>
                    <a:lnT>
                      <a:noFill/>
                    </a:lnT>
                    <a:lnB>
                      <a:noFill/>
                    </a:lnB>
                  </a:tcPr>
                </a:tc>
                <a:tc>
                  <a:txBody>
                    <a:bodyPr/>
                    <a:lstStyle/>
                    <a:p>
                      <a:r>
                        <a:rPr lang="en-US" sz="1500"/>
                        <a:t>802.24 TAG</a:t>
                      </a:r>
                    </a:p>
                  </a:txBody>
                  <a:tcPr marL="77638" marR="77638" marT="38819" marB="38819" anchor="ctr">
                    <a:lnL>
                      <a:noFill/>
                    </a:lnL>
                    <a:lnR>
                      <a:noFill/>
                    </a:lnR>
                    <a:lnT>
                      <a:noFill/>
                    </a:lnT>
                    <a:lnB>
                      <a:noFill/>
                    </a:lnB>
                  </a:tcPr>
                </a:tc>
                <a:tc>
                  <a:txBody>
                    <a:bodyPr/>
                    <a:lstStyle/>
                    <a:p>
                      <a:r>
                        <a:rPr lang="en-US" sz="1500"/>
                        <a:t>17-May-2023 17:04:26 ET</a:t>
                      </a:r>
                    </a:p>
                  </a:txBody>
                  <a:tcPr marL="77638" marR="77638" marT="38819" marB="38819" anchor="ctr">
                    <a:lnL>
                      <a:noFill/>
                    </a:lnL>
                    <a:lnR>
                      <a:noFill/>
                    </a:lnR>
                    <a:lnT>
                      <a:noFill/>
                    </a:lnT>
                    <a:lnB>
                      <a:noFill/>
                    </a:lnB>
                  </a:tcPr>
                </a:tc>
                <a:extLst>
                  <a:ext uri="{0D108BD9-81ED-4DB2-BD59-A6C34878D82A}">
                    <a16:rowId xmlns:a16="http://schemas.microsoft.com/office/drawing/2014/main" val="3211112717"/>
                  </a:ext>
                </a:extLst>
              </a:tr>
              <a:tr h="685800">
                <a:tc>
                  <a:txBody>
                    <a:bodyPr/>
                    <a:lstStyle/>
                    <a:p>
                      <a:r>
                        <a:rPr lang="en-US" sz="1500"/>
                        <a:t>16-May-2023 ET</a:t>
                      </a:r>
                    </a:p>
                  </a:txBody>
                  <a:tcPr marL="77638" marR="77638" marT="38819" marB="38819" anchor="ctr">
                    <a:lnL>
                      <a:noFill/>
                    </a:lnL>
                    <a:lnR>
                      <a:noFill/>
                    </a:lnR>
                    <a:lnT>
                      <a:noFill/>
                    </a:lnT>
                    <a:lnB>
                      <a:noFill/>
                    </a:lnB>
                  </a:tcPr>
                </a:tc>
                <a:tc>
                  <a:txBody>
                    <a:bodyPr/>
                    <a:lstStyle/>
                    <a:p>
                      <a:r>
                        <a:rPr lang="en-US" sz="1500"/>
                        <a:t>2023</a:t>
                      </a:r>
                    </a:p>
                  </a:txBody>
                  <a:tcPr marL="77638" marR="77638" marT="38819" marB="38819" anchor="ctr">
                    <a:lnL>
                      <a:noFill/>
                    </a:lnL>
                    <a:lnR>
                      <a:noFill/>
                    </a:lnR>
                    <a:lnT>
                      <a:noFill/>
                    </a:lnT>
                    <a:lnB>
                      <a:noFill/>
                    </a:lnB>
                  </a:tcPr>
                </a:tc>
                <a:tc>
                  <a:txBody>
                    <a:bodyPr/>
                    <a:lstStyle/>
                    <a:p>
                      <a:r>
                        <a:rPr lang="en-US" sz="1500"/>
                        <a:t>10</a:t>
                      </a:r>
                    </a:p>
                  </a:txBody>
                  <a:tcPr marL="77638" marR="77638" marT="38819" marB="38819" anchor="ctr">
                    <a:lnL>
                      <a:noFill/>
                    </a:lnL>
                    <a:lnR>
                      <a:noFill/>
                    </a:lnR>
                    <a:lnT>
                      <a:noFill/>
                    </a:lnT>
                    <a:lnB>
                      <a:noFill/>
                    </a:lnB>
                  </a:tcPr>
                </a:tc>
                <a:tc>
                  <a:txBody>
                    <a:bodyPr/>
                    <a:lstStyle/>
                    <a:p>
                      <a:r>
                        <a:rPr lang="en-US" sz="1500"/>
                        <a:t>1</a:t>
                      </a:r>
                    </a:p>
                  </a:txBody>
                  <a:tcPr marL="77638" marR="77638" marT="38819" marB="38819" anchor="ctr">
                    <a:lnL>
                      <a:noFill/>
                    </a:lnL>
                    <a:lnR>
                      <a:noFill/>
                    </a:lnR>
                    <a:lnT>
                      <a:noFill/>
                    </a:lnT>
                    <a:lnB>
                      <a:noFill/>
                    </a:lnB>
                  </a:tcPr>
                </a:tc>
                <a:tc>
                  <a:txBody>
                    <a:bodyPr/>
                    <a:lstStyle/>
                    <a:p>
                      <a:r>
                        <a:rPr lang="en-US" sz="1500"/>
                        <a:t>TAG documents</a:t>
                      </a:r>
                    </a:p>
                  </a:txBody>
                  <a:tcPr marL="77638" marR="77638" marT="38819" marB="38819" anchor="ctr">
                    <a:lnL>
                      <a:noFill/>
                    </a:lnL>
                    <a:lnR>
                      <a:noFill/>
                    </a:lnR>
                    <a:lnT>
                      <a:noFill/>
                    </a:lnT>
                    <a:lnB>
                      <a:noFill/>
                    </a:lnB>
                  </a:tcPr>
                </a:tc>
                <a:tc>
                  <a:txBody>
                    <a:bodyPr/>
                    <a:lstStyle/>
                    <a:p>
                      <a:r>
                        <a:rPr lang="en-US" sz="1500"/>
                        <a:t>Low Latency Communication White Paper to Publication</a:t>
                      </a:r>
                    </a:p>
                  </a:txBody>
                  <a:tcPr marL="77638" marR="77638" marT="38819" marB="38819" anchor="ctr">
                    <a:lnL>
                      <a:noFill/>
                    </a:lnL>
                    <a:lnR>
                      <a:noFill/>
                    </a:lnR>
                    <a:lnT>
                      <a:noFill/>
                    </a:lnT>
                    <a:lnB>
                      <a:noFill/>
                    </a:lnB>
                  </a:tcPr>
                </a:tc>
                <a:tc>
                  <a:txBody>
                    <a:bodyPr/>
                    <a:lstStyle/>
                    <a:p>
                      <a:r>
                        <a:rPr lang="en-US" sz="1500"/>
                        <a:t>802.24 TAG</a:t>
                      </a:r>
                    </a:p>
                  </a:txBody>
                  <a:tcPr marL="77638" marR="77638" marT="38819" marB="38819" anchor="ctr">
                    <a:lnL>
                      <a:noFill/>
                    </a:lnL>
                    <a:lnR>
                      <a:noFill/>
                    </a:lnR>
                    <a:lnT>
                      <a:noFill/>
                    </a:lnT>
                    <a:lnB>
                      <a:noFill/>
                    </a:lnB>
                  </a:tcPr>
                </a:tc>
                <a:tc>
                  <a:txBody>
                    <a:bodyPr/>
                    <a:lstStyle/>
                    <a:p>
                      <a:r>
                        <a:rPr lang="en-US" sz="1500" dirty="0"/>
                        <a:t>16-May-2023 20:32:18 ET</a:t>
                      </a:r>
                    </a:p>
                  </a:txBody>
                  <a:tcPr marL="77638" marR="77638" marT="38819" marB="38819" anchor="ctr">
                    <a:lnL>
                      <a:noFill/>
                    </a:lnL>
                    <a:lnR>
                      <a:noFill/>
                    </a:lnR>
                    <a:lnT>
                      <a:noFill/>
                    </a:lnT>
                    <a:lnB>
                      <a:noFill/>
                    </a:lnB>
                  </a:tcPr>
                </a:tc>
                <a:extLst>
                  <a:ext uri="{0D108BD9-81ED-4DB2-BD59-A6C34878D82A}">
                    <a16:rowId xmlns:a16="http://schemas.microsoft.com/office/drawing/2014/main" val="2749882748"/>
                  </a:ext>
                </a:extLst>
              </a:tr>
            </a:tbl>
          </a:graphicData>
        </a:graphic>
      </p:graphicFrame>
    </p:spTree>
    <p:extLst>
      <p:ext uri="{BB962C8B-B14F-4D97-AF65-F5344CB8AC3E}">
        <p14:creationId xmlns:p14="http://schemas.microsoft.com/office/powerpoint/2010/main" val="530639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36C11-6670-1E21-7F16-C2354313A5DF}"/>
              </a:ext>
            </a:extLst>
          </p:cNvPr>
          <p:cNvSpPr>
            <a:spLocks noGrp="1"/>
          </p:cNvSpPr>
          <p:nvPr>
            <p:ph type="title"/>
          </p:nvPr>
        </p:nvSpPr>
        <p:spPr/>
        <p:txBody>
          <a:bodyPr/>
          <a:lstStyle/>
          <a:p>
            <a:r>
              <a:rPr lang="en-US" dirty="0"/>
              <a:t> 	IEEE 802 Networks for Vertical Applications Comment Resolutions</a:t>
            </a:r>
          </a:p>
        </p:txBody>
      </p:sp>
      <p:sp>
        <p:nvSpPr>
          <p:cNvPr id="3" name="Content Placeholder 2">
            <a:extLst>
              <a:ext uri="{FF2B5EF4-FFF2-40B4-BE49-F238E27FC236}">
                <a16:creationId xmlns:a16="http://schemas.microsoft.com/office/drawing/2014/main" id="{B6A9ABA3-5D88-DC69-F8A9-9AAA98528033}"/>
              </a:ext>
            </a:extLst>
          </p:cNvPr>
          <p:cNvSpPr>
            <a:spLocks noGrp="1"/>
          </p:cNvSpPr>
          <p:nvPr>
            <p:ph idx="1"/>
          </p:nvPr>
        </p:nvSpPr>
        <p:spPr>
          <a:xfrm>
            <a:off x="914400" y="2057400"/>
            <a:ext cx="10363200" cy="4114800"/>
          </a:xfrm>
        </p:spPr>
        <p:txBody>
          <a:bodyPr>
            <a:normAutofit fontScale="77500" lnSpcReduction="20000"/>
          </a:bodyPr>
          <a:lstStyle/>
          <a:p>
            <a:pPr lvl="1"/>
            <a:r>
              <a:rPr lang="en-US" dirty="0"/>
              <a:t>Contains July Updates: </a:t>
            </a:r>
          </a:p>
          <a:p>
            <a:pPr lvl="2"/>
            <a:r>
              <a:rPr lang="en-US" dirty="0"/>
              <a:t>2023-07-11- Current Version: 24-22-0012-05-0000-ieee-802-networks-for-vertical-applications.docx</a:t>
            </a:r>
          </a:p>
          <a:p>
            <a:pPr lvl="2"/>
            <a:r>
              <a:rPr lang="en-US" dirty="0"/>
              <a:t>Clean version with contributors to be saved as new doc: 24-23-0020-00-0000-ieee-802-networks-for-vertical-applications-word-for-comment.docx</a:t>
            </a:r>
          </a:p>
          <a:p>
            <a:pPr lvl="3"/>
            <a:r>
              <a:rPr lang="en-US" dirty="0"/>
              <a:t>Add Acronyms, update to 20r1</a:t>
            </a:r>
          </a:p>
          <a:p>
            <a:pPr lvl="2"/>
            <a:r>
              <a:rPr lang="en-US" dirty="0"/>
              <a:t>Comment Resolutions: 24-23-0018-01-0000-802solutions-poll-comments.xlsx</a:t>
            </a:r>
          </a:p>
          <a:p>
            <a:pPr lvl="1"/>
            <a:r>
              <a:rPr lang="en-US" dirty="0"/>
              <a:t>To be created and sent out for review after July: (header has to be changed to 24-23-0012-01 before generating PDF)</a:t>
            </a:r>
          </a:p>
          <a:p>
            <a:pPr lvl="2"/>
            <a:r>
              <a:rPr lang="en-US" dirty="0"/>
              <a:t>24-23-0012-01-0000-ieee-802-networks-for-vertical-applications-pdf-for-comment.pdf</a:t>
            </a:r>
          </a:p>
          <a:p>
            <a:pPr lvl="1"/>
            <a:r>
              <a:rPr lang="en-US" dirty="0"/>
              <a:t>PDF sent for review after May: </a:t>
            </a:r>
          </a:p>
          <a:p>
            <a:pPr lvl="2"/>
            <a:r>
              <a:rPr lang="en-US" dirty="0"/>
              <a:t>24-23-0012-00-0000-ieee-802-networks-for-vertical-applications-white-paper-pdf-for-comment.pdf</a:t>
            </a:r>
          </a:p>
        </p:txBody>
      </p:sp>
      <p:sp>
        <p:nvSpPr>
          <p:cNvPr id="4" name="Footer Placeholder 3">
            <a:extLst>
              <a:ext uri="{FF2B5EF4-FFF2-40B4-BE49-F238E27FC236}">
                <a16:creationId xmlns:a16="http://schemas.microsoft.com/office/drawing/2014/main" id="{660B1333-8B0D-6D21-1853-57D74B22ACB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2349979-FEA1-C43F-D38E-2CD33F56484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23</a:t>
            </a:fld>
            <a:endParaRPr lang="en-US" altLang="en-US"/>
          </a:p>
        </p:txBody>
      </p:sp>
    </p:spTree>
    <p:extLst>
      <p:ext uri="{BB962C8B-B14F-4D97-AF65-F5344CB8AC3E}">
        <p14:creationId xmlns:p14="http://schemas.microsoft.com/office/powerpoint/2010/main" val="34994985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36C11-6670-1E21-7F16-C2354313A5DF}"/>
              </a:ext>
            </a:extLst>
          </p:cNvPr>
          <p:cNvSpPr>
            <a:spLocks noGrp="1"/>
          </p:cNvSpPr>
          <p:nvPr>
            <p:ph type="title"/>
          </p:nvPr>
        </p:nvSpPr>
        <p:spPr/>
        <p:txBody>
          <a:bodyPr/>
          <a:lstStyle/>
          <a:p>
            <a:r>
              <a:rPr lang="en-US" dirty="0"/>
              <a:t>Low Latency White Paper Comment Resolution</a:t>
            </a:r>
          </a:p>
        </p:txBody>
      </p:sp>
      <p:sp>
        <p:nvSpPr>
          <p:cNvPr id="3" name="Content Placeholder 2">
            <a:extLst>
              <a:ext uri="{FF2B5EF4-FFF2-40B4-BE49-F238E27FC236}">
                <a16:creationId xmlns:a16="http://schemas.microsoft.com/office/drawing/2014/main" id="{B6A9ABA3-5D88-DC69-F8A9-9AAA98528033}"/>
              </a:ext>
            </a:extLst>
          </p:cNvPr>
          <p:cNvSpPr>
            <a:spLocks noGrp="1"/>
          </p:cNvSpPr>
          <p:nvPr>
            <p:ph idx="1"/>
          </p:nvPr>
        </p:nvSpPr>
        <p:spPr/>
        <p:txBody>
          <a:bodyPr>
            <a:normAutofit fontScale="77500" lnSpcReduction="20000"/>
          </a:bodyPr>
          <a:lstStyle/>
          <a:p>
            <a:pPr lvl="1"/>
            <a:r>
              <a:rPr lang="en-US" dirty="0"/>
              <a:t>Contains July Updates: </a:t>
            </a:r>
          </a:p>
          <a:p>
            <a:pPr lvl="2"/>
            <a:r>
              <a:rPr lang="en-US" dirty="0"/>
              <a:t>24-23-0010-03-0000-low-latency-communication-white-paper-word-for-comments.docx   uploaded after July Meeting</a:t>
            </a:r>
          </a:p>
          <a:p>
            <a:pPr lvl="3"/>
            <a:r>
              <a:rPr lang="en-US" dirty="0"/>
              <a:t>Acronyms added as 10r4. </a:t>
            </a:r>
          </a:p>
          <a:p>
            <a:pPr lvl="2"/>
            <a:r>
              <a:rPr lang="en-US" dirty="0"/>
              <a:t>Comment Resolutions: 24-23-0019-01-0000-low-latency-poll-comments.xlsx</a:t>
            </a:r>
          </a:p>
          <a:p>
            <a:pPr lvl="2"/>
            <a:r>
              <a:rPr lang="en-US" dirty="0"/>
              <a:t>Additional Comment Resolutions: 24-23-0019-03-0000-low-latency-poll-comments.xlsx</a:t>
            </a:r>
          </a:p>
          <a:p>
            <a:pPr lvl="2"/>
            <a:endParaRPr lang="en-US" dirty="0"/>
          </a:p>
          <a:p>
            <a:pPr lvl="1"/>
            <a:r>
              <a:rPr lang="en-US" dirty="0"/>
              <a:t>To be created and sent out for review after July: (header has to be changed to 24-23-0011-02 before generating PDF)</a:t>
            </a:r>
          </a:p>
          <a:p>
            <a:pPr lvl="2"/>
            <a:r>
              <a:rPr lang="en-US" dirty="0"/>
              <a:t>24-23-0011-02-0000-low-latency-communications-white-paper-pdf-for-comment.pdf</a:t>
            </a:r>
          </a:p>
          <a:p>
            <a:pPr lvl="1"/>
            <a:r>
              <a:rPr lang="en-US" dirty="0"/>
              <a:t>PDF set for review after May: </a:t>
            </a:r>
          </a:p>
          <a:p>
            <a:pPr lvl="2"/>
            <a:r>
              <a:rPr lang="en-US" dirty="0"/>
              <a:t>24-23-0011-01-0000-low-latency-communications-white-paper-pdf-for-comment.pdf</a:t>
            </a:r>
          </a:p>
        </p:txBody>
      </p:sp>
      <p:sp>
        <p:nvSpPr>
          <p:cNvPr id="4" name="Footer Placeholder 3">
            <a:extLst>
              <a:ext uri="{FF2B5EF4-FFF2-40B4-BE49-F238E27FC236}">
                <a16:creationId xmlns:a16="http://schemas.microsoft.com/office/drawing/2014/main" id="{660B1333-8B0D-6D21-1853-57D74B22ACB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2349979-FEA1-C43F-D38E-2CD33F56484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24</a:t>
            </a:fld>
            <a:endParaRPr lang="en-US" altLang="en-US"/>
          </a:p>
        </p:txBody>
      </p:sp>
    </p:spTree>
    <p:extLst>
      <p:ext uri="{BB962C8B-B14F-4D97-AF65-F5344CB8AC3E}">
        <p14:creationId xmlns:p14="http://schemas.microsoft.com/office/powerpoint/2010/main" val="7929769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3EA66A-B61C-A0A4-158F-F167C54CA5B7}"/>
              </a:ext>
            </a:extLst>
          </p:cNvPr>
          <p:cNvSpPr>
            <a:spLocks noGrp="1"/>
          </p:cNvSpPr>
          <p:nvPr>
            <p:ph type="title"/>
          </p:nvPr>
        </p:nvSpPr>
        <p:spPr/>
        <p:txBody>
          <a:bodyPr/>
          <a:lstStyle/>
          <a:p>
            <a:r>
              <a:rPr lang="en-US" dirty="0"/>
              <a:t>AFV Communications - White Paper</a:t>
            </a:r>
          </a:p>
        </p:txBody>
      </p:sp>
      <p:sp>
        <p:nvSpPr>
          <p:cNvPr id="3" name="Content Placeholder 2">
            <a:extLst>
              <a:ext uri="{FF2B5EF4-FFF2-40B4-BE49-F238E27FC236}">
                <a16:creationId xmlns:a16="http://schemas.microsoft.com/office/drawing/2014/main" id="{B0EB9829-47E1-77D0-6522-97BC8503EAB3}"/>
              </a:ext>
            </a:extLst>
          </p:cNvPr>
          <p:cNvSpPr>
            <a:spLocks noGrp="1"/>
          </p:cNvSpPr>
          <p:nvPr>
            <p:ph idx="1"/>
          </p:nvPr>
        </p:nvSpPr>
        <p:spPr/>
        <p:txBody>
          <a:bodyPr>
            <a:normAutofit fontScale="85000" lnSpcReduction="20000"/>
          </a:bodyPr>
          <a:lstStyle/>
          <a:p>
            <a:r>
              <a:rPr lang="en-US" dirty="0"/>
              <a:t>Types of AFV sites:  residential, commercial vehicle depot, public transport site, long haul freight transportation.  (Public parking facilities)</a:t>
            </a:r>
          </a:p>
          <a:p>
            <a:r>
              <a:rPr lang="en-US" dirty="0"/>
              <a:t>Long dwell / short dwell  </a:t>
            </a:r>
          </a:p>
          <a:p>
            <a:r>
              <a:rPr lang="en-US" dirty="0"/>
              <a:t>High power / lower power</a:t>
            </a:r>
          </a:p>
          <a:p>
            <a:r>
              <a:rPr lang="en-US" dirty="0"/>
              <a:t>Communications requirements: data volume, resilience, reliability. </a:t>
            </a:r>
          </a:p>
          <a:p>
            <a:pPr lvl="1"/>
            <a:r>
              <a:rPr lang="en-US" dirty="0"/>
              <a:t>Ancillary communication to vehicles (maps, firmware and software updates for vehicles, inventory tracking, logistics, media, </a:t>
            </a:r>
            <a:r>
              <a:rPr lang="en-US" dirty="0" err="1"/>
              <a:t>etc</a:t>
            </a:r>
            <a:r>
              <a:rPr lang="en-US" dirty="0"/>
              <a:t>)</a:t>
            </a:r>
          </a:p>
          <a:p>
            <a:r>
              <a:rPr lang="en-US" dirty="0"/>
              <a:t>Relate to the use of IEEE 802 technologies as the solution</a:t>
            </a:r>
          </a:p>
        </p:txBody>
      </p:sp>
      <p:sp>
        <p:nvSpPr>
          <p:cNvPr id="4" name="Footer Placeholder 3">
            <a:extLst>
              <a:ext uri="{FF2B5EF4-FFF2-40B4-BE49-F238E27FC236}">
                <a16:creationId xmlns:a16="http://schemas.microsoft.com/office/drawing/2014/main" id="{8141E627-34F5-A0F2-9FF1-8CAAC040AB0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B914825-F8E7-DD30-0299-52882595728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25</a:t>
            </a:fld>
            <a:endParaRPr lang="en-US" altLang="en-US"/>
          </a:p>
        </p:txBody>
      </p:sp>
    </p:spTree>
    <p:extLst>
      <p:ext uri="{BB962C8B-B14F-4D97-AF65-F5344CB8AC3E}">
        <p14:creationId xmlns:p14="http://schemas.microsoft.com/office/powerpoint/2010/main" val="20199657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2458AC-6707-2437-E2E2-5A4F235FA5AD}"/>
              </a:ext>
            </a:extLst>
          </p:cNvPr>
          <p:cNvSpPr>
            <a:spLocks noGrp="1"/>
          </p:cNvSpPr>
          <p:nvPr>
            <p:ph type="title"/>
          </p:nvPr>
        </p:nvSpPr>
        <p:spPr/>
        <p:txBody>
          <a:bodyPr/>
          <a:lstStyle/>
          <a:p>
            <a:r>
              <a:rPr lang="en-US" dirty="0"/>
              <a:t>Contributions related to AFV White Paper</a:t>
            </a:r>
          </a:p>
        </p:txBody>
      </p:sp>
      <p:graphicFrame>
        <p:nvGraphicFramePr>
          <p:cNvPr id="6" name="Content Placeholder 5">
            <a:extLst>
              <a:ext uri="{FF2B5EF4-FFF2-40B4-BE49-F238E27FC236}">
                <a16:creationId xmlns:a16="http://schemas.microsoft.com/office/drawing/2014/main" id="{11EC442D-DB2C-CB84-B8C0-5AD6354EA003}"/>
              </a:ext>
            </a:extLst>
          </p:cNvPr>
          <p:cNvGraphicFramePr>
            <a:graphicFrameLocks noGrp="1"/>
          </p:cNvGraphicFramePr>
          <p:nvPr>
            <p:ph idx="1"/>
            <p:extLst>
              <p:ext uri="{D42A27DB-BD31-4B8C-83A1-F6EECF244321}">
                <p14:modId xmlns:p14="http://schemas.microsoft.com/office/powerpoint/2010/main" val="307714402"/>
              </p:ext>
            </p:extLst>
          </p:nvPr>
        </p:nvGraphicFramePr>
        <p:xfrm>
          <a:off x="1066800" y="2376646"/>
          <a:ext cx="10363200" cy="1737360"/>
        </p:xfrm>
        <a:graphic>
          <a:graphicData uri="http://schemas.openxmlformats.org/drawingml/2006/table">
            <a:tbl>
              <a:tblPr/>
              <a:tblGrid>
                <a:gridCol w="1727200">
                  <a:extLst>
                    <a:ext uri="{9D8B030D-6E8A-4147-A177-3AD203B41FA5}">
                      <a16:colId xmlns:a16="http://schemas.microsoft.com/office/drawing/2014/main" val="1964287876"/>
                    </a:ext>
                  </a:extLst>
                </a:gridCol>
                <a:gridCol w="1727200">
                  <a:extLst>
                    <a:ext uri="{9D8B030D-6E8A-4147-A177-3AD203B41FA5}">
                      <a16:colId xmlns:a16="http://schemas.microsoft.com/office/drawing/2014/main" val="3338977330"/>
                    </a:ext>
                  </a:extLst>
                </a:gridCol>
                <a:gridCol w="1727200">
                  <a:extLst>
                    <a:ext uri="{9D8B030D-6E8A-4147-A177-3AD203B41FA5}">
                      <a16:colId xmlns:a16="http://schemas.microsoft.com/office/drawing/2014/main" val="3529859474"/>
                    </a:ext>
                  </a:extLst>
                </a:gridCol>
                <a:gridCol w="1727200">
                  <a:extLst>
                    <a:ext uri="{9D8B030D-6E8A-4147-A177-3AD203B41FA5}">
                      <a16:colId xmlns:a16="http://schemas.microsoft.com/office/drawing/2014/main" val="1443652380"/>
                    </a:ext>
                  </a:extLst>
                </a:gridCol>
                <a:gridCol w="1727200">
                  <a:extLst>
                    <a:ext uri="{9D8B030D-6E8A-4147-A177-3AD203B41FA5}">
                      <a16:colId xmlns:a16="http://schemas.microsoft.com/office/drawing/2014/main" val="3334935022"/>
                    </a:ext>
                  </a:extLst>
                </a:gridCol>
                <a:gridCol w="1727200">
                  <a:extLst>
                    <a:ext uri="{9D8B030D-6E8A-4147-A177-3AD203B41FA5}">
                      <a16:colId xmlns:a16="http://schemas.microsoft.com/office/drawing/2014/main" val="231494767"/>
                    </a:ext>
                  </a:extLst>
                </a:gridCol>
              </a:tblGrid>
              <a:tr h="0">
                <a:tc>
                  <a:txBody>
                    <a:bodyPr/>
                    <a:lstStyle/>
                    <a:p>
                      <a:r>
                        <a:rPr lang="en-US"/>
                        <a:t>2023</a:t>
                      </a:r>
                    </a:p>
                  </a:txBody>
                  <a:tcPr anchor="ctr">
                    <a:lnL>
                      <a:noFill/>
                    </a:lnL>
                    <a:lnR>
                      <a:noFill/>
                    </a:lnR>
                    <a:lnT>
                      <a:noFill/>
                    </a:lnT>
                    <a:lnB>
                      <a:noFill/>
                    </a:lnB>
                  </a:tcPr>
                </a:tc>
                <a:tc>
                  <a:txBody>
                    <a:bodyPr/>
                    <a:lstStyle/>
                    <a:p>
                      <a:r>
                        <a:rPr lang="en-US"/>
                        <a:t>15</a:t>
                      </a:r>
                    </a:p>
                  </a:txBody>
                  <a:tcPr anchor="ctr">
                    <a:lnL>
                      <a:noFill/>
                    </a:lnL>
                    <a:lnR>
                      <a:noFill/>
                    </a:lnR>
                    <a:lnT>
                      <a:noFill/>
                    </a:lnT>
                    <a:lnB>
                      <a:noFill/>
                    </a:lnB>
                  </a:tcPr>
                </a:tc>
                <a:tc>
                  <a:txBody>
                    <a:bodyPr/>
                    <a:lstStyle/>
                    <a:p>
                      <a:r>
                        <a:rPr lang="en-US"/>
                        <a:t>0</a:t>
                      </a:r>
                    </a:p>
                  </a:txBody>
                  <a:tcPr anchor="ctr">
                    <a:lnL>
                      <a:noFill/>
                    </a:lnL>
                    <a:lnR>
                      <a:noFill/>
                    </a:lnR>
                    <a:lnT>
                      <a:noFill/>
                    </a:lnT>
                    <a:lnB>
                      <a:noFill/>
                    </a:lnB>
                  </a:tcPr>
                </a:tc>
                <a:tc>
                  <a:txBody>
                    <a:bodyPr/>
                    <a:lstStyle/>
                    <a:p>
                      <a:r>
                        <a:rPr lang="en-US"/>
                        <a:t>TAG documents</a:t>
                      </a:r>
                    </a:p>
                  </a:txBody>
                  <a:tcPr anchor="ctr">
                    <a:lnL>
                      <a:noFill/>
                    </a:lnL>
                    <a:lnR>
                      <a:noFill/>
                    </a:lnR>
                    <a:lnT>
                      <a:noFill/>
                    </a:lnT>
                    <a:lnB>
                      <a:noFill/>
                    </a:lnB>
                  </a:tcPr>
                </a:tc>
                <a:tc>
                  <a:txBody>
                    <a:bodyPr/>
                    <a:lstStyle/>
                    <a:p>
                      <a:r>
                        <a:rPr lang="en-US"/>
                        <a:t>Proposed Texts and Figures of Clause 4.1.4 in the draft-afv-whitepaper</a:t>
                      </a:r>
                    </a:p>
                  </a:txBody>
                  <a:tcPr anchor="ctr">
                    <a:lnL>
                      <a:noFill/>
                    </a:lnL>
                    <a:lnR>
                      <a:noFill/>
                    </a:lnR>
                    <a:lnT>
                      <a:noFill/>
                    </a:lnT>
                    <a:lnB>
                      <a:noFill/>
                    </a:lnB>
                  </a:tcPr>
                </a:tc>
                <a:tc>
                  <a:txBody>
                    <a:bodyPr/>
                    <a:lstStyle/>
                    <a:p>
                      <a:r>
                        <a:rPr lang="en-US" dirty="0"/>
                        <a:t>Jin Seek Choi (</a:t>
                      </a:r>
                      <a:r>
                        <a:rPr lang="en-US" dirty="0" err="1"/>
                        <a:t>Hanyang</a:t>
                      </a:r>
                      <a:r>
                        <a:rPr lang="en-US" dirty="0"/>
                        <a:t> University)</a:t>
                      </a:r>
                    </a:p>
                  </a:txBody>
                  <a:tcPr anchor="ctr">
                    <a:lnL>
                      <a:noFill/>
                    </a:lnL>
                    <a:lnR>
                      <a:noFill/>
                    </a:lnR>
                    <a:lnT>
                      <a:noFill/>
                    </a:lnT>
                    <a:lnB>
                      <a:noFill/>
                    </a:lnB>
                  </a:tcPr>
                </a:tc>
                <a:extLst>
                  <a:ext uri="{0D108BD9-81ED-4DB2-BD59-A6C34878D82A}">
                    <a16:rowId xmlns:a16="http://schemas.microsoft.com/office/drawing/2014/main" val="1668368086"/>
                  </a:ext>
                </a:extLst>
              </a:tr>
            </a:tbl>
          </a:graphicData>
        </a:graphic>
      </p:graphicFrame>
      <p:sp>
        <p:nvSpPr>
          <p:cNvPr id="4" name="Footer Placeholder 3">
            <a:extLst>
              <a:ext uri="{FF2B5EF4-FFF2-40B4-BE49-F238E27FC236}">
                <a16:creationId xmlns:a16="http://schemas.microsoft.com/office/drawing/2014/main" id="{B787469F-A51B-06F6-AD18-6AF26EE356F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0DA9CF6C-9393-3956-4285-82E300034DD9}"/>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26</a:t>
            </a:fld>
            <a:endParaRPr lang="en-US" altLang="en-US"/>
          </a:p>
        </p:txBody>
      </p:sp>
    </p:spTree>
    <p:extLst>
      <p:ext uri="{BB962C8B-B14F-4D97-AF65-F5344CB8AC3E}">
        <p14:creationId xmlns:p14="http://schemas.microsoft.com/office/powerpoint/2010/main" val="10365715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E7810-54EE-142D-AA9A-A4744CDE22DA}"/>
              </a:ext>
            </a:extLst>
          </p:cNvPr>
          <p:cNvSpPr>
            <a:spLocks noGrp="1"/>
          </p:cNvSpPr>
          <p:nvPr>
            <p:ph type="title"/>
          </p:nvPr>
        </p:nvSpPr>
        <p:spPr/>
        <p:txBody>
          <a:bodyPr/>
          <a:lstStyle/>
          <a:p>
            <a:r>
              <a:rPr lang="en-US" dirty="0"/>
              <a:t>AFV White Paper</a:t>
            </a:r>
          </a:p>
        </p:txBody>
      </p:sp>
      <p:sp>
        <p:nvSpPr>
          <p:cNvPr id="3" name="Content Placeholder 2">
            <a:extLst>
              <a:ext uri="{FF2B5EF4-FFF2-40B4-BE49-F238E27FC236}">
                <a16:creationId xmlns:a16="http://schemas.microsoft.com/office/drawing/2014/main" id="{B6520870-9BD7-E889-B7E5-061EA43C5C84}"/>
              </a:ext>
            </a:extLst>
          </p:cNvPr>
          <p:cNvSpPr>
            <a:spLocks noGrp="1"/>
          </p:cNvSpPr>
          <p:nvPr>
            <p:ph idx="1"/>
          </p:nvPr>
        </p:nvSpPr>
        <p:spPr/>
        <p:txBody>
          <a:bodyPr>
            <a:normAutofit/>
          </a:bodyPr>
          <a:lstStyle/>
          <a:p>
            <a:r>
              <a:rPr lang="en-US" dirty="0"/>
              <a:t>Draft white paper  </a:t>
            </a:r>
            <a:r>
              <a:rPr lang="en-US" dirty="0">
                <a:hlinkClick r:id="rId2"/>
              </a:rPr>
              <a:t>802.24-23-0007r</a:t>
            </a:r>
            <a:r>
              <a:rPr lang="en-US" dirty="0"/>
              <a:t>3   </a:t>
            </a:r>
          </a:p>
          <a:p>
            <a:endParaRPr lang="en-US" dirty="0"/>
          </a:p>
          <a:p>
            <a:r>
              <a:rPr lang="en-US" dirty="0"/>
              <a:t>Notes:</a:t>
            </a:r>
          </a:p>
          <a:p>
            <a:pPr marL="457200" lvl="1" indent="0">
              <a:buNone/>
            </a:pPr>
            <a:endParaRPr lang="en-US" dirty="0"/>
          </a:p>
        </p:txBody>
      </p:sp>
      <p:sp>
        <p:nvSpPr>
          <p:cNvPr id="4" name="Footer Placeholder 3">
            <a:extLst>
              <a:ext uri="{FF2B5EF4-FFF2-40B4-BE49-F238E27FC236}">
                <a16:creationId xmlns:a16="http://schemas.microsoft.com/office/drawing/2014/main" id="{B69710D9-6CE2-E2AD-FF0E-74BD51F51950}"/>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7208213C-8592-06C4-B942-BF5C93FA5E5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27</a:t>
            </a:fld>
            <a:endParaRPr lang="en-US" altLang="en-US"/>
          </a:p>
        </p:txBody>
      </p:sp>
    </p:spTree>
    <p:extLst>
      <p:ext uri="{BB962C8B-B14F-4D97-AF65-F5344CB8AC3E}">
        <p14:creationId xmlns:p14="http://schemas.microsoft.com/office/powerpoint/2010/main" val="3370426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689C0-4DB6-4410-A623-4654AE615676}"/>
              </a:ext>
            </a:extLst>
          </p:cNvPr>
          <p:cNvSpPr>
            <a:spLocks noGrp="1"/>
          </p:cNvSpPr>
          <p:nvPr>
            <p:ph type="title"/>
          </p:nvPr>
        </p:nvSpPr>
        <p:spPr/>
        <p:txBody>
          <a:bodyPr/>
          <a:lstStyle/>
          <a:p>
            <a:r>
              <a:rPr lang="en-US" dirty="0"/>
              <a:t>Vertical Applications – Industry Standards Outreach</a:t>
            </a:r>
          </a:p>
        </p:txBody>
      </p:sp>
      <p:sp>
        <p:nvSpPr>
          <p:cNvPr id="3" name="Content Placeholder 2">
            <a:extLst>
              <a:ext uri="{FF2B5EF4-FFF2-40B4-BE49-F238E27FC236}">
                <a16:creationId xmlns:a16="http://schemas.microsoft.com/office/drawing/2014/main" id="{41F3A753-2842-452A-912B-67971DED6783}"/>
              </a:ext>
            </a:extLst>
          </p:cNvPr>
          <p:cNvSpPr>
            <a:spLocks noGrp="1"/>
          </p:cNvSpPr>
          <p:nvPr>
            <p:ph idx="1"/>
          </p:nvPr>
        </p:nvSpPr>
        <p:spPr>
          <a:xfrm>
            <a:off x="914400" y="1523999"/>
            <a:ext cx="10363200" cy="4951413"/>
          </a:xfrm>
        </p:spPr>
        <p:txBody>
          <a:bodyPr>
            <a:normAutofit fontScale="70000" lnSpcReduction="20000"/>
          </a:bodyPr>
          <a:lstStyle/>
          <a:p>
            <a:r>
              <a:rPr lang="en-US" dirty="0"/>
              <a:t>802.24 serving as an opportunity for vertical markets and stakeholders (transportation, oil/gas, </a:t>
            </a:r>
            <a:r>
              <a:rPr lang="en-US" dirty="0" err="1"/>
              <a:t>etc</a:t>
            </a:r>
            <a:r>
              <a:rPr lang="en-US" dirty="0"/>
              <a:t>) engage with IEEE 802 and identify relevant “standards gaps” that we result in new projects.</a:t>
            </a:r>
          </a:p>
          <a:p>
            <a:pPr lvl="1"/>
            <a:r>
              <a:rPr lang="en-US" dirty="0"/>
              <a:t>Identify the people connected with new market sectors.</a:t>
            </a:r>
          </a:p>
          <a:p>
            <a:pPr lvl="1"/>
            <a:r>
              <a:rPr lang="en-US" dirty="0"/>
              <a:t>802.24 would function as an all-802 TIG for identifying and clarifying standardization needs for vertical markets</a:t>
            </a:r>
          </a:p>
          <a:p>
            <a:pPr lvl="1"/>
            <a:r>
              <a:rPr lang="en-US" dirty="0"/>
              <a:t>Initiate activities to collaborate with WNG activities in Working Groups</a:t>
            </a:r>
          </a:p>
          <a:p>
            <a:r>
              <a:rPr lang="en-US" dirty="0"/>
              <a:t>Action Plan</a:t>
            </a:r>
          </a:p>
          <a:p>
            <a:pPr lvl="1"/>
            <a:r>
              <a:rPr lang="en-US" dirty="0"/>
              <a:t>Promote 802.24 as a venue for vertical stakeholders to initiate standardization</a:t>
            </a:r>
          </a:p>
          <a:p>
            <a:pPr lvl="1"/>
            <a:r>
              <a:rPr lang="en-US" dirty="0"/>
              <a:t>Partner with public visibility SC – further outreach to industry alliances and advocates.  Close the loop from external specs back into IEEE 802.  Document success stories to motivate.</a:t>
            </a:r>
          </a:p>
          <a:p>
            <a:pPr lvl="1"/>
            <a:r>
              <a:rPr lang="en-US" dirty="0"/>
              <a:t>Participate in any IEEE 802 Showcase events to bring in industry people who are not interested in being a standards developer, but want to know about standards, and how to get them initiated. </a:t>
            </a:r>
          </a:p>
          <a:p>
            <a:pPr lvl="1"/>
            <a:r>
              <a:rPr lang="en-US" dirty="0"/>
              <a:t>Engage and bring in new verticals at specific industry events and conferences </a:t>
            </a:r>
          </a:p>
          <a:p>
            <a:endParaRPr lang="en-US" dirty="0"/>
          </a:p>
          <a:p>
            <a:endParaRPr lang="en-US" dirty="0"/>
          </a:p>
          <a:p>
            <a:endParaRPr lang="en-US" dirty="0"/>
          </a:p>
          <a:p>
            <a:pPr lvl="1"/>
            <a:endParaRPr lang="en-US" dirty="0"/>
          </a:p>
          <a:p>
            <a:pPr lvl="1"/>
            <a:endParaRPr lang="en-US" dirty="0"/>
          </a:p>
        </p:txBody>
      </p:sp>
      <p:sp>
        <p:nvSpPr>
          <p:cNvPr id="4" name="Footer Placeholder 3">
            <a:extLst>
              <a:ext uri="{FF2B5EF4-FFF2-40B4-BE49-F238E27FC236}">
                <a16:creationId xmlns:a16="http://schemas.microsoft.com/office/drawing/2014/main" id="{3E087737-4E5F-4C12-BD75-36CD83624D89}"/>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41A9A0C1-C0A7-4FF0-8A2B-1C54C905C74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28</a:t>
            </a:fld>
            <a:endParaRPr lang="en-US" altLang="en-US"/>
          </a:p>
        </p:txBody>
      </p:sp>
    </p:spTree>
    <p:extLst>
      <p:ext uri="{BB962C8B-B14F-4D97-AF65-F5344CB8AC3E}">
        <p14:creationId xmlns:p14="http://schemas.microsoft.com/office/powerpoint/2010/main" val="24635201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Future TAG Activity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a:xfrm>
            <a:off x="914400" y="1828800"/>
            <a:ext cx="10668000" cy="4495800"/>
          </a:xfrm>
        </p:spPr>
        <p:txBody>
          <a:bodyPr>
            <a:normAutofit fontScale="47500" lnSpcReduction="20000"/>
          </a:bodyPr>
          <a:lstStyle/>
          <a:p>
            <a:r>
              <a:rPr lang="en-US" dirty="0"/>
              <a:t>Update of first Smart Grid white paper to address latest amendments of 802.15.4 u, v, w, x, y, Rev-me, (eventual) transition to 802.15.15 (new organization of documents to separate UWB from Narrowband)</a:t>
            </a:r>
          </a:p>
          <a:p>
            <a:pPr lvl="1"/>
            <a:r>
              <a:rPr lang="en-US" dirty="0"/>
              <a:t>New topics – integration of Gas/Water into electric metering, battery leaf nodes for low power. </a:t>
            </a:r>
          </a:p>
          <a:p>
            <a:pPr lvl="1"/>
            <a:endParaRPr lang="en-US" dirty="0"/>
          </a:p>
          <a:p>
            <a:r>
              <a:rPr lang="en-US" dirty="0"/>
              <a:t>A whitepaper/document for application-specific use cases of Sub 1GHz standards 802.15.4g and 802.11ah. How use mechanisms in 802.19.3</a:t>
            </a:r>
          </a:p>
          <a:p>
            <a:pPr lvl="1"/>
            <a:r>
              <a:rPr lang="en-US" dirty="0"/>
              <a:t>Can this also include applying 802.15.4s-2018 (Spectrum Resource Measurement Capability) in sub-1GHz spectrum?</a:t>
            </a:r>
          </a:p>
          <a:p>
            <a:pPr lvl="1"/>
            <a:r>
              <a:rPr lang="en-US" dirty="0"/>
              <a:t>New activities in Sub-1GHz.  Update to 11ah possible in 802.11-rev, also changes in 802.15. </a:t>
            </a:r>
          </a:p>
          <a:p>
            <a:pPr lvl="1"/>
            <a:endParaRPr lang="en-US" dirty="0"/>
          </a:p>
          <a:p>
            <a:r>
              <a:rPr lang="en-US" dirty="0"/>
              <a:t>IETF: Reliable and Available Wireless – see if there is any opportunity as it evolves? Is anyone involved in this?  If there is no involvement or knowledge, we’ll drop. (check the IETF updates in .11 and .15 first). </a:t>
            </a:r>
          </a:p>
          <a:p>
            <a:pPr lvl="1"/>
            <a:r>
              <a:rPr lang="en-US" dirty="0"/>
              <a:t>Ask Tero, coordinate with 802.15 IETF SC   (Attend Tutorial in May 2023 on RAW and DETNET)</a:t>
            </a:r>
          </a:p>
          <a:p>
            <a:pPr lvl="1"/>
            <a:r>
              <a:rPr lang="en-US" dirty="0"/>
              <a:t>Ann will report back from next IETF</a:t>
            </a:r>
          </a:p>
          <a:p>
            <a:endParaRPr lang="en-US" dirty="0"/>
          </a:p>
          <a:p>
            <a:r>
              <a:rPr lang="en-US" dirty="0"/>
              <a:t>TSN – movement of 802.1 and 802.3 towards specific profiles (related to vertical applications)  AVB, Industrial Automation, Automotive, Aerospace.  Select features out of base standards. TSN is a toolbox, profiles provide interoperability.  Integration of TSN into 802.11 and high availability, could affect TSN profiles. </a:t>
            </a:r>
          </a:p>
          <a:p>
            <a:endParaRPr lang="en-US" dirty="0"/>
          </a:p>
          <a:p>
            <a:pPr lvl="1"/>
            <a:endParaRPr lang="en-US" dirty="0"/>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29</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15DA3-F549-4831-9490-80BC7A811C43}"/>
              </a:ext>
            </a:extLst>
          </p:cNvPr>
          <p:cNvSpPr>
            <a:spLocks noGrp="1"/>
          </p:cNvSpPr>
          <p:nvPr>
            <p:ph type="title"/>
          </p:nvPr>
        </p:nvSpPr>
        <p:spPr>
          <a:xfrm>
            <a:off x="914400" y="685800"/>
            <a:ext cx="10363200" cy="609600"/>
          </a:xfrm>
        </p:spPr>
        <p:txBody>
          <a:bodyPr/>
          <a:lstStyle/>
          <a:p>
            <a:r>
              <a:rPr lang="en-US" dirty="0"/>
              <a:t>July Plenary - Meeting Plan</a:t>
            </a:r>
          </a:p>
        </p:txBody>
      </p:sp>
      <p:sp>
        <p:nvSpPr>
          <p:cNvPr id="3" name="Content Placeholder 2">
            <a:extLst>
              <a:ext uri="{FF2B5EF4-FFF2-40B4-BE49-F238E27FC236}">
                <a16:creationId xmlns:a16="http://schemas.microsoft.com/office/drawing/2014/main" id="{5869E525-D164-4700-8950-E8042AC09CC4}"/>
              </a:ext>
            </a:extLst>
          </p:cNvPr>
          <p:cNvSpPr>
            <a:spLocks noGrp="1"/>
          </p:cNvSpPr>
          <p:nvPr>
            <p:ph idx="1"/>
          </p:nvPr>
        </p:nvSpPr>
        <p:spPr>
          <a:xfrm>
            <a:off x="457200" y="1372751"/>
            <a:ext cx="11049000" cy="4648200"/>
          </a:xfrm>
        </p:spPr>
        <p:txBody>
          <a:bodyPr>
            <a:normAutofit/>
          </a:bodyPr>
          <a:lstStyle/>
          <a:p>
            <a:r>
              <a:rPr lang="en-US" sz="2400" dirty="0">
                <a:hlinkClick r:id="rId2"/>
              </a:rPr>
              <a:t>Registration</a:t>
            </a:r>
            <a:r>
              <a:rPr lang="en-US" sz="2000" dirty="0"/>
              <a:t> </a:t>
            </a:r>
            <a:r>
              <a:rPr lang="en-US" sz="2400" dirty="0">
                <a:effectLst/>
                <a:latin typeface="Arial" panose="020B0604020202020204" pitchFamily="34" charset="0"/>
                <a:ea typeface="Calibri" panose="020F0502020204030204" pitchFamily="34" charset="0"/>
              </a:rPr>
              <a:t>is required</a:t>
            </a:r>
          </a:p>
          <a:p>
            <a:r>
              <a:rPr lang="en-US" sz="2400" dirty="0">
                <a:effectLst/>
                <a:latin typeface="Arial" panose="020B0604020202020204" pitchFamily="34" charset="0"/>
                <a:ea typeface="Calibri" panose="020F0502020204030204" pitchFamily="34" charset="0"/>
              </a:rPr>
              <a:t>Two slots: </a:t>
            </a:r>
          </a:p>
          <a:p>
            <a:pPr lvl="1"/>
            <a:r>
              <a:rPr lang="en-US" sz="2000" dirty="0">
                <a:effectLst/>
                <a:latin typeface="Arial" panose="020B0604020202020204" pitchFamily="34" charset="0"/>
                <a:ea typeface="Calibri" panose="020F0502020204030204" pitchFamily="34" charset="0"/>
              </a:rPr>
              <a:t>Tuesday July 11,  PM2   4PM CET</a:t>
            </a:r>
          </a:p>
          <a:p>
            <a:pPr lvl="1"/>
            <a:r>
              <a:rPr lang="en-US" sz="2000" dirty="0">
                <a:effectLst/>
                <a:latin typeface="Arial" panose="020B0604020202020204" pitchFamily="34" charset="0"/>
                <a:ea typeface="Calibri" panose="020F0502020204030204" pitchFamily="34" charset="0"/>
              </a:rPr>
              <a:t>Wednesday July 12,  PM2  4PM CET</a:t>
            </a:r>
          </a:p>
          <a:p>
            <a:r>
              <a:rPr lang="en-US" sz="2400" dirty="0">
                <a:latin typeface="Arial" panose="020B0604020202020204" pitchFamily="34" charset="0"/>
              </a:rPr>
              <a:t>Accredited Hybrid Meeting with Remote Participation</a:t>
            </a:r>
            <a:endParaRPr lang="en-US" sz="2400" dirty="0">
              <a:latin typeface="Arial" panose="020B0604020202020204" pitchFamily="34" charset="0"/>
              <a:hlinkClick r:id="rId3">
                <a:extLst>
                  <a:ext uri="{A12FA001-AC4F-418D-AE19-62706E023703}">
                    <ahyp:hlinkClr xmlns:ahyp="http://schemas.microsoft.com/office/drawing/2018/hyperlinkcolor" val="tx"/>
                  </a:ext>
                </a:extLst>
              </a:hlinkClick>
            </a:endParaRPr>
          </a:p>
          <a:p>
            <a:endParaRPr lang="en-US" sz="2400" dirty="0">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a:p>
            <a:pPr marL="0" indent="0">
              <a:buNone/>
            </a:pPr>
            <a:endParaRPr lang="en-US" sz="1600" dirty="0">
              <a:effectLst/>
              <a:latin typeface="Arial" panose="020B0604020202020204" pitchFamily="34" charset="0"/>
              <a:ea typeface="Calibri" panose="020F0502020204030204" pitchFamily="34" charset="0"/>
            </a:endParaRPr>
          </a:p>
          <a:p>
            <a:pPr marL="0" indent="0">
              <a:buNone/>
            </a:pPr>
            <a:r>
              <a:rPr lang="en-US" sz="1600" dirty="0">
                <a:effectLst/>
                <a:latin typeface="Arial" panose="020B0604020202020204" pitchFamily="34" charset="0"/>
                <a:ea typeface="Calibri" panose="020F0502020204030204" pitchFamily="34" charset="0"/>
              </a:rPr>
              <a:t> </a:t>
            </a:r>
            <a:endParaRPr lang="en-US" sz="2400" u="sng" dirty="0">
              <a:solidFill>
                <a:srgbClr val="CC00CC"/>
              </a:solidFill>
              <a:effectLst/>
              <a:latin typeface="Arial" panose="020B0604020202020204" pitchFamily="34" charset="0"/>
              <a:ea typeface="Calibri" panose="020F0502020204030204" pitchFamily="34" charset="0"/>
              <a:hlinkClick r:id="rId3">
                <a:extLst>
                  <a:ext uri="{A12FA001-AC4F-418D-AE19-62706E023703}">
                    <ahyp:hlinkClr xmlns:ahyp="http://schemas.microsoft.com/office/drawing/2018/hyperlinkcolor" val="tx"/>
                  </a:ext>
                </a:extLst>
              </a:hlinkClick>
            </a:endParaRPr>
          </a:p>
        </p:txBody>
      </p:sp>
      <p:sp>
        <p:nvSpPr>
          <p:cNvPr id="4" name="Footer Placeholder 3">
            <a:extLst>
              <a:ext uri="{FF2B5EF4-FFF2-40B4-BE49-F238E27FC236}">
                <a16:creationId xmlns:a16="http://schemas.microsoft.com/office/drawing/2014/main" id="{284C0347-A1D7-4439-8C0D-B600FAF71E6C}"/>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E8FCC63C-A524-4D35-9DC1-3B13A39F58FA}"/>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sp>
        <p:nvSpPr>
          <p:cNvPr id="11" name="Rectangle 4">
            <a:extLst>
              <a:ext uri="{FF2B5EF4-FFF2-40B4-BE49-F238E27FC236}">
                <a16:creationId xmlns:a16="http://schemas.microsoft.com/office/drawing/2014/main" id="{E5D482E2-CB05-D926-9C61-F6A1CFAC1C4C}"/>
              </a:ext>
            </a:extLst>
          </p:cNvPr>
          <p:cNvSpPr>
            <a:spLocks noChangeArrowheads="1"/>
          </p:cNvSpPr>
          <p:nvPr/>
        </p:nvSpPr>
        <p:spPr bwMode="auto">
          <a:xfrm>
            <a:off x="381000" y="3623102"/>
            <a:ext cx="528319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CET, Tuesday July 11,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4"/>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2420 913 6121</a:t>
            </a:r>
            <a:r>
              <a:rPr lang="en-US" sz="1800" dirty="0">
                <a:effectLst/>
                <a:latin typeface="Arial" panose="020B0604020202020204" pitchFamily="34" charset="0"/>
                <a:ea typeface="Calibri" panose="020F0502020204030204" pitchFamily="34" charset="0"/>
              </a:rPr>
              <a:t>  Meeting password: stVMXtxH566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2420 913 6121</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5"/>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 name="Rectangle 5">
            <a:extLst>
              <a:ext uri="{FF2B5EF4-FFF2-40B4-BE49-F238E27FC236}">
                <a16:creationId xmlns:a16="http://schemas.microsoft.com/office/drawing/2014/main" id="{BC5CA8CD-ACD7-A647-6329-68E5CCCEEA32}"/>
              </a:ext>
            </a:extLst>
          </p:cNvPr>
          <p:cNvSpPr>
            <a:spLocks noChangeArrowheads="1"/>
          </p:cNvSpPr>
          <p:nvPr/>
        </p:nvSpPr>
        <p:spPr bwMode="auto">
          <a:xfrm>
            <a:off x="6190593" y="3623102"/>
            <a:ext cx="5544207"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Arial" panose="020B0604020202020204" pitchFamily="34" charset="0"/>
              </a:rPr>
              <a:t>PM2: 4 PM  CET, Wednesday July 12, 2023</a:t>
            </a:r>
            <a:r>
              <a:rPr kumimoji="0" lang="en-US" altLang="en-US" sz="1800" b="0" i="0" u="none" strike="noStrike" cap="none" normalizeH="0" baseline="0" dirty="0">
                <a:ln>
                  <a:noFill/>
                </a:ln>
                <a:solidFill>
                  <a:schemeClr val="tx1"/>
                </a:solidFill>
                <a:effectLst/>
                <a:latin typeface="Arial" panose="020B0604020202020204" pitchFamily="34" charset="0"/>
              </a:rPr>
              <a:t> </a:t>
            </a:r>
          </a:p>
          <a:p>
            <a:pPr marL="457200" marR="0" lvl="1" indent="0" algn="l" defTabSz="914400" rtl="0" eaLnBrk="0" fontAlgn="base" latinLnBrk="0" hangingPunct="0">
              <a:lnSpc>
                <a:spcPct val="100000"/>
              </a:lnSpc>
              <a:spcBef>
                <a:spcPct val="0"/>
              </a:spcBef>
              <a:spcAft>
                <a:spcPct val="0"/>
              </a:spcAft>
              <a:buClrTx/>
              <a:buSzTx/>
              <a:buFontTx/>
              <a:buNone/>
              <a:tabLst/>
            </a:pPr>
            <a:r>
              <a:rPr lang="en-US" sz="1800" u="sng" dirty="0">
                <a:solidFill>
                  <a:srgbClr val="00AFF9"/>
                </a:solidFill>
                <a:effectLst/>
                <a:latin typeface="Arial" panose="020B0604020202020204" pitchFamily="34" charset="0"/>
                <a:ea typeface="Calibri" panose="020F0502020204030204" pitchFamily="34" charset="0"/>
                <a:hlinkClick r:id="rId7"/>
              </a:rPr>
              <a:t>Join WebEx meeting</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err="1">
                <a:solidFill>
                  <a:srgbClr val="666666"/>
                </a:solidFill>
                <a:effectLst/>
                <a:latin typeface="Arial" panose="020B0604020202020204" pitchFamily="34" charset="0"/>
                <a:ea typeface="Calibri" panose="020F0502020204030204" pitchFamily="34" charset="0"/>
              </a:rPr>
              <a:t>Meeting</a:t>
            </a:r>
            <a:r>
              <a:rPr lang="en-US" sz="1800" dirty="0">
                <a:solidFill>
                  <a:srgbClr val="666666"/>
                </a:solidFill>
                <a:effectLst/>
                <a:latin typeface="Arial" panose="020B0604020202020204" pitchFamily="34" charset="0"/>
                <a:ea typeface="Calibri" panose="020F0502020204030204" pitchFamily="34" charset="0"/>
              </a:rPr>
              <a:t> number: 2421 303 8265</a:t>
            </a:r>
            <a:r>
              <a:rPr lang="en-US" sz="1800" dirty="0">
                <a:effectLst/>
                <a:latin typeface="Arial" panose="020B0604020202020204" pitchFamily="34" charset="0"/>
                <a:ea typeface="Calibri" panose="020F0502020204030204" pitchFamily="34" charset="0"/>
              </a:rPr>
              <a:t>  Meeting password: 9irW7JPgc4y    </a:t>
            </a:r>
            <a:br>
              <a:rPr lang="en-US" sz="1800" dirty="0">
                <a:effectLst/>
                <a:latin typeface="Arial" panose="020B0604020202020204" pitchFamily="34" charset="0"/>
                <a:ea typeface="Calibri" panose="020F0502020204030204" pitchFamily="34" charset="0"/>
              </a:rPr>
            </a:br>
            <a:r>
              <a:rPr lang="en-US" sz="1800" b="1" dirty="0">
                <a:solidFill>
                  <a:srgbClr val="000000"/>
                </a:solidFill>
                <a:effectLst/>
                <a:latin typeface="Arial" panose="020B0604020202020204" pitchFamily="34" charset="0"/>
                <a:ea typeface="Calibri" panose="020F0502020204030204" pitchFamily="34" charset="0"/>
              </a:rPr>
              <a:t>Join by phone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+1-855-797-9485 US Toll free</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+1-415-655-0002 US Toll</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dirty="0">
                <a:solidFill>
                  <a:srgbClr val="333333"/>
                </a:solidFill>
                <a:effectLst/>
                <a:latin typeface="Arial" panose="020B0604020202020204" pitchFamily="34" charset="0"/>
                <a:ea typeface="Calibri" panose="020F0502020204030204" pitchFamily="34" charset="0"/>
              </a:rPr>
              <a:t>Access code: 2421 303 8265</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r>
              <a:rPr lang="en-US" sz="1800" u="sng" dirty="0">
                <a:solidFill>
                  <a:srgbClr val="005E7D"/>
                </a:solidFill>
                <a:effectLst/>
                <a:latin typeface="Arial" panose="020B0604020202020204" pitchFamily="34" charset="0"/>
                <a:ea typeface="Calibri" panose="020F0502020204030204" pitchFamily="34" charset="0"/>
                <a:hlinkClick r:id="rId8"/>
              </a:rPr>
              <a:t>Global call-in numbers</a:t>
            </a:r>
            <a:r>
              <a:rPr lang="en-US" sz="1800" dirty="0">
                <a:effectLst/>
                <a:latin typeface="Arial" panose="020B0604020202020204" pitchFamily="34" charset="0"/>
                <a:ea typeface="Calibri" panose="020F0502020204030204" pitchFamily="34" charset="0"/>
              </a:rPr>
              <a:t>  |  </a:t>
            </a:r>
            <a:r>
              <a:rPr lang="en-US" sz="1800" u="sng" dirty="0">
                <a:solidFill>
                  <a:srgbClr val="005E7D"/>
                </a:solidFill>
                <a:effectLst/>
                <a:latin typeface="Arial" panose="020B0604020202020204" pitchFamily="34" charset="0"/>
                <a:ea typeface="Calibri" panose="020F0502020204030204" pitchFamily="34" charset="0"/>
                <a:hlinkClick r:id="rId6"/>
              </a:rPr>
              <a:t>Toll-free calling restrictions</a:t>
            </a:r>
            <a:r>
              <a:rPr lang="en-US" sz="1800" dirty="0">
                <a:effectLst/>
                <a:latin typeface="Arial" panose="020B0604020202020204" pitchFamily="34" charset="0"/>
                <a:ea typeface="Calibri" panose="020F0502020204030204" pitchFamily="34" charset="0"/>
              </a:rPr>
              <a:t>  </a:t>
            </a:r>
            <a:br>
              <a:rPr lang="en-US" sz="1800" dirty="0">
                <a:effectLst/>
                <a:latin typeface="Arial" panose="020B0604020202020204" pitchFamily="34" charset="0"/>
                <a:ea typeface="Calibri" panose="020F050202020403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414919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914400" y="1828799"/>
            <a:ext cx="10439400" cy="4831279"/>
          </a:xfrm>
        </p:spPr>
        <p:txBody>
          <a:bodyPr>
            <a:normAutofit fontScale="62500" lnSpcReduction="20000"/>
          </a:bodyPr>
          <a:lstStyle/>
          <a:p>
            <a:r>
              <a:rPr lang="en-US" dirty="0"/>
              <a:t>Action Items</a:t>
            </a:r>
          </a:p>
          <a:p>
            <a:pPr lvl="1"/>
            <a:r>
              <a:rPr lang="en-US" dirty="0"/>
              <a:t>Initiate next phase 802 WG comment collection for 802 Solutions and Low Latency white papers</a:t>
            </a:r>
          </a:p>
          <a:p>
            <a:pPr lvl="1"/>
            <a:r>
              <a:rPr lang="en-US" dirty="0"/>
              <a:t>Jin Seek to inquire about document access for ISO/IEC EMA Protocol specifications for 802.24 TAG reference</a:t>
            </a:r>
          </a:p>
          <a:p>
            <a:pPr lvl="1"/>
            <a:r>
              <a:rPr lang="en-US" dirty="0"/>
              <a:t>Announce AFV White paper draft for informal comments and contributions. 7r3</a:t>
            </a:r>
          </a:p>
          <a:p>
            <a:pPr lvl="1"/>
            <a:r>
              <a:rPr lang="en-US" dirty="0"/>
              <a:t>IoT White Paper - New draft from Ben and Allan w/ Roadmap for consolidation by September. </a:t>
            </a:r>
          </a:p>
          <a:p>
            <a:pPr marL="457200" lvl="1" indent="0">
              <a:buNone/>
            </a:pPr>
            <a:endParaRPr lang="en-US" dirty="0"/>
          </a:p>
          <a:p>
            <a:pPr lvl="1"/>
            <a:endParaRPr lang="en-US" dirty="0"/>
          </a:p>
          <a:p>
            <a:r>
              <a:rPr lang="en-US" dirty="0"/>
              <a:t>Any New Business?</a:t>
            </a:r>
          </a:p>
          <a:p>
            <a:pPr lvl="1"/>
            <a:endParaRPr lang="en-US" dirty="0"/>
          </a:p>
          <a:p>
            <a:r>
              <a:rPr lang="en-US" dirty="0"/>
              <a:t>Next Meeting</a:t>
            </a:r>
          </a:p>
          <a:p>
            <a:pPr marL="742950" lvl="2">
              <a:spcBef>
                <a:spcPts val="0"/>
              </a:spcBef>
              <a:spcAft>
                <a:spcPts val="1200"/>
              </a:spcAft>
            </a:pPr>
            <a:r>
              <a:rPr lang="en-US" sz="2000" dirty="0">
                <a:effectLst/>
                <a:latin typeface="Calibri" panose="020F0502020204030204" pitchFamily="34" charset="0"/>
                <a:ea typeface="Times New Roman" panose="02020603050405020304" pitchFamily="18" charset="0"/>
              </a:rPr>
              <a:t>September 2023, Atlanta, GA, USA  Wireless Interim</a:t>
            </a:r>
          </a:p>
          <a:p>
            <a:pPr marL="742950" lvl="2">
              <a:spcBef>
                <a:spcPts val="0"/>
              </a:spcBef>
              <a:spcAft>
                <a:spcPts val="1200"/>
              </a:spcAft>
            </a:pPr>
            <a:r>
              <a:rPr lang="en-US" sz="2000" dirty="0">
                <a:latin typeface="Calibri" panose="020F0502020204030204" pitchFamily="34" charset="0"/>
                <a:ea typeface="Times New Roman" panose="02020603050405020304" pitchFamily="18" charset="0"/>
              </a:rPr>
              <a:t>November 2023  Oahu, Hawaii, USA  Plenary</a:t>
            </a:r>
            <a:endParaRPr lang="en-US" sz="2000" dirty="0">
              <a:effectLst/>
              <a:latin typeface="Calibri" panose="020F0502020204030204" pitchFamily="34" charset="0"/>
              <a:ea typeface="Times New Roman" panose="02020603050405020304" pitchFamily="18" charset="0"/>
            </a:endParaRPr>
          </a:p>
          <a:p>
            <a:endParaRPr lang="en-US" dirty="0"/>
          </a:p>
          <a:p>
            <a:r>
              <a:rPr lang="en-US" dirty="0"/>
              <a:t>Adjourn</a:t>
            </a:r>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xfrm>
            <a:off x="5891926" y="6475413"/>
            <a:ext cx="509755" cy="184666"/>
          </a:xfrm>
        </p:spPr>
        <p:txBody>
          <a:bodyPr/>
          <a:lstStyle/>
          <a:p>
            <a:r>
              <a:rPr lang="en-US" altLang="en-US"/>
              <a:t>Slide </a:t>
            </a:r>
            <a:fld id="{D2793805-6678-4F90-9549-7863581D2258}" type="slidenum">
              <a:rPr lang="en-US" altLang="en-US" smtClean="0"/>
              <a:pPr/>
              <a:t>30</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4B4DD69-5B5B-9179-2D3F-75182B6AE7A4}"/>
              </a:ext>
            </a:extLst>
          </p:cNvPr>
          <p:cNvSpPr>
            <a:spLocks noGrp="1"/>
          </p:cNvSpPr>
          <p:nvPr>
            <p:ph type="ctrTitle"/>
          </p:nvPr>
        </p:nvSpPr>
        <p:spPr/>
        <p:txBody>
          <a:bodyPr/>
          <a:lstStyle/>
          <a:p>
            <a:endParaRPr lang="en-US"/>
          </a:p>
        </p:txBody>
      </p:sp>
      <p:sp>
        <p:nvSpPr>
          <p:cNvPr id="7" name="Subtitle 6">
            <a:extLst>
              <a:ext uri="{FF2B5EF4-FFF2-40B4-BE49-F238E27FC236}">
                <a16:creationId xmlns:a16="http://schemas.microsoft.com/office/drawing/2014/main" id="{7422D6BC-2C85-CA1D-02B7-AB6C0CCD7299}"/>
              </a:ext>
            </a:extLst>
          </p:cNvPr>
          <p:cNvSpPr>
            <a:spLocks noGrp="1"/>
          </p:cNvSpPr>
          <p:nvPr>
            <p:ph type="subTitle" idx="1"/>
          </p:nvPr>
        </p:nvSpPr>
        <p:spPr/>
        <p:txBody>
          <a:bodyPr/>
          <a:lstStyle/>
          <a:p>
            <a:r>
              <a:rPr lang="en-US" dirty="0"/>
              <a:t>Backup </a:t>
            </a:r>
          </a:p>
        </p:txBody>
      </p:sp>
      <p:sp>
        <p:nvSpPr>
          <p:cNvPr id="4" name="Footer Placeholder 3">
            <a:extLst>
              <a:ext uri="{FF2B5EF4-FFF2-40B4-BE49-F238E27FC236}">
                <a16:creationId xmlns:a16="http://schemas.microsoft.com/office/drawing/2014/main" id="{0950F6D7-1231-C2CA-37BE-E0BF31525D04}"/>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CA3724BE-5BBC-190E-36CF-4F8FB35CCC25}"/>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31</a:t>
            </a:fld>
            <a:endParaRPr lang="en-US" altLang="en-US"/>
          </a:p>
        </p:txBody>
      </p:sp>
    </p:spTree>
    <p:extLst>
      <p:ext uri="{BB962C8B-B14F-4D97-AF65-F5344CB8AC3E}">
        <p14:creationId xmlns:p14="http://schemas.microsoft.com/office/powerpoint/2010/main" val="561461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on 802.24 “Low Latency White Paper”</a:t>
            </a:r>
          </a:p>
        </p:txBody>
      </p:sp>
      <p:sp>
        <p:nvSpPr>
          <p:cNvPr id="3" name="Content Placeholder 2">
            <a:extLst>
              <a:ext uri="{FF2B5EF4-FFF2-40B4-BE49-F238E27FC236}">
                <a16:creationId xmlns:a16="http://schemas.microsoft.com/office/drawing/2014/main" id="{8B370E20-E841-02B0-4ECC-9259DCBD7992}"/>
              </a:ext>
            </a:extLst>
          </p:cNvPr>
          <p:cNvSpPr>
            <a:spLocks noGrp="1"/>
          </p:cNvSpPr>
          <p:nvPr>
            <p:ph idx="1"/>
          </p:nvPr>
        </p:nvSpPr>
        <p:spPr/>
        <p:txBody>
          <a:bodyPr/>
          <a:lstStyle/>
          <a:p>
            <a:r>
              <a:rPr lang="en-US" dirty="0"/>
              <a:t>The 802.24 TAG requests review and comments from IEEE 802 Working Groups and TAGs on the Low Latency White Paper document 802.24-23-0010r1</a:t>
            </a:r>
          </a:p>
          <a:p>
            <a:pPr lvl="1"/>
            <a:r>
              <a:rPr lang="en-US" dirty="0">
                <a:hlinkClick r:id="rId2"/>
              </a:rPr>
              <a:t>https://mentor.ieee.org/802.24/dcn/23/24-23-0011-01-0000-low-latency-communications-white-paper-pdf-for-comment.pdf</a:t>
            </a:r>
            <a:endParaRPr lang="en-US" dirty="0"/>
          </a:p>
          <a:p>
            <a:r>
              <a:rPr lang="en-US" dirty="0"/>
              <a:t>The poll is of type “</a:t>
            </a:r>
            <a:r>
              <a:rPr lang="en-US" dirty="0" err="1"/>
              <a:t>ePoll</a:t>
            </a:r>
            <a:r>
              <a:rPr lang="en-US" dirty="0"/>
              <a:t> with Vote and Comments” to use the comment collection. The vote will not be used. </a:t>
            </a:r>
          </a:p>
          <a:p>
            <a:endParaRPr lang="en-US" dirty="0"/>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32</a:t>
            </a:fld>
            <a:endParaRPr lang="en-US" altLang="en-US"/>
          </a:p>
        </p:txBody>
      </p:sp>
    </p:spTree>
    <p:extLst>
      <p:ext uri="{BB962C8B-B14F-4D97-AF65-F5344CB8AC3E}">
        <p14:creationId xmlns:p14="http://schemas.microsoft.com/office/powerpoint/2010/main" val="32838343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4479DD-4B86-4257-F7D2-E0C4A111910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D4A69CC-54B4-3BEB-29FD-77B490A269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33</a:t>
            </a:fld>
            <a:endParaRPr lang="en-US" altLang="en-US"/>
          </a:p>
        </p:txBody>
      </p:sp>
      <p:pic>
        <p:nvPicPr>
          <p:cNvPr id="7" name="Picture 6">
            <a:extLst>
              <a:ext uri="{FF2B5EF4-FFF2-40B4-BE49-F238E27FC236}">
                <a16:creationId xmlns:a16="http://schemas.microsoft.com/office/drawing/2014/main" id="{E0D9213F-7B3B-BAA4-9FEE-45746B4D042F}"/>
              </a:ext>
            </a:extLst>
          </p:cNvPr>
          <p:cNvPicPr>
            <a:picLocks noChangeAspect="1"/>
          </p:cNvPicPr>
          <p:nvPr/>
        </p:nvPicPr>
        <p:blipFill>
          <a:blip r:embed="rId2"/>
          <a:stretch>
            <a:fillRect/>
          </a:stretch>
        </p:blipFill>
        <p:spPr>
          <a:xfrm>
            <a:off x="1143000" y="954690"/>
            <a:ext cx="10220325" cy="5520723"/>
          </a:xfrm>
          <a:prstGeom prst="rect">
            <a:avLst/>
          </a:prstGeom>
        </p:spPr>
      </p:pic>
    </p:spTree>
    <p:extLst>
      <p:ext uri="{BB962C8B-B14F-4D97-AF65-F5344CB8AC3E}">
        <p14:creationId xmlns:p14="http://schemas.microsoft.com/office/powerpoint/2010/main" val="11989805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F6D03-E8D2-AF59-D077-722B73A6B965}"/>
              </a:ext>
            </a:extLst>
          </p:cNvPr>
          <p:cNvSpPr>
            <a:spLocks noGrp="1"/>
          </p:cNvSpPr>
          <p:nvPr>
            <p:ph type="title"/>
          </p:nvPr>
        </p:nvSpPr>
        <p:spPr/>
        <p:txBody>
          <a:bodyPr/>
          <a:lstStyle/>
          <a:p>
            <a:r>
              <a:rPr lang="en-US" dirty="0"/>
              <a:t>Comment Collection on 802.24 “IEEE 802 Networks for Vertical Applications White Paper” </a:t>
            </a:r>
          </a:p>
        </p:txBody>
      </p:sp>
      <p:sp>
        <p:nvSpPr>
          <p:cNvPr id="3" name="Content Placeholder 2">
            <a:extLst>
              <a:ext uri="{FF2B5EF4-FFF2-40B4-BE49-F238E27FC236}">
                <a16:creationId xmlns:a16="http://schemas.microsoft.com/office/drawing/2014/main" id="{8B370E20-E841-02B0-4ECC-9259DCBD7992}"/>
              </a:ext>
            </a:extLst>
          </p:cNvPr>
          <p:cNvSpPr>
            <a:spLocks noGrp="1"/>
          </p:cNvSpPr>
          <p:nvPr>
            <p:ph idx="1"/>
          </p:nvPr>
        </p:nvSpPr>
        <p:spPr/>
        <p:txBody>
          <a:bodyPr/>
          <a:lstStyle/>
          <a:p>
            <a:r>
              <a:rPr lang="en-US" dirty="0"/>
              <a:t>The 802.24 TAG requests review and comments from IEEE 802 Working Groups and TAGs on the “IEEE 802 Networks for Vertical Applications White Paper”  document 802.24-23-0012r0</a:t>
            </a:r>
          </a:p>
          <a:p>
            <a:pPr lvl="1"/>
            <a:r>
              <a:rPr lang="en-US" dirty="0">
                <a:hlinkClick r:id="rId2"/>
              </a:rPr>
              <a:t>https://mentor.ieee.org/802.24/dcn/23/24-23-0012-00-0000-ieee-802-networks-for-vertical-applications-white-paper-pdf-for-comment.pdf</a:t>
            </a:r>
            <a:endParaRPr lang="en-US" dirty="0"/>
          </a:p>
          <a:p>
            <a:r>
              <a:rPr lang="en-US" dirty="0"/>
              <a:t>The poll is of type “</a:t>
            </a:r>
            <a:r>
              <a:rPr lang="en-US" dirty="0" err="1"/>
              <a:t>ePoll</a:t>
            </a:r>
            <a:r>
              <a:rPr lang="en-US" dirty="0"/>
              <a:t> with Vote and Comments” to use the comment collection. The vote will not be used. </a:t>
            </a:r>
          </a:p>
          <a:p>
            <a:endParaRPr lang="en-US" dirty="0"/>
          </a:p>
        </p:txBody>
      </p:sp>
      <p:sp>
        <p:nvSpPr>
          <p:cNvPr id="4" name="Footer Placeholder 3">
            <a:extLst>
              <a:ext uri="{FF2B5EF4-FFF2-40B4-BE49-F238E27FC236}">
                <a16:creationId xmlns:a16="http://schemas.microsoft.com/office/drawing/2014/main" id="{9FC2B585-9376-D5AF-F92F-67A44ED101E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F01B3293-BAAE-190D-D14B-AC1EDF7CF30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34</a:t>
            </a:fld>
            <a:endParaRPr lang="en-US" altLang="en-US"/>
          </a:p>
        </p:txBody>
      </p:sp>
    </p:spTree>
    <p:extLst>
      <p:ext uri="{BB962C8B-B14F-4D97-AF65-F5344CB8AC3E}">
        <p14:creationId xmlns:p14="http://schemas.microsoft.com/office/powerpoint/2010/main" val="17144931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094479DD-4B86-4257-F7D2-E0C4A111910B}"/>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BD4A69CC-54B4-3BEB-29FD-77B490A269B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35</a:t>
            </a:fld>
            <a:endParaRPr lang="en-US" altLang="en-US"/>
          </a:p>
        </p:txBody>
      </p:sp>
      <p:pic>
        <p:nvPicPr>
          <p:cNvPr id="3" name="Picture 2">
            <a:extLst>
              <a:ext uri="{FF2B5EF4-FFF2-40B4-BE49-F238E27FC236}">
                <a16:creationId xmlns:a16="http://schemas.microsoft.com/office/drawing/2014/main" id="{0D3F5854-B65F-268F-E496-D1FA69D587D3}"/>
              </a:ext>
            </a:extLst>
          </p:cNvPr>
          <p:cNvPicPr>
            <a:picLocks noChangeAspect="1"/>
          </p:cNvPicPr>
          <p:nvPr/>
        </p:nvPicPr>
        <p:blipFill>
          <a:blip r:embed="rId2"/>
          <a:stretch>
            <a:fillRect/>
          </a:stretch>
        </p:blipFill>
        <p:spPr>
          <a:xfrm>
            <a:off x="856748" y="838200"/>
            <a:ext cx="11335252" cy="5605259"/>
          </a:xfrm>
          <a:prstGeom prst="rect">
            <a:avLst/>
          </a:prstGeom>
        </p:spPr>
      </p:pic>
    </p:spTree>
    <p:extLst>
      <p:ext uri="{BB962C8B-B14F-4D97-AF65-F5344CB8AC3E}">
        <p14:creationId xmlns:p14="http://schemas.microsoft.com/office/powerpoint/2010/main" val="23726208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E06ED11D-62EF-4426-BE34-ACD435831372}"/>
              </a:ext>
            </a:extLst>
          </p:cNvPr>
          <p:cNvSpPr>
            <a:spLocks noGrp="1"/>
          </p:cNvSpPr>
          <p:nvPr>
            <p:ph type="title"/>
          </p:nvPr>
        </p:nvSpPr>
        <p:spPr/>
        <p:txBody>
          <a:bodyPr/>
          <a:lstStyle/>
          <a:p>
            <a:r>
              <a:rPr lang="en-US" dirty="0"/>
              <a:t>Agenda</a:t>
            </a:r>
          </a:p>
        </p:txBody>
      </p:sp>
      <p:sp>
        <p:nvSpPr>
          <p:cNvPr id="2" name="Content Placeholder 1">
            <a:extLst>
              <a:ext uri="{FF2B5EF4-FFF2-40B4-BE49-F238E27FC236}">
                <a16:creationId xmlns:a16="http://schemas.microsoft.com/office/drawing/2014/main" id="{41023CD6-FC62-4A83-9EAE-A6F907B49C04}"/>
              </a:ext>
            </a:extLst>
          </p:cNvPr>
          <p:cNvSpPr>
            <a:spLocks noGrp="1"/>
          </p:cNvSpPr>
          <p:nvPr>
            <p:ph idx="1"/>
          </p:nvPr>
        </p:nvSpPr>
        <p:spPr>
          <a:xfrm>
            <a:off x="914400" y="1981200"/>
            <a:ext cx="10820400" cy="4419600"/>
          </a:xfrm>
        </p:spPr>
        <p:txBody>
          <a:bodyPr>
            <a:normAutofit fontScale="85000" lnSpcReduction="20000"/>
          </a:bodyPr>
          <a:lstStyle/>
          <a:p>
            <a:pPr fontAlgn="t">
              <a:lnSpc>
                <a:spcPct val="120000"/>
              </a:lnSpc>
            </a:pPr>
            <a:r>
              <a:rPr lang="en-US" dirty="0"/>
              <a:t>Call session to order / “Guidelines for IEEE SA meetings”</a:t>
            </a:r>
          </a:p>
          <a:p>
            <a:pPr fontAlgn="t">
              <a:lnSpc>
                <a:spcPct val="120000"/>
              </a:lnSpc>
            </a:pPr>
            <a:r>
              <a:rPr lang="en-US" dirty="0"/>
              <a:t>Review of Agenda / Approval of Agenda / Approve Minutes</a:t>
            </a:r>
          </a:p>
          <a:p>
            <a:pPr fontAlgn="t">
              <a:lnSpc>
                <a:spcPct val="120000"/>
              </a:lnSpc>
            </a:pPr>
            <a:r>
              <a:rPr lang="en-US" dirty="0"/>
              <a:t>Liaison Updates / Regulatory</a:t>
            </a:r>
          </a:p>
          <a:p>
            <a:pPr fontAlgn="t">
              <a:lnSpc>
                <a:spcPct val="120000"/>
              </a:lnSpc>
            </a:pPr>
            <a:r>
              <a:rPr lang="en-US" dirty="0"/>
              <a:t>"IEEE 802 Solutions for Vertical Applications" White Paper Comment Review </a:t>
            </a:r>
          </a:p>
          <a:p>
            <a:pPr fontAlgn="t">
              <a:lnSpc>
                <a:spcPct val="120000"/>
              </a:lnSpc>
            </a:pPr>
            <a:r>
              <a:rPr lang="en-US" dirty="0"/>
              <a:t>IoT white paper Development and Contributions</a:t>
            </a:r>
          </a:p>
          <a:p>
            <a:pPr fontAlgn="t">
              <a:lnSpc>
                <a:spcPct val="120000"/>
              </a:lnSpc>
            </a:pPr>
            <a:r>
              <a:rPr lang="en-US" dirty="0"/>
              <a:t>Low Latency White Paper  - Comment Review</a:t>
            </a:r>
          </a:p>
          <a:p>
            <a:pPr fontAlgn="b">
              <a:lnSpc>
                <a:spcPct val="120000"/>
              </a:lnSpc>
            </a:pPr>
            <a:r>
              <a:rPr lang="en-US" dirty="0"/>
              <a:t>AFV Infrastructure communications white paper: Review contributions and white paper draft</a:t>
            </a:r>
          </a:p>
          <a:p>
            <a:pPr fontAlgn="t"/>
            <a:endParaRPr lang="en-US" dirty="0"/>
          </a:p>
        </p:txBody>
      </p:sp>
      <p:sp>
        <p:nvSpPr>
          <p:cNvPr id="4" name="Footer Placeholder 3"/>
          <p:cNvSpPr>
            <a:spLocks noGrp="1"/>
          </p:cNvSpPr>
          <p:nvPr>
            <p:ph type="ftr" sz="quarter" idx="11"/>
          </p:nvPr>
        </p:nvSpPr>
        <p:spPr/>
        <p:txBody>
          <a:bodyPr wrap="square" anchor="t">
            <a:normAutofit/>
          </a:bodyPr>
          <a:lstStyle/>
          <a:p>
            <a:pPr>
              <a:spcAft>
                <a:spcPts val="600"/>
              </a:spcAft>
            </a:pPr>
            <a:r>
              <a:rPr lang="en-US" altLang="en-US"/>
              <a:t>Tim Godfrey, EPRI</a:t>
            </a:r>
          </a:p>
        </p:txBody>
      </p:sp>
      <p:sp>
        <p:nvSpPr>
          <p:cNvPr id="5" name="Slide Number Placeholder 4"/>
          <p:cNvSpPr>
            <a:spLocks noGrp="1"/>
          </p:cNvSpPr>
          <p:nvPr>
            <p:ph type="sldNum" sz="quarter" idx="12"/>
          </p:nvPr>
        </p:nvSpPr>
        <p:spPr/>
        <p:txBody>
          <a:bodyPr wrap="none" anchor="t">
            <a:normAutofit/>
          </a:bodyPr>
          <a:lstStyle/>
          <a:p>
            <a:pPr>
              <a:spcAft>
                <a:spcPts val="600"/>
              </a:spcAft>
            </a:pPr>
            <a:r>
              <a:rPr lang="en-US" altLang="en-US"/>
              <a:t>Slide </a:t>
            </a:r>
            <a:fld id="{D2793805-6678-4F90-9549-7863581D2258}" type="slidenum">
              <a:rPr lang="en-US" altLang="en-US" smtClean="0"/>
              <a:pPr>
                <a:spcAft>
                  <a:spcPts val="600"/>
                </a:spcAft>
              </a:pPr>
              <a:t>4</a:t>
            </a:fld>
            <a:endParaRPr lang="en-US" altLang="en-US"/>
          </a:p>
        </p:txBody>
      </p:sp>
    </p:spTree>
    <p:extLst>
      <p:ext uri="{BB962C8B-B14F-4D97-AF65-F5344CB8AC3E}">
        <p14:creationId xmlns:p14="http://schemas.microsoft.com/office/powerpoint/2010/main" val="11554155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1857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914400" y="1289050"/>
            <a:ext cx="10439400" cy="51863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7667628" y="6475416"/>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6</a:t>
            </a:fld>
            <a:endParaRPr lang="en-US" altLang="en-US"/>
          </a:p>
        </p:txBody>
      </p:sp>
    </p:spTree>
    <p:extLst>
      <p:ext uri="{BB962C8B-B14F-4D97-AF65-F5344CB8AC3E}">
        <p14:creationId xmlns:p14="http://schemas.microsoft.com/office/powerpoint/2010/main" val="3464650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600200"/>
            <a:ext cx="10361084" cy="4953000"/>
          </a:xfrm>
        </p:spPr>
        <p:txBody>
          <a:bodyPr>
            <a:normAutofit fontScale="85000" lnSpcReduction="10000"/>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7</a:t>
            </a:fld>
            <a:endParaRPr lang="en-US" altLang="en-US"/>
          </a:p>
        </p:txBody>
      </p:sp>
    </p:spTree>
    <p:extLst>
      <p:ext uri="{BB962C8B-B14F-4D97-AF65-F5344CB8AC3E}">
        <p14:creationId xmlns:p14="http://schemas.microsoft.com/office/powerpoint/2010/main" val="13117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 behavior in IEEE-SA activities is guided</a:t>
            </a:r>
            <a:br>
              <a:rPr lang="en-US" dirty="0">
                <a:solidFill>
                  <a:schemeClr val="accent5">
                    <a:lumMod val="50000"/>
                  </a:schemeClr>
                </a:solidFill>
              </a:rPr>
            </a:br>
            <a:r>
              <a:rPr lang="en-US" dirty="0">
                <a:solidFill>
                  <a:schemeClr val="accent5">
                    <a:lumMod val="50000"/>
                  </a:schemeClr>
                </a:solidFill>
              </a:rPr>
              <a:t>by the IEEE Codes of Ethics &amp; Conduct</a:t>
            </a:r>
          </a:p>
        </p:txBody>
      </p:sp>
      <p:sp>
        <p:nvSpPr>
          <p:cNvPr id="3" name="Content Placeholder 2"/>
          <p:cNvSpPr>
            <a:spLocks noGrp="1"/>
          </p:cNvSpPr>
          <p:nvPr>
            <p:ph idx="1"/>
          </p:nvPr>
        </p:nvSpPr>
        <p:spPr>
          <a:xfrm>
            <a:off x="914400" y="1981200"/>
            <a:ext cx="10363200" cy="4419600"/>
          </a:xfrm>
        </p:spPr>
        <p:txBody>
          <a:bodyPr>
            <a:normAutofit fontScale="92500" lnSpcReduction="20000"/>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dirty="0"/>
              <a:t>Uphold the highest standards of integrity, responsible behavior, and ethical and professional conduct</a:t>
            </a:r>
          </a:p>
          <a:p>
            <a:pPr lvl="1">
              <a:buFont typeface="Arial" panose="020B0604020202020204" pitchFamily="34" charset="0"/>
              <a:buChar char="•"/>
            </a:pPr>
            <a:r>
              <a:rPr lang="en-US" sz="1800" dirty="0"/>
              <a:t>Treat people fairly and with respect, to not engage in harassment, discrimination, or retaliation, and to protect people's privacy.</a:t>
            </a:r>
          </a:p>
          <a:p>
            <a:pPr lvl="1">
              <a:buFont typeface="Arial" panose="020B0604020202020204" pitchFamily="34" charset="0"/>
              <a:buChar char="•"/>
            </a:pPr>
            <a:r>
              <a:rPr lang="en-US" sz="180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5">
                    <a:lumMod val="50000"/>
                  </a:schemeClr>
                </a:solidFill>
              </a:rPr>
              <a:t>Participants in the IEEE-SA “individual process” shall</a:t>
            </a:r>
            <a:br>
              <a:rPr lang="en-US" dirty="0">
                <a:solidFill>
                  <a:schemeClr val="accent5">
                    <a:lumMod val="50000"/>
                  </a:schemeClr>
                </a:solidFill>
              </a:rPr>
            </a:br>
            <a:r>
              <a:rPr lang="en-US" dirty="0">
                <a:solidFill>
                  <a:schemeClr val="accent5">
                    <a:lumMod val="50000"/>
                  </a:schemeClr>
                </a:solidFill>
              </a:rPr>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43705863"/>
      </p:ext>
    </p:extLst>
  </p:cSld>
  <p:clrMapOvr>
    <a:masterClrMapping/>
  </p:clrMapOvr>
</p:sld>
</file>

<file path=ppt/theme/theme1.xml><?xml version="1.0" encoding="utf-8"?>
<a:theme xmlns:a="http://schemas.openxmlformats.org/drawingml/2006/main" name="802-24-Theme1">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24-Theme1" id="{71AA4CE9-9702-411B-A30F-4CFFB88909A4}" vid="{122AA4A9-5C12-4562-9898-C2882640591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23373</TotalTime>
  <Words>3255</Words>
  <Application>Microsoft Office PowerPoint</Application>
  <PresentationFormat>Widescreen</PresentationFormat>
  <Paragraphs>377</Paragraphs>
  <Slides>35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Helvetica</vt:lpstr>
      <vt:lpstr>Monotype Sorts</vt:lpstr>
      <vt:lpstr>Times New Roman</vt:lpstr>
      <vt:lpstr>802-24-Theme1</vt:lpstr>
      <vt:lpstr>802.24 Vertical Applications TAG</vt:lpstr>
      <vt:lpstr>802.24 Overview</vt:lpstr>
      <vt:lpstr>July Plenary - Meeting Plan</vt:lpstr>
      <vt:lpstr>Agenda</vt:lpstr>
      <vt:lpstr>Guidelines for IEEE-SA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Administration</vt:lpstr>
      <vt:lpstr>802.24 TAG Opening</vt:lpstr>
      <vt:lpstr>Liaison Updates</vt:lpstr>
      <vt:lpstr>Liaison Notes</vt:lpstr>
      <vt:lpstr>IEEE 802 Media for 2023</vt:lpstr>
      <vt:lpstr>"IEEE 802 Solutions for Vertical Applications"</vt:lpstr>
      <vt:lpstr>"IEEE 802 Solutions for Vertical Applications"</vt:lpstr>
      <vt:lpstr>802.24.2 IoT White Paper</vt:lpstr>
      <vt:lpstr>IoT White Paper</vt:lpstr>
      <vt:lpstr>IoT White Paper Discussion</vt:lpstr>
      <vt:lpstr>IoT White Paper Strategy</vt:lpstr>
      <vt:lpstr>“Low latency” White Paper</vt:lpstr>
      <vt:lpstr>  IEEE 802 Networks for Vertical Applications Comment Resolutions</vt:lpstr>
      <vt:lpstr>Low Latency White Paper Comment Resolution</vt:lpstr>
      <vt:lpstr>AFV Communications - White Paper</vt:lpstr>
      <vt:lpstr>Contributions related to AFV White Paper</vt:lpstr>
      <vt:lpstr>AFV White Paper</vt:lpstr>
      <vt:lpstr>Vertical Applications – Industry Standards Outreach</vt:lpstr>
      <vt:lpstr>Future TAG Activity Planning</vt:lpstr>
      <vt:lpstr>802.24 TAG closing</vt:lpstr>
      <vt:lpstr>PowerPoint Presentation</vt:lpstr>
      <vt:lpstr>Comment Collection on 802.24 “Low Latency White Paper”</vt:lpstr>
      <vt:lpstr>PowerPoint Presentation</vt:lpstr>
      <vt:lpstr>Comment Collection on 802.24 “IEEE 802 Networks for Vertical Applications White Paper”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Vertical Applications TAG</dc:title>
  <dc:creator>Godfrey, Tim</dc:creator>
  <cp:lastModifiedBy>Godfrey, Tim</cp:lastModifiedBy>
  <cp:revision>346</cp:revision>
  <dcterms:created xsi:type="dcterms:W3CDTF">2020-10-13T15:01:18Z</dcterms:created>
  <dcterms:modified xsi:type="dcterms:W3CDTF">2023-07-12T15:56:10Z</dcterms:modified>
</cp:coreProperties>
</file>