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1" r:id="rId3"/>
    <p:sldId id="264" r:id="rId4"/>
    <p:sldId id="270" r:id="rId5"/>
    <p:sldId id="269" r:id="rId6"/>
    <p:sldId id="266" r:id="rId7"/>
    <p:sldId id="271" r:id="rId8"/>
    <p:sldId id="267" r:id="rId9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C62493-49E5-4F60-86E9-F555B970C0E0}">
          <p14:sldIdLst>
            <p14:sldId id="268"/>
            <p14:sldId id="261"/>
            <p14:sldId id="264"/>
            <p14:sldId id="270"/>
            <p14:sldId id="269"/>
            <p14:sldId id="266"/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7" autoAdjust="0"/>
    <p:restoredTop sz="94099" autoAdjust="0"/>
  </p:normalViewPr>
  <p:slideViewPr>
    <p:cSldViewPr>
      <p:cViewPr varScale="1">
        <p:scale>
          <a:sx n="122" d="100"/>
          <a:sy n="122" d="100"/>
        </p:scale>
        <p:origin x="232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notesViewPr>
    <p:cSldViewPr>
      <p:cViewPr varScale="1">
        <p:scale>
          <a:sx n="114" d="100"/>
          <a:sy n="114" d="100"/>
        </p:scale>
        <p:origin x="2899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23098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000"/>
            </a:lvl1pPr>
          </a:lstStyle>
          <a:p>
            <a:r>
              <a:rPr lang="en-US" altLang="en-US"/>
              <a:t>Tim Godfrey (EPRI)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z="1000"/>
            </a:lvl1pPr>
          </a:lstStyle>
          <a:p>
            <a:r>
              <a:rPr lang="en-US" altLang="en-US"/>
              <a:t>Page </a:t>
            </a:r>
            <a:fld id="{F05CCD38-E3BA-4351-86DA-0A746BC455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altLang="en-US"/>
              <a:t>doc.: IEEE 802.24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2736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altLang="en-US" dirty="0"/>
              <a:t>July 2020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altLang="en-US"/>
              <a:t>Tim Godfrey (EPRI)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en-US"/>
              <a:t>Page </a:t>
            </a:r>
            <a:fld id="{F9031878-2613-4CF8-8C8B-1C8D0CA1F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071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869219CD-136A-40C3-85E0-D9FA436669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3CEC2-3711-9664-9512-D1BDFEBD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5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42A6F1F-89D0-4C7C-88C0-E46BC40C42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3D6F4AB-797C-4E10-8BE8-7E7A0FDF11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FA497F3-03E4-43CE-BA28-C5FC5BC2AE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4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1B338A4-ED28-4298-8247-49C20A64E3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0F6A3D7-DD84-42AF-989C-56ECD19EC4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8281"/>
            <a:ext cx="213360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&lt;month year&gt;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D59594-AA2E-416C-8D6D-4EAE56C9B6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8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75413"/>
            <a:ext cx="41656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altLang="en-US" dirty="0"/>
              <a:t>Craig Rodine, SNL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198" y="6475413"/>
            <a:ext cx="8592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/>
              <a:t>Slide </a:t>
            </a:r>
            <a:fld id="{4CFCE8D9-1B5D-49FC-8389-90980ECCA5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689600" y="394156"/>
            <a:ext cx="5588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4" algn="r"/>
            <a:r>
              <a:rPr lang="en-US" altLang="en-US" sz="1400" b="1" dirty="0"/>
              <a:t>DCN: 24-22-0020-00-0000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3"/>
            <a:ext cx="94826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381000"/>
            <a:ext cx="579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lvl="4" algn="l"/>
            <a:r>
              <a:rPr lang="en-US" altLang="en-US" sz="1400" b="1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22604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rodin@sandia.gov" TargetMode="External"/><Relationship Id="rId2" Type="http://schemas.openxmlformats.org/officeDocument/2006/relationships/hyperlink" Target="mailto:c.rodine@iee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9144000" cy="1447800"/>
          </a:xfrm>
        </p:spPr>
        <p:txBody>
          <a:bodyPr anchor="ctr"/>
          <a:lstStyle/>
          <a:p>
            <a:r>
              <a:rPr lang="en-US" altLang="en-US" sz="3600" dirty="0"/>
              <a:t>802.24 Vertical Applications TAG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2683132"/>
            <a:ext cx="10516109" cy="3699947"/>
          </a:xfrm>
        </p:spPr>
        <p:txBody>
          <a:bodyPr/>
          <a:lstStyle/>
          <a:p>
            <a:r>
              <a:rPr lang="en-US" sz="2800" dirty="0"/>
              <a:t>Cross-cutting vertical opportunity for</a:t>
            </a:r>
            <a:br>
              <a:rPr lang="en-US" sz="2800" dirty="0"/>
            </a:br>
            <a:r>
              <a:rPr lang="en-US" sz="2800" i="1" strike="sngStrike" dirty="0">
                <a:solidFill>
                  <a:schemeClr val="accent5">
                    <a:lumMod val="50000"/>
                  </a:schemeClr>
                </a:solidFill>
              </a:rPr>
              <a:t>EV Charging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 AFV* (EV and H</a:t>
            </a:r>
            <a:r>
              <a:rPr lang="en-US" sz="2800" i="1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V) Fueling</a:t>
            </a:r>
            <a:endParaRPr lang="en-US" sz="2800" i="1" strike="sngStrike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200" dirty="0"/>
          </a:p>
          <a:p>
            <a:r>
              <a:rPr lang="en-US" sz="2000" dirty="0"/>
              <a:t>Craig </a:t>
            </a:r>
            <a:r>
              <a:rPr lang="en-US" sz="2000" dirty="0" err="1"/>
              <a:t>Rodine</a:t>
            </a:r>
            <a:endParaRPr lang="en-US" sz="2000" dirty="0"/>
          </a:p>
          <a:p>
            <a:br>
              <a:rPr lang="en-US" sz="1200" dirty="0"/>
            </a:br>
            <a:r>
              <a:rPr lang="en-US" sz="1400" dirty="0"/>
              <a:t>Renewable and Distributed Systems Integration</a:t>
            </a:r>
          </a:p>
          <a:p>
            <a:r>
              <a:rPr lang="en-US" sz="1400" dirty="0"/>
              <a:t>Sandia National Laboratories</a:t>
            </a:r>
            <a:br>
              <a:rPr lang="en-US" sz="1400" dirty="0"/>
            </a:br>
            <a:r>
              <a:rPr lang="en-US" sz="1400" dirty="0"/>
              <a:t>Albuquerque, NM, USA</a:t>
            </a:r>
          </a:p>
          <a:p>
            <a:endParaRPr lang="en-US" sz="1400" dirty="0"/>
          </a:p>
          <a:p>
            <a:pPr algn="l"/>
            <a:r>
              <a:rPr lang="en-US" sz="1800" dirty="0"/>
              <a:t>Nov 2022 IEEE 802 Plenary Session</a:t>
            </a:r>
          </a:p>
          <a:p>
            <a:pPr algn="l"/>
            <a:r>
              <a:rPr lang="en-US" sz="1800" dirty="0"/>
              <a:t>Bangkok, Thailand (and remote)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Alternative Fuel Vehicle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600" y="6475413"/>
            <a:ext cx="4165600" cy="184666"/>
          </a:xfrm>
        </p:spPr>
        <p:txBody>
          <a:bodyPr/>
          <a:lstStyle/>
          <a:p>
            <a:r>
              <a:rPr lang="en-US" altLang="en-US" dirty="0"/>
              <a:t>Craig Rodine, SNL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0398" y="6475413"/>
            <a:ext cx="432811" cy="184666"/>
          </a:xfrm>
        </p:spPr>
        <p:txBody>
          <a:bodyPr/>
          <a:lstStyle/>
          <a:p>
            <a:r>
              <a:rPr lang="en-US" altLang="en-US" dirty="0"/>
              <a:t>Slide </a:t>
            </a:r>
            <a:fld id="{FB77950E-B72B-4A4A-976E-ED1B46E90826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91E5D-7FA6-4D46-9B55-3C5AF821A6D2}"/>
              </a:ext>
            </a:extLst>
          </p:cNvPr>
          <p:cNvSpPr txBox="1"/>
          <p:nvPr/>
        </p:nvSpPr>
        <p:spPr>
          <a:xfrm>
            <a:off x="7543800" y="5352029"/>
            <a:ext cx="38862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Sandia National Laboratories is a </a:t>
            </a:r>
            <a:r>
              <a:rPr lang="en-US" sz="1000" i="1" dirty="0" err="1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multimission</a:t>
            </a:r>
            <a:r>
              <a:rPr lang="en-US" sz="1000" i="1" dirty="0">
                <a:solidFill>
                  <a:srgbClr val="454E58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2F50-547F-7ED2-D48B-A57AFF0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7155-4AC5-6C98-608E-54347AF5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363200" cy="4114800"/>
          </a:xfrm>
        </p:spPr>
        <p:txBody>
          <a:bodyPr>
            <a:normAutofit/>
          </a:bodyPr>
          <a:lstStyle/>
          <a:p>
            <a:r>
              <a:rPr lang="en-US" dirty="0"/>
              <a:t>Summary of 24-22-0016-01-0000 (Sept 2022)</a:t>
            </a:r>
          </a:p>
          <a:p>
            <a:pPr lvl="1"/>
            <a:r>
              <a:rPr lang="en-US" dirty="0"/>
              <a:t>Summary of the opportunities for IEEE 802</a:t>
            </a:r>
          </a:p>
          <a:p>
            <a:pPr lvl="1"/>
            <a:r>
              <a:rPr lang="en-US" dirty="0"/>
              <a:t>Example w/less use cases for EV charging (one new)</a:t>
            </a:r>
          </a:p>
          <a:p>
            <a:r>
              <a:rPr lang="en-US" dirty="0"/>
              <a:t>A brief look at Hydrogen Surface Vehicle fueling</a:t>
            </a:r>
          </a:p>
          <a:p>
            <a:r>
              <a:rPr lang="en-US" dirty="0"/>
              <a:t>Preview: discussion with 802.1 TSN (Thu 11/17 AM2)</a:t>
            </a:r>
          </a:p>
          <a:p>
            <a:r>
              <a:rPr lang="en-US" dirty="0"/>
              <a:t>Discussion and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A762D-EA13-2D8D-DF2C-5CAA267E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2920-4A0B-330A-A8F5-7CA634E4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4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52FA-F11D-812B-D44E-0849976C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Opportunity for IEEE 802 vertical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8911-B707-4BCA-613D-92DC38C82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Explore a ‘Secure L2 EV charging comms fabric’ </a:t>
            </a:r>
          </a:p>
          <a:p>
            <a:pPr lvl="1"/>
            <a:r>
              <a:rPr lang="en-US" dirty="0"/>
              <a:t>Develop LAN architecture/s supporting site-level (depot, public </a:t>
            </a:r>
            <a:r>
              <a:rPr lang="en-US" dirty="0" err="1"/>
              <a:t>fuleing</a:t>
            </a:r>
            <a:r>
              <a:rPr lang="en-US" dirty="0"/>
              <a:t>) operations</a:t>
            </a:r>
          </a:p>
          <a:p>
            <a:pPr lvl="1"/>
            <a:r>
              <a:rPr lang="en-US" dirty="0"/>
              <a:t>Towards a secure, cohesive, extensible ‘</a:t>
            </a:r>
            <a:r>
              <a:rPr lang="en-US" i="1" strike="sngStrike" dirty="0">
                <a:solidFill>
                  <a:srgbClr val="002060"/>
                </a:solidFill>
              </a:rPr>
              <a:t>EV charging</a:t>
            </a:r>
            <a:r>
              <a:rPr lang="en-US" i="1" dirty="0"/>
              <a:t> AFV fueling</a:t>
            </a:r>
            <a:r>
              <a:rPr lang="en-US" dirty="0"/>
              <a:t> </a:t>
            </a:r>
            <a:r>
              <a:rPr lang="en-US" i="1" dirty="0"/>
              <a:t>edge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Draw on existing and coming 802.1/.3/.11 standards</a:t>
            </a:r>
          </a:p>
          <a:p>
            <a:pPr>
              <a:lnSpc>
                <a:spcPct val="120000"/>
              </a:lnSpc>
            </a:pPr>
            <a:r>
              <a:rPr lang="en-US" dirty="0"/>
              <a:t>Explore how 802 services for e.g. TSN, location, and privacy could enhance site operations and systems integration</a:t>
            </a:r>
          </a:p>
          <a:p>
            <a:pPr>
              <a:lnSpc>
                <a:spcPct val="120000"/>
              </a:lnSpc>
            </a:pPr>
            <a:r>
              <a:rPr lang="en-US" dirty="0"/>
              <a:t>Example next-generation (esp. fleet) EV charging uses cases</a:t>
            </a:r>
          </a:p>
          <a:p>
            <a:pPr lvl="1"/>
            <a:r>
              <a:rPr lang="en-US" dirty="0"/>
              <a:t>Use Wi-Fi for transactions, robotics, AV control </a:t>
            </a:r>
          </a:p>
          <a:p>
            <a:pPr lvl="1"/>
            <a:r>
              <a:rPr lang="en-US" dirty="0"/>
              <a:t>Use SPE for control and management of high-power EV charging, integrating building/site DERs and the electrical utility edge</a:t>
            </a:r>
          </a:p>
          <a:p>
            <a:pPr lvl="1"/>
            <a:r>
              <a:rPr lang="en-US" dirty="0"/>
              <a:t>Use VLANs to provide security and QOS for high-data-volume EV/AV applications, e.g. GIS data, route and schedule optimization, media services, trusted vehicle ECU/DCU FW/SW updates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EE5E-2F8E-1AA1-0979-B6629348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564BD-C268-479D-D523-A1CDB70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8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67076-F13F-ACCD-3657-30660D12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10210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Use Wi-Fi® for large-scale EV (AC) charging </a:t>
            </a:r>
          </a:p>
          <a:p>
            <a:r>
              <a:rPr lang="en-US" sz="2800" dirty="0"/>
              <a:t>800 parking spots, 400 AC charging stations (6.6 kW)</a:t>
            </a:r>
          </a:p>
          <a:p>
            <a:r>
              <a:rPr lang="en-US" sz="2800" dirty="0"/>
              <a:t>Medium/long dwell (4-10 hour) charging</a:t>
            </a:r>
          </a:p>
          <a:p>
            <a:r>
              <a:rPr lang="en-US" sz="2800" dirty="0"/>
              <a:t>Obvious opportunities</a:t>
            </a:r>
          </a:p>
          <a:p>
            <a:pPr lvl="1"/>
            <a:r>
              <a:rPr lang="en-US" sz="2400" dirty="0"/>
              <a:t>Replace PLC (L1/L2)</a:t>
            </a:r>
          </a:p>
          <a:p>
            <a:pPr lvl="1"/>
            <a:r>
              <a:rPr lang="en-US" sz="2400" dirty="0"/>
              <a:t>Managed charging</a:t>
            </a:r>
          </a:p>
          <a:p>
            <a:pPr lvl="1"/>
            <a:r>
              <a:rPr lang="en-US" sz="2400" dirty="0"/>
              <a:t>Data (logistics &amp; tracking)</a:t>
            </a:r>
          </a:p>
          <a:p>
            <a:pPr lvl="1"/>
            <a:r>
              <a:rPr lang="en-US" sz="2400" dirty="0"/>
              <a:t>EV (ECU) maintenance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D93A9-8822-2F93-1A34-B686851B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BBC1-B1F3-9EE4-E1BC-34D409C7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4A842E-1BC5-2A3C-C615-8D2E602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Concrete, near-term example #1 (new)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E2FE58-D1A7-216D-96CE-0AE62FE6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1" y="3662579"/>
            <a:ext cx="5444359" cy="26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6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6182FEC-4CEC-8265-97A8-649EFEFA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59" y="1543534"/>
            <a:ext cx="2000634" cy="20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C941-C73D-99E5-8EAA-E198B07A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599"/>
            <a:ext cx="10363200" cy="4694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Use Wi-Fi for “over-the-top” transaction services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EV joins site Wi-Fi network, negotiates fueling service parameters</a:t>
            </a:r>
          </a:p>
          <a:p>
            <a:r>
              <a:rPr lang="en-US" sz="2200" dirty="0"/>
              <a:t>On-site edge (+cloud) services platform directs AFV to fueling bay</a:t>
            </a:r>
          </a:p>
          <a:p>
            <a:r>
              <a:rPr lang="en-US" sz="2200" dirty="0"/>
              <a:t>Coupling to fueling device could be robotic, controlled via Wi-Fi</a:t>
            </a:r>
          </a:p>
          <a:p>
            <a:r>
              <a:rPr lang="en-US" sz="2200" dirty="0"/>
              <a:t>Fueling control could be via Wi-Fi as well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B1D2E-E6A8-A420-756C-F2929D5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Concrete, near-term example #2 (expanded)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3864-0744-089D-7E37-93E517B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0D97-D9DC-CCB1-BB50-1369BB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30C46-CF5D-A2B2-AAD2-2F14034D4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00" y="2512431"/>
            <a:ext cx="3540196" cy="1866900"/>
          </a:xfrm>
          <a:prstGeom prst="rect">
            <a:avLst/>
          </a:prstGeom>
        </p:spPr>
      </p:pic>
      <p:pic>
        <p:nvPicPr>
          <p:cNvPr id="1026" name="Picture 2" descr="electric vehicle Icon - Free PNG &amp; SVG 215003 - Noun Project">
            <a:extLst>
              <a:ext uri="{FF2B5EF4-FFF2-40B4-BE49-F238E27FC236}">
                <a16:creationId xmlns:a16="http://schemas.microsoft.com/office/drawing/2014/main" id="{0E1C53A4-6213-0C1C-3DF2-B6BC24639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3000"/>
          <a:stretch/>
        </p:blipFill>
        <p:spPr bwMode="auto">
          <a:xfrm>
            <a:off x="8702352" y="3137803"/>
            <a:ext cx="2422848" cy="13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EE07A8B-A5B5-C4F2-9BD9-E4506358B1A2}"/>
              </a:ext>
            </a:extLst>
          </p:cNvPr>
          <p:cNvGrpSpPr/>
          <p:nvPr/>
        </p:nvGrpSpPr>
        <p:grpSpPr>
          <a:xfrm>
            <a:off x="2190766" y="2518358"/>
            <a:ext cx="2152726" cy="2107916"/>
            <a:chOff x="1425668" y="2090337"/>
            <a:chExt cx="2152726" cy="21079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6DDEB4-D817-90CB-F982-6E341084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668" y="2090337"/>
              <a:ext cx="781608" cy="7709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672DE2-09E3-B113-1C15-E234977A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573" y="2560849"/>
              <a:ext cx="781608" cy="7709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3CA439-BA02-FF32-B3FA-45EEAF918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179" y="3051954"/>
              <a:ext cx="781608" cy="7709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77B497-299A-D56B-018C-16C0CE4BB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786" y="3427351"/>
              <a:ext cx="781608" cy="770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4B955-9E4B-A985-F903-93C9DF552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6111" y="2882757"/>
            <a:ext cx="689559" cy="689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BB3454-C05C-7AB2-AE5E-4AF2AB4AA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0770" y="2886516"/>
            <a:ext cx="685800" cy="685800"/>
          </a:xfrm>
          <a:prstGeom prst="rect">
            <a:avLst/>
          </a:prstGeom>
        </p:spPr>
      </p:pic>
      <p:pic>
        <p:nvPicPr>
          <p:cNvPr id="17" name="Picture 2" descr="CA Hydrogen Stations">
            <a:extLst>
              <a:ext uri="{FF2B5EF4-FFF2-40B4-BE49-F238E27FC236}">
                <a16:creationId xmlns:a16="http://schemas.microsoft.com/office/drawing/2014/main" id="{4FEC0CAC-2D4C-3B66-4D1E-49E79192E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26825" r="17893"/>
          <a:stretch/>
        </p:blipFill>
        <p:spPr bwMode="auto">
          <a:xfrm>
            <a:off x="2065165" y="3708565"/>
            <a:ext cx="811000" cy="9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 Hydrogen Stations">
            <a:extLst>
              <a:ext uri="{FF2B5EF4-FFF2-40B4-BE49-F238E27FC236}">
                <a16:creationId xmlns:a16="http://schemas.microsoft.com/office/drawing/2014/main" id="{3143CD84-E18F-FC81-5F95-8DABB926F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26825" r="17893"/>
          <a:stretch/>
        </p:blipFill>
        <p:spPr bwMode="auto">
          <a:xfrm>
            <a:off x="832903" y="2617535"/>
            <a:ext cx="811000" cy="9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A Hydrogen Stations">
            <a:extLst>
              <a:ext uri="{FF2B5EF4-FFF2-40B4-BE49-F238E27FC236}">
                <a16:creationId xmlns:a16="http://schemas.microsoft.com/office/drawing/2014/main" id="{E701C128-CCCD-6521-DCAA-4941FA65B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26825" r="17893"/>
          <a:stretch/>
        </p:blipFill>
        <p:spPr bwMode="auto">
          <a:xfrm>
            <a:off x="1485648" y="3156481"/>
            <a:ext cx="811000" cy="9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6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C941-C73D-99E5-8EAA-E198B07A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36162"/>
            <a:ext cx="10363200" cy="449421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Current system uses IrDA standards for one-way communication</a:t>
            </a:r>
          </a:p>
          <a:p>
            <a:pPr lvl="1"/>
            <a:r>
              <a:rPr lang="en-US" sz="1800" dirty="0"/>
              <a:t>SAE J2799/J2600/J2601</a:t>
            </a:r>
          </a:p>
          <a:p>
            <a:pPr lvl="1"/>
            <a:r>
              <a:rPr lang="en-US" sz="1800" dirty="0"/>
              <a:t>Vehicle sends fixed fueling parameters (V, T, p)</a:t>
            </a:r>
          </a:p>
          <a:p>
            <a:pPr lvl="1"/>
            <a:r>
              <a:rPr lang="en-US" sz="1800" dirty="0"/>
              <a:t>Dispenser performs accordingly (“parameter-driven”)</a:t>
            </a:r>
          </a:p>
          <a:p>
            <a:pPr lvl="1"/>
            <a:r>
              <a:rPr lang="en-US" sz="1800" dirty="0"/>
              <a:t>Overly large margins for physical and functional safety</a:t>
            </a:r>
          </a:p>
          <a:p>
            <a:pPr lvl="1"/>
            <a:r>
              <a:rPr lang="en-US" sz="1800" dirty="0"/>
              <a:t>Doesn’t support higher fill rates, tank temp ranges</a:t>
            </a:r>
          </a:p>
          <a:p>
            <a:pPr lvl="1"/>
            <a:r>
              <a:rPr lang="en-US" sz="1800" dirty="0"/>
              <a:t>IrDA not very reliable (sunlight, fogging); easily damaged</a:t>
            </a:r>
          </a:p>
          <a:p>
            <a:r>
              <a:rPr lang="en-US" sz="2200" dirty="0"/>
              <a:t>Opening for standards-based w/less comms</a:t>
            </a:r>
          </a:p>
          <a:p>
            <a:pPr lvl="1"/>
            <a:r>
              <a:rPr lang="en-US" sz="1800" dirty="0"/>
              <a:t>2-way: tank characteristics; pre-cooling; dynamic control</a:t>
            </a:r>
          </a:p>
          <a:p>
            <a:pPr lvl="1"/>
            <a:r>
              <a:rPr lang="en-US" sz="1800" dirty="0"/>
              <a:t>Needed for higher-speed fueling (larger tank HSVs)</a:t>
            </a:r>
          </a:p>
          <a:p>
            <a:pPr lvl="1"/>
            <a:r>
              <a:rPr lang="en-US" sz="1800" dirty="0"/>
              <a:t>EU Project </a:t>
            </a:r>
            <a:r>
              <a:rPr lang="en-US" sz="1800" dirty="0" err="1"/>
              <a:t>Prhyde</a:t>
            </a:r>
            <a:r>
              <a:rPr lang="en-US" sz="1800" dirty="0"/>
              <a:t> -&gt; ISO 19885-2/-3 (TC 297)</a:t>
            </a:r>
          </a:p>
          <a:p>
            <a:pPr lvl="1"/>
            <a:r>
              <a:rPr lang="en-US" sz="1800" dirty="0"/>
              <a:t>Contemplating transactional services (e.g. payment, loyalty</a:t>
            </a:r>
            <a:br>
              <a:rPr lang="en-US" sz="1800" dirty="0"/>
            </a:br>
            <a:r>
              <a:rPr lang="en-US" sz="1800" dirty="0"/>
              <a:t>points) and fleet management (fueling logs, maintenance)</a:t>
            </a:r>
          </a:p>
          <a:p>
            <a:pPr lvl="1"/>
            <a:r>
              <a:rPr lang="en-US" sz="1800" dirty="0"/>
              <a:t>Developing requirements for trust and security (PKI)</a:t>
            </a:r>
          </a:p>
          <a:p>
            <a:pPr lvl="1"/>
            <a:r>
              <a:rPr lang="en-US" sz="1800" dirty="0"/>
              <a:t>Interested in using Secure Layer 2 (802.1/802.11)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3864-0744-089D-7E37-93E517B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E0D97-D9DC-CCB1-BB50-1369BB91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B1D2E-E6A8-A420-756C-F2929D5D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look at H</a:t>
            </a:r>
            <a:r>
              <a:rPr lang="en-US" baseline="-25000" dirty="0"/>
              <a:t>2</a:t>
            </a:r>
            <a:r>
              <a:rPr lang="en-US" dirty="0"/>
              <a:t> (HSV) fueling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B83211-B52C-FC2B-21E1-511C691E9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 t="17836" r="1551" b="2381"/>
          <a:stretch/>
        </p:blipFill>
        <p:spPr>
          <a:xfrm>
            <a:off x="7875163" y="2832538"/>
            <a:ext cx="36030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18223B-7E33-FE29-6782-CD52699E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could 802.1 and 802.3 standards support AFV fueling?</a:t>
            </a:r>
          </a:p>
          <a:p>
            <a:pPr lvl="1"/>
            <a:r>
              <a:rPr lang="en-US" dirty="0"/>
              <a:t>Convergence/concentration of energy &amp; data for transportation</a:t>
            </a:r>
          </a:p>
          <a:p>
            <a:pPr lvl="1"/>
            <a:r>
              <a:rPr lang="en-US" dirty="0"/>
              <a:t>Support for fueling, power/energy distribution, logistics, operations</a:t>
            </a:r>
          </a:p>
          <a:p>
            <a:pPr lvl="1"/>
            <a:r>
              <a:rPr lang="en-US" dirty="0"/>
              <a:t>Sites/locale: depots, ‘truck stops’, public transport hubs (LAN/MAN)</a:t>
            </a:r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Distributed energy, computing, control</a:t>
            </a:r>
          </a:p>
          <a:p>
            <a:pPr lvl="1"/>
            <a:r>
              <a:rPr lang="en-US" dirty="0"/>
              <a:t>Coordinated security contexts</a:t>
            </a:r>
          </a:p>
          <a:p>
            <a:pPr lvl="2"/>
            <a:r>
              <a:rPr lang="en-US" dirty="0"/>
              <a:t>Fueling: vehicle, dispenser, energy sources and sinks; safety-critical?</a:t>
            </a:r>
          </a:p>
          <a:p>
            <a:pPr lvl="2"/>
            <a:r>
              <a:rPr lang="en-US" dirty="0"/>
              <a:t>Data: public/private, site/region, cooperating entities; trust domains</a:t>
            </a:r>
          </a:p>
          <a:p>
            <a:pPr lvl="1"/>
            <a:r>
              <a:rPr lang="en-US" dirty="0"/>
              <a:t>Orchestration of workloads between edge/cloud</a:t>
            </a:r>
          </a:p>
          <a:p>
            <a:r>
              <a:rPr lang="en-US" dirty="0"/>
              <a:t>Applications:</a:t>
            </a:r>
          </a:p>
          <a:p>
            <a:pPr lvl="1"/>
            <a:r>
              <a:rPr lang="en-US" dirty="0"/>
              <a:t>SPE in EV charging cables/couplers, for sensors (situational awareness)</a:t>
            </a:r>
          </a:p>
          <a:p>
            <a:pPr lvl="1"/>
            <a:r>
              <a:rPr lang="en-US" dirty="0"/>
              <a:t>Power system controls (e.g. protection, UPS, load management)</a:t>
            </a:r>
          </a:p>
          <a:p>
            <a:pPr lvl="1"/>
            <a:r>
              <a:rPr lang="en-US" dirty="0"/>
              <a:t>Data services (Internet/media, goods tracking, mobility services)</a:t>
            </a:r>
          </a:p>
          <a:p>
            <a:r>
              <a:rPr lang="en-US" dirty="0"/>
              <a:t>Inspiration: </a:t>
            </a:r>
            <a:r>
              <a:rPr lang="en-US" dirty="0" err="1"/>
              <a:t>Nendica</a:t>
            </a:r>
            <a:r>
              <a:rPr lang="en-US" dirty="0"/>
              <a:t> Reports (Flex Factory IOT, Intelligent LDCN)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66001-BC5F-E7D9-52DE-C04C23D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3EDB-43E8-17BE-9A79-F5B19D6B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EE5962-F8DF-9327-5306-A18D5F5B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discussion with 802.1 TSN (Thu 11/17 AM2)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1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7142A0-C13C-A902-354A-FAA82B0A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dirty="0"/>
              <a:t>Discussion, 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D59463-26DF-764D-D1BD-E80690CF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83" y="2819400"/>
            <a:ext cx="10363200" cy="30102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very much!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c.rodine@ieee.org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crrodin@sandia.gov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37AF-FDA1-97CC-6165-125A67A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Craig Rodine, SNL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628A8-DC19-954E-F371-38B5075F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2793805-6678-4F90-9549-7863581D225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48379"/>
      </p:ext>
    </p:extLst>
  </p:cSld>
  <p:clrMapOvr>
    <a:masterClrMapping/>
  </p:clrMapOvr>
</p:sld>
</file>

<file path=ppt/theme/theme1.xml><?xml version="1.0" encoding="utf-8"?>
<a:theme xmlns:a="http://schemas.openxmlformats.org/drawingml/2006/main" name="802-24-Theme1">
  <a:themeElements>
    <a:clrScheme name="Office Theme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24-Theme1" id="{71AA4CE9-9702-411B-A30F-4CFFB88909A4}" vid="{122AA4A9-5C12-4562-9898-C288264059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9184</TotalTime>
  <Words>806</Words>
  <Application>Microsoft Macintosh PowerPoint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Times New Roman</vt:lpstr>
      <vt:lpstr>802-24-Theme1</vt:lpstr>
      <vt:lpstr>802.24 Vertical Applications TAG</vt:lpstr>
      <vt:lpstr>Agenda</vt:lpstr>
      <vt:lpstr>Opportunity for IEEE 802 vertical application</vt:lpstr>
      <vt:lpstr>Concrete, near-term example #1 (new)</vt:lpstr>
      <vt:lpstr>Concrete, near-term example #2 (expanded)</vt:lpstr>
      <vt:lpstr>A brief look at H2 (HSV) fueling</vt:lpstr>
      <vt:lpstr>Preview: discussion with 802.1 TSN (Thu 11/17 AM2) </vt:lpstr>
      <vt:lpstr>Discussion,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802.24 Vertical Applications TAG</dc:title>
  <dc:creator>Godfrey, Tim</dc:creator>
  <cp:lastModifiedBy>Rodine, Craig</cp:lastModifiedBy>
  <cp:revision>227</cp:revision>
  <dcterms:created xsi:type="dcterms:W3CDTF">2020-10-13T15:01:18Z</dcterms:created>
  <dcterms:modified xsi:type="dcterms:W3CDTF">2022-11-10T13:15:32Z</dcterms:modified>
</cp:coreProperties>
</file>