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1885"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1885"/>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12" autoAdjust="0"/>
    <p:restoredTop sz="94099" autoAdjust="0"/>
  </p:normalViewPr>
  <p:slideViewPr>
    <p:cSldViewPr>
      <p:cViewPr varScale="1">
        <p:scale>
          <a:sx n="98" d="100"/>
          <a:sy n="98" d="100"/>
        </p:scale>
        <p:origin x="57" y="57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8-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cc3f69540277ad0deb9deb424a03e49d"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4724261942701c4175dfddfea614799c"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5f7b204f9d47adea983aead553d0dfb" TargetMode="External"/><Relationship Id="rId4" Type="http://schemas.openxmlformats.org/officeDocument/2006/relationships/hyperlink" Target="https://epri.webex.com/epri/j.php?MTID=m45024a650de4c08f8fb17c7c16aa260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2022 Plenary</a:t>
            </a:r>
          </a:p>
          <a:p>
            <a:r>
              <a:rPr lang="en-US" dirty="0"/>
              <a:t>Bangkok, Thailand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September TAG wireless interim minutes</a:t>
            </a:r>
          </a:p>
          <a:p>
            <a:pPr lvl="1"/>
            <a:r>
              <a:rPr lang="en-US" dirty="0"/>
              <a:t>802.24-22-0017r0  </a:t>
            </a:r>
          </a:p>
          <a:p>
            <a:pPr lvl="1"/>
            <a:r>
              <a:rPr lang="en-US" dirty="0"/>
              <a:t>Approved</a:t>
            </a:r>
          </a:p>
          <a:p>
            <a:pPr lvl="1"/>
            <a:endParaRPr lang="en-US" dirty="0"/>
          </a:p>
          <a:p>
            <a:r>
              <a:rPr lang="en-US" dirty="0"/>
              <a:t>Action Items from Sept – </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pPr lvl="1"/>
            <a:endParaRPr lang="en-US" dirty="0"/>
          </a:p>
          <a:p>
            <a:r>
              <a:rPr lang="en-US" dirty="0"/>
              <a:t>Plan of action</a:t>
            </a:r>
          </a:p>
          <a:p>
            <a:pPr lvl="1"/>
            <a:r>
              <a:rPr lang="en-US" dirty="0"/>
              <a:t>Abandon 24-17-0036r3.  Use 24-22-0011r1 as baseline.</a:t>
            </a:r>
          </a:p>
          <a:p>
            <a:pPr lvl="1"/>
            <a:r>
              <a:rPr lang="en-US" dirty="0"/>
              <a:t>Incorporate parts of Single Pair Ethernet</a:t>
            </a:r>
          </a:p>
          <a:p>
            <a:pPr lvl="1"/>
            <a:r>
              <a:rPr lang="en-US" dirty="0"/>
              <a:t>Expand with Wireless 802 standards highlights. </a:t>
            </a:r>
          </a:p>
          <a:p>
            <a:pPr lvl="1"/>
            <a:endParaRPr lang="en-US" dirty="0"/>
          </a:p>
          <a:p>
            <a:pPr lvl="1"/>
            <a:r>
              <a:rPr lang="en-US" dirty="0"/>
              <a:t>Chris will start adding some basic of SPE into 24-22-11r1</a:t>
            </a:r>
          </a:p>
          <a:p>
            <a:pPr lvl="1"/>
            <a:r>
              <a:rPr lang="en-US" dirty="0"/>
              <a:t>Other contributions w.r.t wireless standards. </a:t>
            </a:r>
          </a:p>
          <a:p>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9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Latest Version Nov 2022 -  </a:t>
            </a:r>
            <a:r>
              <a:rPr lang="en-US" dirty="0">
                <a:hlinkClick r:id="rId2"/>
              </a:rPr>
              <a:t>802.24-19-0003r18</a:t>
            </a:r>
            <a:endParaRPr lang="en-US" dirty="0"/>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a:t>
            </a:r>
          </a:p>
          <a:p>
            <a:pPr lvl="1"/>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70000" lnSpcReduction="20000"/>
          </a:bodyPr>
          <a:lstStyle/>
          <a:p>
            <a:r>
              <a:rPr lang="en-US" dirty="0"/>
              <a:t>The 802 Solutions for Verticals could be a reason why 3GPP should care about IEEE 802 </a:t>
            </a:r>
          </a:p>
          <a:p>
            <a:endParaRPr lang="en-US" dirty="0"/>
          </a:p>
          <a:p>
            <a:r>
              <a:rPr lang="en-US" dirty="0"/>
              <a:t>Latest Version: document # 802.24-22-0012r2</a:t>
            </a:r>
          </a:p>
          <a:p>
            <a:endParaRPr lang="en-US" dirty="0"/>
          </a:p>
          <a:p>
            <a:r>
              <a:rPr lang="en-US" dirty="0"/>
              <a:t>Name Change to "IEEE 802 Solutions for Vertical Applications’ Networks"</a:t>
            </a:r>
          </a:p>
          <a:p>
            <a:endParaRPr lang="en-US" dirty="0"/>
          </a:p>
          <a:p>
            <a:r>
              <a:rPr lang="en-US" dirty="0"/>
              <a:t>Next – Revise section 7.  Explain how IEEE 802 is “well prepared” for IP, while still supporting legacy, if applicable. </a:t>
            </a:r>
            <a:endParaRPr lang="en-US" dirty="0">
              <a:highlight>
                <a:srgbClr val="FFFF00"/>
              </a:highlight>
            </a:endParaRPr>
          </a:p>
          <a:p>
            <a:pPr lvl="1"/>
            <a:r>
              <a:rPr lang="en-US" dirty="0"/>
              <a:t>Clarify some of the referenced standards. </a:t>
            </a:r>
          </a:p>
          <a:p>
            <a:pPr lvl="1"/>
            <a:r>
              <a:rPr lang="en-US" dirty="0"/>
              <a:t>Find a way to highlight that some verticals are not “internetworking” - short verticals</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Complete presentation to be posted in r1</a:t>
            </a:r>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graphicFrame>
        <p:nvGraphicFramePr>
          <p:cNvPr id="9" name="Table 8">
            <a:extLst>
              <a:ext uri="{FF2B5EF4-FFF2-40B4-BE49-F238E27FC236}">
                <a16:creationId xmlns:a16="http://schemas.microsoft.com/office/drawing/2014/main" id="{12658425-FF0D-454A-A4B5-2AC4B85437FB}"/>
              </a:ext>
            </a:extLst>
          </p:cNvPr>
          <p:cNvGraphicFramePr>
            <a:graphicFrameLocks noGrp="1"/>
          </p:cNvGraphicFramePr>
          <p:nvPr/>
        </p:nvGraphicFramePr>
        <p:xfrm>
          <a:off x="914400" y="3444240"/>
          <a:ext cx="10363200" cy="1188720"/>
        </p:xfrm>
        <a:graphic>
          <a:graphicData uri="http://schemas.openxmlformats.org/drawingml/2006/table">
            <a:tbl>
              <a:tblPr/>
              <a:tblGrid>
                <a:gridCol w="1727200">
                  <a:extLst>
                    <a:ext uri="{9D8B030D-6E8A-4147-A177-3AD203B41FA5}">
                      <a16:colId xmlns:a16="http://schemas.microsoft.com/office/drawing/2014/main" val="2867132143"/>
                    </a:ext>
                  </a:extLst>
                </a:gridCol>
                <a:gridCol w="1727200">
                  <a:extLst>
                    <a:ext uri="{9D8B030D-6E8A-4147-A177-3AD203B41FA5}">
                      <a16:colId xmlns:a16="http://schemas.microsoft.com/office/drawing/2014/main" val="2337349244"/>
                    </a:ext>
                  </a:extLst>
                </a:gridCol>
                <a:gridCol w="1727200">
                  <a:extLst>
                    <a:ext uri="{9D8B030D-6E8A-4147-A177-3AD203B41FA5}">
                      <a16:colId xmlns:a16="http://schemas.microsoft.com/office/drawing/2014/main" val="1707068919"/>
                    </a:ext>
                  </a:extLst>
                </a:gridCol>
                <a:gridCol w="1727200">
                  <a:extLst>
                    <a:ext uri="{9D8B030D-6E8A-4147-A177-3AD203B41FA5}">
                      <a16:colId xmlns:a16="http://schemas.microsoft.com/office/drawing/2014/main" val="3603287783"/>
                    </a:ext>
                  </a:extLst>
                </a:gridCol>
                <a:gridCol w="1727200">
                  <a:extLst>
                    <a:ext uri="{9D8B030D-6E8A-4147-A177-3AD203B41FA5}">
                      <a16:colId xmlns:a16="http://schemas.microsoft.com/office/drawing/2014/main" val="1714476549"/>
                    </a:ext>
                  </a:extLst>
                </a:gridCol>
                <a:gridCol w="1727200">
                  <a:extLst>
                    <a:ext uri="{9D8B030D-6E8A-4147-A177-3AD203B41FA5}">
                      <a16:colId xmlns:a16="http://schemas.microsoft.com/office/drawing/2014/main" val="1228857852"/>
                    </a:ext>
                  </a:extLst>
                </a:gridCol>
              </a:tblGrid>
              <a:tr h="0">
                <a:tc>
                  <a:txBody>
                    <a:bodyPr/>
                    <a:lstStyle/>
                    <a:p>
                      <a:r>
                        <a:rPr lang="en-US"/>
                        <a:t>2022</a:t>
                      </a:r>
                    </a:p>
                  </a:txBody>
                  <a:tcPr anchor="ctr">
                    <a:lnL>
                      <a:noFill/>
                    </a:lnL>
                    <a:lnR>
                      <a:noFill/>
                    </a:lnR>
                    <a:lnT>
                      <a:noFill/>
                    </a:lnT>
                    <a:lnB>
                      <a:noFill/>
                    </a:lnB>
                  </a:tcPr>
                </a:tc>
                <a:tc>
                  <a:txBody>
                    <a:bodyPr/>
                    <a:lstStyle/>
                    <a:p>
                      <a:r>
                        <a:rPr lang="en-US"/>
                        <a:t>20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AFV-fueling-vertical-update</a:t>
                      </a:r>
                    </a:p>
                  </a:txBody>
                  <a:tcPr anchor="ctr">
                    <a:lnL>
                      <a:noFill/>
                    </a:lnL>
                    <a:lnR>
                      <a:noFill/>
                    </a:lnR>
                    <a:lnT>
                      <a:noFill/>
                    </a:lnT>
                    <a:lnB>
                      <a:noFill/>
                    </a:lnB>
                  </a:tcPr>
                </a:tc>
                <a:tc>
                  <a:txBody>
                    <a:bodyPr/>
                    <a:lstStyle/>
                    <a:p>
                      <a:r>
                        <a:rPr lang="en-US" dirty="0"/>
                        <a:t>Craig Rodine (Sandia National Laboratories)</a:t>
                      </a:r>
                    </a:p>
                  </a:txBody>
                  <a:tcPr anchor="ctr">
                    <a:lnL>
                      <a:noFill/>
                    </a:lnL>
                    <a:lnR>
                      <a:noFill/>
                    </a:lnR>
                    <a:lnT>
                      <a:noFill/>
                    </a:lnT>
                    <a:lnB>
                      <a:noFill/>
                    </a:lnB>
                  </a:tcPr>
                </a:tc>
                <a:extLst>
                  <a:ext uri="{0D108BD9-81ED-4DB2-BD59-A6C34878D82A}">
                    <a16:rowId xmlns:a16="http://schemas.microsoft.com/office/drawing/2014/main" val="4155001471"/>
                  </a:ext>
                </a:extLst>
              </a:tr>
            </a:tbl>
          </a:graphicData>
        </a:graphic>
      </p:graphicFrame>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952-F89A-4DEA-BBDF-342F03C09DC7}"/>
              </a:ext>
            </a:extLst>
          </p:cNvPr>
          <p:cNvSpPr>
            <a:spLocks noGrp="1"/>
          </p:cNvSpPr>
          <p:nvPr>
            <p:ph type="title"/>
          </p:nvPr>
        </p:nvSpPr>
        <p:spPr/>
        <p:txBody>
          <a:bodyPr/>
          <a:lstStyle/>
          <a:p>
            <a:r>
              <a:rPr lang="en-US" dirty="0"/>
              <a:t>November 2022 - Notes on AFV</a:t>
            </a:r>
          </a:p>
        </p:txBody>
      </p:sp>
      <p:sp>
        <p:nvSpPr>
          <p:cNvPr id="3" name="Content Placeholder 2">
            <a:extLst>
              <a:ext uri="{FF2B5EF4-FFF2-40B4-BE49-F238E27FC236}">
                <a16:creationId xmlns:a16="http://schemas.microsoft.com/office/drawing/2014/main" id="{BD754613-6A8C-4540-9322-1CDB7544949A}"/>
              </a:ext>
            </a:extLst>
          </p:cNvPr>
          <p:cNvSpPr>
            <a:spLocks noGrp="1"/>
          </p:cNvSpPr>
          <p:nvPr>
            <p:ph idx="1"/>
          </p:nvPr>
        </p:nvSpPr>
        <p:spPr/>
        <p:txBody>
          <a:bodyPr>
            <a:normAutofit fontScale="92500"/>
          </a:bodyPr>
          <a:lstStyle/>
          <a:p>
            <a:r>
              <a:rPr lang="en-US" dirty="0"/>
              <a:t>Next Steps from September:</a:t>
            </a:r>
          </a:p>
          <a:p>
            <a:pPr lvl="1"/>
            <a:r>
              <a:rPr lang="en-US" dirty="0"/>
              <a:t>802.24 could develop a white paper to describe requirements, with a focus on IEEE 802 working groups as audience</a:t>
            </a:r>
          </a:p>
          <a:p>
            <a:pPr lvl="1"/>
            <a:r>
              <a:rPr lang="en-US" dirty="0"/>
              <a:t>Plan joint sessions with 802.3 SPE and/or 802.1 TSN at November Plenary</a:t>
            </a:r>
          </a:p>
          <a:p>
            <a:pPr lvl="1"/>
            <a:r>
              <a:rPr lang="en-US" dirty="0"/>
              <a:t>Identify needs for further standard development in IEEE 802</a:t>
            </a:r>
          </a:p>
          <a:p>
            <a:pPr lvl="1"/>
            <a:r>
              <a:rPr lang="en-US" dirty="0"/>
              <a:t>Make sure 802.11 is aware, invite liaison from 802.11 (Jim Lansford?) to bring input to 802.24 in November</a:t>
            </a:r>
          </a:p>
          <a:p>
            <a:endParaRPr lang="en-US" dirty="0"/>
          </a:p>
        </p:txBody>
      </p:sp>
      <p:sp>
        <p:nvSpPr>
          <p:cNvPr id="4" name="Footer Placeholder 3">
            <a:extLst>
              <a:ext uri="{FF2B5EF4-FFF2-40B4-BE49-F238E27FC236}">
                <a16:creationId xmlns:a16="http://schemas.microsoft.com/office/drawing/2014/main" id="{29A98924-C4DB-4EFF-9EA9-7E755074235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4D68E8-6B38-45AB-AFE2-24B54A4600D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1472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DEECE-5708-4E4C-874E-6C7B7DE3417B}"/>
              </a:ext>
            </a:extLst>
          </p:cNvPr>
          <p:cNvSpPr>
            <a:spLocks noGrp="1"/>
          </p:cNvSpPr>
          <p:nvPr>
            <p:ph type="title"/>
          </p:nvPr>
        </p:nvSpPr>
        <p:spPr/>
        <p:txBody>
          <a:bodyPr/>
          <a:lstStyle/>
          <a:p>
            <a:r>
              <a:rPr lang="en-US" dirty="0"/>
              <a:t>Future Venue Poll</a:t>
            </a:r>
          </a:p>
        </p:txBody>
      </p:sp>
      <p:sp>
        <p:nvSpPr>
          <p:cNvPr id="3" name="Content Placeholder 2">
            <a:extLst>
              <a:ext uri="{FF2B5EF4-FFF2-40B4-BE49-F238E27FC236}">
                <a16:creationId xmlns:a16="http://schemas.microsoft.com/office/drawing/2014/main" id="{937669C5-BD94-4582-B8BC-E06EB808CD6C}"/>
              </a:ext>
            </a:extLst>
          </p:cNvPr>
          <p:cNvSpPr>
            <a:spLocks noGrp="1"/>
          </p:cNvSpPr>
          <p:nvPr>
            <p:ph idx="1"/>
          </p:nvPr>
        </p:nvSpPr>
        <p:spPr/>
        <p:txBody>
          <a:bodyPr>
            <a:normAutofit fontScale="77500" lnSpcReduction="20000"/>
          </a:bodyPr>
          <a:lstStyle/>
          <a:p>
            <a:r>
              <a:rPr lang="en-US" dirty="0"/>
              <a:t>If the 2023 January Interim Session is held in Baltimore, Maryland, as a mixed-mode session, will you attend?   </a:t>
            </a:r>
          </a:p>
          <a:p>
            <a:r>
              <a:rPr lang="en-US" dirty="0"/>
              <a:t>(In person 4/ remote 1/ not 1)</a:t>
            </a:r>
          </a:p>
          <a:p>
            <a:endParaRPr lang="en-US" dirty="0"/>
          </a:p>
          <a:p>
            <a:r>
              <a:rPr lang="en-US" dirty="0"/>
              <a:t>If the 2023 March Plenary Session were held at the Hilton Atlanta, GA as an in-person only session, would you attend?  (yes 5/ no1)</a:t>
            </a:r>
          </a:p>
          <a:p>
            <a:endParaRPr lang="en-US" dirty="0"/>
          </a:p>
          <a:p>
            <a:r>
              <a:rPr lang="en-US" dirty="0"/>
              <a:t>If the 2023 March Plenary Session is held at the Hilton Atlanta, GA as a mixed-mode session, will you attend?</a:t>
            </a:r>
          </a:p>
          <a:p>
            <a:r>
              <a:rPr lang="en-US" dirty="0"/>
              <a:t>(In person 5 / remote 1/ not 0)</a:t>
            </a:r>
          </a:p>
        </p:txBody>
      </p:sp>
      <p:sp>
        <p:nvSpPr>
          <p:cNvPr id="4" name="Footer Placeholder 3">
            <a:extLst>
              <a:ext uri="{FF2B5EF4-FFF2-40B4-BE49-F238E27FC236}">
                <a16:creationId xmlns:a16="http://schemas.microsoft.com/office/drawing/2014/main" id="{993ECDDB-C9C9-4275-80BC-8C72474DDE6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8C348A-BAEA-4CC5-A3CB-46777CE96AE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688531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62500" lnSpcReduction="20000"/>
          </a:bodyPr>
          <a:lstStyle/>
          <a:p>
            <a:r>
              <a:rPr lang="en-US" dirty="0"/>
              <a:t>Action Items</a:t>
            </a:r>
          </a:p>
          <a:p>
            <a:pPr lvl="1"/>
            <a:r>
              <a:rPr lang="en-US" dirty="0"/>
              <a:t>IoT White Paper actions on Slide 14</a:t>
            </a:r>
          </a:p>
          <a:p>
            <a:pPr lvl="1"/>
            <a:r>
              <a:rPr lang="en-US" dirty="0"/>
              <a:t>Low latency” White Paper on Slide 16</a:t>
            </a:r>
          </a:p>
          <a:p>
            <a:pPr lvl="1"/>
            <a:r>
              <a:rPr lang="en-US" dirty="0"/>
              <a:t>AFV</a:t>
            </a:r>
          </a:p>
          <a:p>
            <a:pPr lvl="2"/>
            <a:r>
              <a:rPr lang="en-US" dirty="0"/>
              <a:t>Diagram of energy fueling</a:t>
            </a:r>
          </a:p>
          <a:p>
            <a:pPr lvl="2"/>
            <a:r>
              <a:rPr lang="en-US" dirty="0"/>
              <a:t>Craig will develop outline of white papers</a:t>
            </a:r>
          </a:p>
          <a:p>
            <a:pPr lvl="2"/>
            <a:r>
              <a:rPr lang="en-US" dirty="0"/>
              <a:t>Support AFV presentation in 802.11 WNG in January</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2023, Baltimore</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effectLst/>
                <a:latin typeface="Arial" panose="020B0604020202020204" pitchFamily="34" charset="0"/>
                <a:ea typeface="Calibri" panose="020F0502020204030204" pitchFamily="34" charset="0"/>
              </a:rPr>
              <a:t>This session is a Plenary.  </a:t>
            </a:r>
            <a:r>
              <a:rPr lang="en-US" sz="2400" dirty="0">
                <a:effectLst/>
                <a:latin typeface="Arial" panose="020B0604020202020204" pitchFamily="34" charset="0"/>
                <a:ea typeface="Calibri" panose="020F0502020204030204" pitchFamily="34" charset="0"/>
                <a:hlinkClick r:id="rId2"/>
              </a:rPr>
              <a:t>Registration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15,  PM2   4PM Bangkok </a:t>
            </a:r>
          </a:p>
          <a:p>
            <a:pPr lvl="1"/>
            <a:r>
              <a:rPr lang="en-US" sz="2000" dirty="0">
                <a:effectLst/>
                <a:latin typeface="Arial" panose="020B0604020202020204" pitchFamily="34" charset="0"/>
                <a:ea typeface="Calibri" panose="020F0502020204030204" pitchFamily="34" charset="0"/>
              </a:rPr>
              <a:t>Wednesday Nov 16,  PM2  4PM Bangkok </a:t>
            </a:r>
          </a:p>
          <a:p>
            <a:pPr lvl="1"/>
            <a:r>
              <a:rPr lang="en-US" sz="2000" dirty="0">
                <a:latin typeface="Arial" panose="020B0604020202020204" pitchFamily="34" charset="0"/>
                <a:ea typeface="Calibri" panose="020F0502020204030204" pitchFamily="34" charset="0"/>
              </a:rPr>
              <a:t>Thursday Nov 16,  Meet with 802.1 TSN on EV Charging  (using 802.1 WebEx if remote)</a:t>
            </a:r>
            <a:endParaRPr lang="en-US" sz="2000" dirty="0">
              <a:effectLst/>
              <a:latin typeface="Arial" panose="020B0604020202020204" pitchFamily="34" charset="0"/>
              <a:ea typeface="Calibri" panose="020F0502020204030204" pitchFamily="34" charset="0"/>
            </a:endParaRP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4092476"/>
            <a:ext cx="57150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590 6112</a:t>
            </a:r>
            <a:r>
              <a:rPr lang="en-US" sz="1800" dirty="0">
                <a:effectLst/>
                <a:latin typeface="Arial" panose="020B0604020202020204" pitchFamily="34" charset="0"/>
                <a:ea typeface="Calibri" panose="020F0502020204030204" pitchFamily="34" charset="0"/>
              </a:rPr>
              <a:t>  Meeting password: aVk35iyWeu2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590 6112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4092475"/>
            <a:ext cx="58928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2427 599 7379</a:t>
            </a:r>
            <a:r>
              <a:rPr lang="en-US" sz="1800" dirty="0">
                <a:effectLst/>
                <a:latin typeface="Arial" panose="020B0604020202020204" pitchFamily="34" charset="0"/>
                <a:ea typeface="Calibri" panose="020F0502020204030204" pitchFamily="34" charset="0"/>
              </a:rPr>
              <a:t>  Meeting password: UThVfjpN587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2427 599 7379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a:p>
            <a:pPr lvl="1" algn="ctr"/>
            <a:r>
              <a:rPr lang="en-US" dirty="0"/>
              <a:t>Thursday 10:30 AM2 – 802.24 joins 802.1 TSN on AFV</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11371</TotalTime>
  <Words>2487</Words>
  <Application>Microsoft Office PowerPoint</Application>
  <PresentationFormat>Widescreen</PresentationFormat>
  <Paragraphs>270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November 2022 - Notes on AFV</vt:lpstr>
      <vt:lpstr>Vertical Applications – Industry Standards Outreach</vt:lpstr>
      <vt:lpstr>Future TAG Activity Planning</vt:lpstr>
      <vt:lpstr>Future Venue Poll</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255</cp:revision>
  <dcterms:created xsi:type="dcterms:W3CDTF">2020-10-13T15:01:18Z</dcterms:created>
  <dcterms:modified xsi:type="dcterms:W3CDTF">2022-11-16T10:30:58Z</dcterms:modified>
</cp:coreProperties>
</file>