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3"/>
  </p:notesMasterIdLst>
  <p:handoutMasterIdLst>
    <p:handoutMasterId r:id="rId24"/>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31" r:id="rId18"/>
    <p:sldId id="486" r:id="rId19"/>
    <p:sldId id="524" r:id="rId20"/>
    <p:sldId id="474" r:id="rId21"/>
    <p:sldId id="391"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475"/>
            <p14:sldId id="488"/>
            <p14:sldId id="521"/>
            <p14:sldId id="531"/>
            <p14:sldId id="48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8" d="100"/>
          <a:sy n="118" d="100"/>
        </p:scale>
        <p:origin x="126" y="25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2/24-22-0009-00-0000-may-2022-wireless-interim-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urldefense.com/v3/__https:/protect2.fireeye.com/v1/url?k=e79767ec-b80c5e89-e796eca3-000babff32e3-d382b55c195cb83d&amp;q=1&amp;e=8cb6609f-0efd-4f49-b689-7170f47687b0&amp;u=https*3A*2F*2Fcvent.me*2FPvDkQV__;JSUlJQ!!EwVzqGoTKBqv-0DWAJBm!RTsIw8eShdi4NpZynGpSI6dAkVB-Iso-H265_i7-7ZbnihxP3Q4ifevLYlcYZaElhGXxZ7nr2_-nF-Qk6I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cd83812c6232e530ad4ac1ea4332bfa4" TargetMode="External"/><Relationship Id="rId7" Type="http://schemas.openxmlformats.org/officeDocument/2006/relationships/hyperlink" Target="https://epri.webex.com/epri/globalcallin.php?MTID=m2c666b588ec91e449f364a408ad12202"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j.php?MTID=m2e705b8b2f3ab5c87659b4a9e11a5d9a"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15d86bf15c59d196af073a3f76a16d5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2022 Plenary</a:t>
            </a:r>
          </a:p>
          <a:p>
            <a:r>
              <a:rPr lang="en-US" dirty="0"/>
              <a:t>Montreal, QC,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May TAG interim minutes</a:t>
            </a:r>
          </a:p>
          <a:p>
            <a:pPr lvl="1"/>
            <a:r>
              <a:rPr lang="en-US" dirty="0">
                <a:hlinkClick r:id="rId2"/>
              </a:rPr>
              <a:t>802.24-22-0009r0</a:t>
            </a:r>
            <a:r>
              <a:rPr lang="en-US" dirty="0"/>
              <a:t>  </a:t>
            </a:r>
          </a:p>
          <a:p>
            <a:endParaRPr lang="en-US" dirty="0"/>
          </a:p>
          <a:p>
            <a:pPr lvl="1"/>
            <a:endParaRPr lang="en-US" dirty="0"/>
          </a:p>
          <a:p>
            <a:r>
              <a:rPr lang="en-US" dirty="0"/>
              <a:t>Action Items from May – </a:t>
            </a:r>
          </a:p>
          <a:p>
            <a:pPr lvl="1"/>
            <a:r>
              <a:rPr lang="en-US" dirty="0"/>
              <a:t>Ben, Alan, and Allen will coordinate on developing a new outline for 802.24.2 IoT White Paper</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114800"/>
          </a:xfrm>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  </a:t>
            </a:r>
          </a:p>
          <a:p>
            <a:pPr lvl="1"/>
            <a:r>
              <a:rPr lang="en-US" sz="2000" dirty="0"/>
              <a:t>Maybe ask Clint Powell to provide update.  Spec may be delayed to mid-2022</a:t>
            </a:r>
          </a:p>
          <a:p>
            <a:r>
              <a:rPr lang="en-US" sz="2400" dirty="0"/>
              <a:t>Industrial Internet Consortium		Chris </a:t>
            </a:r>
            <a:r>
              <a:rPr lang="en-US" sz="2400" dirty="0" err="1"/>
              <a:t>DiMinico</a:t>
            </a:r>
            <a:endParaRPr lang="en-US" sz="2400" dirty="0"/>
          </a:p>
          <a:p>
            <a:endParaRPr lang="en-US" sz="2400" dirty="0"/>
          </a:p>
          <a:p>
            <a:r>
              <a:rPr lang="en-US" sz="2400" dirty="0"/>
              <a:t>802.18</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Version after May Interim with accepted revisions and open items highlighted:  </a:t>
            </a:r>
            <a:r>
              <a:rPr lang="en-US" dirty="0">
                <a:hlinkClick r:id="rId2"/>
              </a:rPr>
              <a:t>802.24-19-0003r14</a:t>
            </a:r>
            <a:endParaRPr lang="en-US" dirty="0"/>
          </a:p>
          <a:p>
            <a:endParaRPr lang="en-US" dirty="0"/>
          </a:p>
          <a:p>
            <a:r>
              <a:rPr lang="en-US" dirty="0"/>
              <a:t>Action items embedded</a:t>
            </a:r>
          </a:p>
          <a:p>
            <a:pPr lvl="1"/>
            <a:r>
              <a:rPr lang="en-US" dirty="0"/>
              <a:t>Tim reached out to 802.11 for contributions on 11be and 11bd</a:t>
            </a:r>
          </a:p>
          <a:p>
            <a:pPr lvl="1"/>
            <a:r>
              <a:rPr lang="en-US" dirty="0"/>
              <a:t>No response to email – try again when in-person</a:t>
            </a:r>
          </a:p>
          <a:p>
            <a:pPr lvl="1"/>
            <a:endParaRPr lang="en-US" dirty="0"/>
          </a:p>
          <a:p>
            <a:r>
              <a:rPr lang="en-US" dirty="0"/>
              <a:t>Section 6 – does it belong there? Should it be integrated or removed?</a:t>
            </a:r>
          </a:p>
          <a:p>
            <a:r>
              <a:rPr lang="en-US" dirty="0"/>
              <a:t>How can we create a brief conclusion?</a:t>
            </a:r>
          </a:p>
          <a:p>
            <a:endParaRPr lang="en-US" dirty="0"/>
          </a:p>
          <a:p>
            <a:r>
              <a:rPr lang="en-US" dirty="0"/>
              <a:t>Ben, Alan, and Allan will coordinate to close remaining issues</a:t>
            </a:r>
          </a:p>
          <a:p>
            <a:pPr lvl="1"/>
            <a:r>
              <a:rPr lang="en-US" dirty="0"/>
              <a:t>Ask Thomas K for 802.15.6a synopsis w.r.t TSN</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May 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475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endParaRPr lang="en-US" dirty="0"/>
          </a:p>
          <a:p>
            <a:pPr lvl="1"/>
            <a:endParaRPr lang="en-US" dirty="0"/>
          </a:p>
          <a:p>
            <a:r>
              <a:rPr lang="en-US" dirty="0">
                <a:highlight>
                  <a:srgbClr val="FFFF00"/>
                </a:highlight>
              </a:rPr>
              <a:t>Ben and Alan and Allan will coordinate an ad-hoc to develop an outline for IoT White Paper </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Make it clearer “why” 802 is beneficial. </a:t>
            </a:r>
          </a:p>
          <a:p>
            <a:r>
              <a:rPr lang="en-US" dirty="0"/>
              <a:t>Latest Version (May Interim) 802.24-19-0017r15</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    </a:t>
            </a:r>
            <a:r>
              <a:rPr lang="en-US" dirty="0">
                <a:highlight>
                  <a:srgbClr val="FFFF00"/>
                </a:highlight>
              </a:rPr>
              <a:t>Which verticals will take advantage of UWB in a new way? </a:t>
            </a:r>
          </a:p>
          <a:p>
            <a:pPr lvl="1"/>
            <a:r>
              <a:rPr lang="en-US" dirty="0">
                <a:highlight>
                  <a:srgbClr val="FFFF00"/>
                </a:highlight>
              </a:rPr>
              <a:t>Security aspects of IoT – avoiding “leaking” information while maintaining low rate/low power. </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pPr lvl="1"/>
            <a:r>
              <a:rPr lang="en-US" dirty="0">
                <a:highlight>
                  <a:srgbClr val="FFFF00"/>
                </a:highlight>
              </a:rPr>
              <a:t>Are there any underserved verticals that need more than the current state of Wi-SUN with amendments?  Smart (smaller) Communities? Leverage IIJA funding for broadband in underserved areas? What are standards gaps? </a:t>
            </a:r>
          </a:p>
          <a:p>
            <a:pPr lvl="1"/>
            <a:r>
              <a:rPr lang="en-US" dirty="0">
                <a:highlight>
                  <a:srgbClr val="FFFF00"/>
                </a:highlight>
              </a:rPr>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highlight>
                  <a:srgbClr val="FFFF00"/>
                </a:highlight>
              </a:rPr>
              <a:t>Partner with public visibility SC </a:t>
            </a:r>
            <a:r>
              <a:rPr lang="en-US" dirty="0"/>
              <a:t>–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550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r>
              <a:rPr lang="en-US" dirty="0"/>
              <a:t>Update of first Smart Grid white paper to address latest amendments of 802.15.4 u, v, w, x, y, </a:t>
            </a:r>
            <a:r>
              <a:rPr lang="en-US" dirty="0" err="1"/>
              <a:t>Revmd</a:t>
            </a:r>
            <a:r>
              <a:rPr lang="en-US" dirty="0"/>
              <a:t>, transition to 802.15.15 (new organization of documents to separate UWB from Narrowband)</a:t>
            </a:r>
          </a:p>
          <a:p>
            <a:pPr lvl="1"/>
            <a:endParaRPr lang="en-US" dirty="0"/>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endParaRPr lang="en-US" dirty="0"/>
          </a:p>
          <a:p>
            <a:endParaRPr lang="en-US" dirty="0"/>
          </a:p>
          <a:p>
            <a:r>
              <a:rPr lang="en-US" dirty="0"/>
              <a:t>802.24 white paper on IoT and P2413  (pending updates on 2413)</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7500" lnSpcReduction="20000"/>
          </a:bodyPr>
          <a:lstStyle/>
          <a:p>
            <a:r>
              <a:rPr lang="en-US" dirty="0"/>
              <a:t>Action Items</a:t>
            </a:r>
          </a:p>
          <a:p>
            <a:endParaRPr lang="en-US" dirty="0"/>
          </a:p>
          <a:p>
            <a:r>
              <a:rPr lang="en-US" dirty="0"/>
              <a:t>Any New Business?</a:t>
            </a:r>
          </a:p>
          <a:p>
            <a:pPr lvl="1"/>
            <a:endParaRPr lang="en-US" dirty="0"/>
          </a:p>
          <a:p>
            <a:r>
              <a:rPr lang="en-US" dirty="0"/>
              <a:t>Next Meeting</a:t>
            </a:r>
          </a:p>
          <a:p>
            <a:pPr lvl="1"/>
            <a:r>
              <a:rPr lang="en-US" dirty="0"/>
              <a:t>September Interim – Waikoloa, Hawaii</a:t>
            </a:r>
          </a:p>
          <a:p>
            <a:pPr marL="742950" lvl="2">
              <a:spcBef>
                <a:spcPts val="0"/>
              </a:spcBef>
              <a:spcAft>
                <a:spcPts val="0"/>
              </a:spcAft>
            </a:pPr>
            <a:r>
              <a:rPr lang="en-US" sz="2300" b="1" dirty="0">
                <a:effectLst/>
                <a:latin typeface="Tahoma" panose="020B0604030504040204" pitchFamily="34" charset="0"/>
                <a:ea typeface="Calibri" panose="020F0502020204030204" pitchFamily="34" charset="0"/>
              </a:rPr>
              <a:t>Registration Fees and Deadlines</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Standard</a:t>
            </a:r>
            <a:r>
              <a:rPr lang="en-US" sz="2300" dirty="0">
                <a:effectLst/>
                <a:latin typeface="Tahoma" panose="020B0604030504040204" pitchFamily="34" charset="0"/>
                <a:ea typeface="Times New Roman" panose="02020603050405020304" pitchFamily="18" charset="0"/>
              </a:rPr>
              <a:t>         $US1200.00 until August 15, 2022</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Late/Onsite</a:t>
            </a:r>
            <a:r>
              <a:rPr lang="en-US" sz="2300" dirty="0">
                <a:effectLst/>
                <a:latin typeface="Tahoma" panose="020B0604030504040204" pitchFamily="34" charset="0"/>
                <a:ea typeface="Times New Roman" panose="02020603050405020304" pitchFamily="18" charset="0"/>
              </a:rPr>
              <a:t>     $US1450.00 after August 15, 2022</a:t>
            </a:r>
            <a:endParaRPr lang="en-US" sz="2300" dirty="0">
              <a:effectLst/>
              <a:latin typeface="Calibri" panose="020F0502020204030204" pitchFamily="34" charset="0"/>
              <a:ea typeface="Calibri" panose="020F0502020204030204" pitchFamily="34" charset="0"/>
            </a:endParaRPr>
          </a:p>
          <a:p>
            <a:pPr lvl="1"/>
            <a:r>
              <a:rPr lang="en-US" sz="1800" b="1" dirty="0">
                <a:effectLst/>
                <a:latin typeface="Tahoma" panose="020B0604030504040204" pitchFamily="34" charset="0"/>
                <a:ea typeface="Calibri" panose="020F0502020204030204" pitchFamily="34" charset="0"/>
              </a:rPr>
              <a:t>Session Registration Website:        </a:t>
            </a:r>
            <a:r>
              <a:rPr lang="en-US" sz="1800" b="1" u="sng" dirty="0">
                <a:solidFill>
                  <a:srgbClr val="0000FF"/>
                </a:solidFill>
                <a:effectLst/>
                <a:latin typeface="Tahoma" panose="020B0604030504040204" pitchFamily="34" charset="0"/>
                <a:ea typeface="Calibri" panose="020F0502020204030204" pitchFamily="34" charset="0"/>
                <a:hlinkClick r:id="rId2"/>
              </a:rPr>
              <a:t>https://cvent.me/PvDkQV</a:t>
            </a:r>
            <a:endParaRPr lang="en-US" sz="1800" dirty="0">
              <a:effectLst/>
              <a:latin typeface="Calibri" panose="020F0502020204030204" pitchFamily="34" charset="0"/>
              <a:ea typeface="Calibri" panose="020F0502020204030204" pitchFamily="34" charset="0"/>
            </a:endParaRPr>
          </a:p>
          <a:p>
            <a:pPr lvl="1"/>
            <a:endParaRPr lang="en-US" dirty="0"/>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447800"/>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Monday July 11,  PM2   4PM ET</a:t>
            </a:r>
          </a:p>
          <a:p>
            <a:pPr lvl="1"/>
            <a:r>
              <a:rPr lang="en-US" sz="2400" dirty="0">
                <a:effectLst/>
                <a:latin typeface="Arial" panose="020B0604020202020204" pitchFamily="34" charset="0"/>
                <a:ea typeface="Calibri" panose="020F0502020204030204" pitchFamily="34" charset="0"/>
              </a:rPr>
              <a:t>Wednesday July 13,  PM2   4PM ET</a:t>
            </a:r>
          </a:p>
          <a:p>
            <a:pPr lvl="1"/>
            <a:endParaRPr lang="en-US" sz="2400" dirty="0">
              <a:effectLst/>
              <a:latin typeface="Arial" panose="020B0604020202020204" pitchFamily="34" charset="0"/>
              <a:ea typeface="Calibri" panose="020F0502020204030204" pitchFamily="34" charset="0"/>
            </a:endParaRP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2">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(Monday July 11,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2434 599 4814</a:t>
            </a:r>
            <a:r>
              <a:rPr lang="en-US" sz="1800" dirty="0">
                <a:effectLst/>
                <a:latin typeface="Arial" panose="020B0604020202020204" pitchFamily="34" charset="0"/>
                <a:ea typeface="Calibri" panose="020F0502020204030204" pitchFamily="34" charset="0"/>
              </a:rPr>
              <a:t>  Meeting password: 7WcxMSpg3U4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599 4814</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6"/>
              </a:rPr>
              <a:t>Join WebEx meeting</a:t>
            </a:r>
            <a:r>
              <a:rPr lang="en-US" sz="1800" dirty="0">
                <a:effectLst/>
                <a:latin typeface="Arial" panose="020B0604020202020204" pitchFamily="34" charset="0"/>
                <a:ea typeface="Calibri" panose="020F0502020204030204" pitchFamily="34" charset="0"/>
              </a:rPr>
              <a:t>   (Wednesday July 13,  PM2 )</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2428 389 0399</a:t>
            </a:r>
            <a:r>
              <a:rPr lang="en-US" sz="1800" dirty="0">
                <a:effectLst/>
                <a:latin typeface="Arial" panose="020B0604020202020204" pitchFamily="34" charset="0"/>
                <a:ea typeface="Calibri" panose="020F0502020204030204" pitchFamily="34" charset="0"/>
              </a:rPr>
              <a:t>  Meeting password: BkNGnTHk432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2428 389 0399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7"/>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3690</TotalTime>
  <Words>2668</Words>
  <Application>Microsoft Office PowerPoint</Application>
  <PresentationFormat>Widescreen</PresentationFormat>
  <Paragraphs>270</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Helvetica</vt:lpstr>
      <vt:lpstr>Monotype Sorts</vt:lpstr>
      <vt:lpstr>Symbol</vt:lpstr>
      <vt:lpstr>Tahoma</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Current status and next Steps</vt:lpstr>
      <vt:lpstr>802.24.2 White Paper</vt:lpstr>
      <vt:lpstr>May IoT White Paper Discussion</vt:lpstr>
      <vt:lpstr>"IEEE 802 Solutions for Vertical Applications"</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185</cp:revision>
  <dcterms:created xsi:type="dcterms:W3CDTF">2020-10-13T15:01:18Z</dcterms:created>
  <dcterms:modified xsi:type="dcterms:W3CDTF">2022-06-26T18:46:30Z</dcterms:modified>
</cp:coreProperties>
</file>