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23" r:id="rId3"/>
    <p:sldId id="500" r:id="rId4"/>
    <p:sldId id="285" r:id="rId5"/>
    <p:sldId id="414" r:id="rId6"/>
    <p:sldId id="283" r:id="rId7"/>
    <p:sldId id="284" r:id="rId8"/>
    <p:sldId id="287" r:id="rId9"/>
    <p:sldId id="288" r:id="rId10"/>
    <p:sldId id="289" r:id="rId11"/>
    <p:sldId id="259" r:id="rId12"/>
    <p:sldId id="270" r:id="rId13"/>
    <p:sldId id="495" r:id="rId14"/>
    <p:sldId id="415" r:id="rId15"/>
    <p:sldId id="475" r:id="rId16"/>
    <p:sldId id="488" r:id="rId17"/>
    <p:sldId id="521" r:id="rId18"/>
    <p:sldId id="522" r:id="rId19"/>
    <p:sldId id="486" r:id="rId20"/>
    <p:sldId id="527" r:id="rId21"/>
    <p:sldId id="528" r:id="rId22"/>
    <p:sldId id="524"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500"/>
            <p14:sldId id="285"/>
            <p14:sldId id="414"/>
            <p14:sldId id="283"/>
            <p14:sldId id="284"/>
            <p14:sldId id="287"/>
            <p14:sldId id="288"/>
            <p14:sldId id="289"/>
            <p14:sldId id="259"/>
            <p14:sldId id="270"/>
            <p14:sldId id="495"/>
            <p14:sldId id="415"/>
            <p14:sldId id="475"/>
            <p14:sldId id="488"/>
            <p14:sldId id="521"/>
            <p14:sldId id="522"/>
            <p14:sldId id="486"/>
            <p14:sldId id="527"/>
            <p14:sldId id="528"/>
            <p14:sldId id="524"/>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98" d="100"/>
          <a:sy n="98" d="100"/>
        </p:scale>
        <p:origin x="114" y="40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802.24-21-0012r0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 2021</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19/24-19-0003-08-0000-low-latency-communication-white-paper.docx" TargetMode="External"/><Relationship Id="rId2" Type="http://schemas.openxmlformats.org/officeDocument/2006/relationships/hyperlink" Target="https://mentor.ieee.org/802.24/dcn/19/24-19-0003-09-0000-low-latency-communication-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619524720@epri.webex.com" TargetMode="External"/><Relationship Id="rId2" Type="http://schemas.openxmlformats.org/officeDocument/2006/relationships/hyperlink" Target="https://epri.webex.com/epri/j.php?MTID=m0d0a78f909a0cee8ee38fe5fa4f871d7"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448b40c6631e5c1d9472c4a14e09e27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September 16, 2021</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endParaRPr lang="en-US" dirty="0"/>
          </a:p>
          <a:p>
            <a:r>
              <a:rPr lang="en-US" dirty="0"/>
              <a:t>Approve July TAG teleconference minutes</a:t>
            </a:r>
          </a:p>
          <a:p>
            <a:pPr lvl="1"/>
            <a:r>
              <a:rPr lang="en-US" dirty="0"/>
              <a:t>802.24-21-0010r0 </a:t>
            </a:r>
          </a:p>
          <a:p>
            <a:pPr lvl="1"/>
            <a:endParaRPr lang="en-US" dirty="0"/>
          </a:p>
          <a:p>
            <a:pPr lvl="1"/>
            <a:endParaRPr lang="en-US" dirty="0"/>
          </a:p>
          <a:p>
            <a:pPr lvl="2"/>
            <a:endParaRPr lang="en-US" dirty="0"/>
          </a:p>
          <a:p>
            <a:pPr lvl="1"/>
            <a:endParaRPr lang="en-US" dirty="0"/>
          </a:p>
          <a:p>
            <a:r>
              <a:rPr lang="en-US" dirty="0"/>
              <a:t>Action Items from July – </a:t>
            </a:r>
          </a:p>
          <a:p>
            <a:pPr lvl="1"/>
            <a:r>
              <a:rPr lang="en-US" dirty="0"/>
              <a:t>Follow up on AANI and WBA response w.r.t "IEEE 802 Solutions for Vertical Applications“ white paper</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pPr lvl="1"/>
            <a:r>
              <a:rPr lang="en-US" sz="2000" dirty="0"/>
              <a:t>Status unknown as of July 2021</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 CSA (Informal)	Ruben Salazar</a:t>
            </a:r>
          </a:p>
          <a:p>
            <a:pPr lvl="1"/>
            <a:r>
              <a:rPr lang="en-US" sz="2000" dirty="0"/>
              <a:t>“Chip” project changed to “Matter”</a:t>
            </a:r>
          </a:p>
          <a:p>
            <a:r>
              <a:rPr lang="en-US" sz="2400" dirty="0"/>
              <a:t>Industrial Internet Consortium		Chris </a:t>
            </a:r>
            <a:r>
              <a:rPr lang="en-US" sz="2400" dirty="0" err="1"/>
              <a:t>DiMinico</a:t>
            </a:r>
            <a:endParaRPr lang="en-US" sz="2400" dirty="0"/>
          </a:p>
          <a:p>
            <a:endParaRPr lang="en-US" sz="2400" dirty="0"/>
          </a:p>
          <a:p>
            <a:r>
              <a:rPr lang="en-US" sz="2400" dirty="0"/>
              <a:t>TIA is suggested by Chris </a:t>
            </a:r>
            <a:r>
              <a:rPr lang="en-US" sz="2400" dirty="0" err="1"/>
              <a:t>DiMinico</a:t>
            </a:r>
            <a:r>
              <a:rPr lang="en-US" sz="2400" dirty="0"/>
              <a:t> – will explore relevant activities</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endParaRPr lang="en-US" dirty="0"/>
          </a:p>
          <a:p>
            <a:endParaRPr lang="en-US" dirty="0"/>
          </a:p>
          <a:p>
            <a:pPr lvl="1"/>
            <a:endParaRPr lang="en-US" dirty="0"/>
          </a:p>
          <a:p>
            <a:pPr lvl="2"/>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14</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802.24-19-0003r10.</a:t>
            </a:r>
            <a:r>
              <a:rPr lang="en-US" dirty="0">
                <a:hlinkClick r:id="rId3"/>
              </a:rPr>
              <a:t>  </a:t>
            </a:r>
            <a:r>
              <a:rPr lang="en-US" dirty="0"/>
              <a:t>(May 2021)</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a:bodyPr>
          <a:lstStyle/>
          <a:p>
            <a:r>
              <a:rPr lang="en-US" dirty="0"/>
              <a:t>Output from July 2021 – accept revisions and upload clean copy with open items highlighted. </a:t>
            </a:r>
          </a:p>
          <a:p>
            <a:endParaRPr lang="en-US" dirty="0"/>
          </a:p>
          <a:p>
            <a:pPr marL="857250" lvl="2" indent="0">
              <a:buNone/>
            </a:pPr>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Next Steps to progress work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Expand IoT task group and broader engagement  - including </a:t>
            </a:r>
          </a:p>
          <a:p>
            <a:pPr lvl="1"/>
            <a:r>
              <a:rPr lang="en-US" dirty="0"/>
              <a:t>802.15.4 – Wi-SUN includes broader IoT use cases</a:t>
            </a:r>
          </a:p>
          <a:p>
            <a:pPr lvl="1"/>
            <a:r>
              <a:rPr lang="en-US" dirty="0"/>
              <a:t>802.11ah (</a:t>
            </a:r>
            <a:r>
              <a:rPr lang="en-US" dirty="0" err="1"/>
              <a:t>Halow</a:t>
            </a:r>
            <a:r>
              <a:rPr lang="en-US" dirty="0"/>
              <a:t>) and Wi-Fi Alliance IoT MSTG</a:t>
            </a:r>
          </a:p>
          <a:p>
            <a:r>
              <a:rPr lang="en-US" dirty="0"/>
              <a:t>Can we find volunteers to contribute to IoT white paper?</a:t>
            </a:r>
          </a:p>
          <a:p>
            <a:pPr lvl="1"/>
            <a:r>
              <a:rPr lang="en-US" dirty="0"/>
              <a:t>Content from WFA HaLow white paper?</a:t>
            </a:r>
          </a:p>
          <a:p>
            <a:pPr lvl="1"/>
            <a:r>
              <a:rPr lang="en-US" dirty="0"/>
              <a:t>Seeking co-chairs for 24.2 – someone from 802.11, someone from 802.15.4.  </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pPr lvl="1"/>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WebEx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77500" lnSpcReduction="20000"/>
          </a:bodyPr>
          <a:lstStyle/>
          <a:p>
            <a:r>
              <a:rPr lang="en-US" sz="1800" dirty="0">
                <a:effectLst/>
                <a:latin typeface="Arial" panose="020B0604020202020204" pitchFamily="34" charset="0"/>
                <a:ea typeface="Calibri" panose="020F0502020204030204" pitchFamily="34" charset="0"/>
              </a:rPr>
              <a:t>  </a:t>
            </a:r>
            <a:br>
              <a:rPr lang="en-US" sz="4200" dirty="0">
                <a:effectLst/>
                <a:latin typeface="Arial" panose="020B0604020202020204" pitchFamily="34" charset="0"/>
                <a:ea typeface="Calibri" panose="020F0502020204030204" pitchFamily="34" charset="0"/>
              </a:rPr>
            </a:br>
            <a:r>
              <a:rPr lang="en-US" sz="4200" u="sng" dirty="0">
                <a:solidFill>
                  <a:srgbClr val="00AFF9"/>
                </a:solidFill>
                <a:effectLst/>
                <a:latin typeface="Arial" panose="020B0604020202020204" pitchFamily="34" charset="0"/>
                <a:ea typeface="Calibri" panose="020F0502020204030204" pitchFamily="34" charset="0"/>
                <a:hlinkClick r:id="rId2"/>
              </a:rPr>
              <a:t>Join WebEx meeting</a:t>
            </a:r>
            <a:r>
              <a:rPr lang="en-US" sz="42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lang="en-US" sz="1800" dirty="0">
              <a:effectLst/>
              <a:latin typeface="Arial" panose="020B0604020202020204" pitchFamily="34" charset="0"/>
              <a:ea typeface="Calibri" panose="020F0502020204030204" pitchFamily="34" charset="0"/>
            </a:endParaRPr>
          </a:p>
          <a:p>
            <a:r>
              <a:rPr lang="en-US" sz="1800" dirty="0">
                <a:solidFill>
                  <a:srgbClr val="666666"/>
                </a:solidFill>
                <a:effectLst/>
                <a:latin typeface="Arial" panose="020B0604020202020204" pitchFamily="34" charset="0"/>
                <a:ea typeface="Calibri" panose="020F0502020204030204" pitchFamily="34" charset="0"/>
              </a:rPr>
              <a:t>Meeting number: 1619 52 4720</a:t>
            </a:r>
            <a:r>
              <a:rPr lang="en-US" sz="1800" dirty="0">
                <a:effectLst/>
                <a:latin typeface="Arial" panose="020B0604020202020204" pitchFamily="34" charset="0"/>
                <a:ea typeface="Calibri" panose="020F0502020204030204" pitchFamily="34" charset="0"/>
              </a:rPr>
              <a:t>  Meeting password: a3HEY4HQqc2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3"/>
              </a:rPr>
              <a:t>1619524720@epri.webex.com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161 952 4720</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4"/>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5"/>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br>
              <a:rPr lang="en-US" dirty="0"/>
            </a:br>
            <a:r>
              <a:rPr lang="en-US" dirty="0"/>
              <a:t>  </a:t>
            </a:r>
            <a:br>
              <a:rPr lang="en-US" dirty="0"/>
            </a:br>
            <a:r>
              <a:rPr lang="en-US" dirty="0"/>
              <a:t> </a:t>
            </a: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33D4E-DAE1-48B6-9989-30BDB5B2295B}"/>
              </a:ext>
            </a:extLst>
          </p:cNvPr>
          <p:cNvSpPr>
            <a:spLocks noGrp="1"/>
          </p:cNvSpPr>
          <p:nvPr>
            <p:ph type="title"/>
          </p:nvPr>
        </p:nvSpPr>
        <p:spPr/>
        <p:txBody>
          <a:bodyPr/>
          <a:lstStyle/>
          <a:p>
            <a:r>
              <a:rPr lang="en-US" dirty="0"/>
              <a:t>Discussion in July</a:t>
            </a:r>
          </a:p>
        </p:txBody>
      </p:sp>
      <p:sp>
        <p:nvSpPr>
          <p:cNvPr id="3" name="Content Placeholder 2">
            <a:extLst>
              <a:ext uri="{FF2B5EF4-FFF2-40B4-BE49-F238E27FC236}">
                <a16:creationId xmlns:a16="http://schemas.microsoft.com/office/drawing/2014/main" id="{07276399-6746-4588-9CF4-689A277F4FBC}"/>
              </a:ext>
            </a:extLst>
          </p:cNvPr>
          <p:cNvSpPr>
            <a:spLocks noGrp="1"/>
          </p:cNvSpPr>
          <p:nvPr>
            <p:ph idx="1"/>
          </p:nvPr>
        </p:nvSpPr>
        <p:spPr>
          <a:xfrm>
            <a:off x="914400" y="1752600"/>
            <a:ext cx="10363200" cy="4343400"/>
          </a:xfrm>
        </p:spPr>
        <p:txBody>
          <a:bodyPr>
            <a:normAutofit fontScale="40000" lnSpcReduction="20000"/>
          </a:bodyPr>
          <a:lstStyle/>
          <a:p>
            <a:r>
              <a:rPr lang="en-US" dirty="0"/>
              <a:t>Presentation of 24-21-0009-00-0000-802-11-aani-sc-status-for-802-24 by Joseph Levy</a:t>
            </a:r>
          </a:p>
          <a:p>
            <a:endParaRPr lang="en-US" dirty="0"/>
          </a:p>
          <a:p>
            <a:r>
              <a:rPr lang="en-US" dirty="0"/>
              <a:t>Review 11-21-0865-AANI-draft-reply-ls-from-802-11-to-wba-regarding-the-wba-5g-wi-fi-ran-convergence-paper</a:t>
            </a:r>
          </a:p>
          <a:p>
            <a:pPr lvl="1"/>
            <a:r>
              <a:rPr lang="en-US" dirty="0"/>
              <a:t>Appeals to operators, but also many verticals – many implementations that address market needs. </a:t>
            </a:r>
          </a:p>
          <a:p>
            <a:pPr lvl="1"/>
            <a:r>
              <a:rPr lang="en-US" dirty="0"/>
              <a:t>Improved latency of 802.11be will make it more attractive to verticals.    Top-down management style of 3GPP doesn’t play well in unlicensed band with uncontrolled interference. </a:t>
            </a:r>
          </a:p>
          <a:p>
            <a:pPr lvl="1"/>
            <a:r>
              <a:rPr lang="en-US" dirty="0"/>
              <a:t>Would 802.11 in licensed spectrum be an advantage for the verticals with high QoS and high reliability requirements?  Last time was 802.11y, which didn’t have much success.  </a:t>
            </a:r>
          </a:p>
          <a:p>
            <a:pPr lvl="1"/>
            <a:r>
              <a:rPr lang="en-US" dirty="0"/>
              <a:t>802.11 waveforms could be used in any spectrum, in theory. Rules would allow it. For example 28 GHz was proposed. </a:t>
            </a:r>
          </a:p>
          <a:p>
            <a:r>
              <a:rPr lang="en-US" dirty="0"/>
              <a:t>Uptake of LTE-U has been small compared to Wi-Fi. </a:t>
            </a:r>
          </a:p>
          <a:p>
            <a:endParaRPr lang="en-US" dirty="0"/>
          </a:p>
          <a:p>
            <a:r>
              <a:rPr lang="en-US" dirty="0"/>
              <a:t>Availability of advanced QoS in 802.11 is the big change (similar to what 802.3 already has).  Relates to response to WBA that 802.11 is not only a best effort technology. </a:t>
            </a:r>
          </a:p>
          <a:p>
            <a:pPr lvl="1"/>
            <a:r>
              <a:rPr lang="en-US" dirty="0"/>
              <a:t>WBA issues revolve around QoS and QoS management. They have a very 3GPP-centric view – differing from how 802 network specify the same things.  Many things are not specified in 802.11 all because of Layer 2 limit. </a:t>
            </a:r>
          </a:p>
          <a:p>
            <a:pPr lvl="1"/>
            <a:r>
              <a:rPr lang="en-US" dirty="0"/>
              <a:t>WBA liaison may be co-addressed to Wi-Fi Alliance, who could address higher layers. </a:t>
            </a:r>
          </a:p>
          <a:p>
            <a:endParaRPr lang="en-US" dirty="0"/>
          </a:p>
          <a:p>
            <a:r>
              <a:rPr lang="en-US" dirty="0"/>
              <a:t>Given that some vertical applications have QoS and reliability requirements even higher than voice and video, can those use cases be addressed?   Maybe, but it depends on controlling the RF environment – if the spectrum is unusably congested, no QoS will be sufficient. </a:t>
            </a:r>
          </a:p>
          <a:p>
            <a:endParaRPr lang="en-US" dirty="0"/>
          </a:p>
          <a:p>
            <a:r>
              <a:rPr lang="en-US" dirty="0"/>
              <a:t>Updated comments in WP draft  updated version to upload: 24-19-0017-06-0000-ieee-802-solutions-for-vertical-applications</a:t>
            </a:r>
          </a:p>
          <a:p>
            <a:endParaRPr lang="en-US" dirty="0"/>
          </a:p>
        </p:txBody>
      </p:sp>
      <p:sp>
        <p:nvSpPr>
          <p:cNvPr id="4" name="Footer Placeholder 3">
            <a:extLst>
              <a:ext uri="{FF2B5EF4-FFF2-40B4-BE49-F238E27FC236}">
                <a16:creationId xmlns:a16="http://schemas.microsoft.com/office/drawing/2014/main" id="{382F76F5-E8ED-4504-A4DC-003D14A41FA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2B0F48E-DACF-4F5B-AD3B-4E7BB684957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92378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Next steps for "IEEE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lnSpcReduction="10000"/>
          </a:bodyPr>
          <a:lstStyle/>
          <a:p>
            <a:r>
              <a:rPr lang="en-US" dirty="0"/>
              <a:t>Joseph will extract key features from referenced documents. 11-20-13r15+</a:t>
            </a:r>
          </a:p>
          <a:p>
            <a:r>
              <a:rPr lang="en-US" dirty="0"/>
              <a:t>Identifying the relevant scope of vertical application from the technical report on Wi-Fi RAN convergence.</a:t>
            </a:r>
          </a:p>
          <a:p>
            <a:r>
              <a:rPr lang="en-US" dirty="0"/>
              <a:t>By September a solidified liaison statement may or may not be ready for return to WBA. It will show what we can expect from the response.  </a:t>
            </a:r>
          </a:p>
          <a:p>
            <a:pPr lvl="1"/>
            <a:r>
              <a:rPr lang="en-US" dirty="0"/>
              <a:t>A further request could be made to 802.11 if needed. </a:t>
            </a:r>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745016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p:txBody>
          <a:bodyPr>
            <a:normAutofit fontScale="55000" lnSpcReduction="20000"/>
          </a:bodyPr>
          <a:lstStyle/>
          <a:p>
            <a:r>
              <a:rPr lang="en-US" dirty="0"/>
              <a:t>A concept suggested by the 802 Chair Paul Nikolich:</a:t>
            </a:r>
          </a:p>
          <a:p>
            <a:pPr lvl="1"/>
            <a:r>
              <a:rPr lang="en-US" dirty="0"/>
              <a:t>In 2019, 802.24 facilitated bringing in new vertical markets and stakeholders (transportation, oil/gas, </a:t>
            </a:r>
            <a:r>
              <a:rPr lang="en-US" dirty="0" err="1"/>
              <a:t>etc</a:t>
            </a:r>
            <a:r>
              <a:rPr lang="en-US" dirty="0"/>
              <a:t>) to fill as standards gap with the 16t project.</a:t>
            </a:r>
          </a:p>
          <a:p>
            <a:pPr lvl="1"/>
            <a:r>
              <a:rPr lang="en-US" dirty="0"/>
              <a:t>Can we identify vertical segments with “standards gaps” that we could engage with?</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and 15.4ab</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Home health care? Emerging market, new companies entering.  Strong tie-in with IoT, with data-gathering devices.  (implications on reliability, security) </a:t>
            </a:r>
          </a:p>
          <a:p>
            <a:r>
              <a:rPr lang="en-US" dirty="0">
                <a:highlight>
                  <a:srgbClr val="FFFF00"/>
                </a:highlight>
              </a:rPr>
              <a:t>Continue to promote that 802.24 is a venue for vertical stakeholders to initiate standardization</a:t>
            </a:r>
            <a:endParaRPr lang="en-US" dirty="0"/>
          </a:p>
          <a:p>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775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pPr lvl="1"/>
            <a:endParaRPr lang="en-US" dirty="0"/>
          </a:p>
          <a:p>
            <a:r>
              <a:rPr lang="en-US" dirty="0"/>
              <a:t>IETF: Reliable and Available Wireless – keep tabs on this</a:t>
            </a:r>
          </a:p>
          <a:p>
            <a:endParaRPr lang="en-US" dirty="0"/>
          </a:p>
          <a:p>
            <a:r>
              <a:rPr lang="en-US" dirty="0"/>
              <a:t>802.24 white paper on IoT and P2413  </a:t>
            </a:r>
          </a:p>
          <a:p>
            <a:pPr lvl="1"/>
            <a:endParaRPr lang="en-US" dirty="0"/>
          </a:p>
          <a:p>
            <a:r>
              <a:rPr lang="en-US" dirty="0"/>
              <a:t>Update of first Smart Grid white paper to address latest amendments of 802.15.4 u, v, w, x, y, </a:t>
            </a:r>
            <a:r>
              <a:rPr lang="en-US" dirty="0" err="1"/>
              <a:t>Revmd</a:t>
            </a:r>
            <a:r>
              <a:rPr lang="en-US" dirty="0"/>
              <a:t>, transition to 802.15.15</a:t>
            </a:r>
          </a:p>
          <a:p>
            <a:pPr lvl="2"/>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lnSpcReduction="10000"/>
          </a:bodyPr>
          <a:lstStyle/>
          <a:p>
            <a:r>
              <a:rPr lang="en-US" dirty="0"/>
              <a:t>Action Items</a:t>
            </a:r>
          </a:p>
          <a:p>
            <a:pPr lvl="1"/>
            <a:endParaRPr lang="en-US" dirty="0"/>
          </a:p>
          <a:p>
            <a:r>
              <a:rPr lang="en-US" dirty="0"/>
              <a:t>Any New Business?</a:t>
            </a:r>
          </a:p>
          <a:p>
            <a:pPr lvl="1"/>
            <a:endParaRPr lang="en-US" dirty="0"/>
          </a:p>
          <a:p>
            <a:r>
              <a:rPr lang="en-US" dirty="0"/>
              <a:t>Next Meeting</a:t>
            </a:r>
          </a:p>
          <a:p>
            <a:pPr lvl="1"/>
            <a:r>
              <a:rPr lang="en-US" dirty="0"/>
              <a:t>Teleconference during November electronic plenary</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30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3</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85000" lnSpcReduction="20000"/>
          </a:bodyPr>
          <a:lstStyle/>
          <a:p>
            <a:pPr fontAlgn="t"/>
            <a:r>
              <a:rPr lang="en-US" dirty="0"/>
              <a:t>Call session to order, present “Guidelines for IEEE SA meetings”</a:t>
            </a:r>
          </a:p>
          <a:p>
            <a:pPr fontAlgn="t"/>
            <a:r>
              <a:rPr lang="en-US" dirty="0"/>
              <a:t>Review of Agenda / Approval of Agenda</a:t>
            </a:r>
          </a:p>
          <a:p>
            <a:pPr fontAlgn="t"/>
            <a:r>
              <a:rPr lang="en-US" dirty="0"/>
              <a:t>Approve minutes from prior TAG meeting</a:t>
            </a:r>
          </a:p>
          <a:p>
            <a:pPr fontAlgn="t"/>
            <a:r>
              <a:rPr lang="en-US" dirty="0"/>
              <a:t>Introduction/meeting objectives / Review action items from previous meeting / Liaison Updates</a:t>
            </a:r>
          </a:p>
          <a:p>
            <a:pPr fontAlgn="t"/>
            <a:r>
              <a:rPr lang="en-US" dirty="0"/>
              <a:t>Low Latency White Paper</a:t>
            </a:r>
          </a:p>
          <a:p>
            <a:pPr fontAlgn="b"/>
            <a:r>
              <a:rPr lang="en-US" dirty="0"/>
              <a:t>Review of IoT white paper development</a:t>
            </a:r>
          </a:p>
          <a:p>
            <a:pPr fontAlgn="t"/>
            <a:r>
              <a:rPr lang="en-US" dirty="0"/>
              <a:t>"IEEE 802 Solutions for Vertical Applications" White Paper</a:t>
            </a:r>
          </a:p>
          <a:p>
            <a:pPr fontAlgn="b"/>
            <a:r>
              <a:rPr lang="en-US" dirty="0"/>
              <a:t>ITU and regulatory items</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TotalTime>
  <Words>2536</Words>
  <Application>Microsoft Office PowerPoint</Application>
  <PresentationFormat>Widescreen</PresentationFormat>
  <Paragraphs>265</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Helvetica</vt:lpstr>
      <vt:lpstr>Monotype Sorts</vt:lpstr>
      <vt:lpstr>Times New Roman</vt:lpstr>
      <vt:lpstr>802-24-Theme1</vt:lpstr>
      <vt:lpstr>802.24 Vertical Applications TAG</vt:lpstr>
      <vt:lpstr>WebEx Information</vt:lpstr>
      <vt:lpstr>802.24 Overview</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Liaison Review</vt:lpstr>
      <vt:lpstr>Radio Regulatory Items</vt:lpstr>
      <vt:lpstr>“Low latency” White Paper</vt:lpstr>
      <vt:lpstr>Next Steps</vt:lpstr>
      <vt:lpstr>802.24.2 White Paper</vt:lpstr>
      <vt:lpstr>Next Steps to progress work in TG2 IoT</vt:lpstr>
      <vt:lpstr>"IEEE 802 Solutions for Vertical Applications"</vt:lpstr>
      <vt:lpstr>Discussion in July</vt:lpstr>
      <vt:lpstr>Next steps for "IEEE 802 Solutions for Vertical Applications“ White Paper </vt:lpstr>
      <vt:lpstr>Vertical Applications – Industry Standards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82</cp:revision>
  <dcterms:created xsi:type="dcterms:W3CDTF">2020-10-13T15:01:18Z</dcterms:created>
  <dcterms:modified xsi:type="dcterms:W3CDTF">2021-09-09T21:19:17Z</dcterms:modified>
</cp:coreProperties>
</file>