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16"/>
  </p:notesMasterIdLst>
  <p:handoutMasterIdLst>
    <p:handoutMasterId r:id="rId17"/>
  </p:handoutMasterIdLst>
  <p:sldIdLst>
    <p:sldId id="258" r:id="rId2"/>
    <p:sldId id="500" r:id="rId3"/>
    <p:sldId id="285" r:id="rId4"/>
    <p:sldId id="270" r:id="rId5"/>
    <p:sldId id="495" r:id="rId6"/>
    <p:sldId id="415" r:id="rId7"/>
    <p:sldId id="475" r:id="rId8"/>
    <p:sldId id="488" r:id="rId9"/>
    <p:sldId id="521" r:id="rId10"/>
    <p:sldId id="486" r:id="rId11"/>
    <p:sldId id="527" r:id="rId12"/>
    <p:sldId id="528" r:id="rId13"/>
    <p:sldId id="524" r:id="rId14"/>
    <p:sldId id="391" r:id="rId15"/>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FDC62493-49E5-4F60-86E9-F555B970C0E0}">
          <p14:sldIdLst>
            <p14:sldId id="258"/>
            <p14:sldId id="500"/>
            <p14:sldId id="285"/>
            <p14:sldId id="270"/>
            <p14:sldId id="495"/>
            <p14:sldId id="415"/>
            <p14:sldId id="475"/>
            <p14:sldId id="488"/>
            <p14:sldId id="521"/>
            <p14:sldId id="486"/>
            <p14:sldId id="527"/>
            <p14:sldId id="528"/>
            <p14:sldId id="524"/>
            <p14:sldId id="39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823" autoAdjust="0"/>
    <p:restoredTop sz="94099" autoAdjust="0"/>
  </p:normalViewPr>
  <p:slideViewPr>
    <p:cSldViewPr>
      <p:cViewPr varScale="1">
        <p:scale>
          <a:sx n="123" d="100"/>
          <a:sy n="123" d="100"/>
        </p:scale>
        <p:origin x="126" y="192"/>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156"/>
    </p:cViewPr>
  </p:sorterViewPr>
  <p:notesViewPr>
    <p:cSldViewPr>
      <p:cViewPr varScale="1">
        <p:scale>
          <a:sx n="114" d="100"/>
          <a:sy n="114" d="100"/>
        </p:scale>
        <p:origin x="2899" y="101"/>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Tim Godfrey (EPRI)</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Tim Godfrey (EPRI)</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802.24</a:t>
            </a:r>
          </a:p>
        </p:txBody>
      </p:sp>
      <p:sp>
        <p:nvSpPr>
          <p:cNvPr id="5" name="Rectangle 3"/>
          <p:cNvSpPr>
            <a:spLocks noGrp="1" noChangeArrowheads="1"/>
          </p:cNvSpPr>
          <p:nvPr>
            <p:ph type="dt" idx="1"/>
          </p:nvPr>
        </p:nvSpPr>
        <p:spPr>
          <a:xfrm>
            <a:off x="654050" y="95706"/>
            <a:ext cx="2736850" cy="215444"/>
          </a:xfrm>
          <a:ln/>
        </p:spPr>
        <p:txBody>
          <a:bodyPr/>
          <a:lstStyle/>
          <a:p>
            <a:r>
              <a:rPr lang="en-US" altLang="en-US" dirty="0"/>
              <a:t>July 2020</a:t>
            </a:r>
          </a:p>
        </p:txBody>
      </p:sp>
      <p:sp>
        <p:nvSpPr>
          <p:cNvPr id="6" name="Rectangle 6"/>
          <p:cNvSpPr>
            <a:spLocks noGrp="1" noChangeArrowheads="1"/>
          </p:cNvSpPr>
          <p:nvPr>
            <p:ph type="ftr" sz="quarter" idx="4"/>
          </p:nvPr>
        </p:nvSpPr>
        <p:spPr>
          <a:ln/>
        </p:spPr>
        <p:txBody>
          <a:bodyPr/>
          <a:lstStyle/>
          <a:p>
            <a:pPr lvl="4"/>
            <a:r>
              <a:rPr lang="en-US" altLang="en-US"/>
              <a:t>Tim Godfrey (EPRI)</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368586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802.24-21-0011r0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July 2021</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epri.webex.com/epri/j.php?MTID=m63b3d50be18817711ee9825b556c28fa"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24/dcn/19/24-19-0017-06-0000-ieee-802-solutions-for-vertical-applications.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24/dcn/19/24-19-0017-06-0000-ieee-802-solutions-for-vertical-applications.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24/dcn/19/24-19-0003-08-0000-low-latency-communication-white-paper.docx" TargetMode="External"/><Relationship Id="rId2" Type="http://schemas.openxmlformats.org/officeDocument/2006/relationships/hyperlink" Target="https://mentor.ieee.org/802.24/dcn/19/24-19-0003-09-0000-low-latency-communication-white-paper.doc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br>
              <a:rPr lang="en-US" altLang="en-US" sz="3600" dirty="0"/>
            </a:br>
            <a:r>
              <a:rPr lang="en-US" altLang="en-US" sz="3600" dirty="0"/>
              <a:t>Closing Report</a:t>
            </a:r>
          </a:p>
        </p:txBody>
      </p:sp>
      <p:sp>
        <p:nvSpPr>
          <p:cNvPr id="2" name="Subtitle 1"/>
          <p:cNvSpPr>
            <a:spLocks noGrp="1"/>
          </p:cNvSpPr>
          <p:nvPr>
            <p:ph type="subTitle" idx="1"/>
          </p:nvPr>
        </p:nvSpPr>
        <p:spPr/>
        <p:txBody>
          <a:bodyPr/>
          <a:lstStyle/>
          <a:p>
            <a:r>
              <a:rPr lang="en-US" dirty="0"/>
              <a:t>July 19, 2021</a:t>
            </a:r>
          </a:p>
          <a:p>
            <a:endParaRPr lang="en-US" dirty="0"/>
          </a:p>
          <a:p>
            <a:r>
              <a:rPr lang="en-US" dirty="0">
                <a:hlinkClick r:id="rId2"/>
              </a:rPr>
              <a:t>Electronic Meeting</a:t>
            </a:r>
            <a:endParaRPr lang="en-US" dirty="0"/>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001C9-E376-4DF8-9BF6-60901B3E15B1}"/>
              </a:ext>
            </a:extLst>
          </p:cNvPr>
          <p:cNvSpPr>
            <a:spLocks noGrp="1"/>
          </p:cNvSpPr>
          <p:nvPr>
            <p:ph type="title"/>
          </p:nvPr>
        </p:nvSpPr>
        <p:spPr/>
        <p:txBody>
          <a:bodyPr/>
          <a:lstStyle/>
          <a:p>
            <a:r>
              <a:rPr lang="en-US" dirty="0"/>
              <a:t>"IEEE 802 Solutions for Vertical Applications"</a:t>
            </a:r>
          </a:p>
        </p:txBody>
      </p:sp>
      <p:sp>
        <p:nvSpPr>
          <p:cNvPr id="3" name="Content Placeholder 2">
            <a:extLst>
              <a:ext uri="{FF2B5EF4-FFF2-40B4-BE49-F238E27FC236}">
                <a16:creationId xmlns:a16="http://schemas.microsoft.com/office/drawing/2014/main" id="{25F2CF68-157A-4033-BD60-D52BEAC9A473}"/>
              </a:ext>
            </a:extLst>
          </p:cNvPr>
          <p:cNvSpPr>
            <a:spLocks noGrp="1"/>
          </p:cNvSpPr>
          <p:nvPr>
            <p:ph idx="1"/>
          </p:nvPr>
        </p:nvSpPr>
        <p:spPr/>
        <p:txBody>
          <a:bodyPr>
            <a:normAutofit fontScale="85000" lnSpcReduction="20000"/>
          </a:bodyPr>
          <a:lstStyle/>
          <a:p>
            <a:r>
              <a:rPr lang="en-US" dirty="0"/>
              <a:t>Previously called “Network Integration”</a:t>
            </a:r>
          </a:p>
          <a:p>
            <a:r>
              <a:rPr lang="en-US" dirty="0"/>
              <a:t>Current Draft is posted as </a:t>
            </a:r>
            <a:r>
              <a:rPr lang="en-US" dirty="0">
                <a:hlinkClick r:id="rId2"/>
              </a:rPr>
              <a:t>IEEE802-24/19-0017r6</a:t>
            </a:r>
            <a:endParaRPr lang="en-US" dirty="0"/>
          </a:p>
          <a:p>
            <a:pPr lvl="1"/>
            <a:endParaRPr lang="en-US" dirty="0"/>
          </a:p>
          <a:p>
            <a:r>
              <a:rPr lang="en-US" dirty="0"/>
              <a:t>Discussion</a:t>
            </a:r>
          </a:p>
          <a:p>
            <a:pPr lvl="1"/>
            <a:r>
              <a:rPr lang="en-US" dirty="0"/>
              <a:t>802.11 AANI, report talking about using 802.1CF model for how an 802 radio technology could be integrated with 5G Core. </a:t>
            </a:r>
          </a:p>
          <a:p>
            <a:pPr lvl="1"/>
            <a:r>
              <a:rPr lang="en-US" dirty="0"/>
              <a:t>Review for applicability to this white paper, and invite the author(s) to attend next session.</a:t>
            </a:r>
          </a:p>
          <a:p>
            <a:endParaRPr lang="en-US" dirty="0"/>
          </a:p>
          <a:p>
            <a:r>
              <a:rPr lang="en-US" dirty="0"/>
              <a:t>Next steps for 802.1CF – it is being used and referenced. No identified needs for updates</a:t>
            </a:r>
          </a:p>
          <a:p>
            <a:endParaRPr lang="en-US" dirty="0"/>
          </a:p>
          <a:p>
            <a:pPr lvl="1"/>
            <a:endParaRPr lang="en-US" dirty="0"/>
          </a:p>
        </p:txBody>
      </p:sp>
      <p:sp>
        <p:nvSpPr>
          <p:cNvPr id="4" name="Footer Placeholder 3">
            <a:extLst>
              <a:ext uri="{FF2B5EF4-FFF2-40B4-BE49-F238E27FC236}">
                <a16:creationId xmlns:a16="http://schemas.microsoft.com/office/drawing/2014/main" id="{B7CFF186-9736-43C3-9F71-8E830389870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9D7872B-F5E7-41F6-9DDF-2B98B1C72D4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10</a:t>
            </a:fld>
            <a:endParaRPr lang="en-US" altLang="en-US"/>
          </a:p>
        </p:txBody>
      </p:sp>
    </p:spTree>
    <p:extLst>
      <p:ext uri="{BB962C8B-B14F-4D97-AF65-F5344CB8AC3E}">
        <p14:creationId xmlns:p14="http://schemas.microsoft.com/office/powerpoint/2010/main" val="26883324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B33D4E-DAE1-48B6-9989-30BDB5B2295B}"/>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id="{07276399-6746-4588-9CF4-689A277F4FBC}"/>
              </a:ext>
            </a:extLst>
          </p:cNvPr>
          <p:cNvSpPr>
            <a:spLocks noGrp="1"/>
          </p:cNvSpPr>
          <p:nvPr>
            <p:ph idx="1"/>
          </p:nvPr>
        </p:nvSpPr>
        <p:spPr>
          <a:xfrm>
            <a:off x="914400" y="1752600"/>
            <a:ext cx="10363200" cy="4343400"/>
          </a:xfrm>
        </p:spPr>
        <p:txBody>
          <a:bodyPr>
            <a:normAutofit fontScale="40000" lnSpcReduction="20000"/>
          </a:bodyPr>
          <a:lstStyle/>
          <a:p>
            <a:r>
              <a:rPr lang="en-US" dirty="0"/>
              <a:t>Follow up on 802.11 AANI --- looking at “convergence” of IEEE 802 and 3GPP. </a:t>
            </a:r>
          </a:p>
          <a:p>
            <a:r>
              <a:rPr lang="en-US" dirty="0"/>
              <a:t>Presentation of 24-21-0009-00-0000-802-11-aani-sc-status-for-802-24 by Joseph Levy</a:t>
            </a:r>
          </a:p>
          <a:p>
            <a:endParaRPr lang="en-US" dirty="0"/>
          </a:p>
          <a:p>
            <a:r>
              <a:rPr lang="en-US" dirty="0"/>
              <a:t>Review 11-21-0865-AANI-draft-reply-ls-from-802-11-to-wba-regarding-the-wba-5g-wi-fi-ran-convergence-paper</a:t>
            </a:r>
          </a:p>
          <a:p>
            <a:pPr lvl="1"/>
            <a:r>
              <a:rPr lang="en-US" dirty="0"/>
              <a:t>Appeals to operators, but also many verticals – many implementations that address market needs. </a:t>
            </a:r>
          </a:p>
          <a:p>
            <a:pPr lvl="1"/>
            <a:r>
              <a:rPr lang="en-US" dirty="0"/>
              <a:t>Improved latency of 802.11be will make it more attractive to verticals.    Top-down management style of 3GPP doesn’t play well in unlicensed band with uncontrolled interference. </a:t>
            </a:r>
          </a:p>
          <a:p>
            <a:pPr lvl="1"/>
            <a:r>
              <a:rPr lang="en-US" dirty="0"/>
              <a:t>Would 802.11 in licensed spectrum be an advantage for the verticals with high QoS and high reliability requirements?  Last time was 802.11y, which didn’t have much success.  </a:t>
            </a:r>
          </a:p>
          <a:p>
            <a:pPr lvl="1"/>
            <a:r>
              <a:rPr lang="en-US" dirty="0"/>
              <a:t>802.11 waveforms could be used in any spectrum, in theory. Rules would allow it. For example 28 GHz was proposed. </a:t>
            </a:r>
          </a:p>
          <a:p>
            <a:r>
              <a:rPr lang="en-US" dirty="0"/>
              <a:t>Uptake of LTE-U has been small compared to Wi-Fi. </a:t>
            </a:r>
          </a:p>
          <a:p>
            <a:endParaRPr lang="en-US" dirty="0"/>
          </a:p>
          <a:p>
            <a:r>
              <a:rPr lang="en-US" dirty="0"/>
              <a:t>Availability of advanced QoS in 802.11 is the big change (similar to what 802.3 already has).  Relates to response to WBA that 802.11 is not only a best effort technology. </a:t>
            </a:r>
          </a:p>
          <a:p>
            <a:pPr lvl="1"/>
            <a:r>
              <a:rPr lang="en-US" dirty="0"/>
              <a:t>WBA issues revolve around QoS and QoS management. They have a very 3GPP-centric view – differing from how 802 network specify the same things.  Many things are not specified in 802.11 all because of Layer 2 limit. </a:t>
            </a:r>
          </a:p>
          <a:p>
            <a:pPr lvl="1"/>
            <a:r>
              <a:rPr lang="en-US" dirty="0"/>
              <a:t>WBA liaison may be co-addressed to Wi-Fi Alliance, who could address higher layers. </a:t>
            </a:r>
          </a:p>
          <a:p>
            <a:endParaRPr lang="en-US" dirty="0"/>
          </a:p>
          <a:p>
            <a:r>
              <a:rPr lang="en-US" dirty="0"/>
              <a:t>Given that some vertical applications have QoS and reliability requirements even higher than voice and video, can those use cases be addressed?   Maybe, but it depends on controlling the RF environment – if the spectrum is unusably congested, no QoS will be sufficient. </a:t>
            </a:r>
          </a:p>
          <a:p>
            <a:endParaRPr lang="en-US" dirty="0"/>
          </a:p>
          <a:p>
            <a:r>
              <a:rPr lang="en-US" dirty="0"/>
              <a:t>Updated comments in WP draft  updated version to upload: </a:t>
            </a:r>
            <a:r>
              <a:rPr lang="en-US" dirty="0">
                <a:hlinkClick r:id="rId2"/>
              </a:rPr>
              <a:t>24-19-0017-06-0000-ieee-802-solutions-for-vertical-applications</a:t>
            </a:r>
            <a:endParaRPr lang="en-US" dirty="0"/>
          </a:p>
          <a:p>
            <a:endParaRPr lang="en-US" dirty="0"/>
          </a:p>
        </p:txBody>
      </p:sp>
      <p:sp>
        <p:nvSpPr>
          <p:cNvPr id="4" name="Footer Placeholder 3">
            <a:extLst>
              <a:ext uri="{FF2B5EF4-FFF2-40B4-BE49-F238E27FC236}">
                <a16:creationId xmlns:a16="http://schemas.microsoft.com/office/drawing/2014/main" id="{382F76F5-E8ED-4504-A4DC-003D14A41FA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2B0F48E-DACF-4F5B-AD3B-4E7BB684957E}"/>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923787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429C49-DA42-4E85-A6B2-DB0485039632}"/>
              </a:ext>
            </a:extLst>
          </p:cNvPr>
          <p:cNvSpPr>
            <a:spLocks noGrp="1"/>
          </p:cNvSpPr>
          <p:nvPr>
            <p:ph type="title"/>
          </p:nvPr>
        </p:nvSpPr>
        <p:spPr/>
        <p:txBody>
          <a:bodyPr/>
          <a:lstStyle/>
          <a:p>
            <a:r>
              <a:rPr lang="en-US" dirty="0"/>
              <a:t>Next steps for "IEEE 802 Solutions for Vertical Applications“ White Paper </a:t>
            </a:r>
          </a:p>
        </p:txBody>
      </p:sp>
      <p:sp>
        <p:nvSpPr>
          <p:cNvPr id="3" name="Content Placeholder 2">
            <a:extLst>
              <a:ext uri="{FF2B5EF4-FFF2-40B4-BE49-F238E27FC236}">
                <a16:creationId xmlns:a16="http://schemas.microsoft.com/office/drawing/2014/main" id="{CC2192A7-177A-4672-913C-1D10CC81A541}"/>
              </a:ext>
            </a:extLst>
          </p:cNvPr>
          <p:cNvSpPr>
            <a:spLocks noGrp="1"/>
          </p:cNvSpPr>
          <p:nvPr>
            <p:ph idx="1"/>
          </p:nvPr>
        </p:nvSpPr>
        <p:spPr/>
        <p:txBody>
          <a:bodyPr>
            <a:normAutofit fontScale="92500" lnSpcReduction="20000"/>
          </a:bodyPr>
          <a:lstStyle/>
          <a:p>
            <a:r>
              <a:rPr lang="en-US" dirty="0"/>
              <a:t>Joseph will extract key features from referenced documents. 11-20-13r15+</a:t>
            </a:r>
          </a:p>
          <a:p>
            <a:r>
              <a:rPr lang="en-US" dirty="0"/>
              <a:t>Identifying the relevant scope of vertical application from the technical report on Wi-Fi RAN convergence.</a:t>
            </a:r>
          </a:p>
          <a:p>
            <a:r>
              <a:rPr lang="en-US" dirty="0"/>
              <a:t>By September a solidified liaison statement may or may not be ready for return to WBA. It will show what we can expect from the response.  </a:t>
            </a:r>
          </a:p>
          <a:p>
            <a:pPr lvl="1"/>
            <a:r>
              <a:rPr lang="en-US" dirty="0"/>
              <a:t>A further request could be made to 802.11 if needed. </a:t>
            </a:r>
          </a:p>
          <a:p>
            <a:r>
              <a:rPr lang="en-US" dirty="0"/>
              <a:t>Plan 802.24 Sept meeting late in session, so this info could be known. Schedule after AANI in Sept. </a:t>
            </a:r>
          </a:p>
        </p:txBody>
      </p:sp>
      <p:sp>
        <p:nvSpPr>
          <p:cNvPr id="4" name="Footer Placeholder 3">
            <a:extLst>
              <a:ext uri="{FF2B5EF4-FFF2-40B4-BE49-F238E27FC236}">
                <a16:creationId xmlns:a16="http://schemas.microsoft.com/office/drawing/2014/main" id="{B7A8EA3D-41D8-48FB-A36E-6B1BB53304CB}"/>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839AE129-BC9E-4F79-8DFF-20B1A25EDC9F}"/>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27450161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689C0-4DB6-4410-A623-4654AE615676}"/>
              </a:ext>
            </a:extLst>
          </p:cNvPr>
          <p:cNvSpPr>
            <a:spLocks noGrp="1"/>
          </p:cNvSpPr>
          <p:nvPr>
            <p:ph type="title"/>
          </p:nvPr>
        </p:nvSpPr>
        <p:spPr/>
        <p:txBody>
          <a:bodyPr/>
          <a:lstStyle/>
          <a:p>
            <a:r>
              <a:rPr lang="en-US" dirty="0"/>
              <a:t>Vertical Applications – Industry Standards</a:t>
            </a:r>
          </a:p>
        </p:txBody>
      </p:sp>
      <p:sp>
        <p:nvSpPr>
          <p:cNvPr id="3" name="Content Placeholder 2">
            <a:extLst>
              <a:ext uri="{FF2B5EF4-FFF2-40B4-BE49-F238E27FC236}">
                <a16:creationId xmlns:a16="http://schemas.microsoft.com/office/drawing/2014/main" id="{41F3A753-2842-452A-912B-67971DED6783}"/>
              </a:ext>
            </a:extLst>
          </p:cNvPr>
          <p:cNvSpPr>
            <a:spLocks noGrp="1"/>
          </p:cNvSpPr>
          <p:nvPr>
            <p:ph idx="1"/>
          </p:nvPr>
        </p:nvSpPr>
        <p:spPr/>
        <p:txBody>
          <a:bodyPr>
            <a:normAutofit fontScale="47500" lnSpcReduction="20000"/>
          </a:bodyPr>
          <a:lstStyle/>
          <a:p>
            <a:r>
              <a:rPr lang="en-US" dirty="0"/>
              <a:t>A concept suggested by the 802 Chair Paul Nikolich:</a:t>
            </a:r>
          </a:p>
          <a:p>
            <a:r>
              <a:rPr lang="en-US" dirty="0"/>
              <a:t>In 2019, 802.24 facilitated bringing in new vertical markets and stakeholders (transportation, oil/gas, </a:t>
            </a:r>
            <a:r>
              <a:rPr lang="en-US" dirty="0" err="1"/>
              <a:t>etc</a:t>
            </a:r>
            <a:r>
              <a:rPr lang="en-US" dirty="0"/>
              <a:t>) to fill as standards gap with the 16t project.</a:t>
            </a:r>
          </a:p>
          <a:p>
            <a:r>
              <a:rPr lang="en-US" dirty="0"/>
              <a:t>Are there other vertical segments with “standards gaps” that we could engage with?</a:t>
            </a:r>
          </a:p>
          <a:p>
            <a:r>
              <a:rPr lang="en-US" dirty="0"/>
              <a:t>Are representatives of these groups already involved in IEEE 802, or is some form of outreach needed?</a:t>
            </a:r>
          </a:p>
          <a:p>
            <a:r>
              <a:rPr lang="en-US" dirty="0"/>
              <a:t>Discussion</a:t>
            </a:r>
          </a:p>
          <a:p>
            <a:pPr lvl="1"/>
            <a:r>
              <a:rPr lang="en-US" dirty="0"/>
              <a:t>UWB standards had gaps, consortiums are being formed. Car connectivity for digital keys building on 15.4z.  FIRA looking at 4z also – access control. Tags, navigation (indoor GPS) are potential gaps. Precision distance between people. Location Services are cross-cutting in many vertical markets.  Medical/Geriatrics</a:t>
            </a:r>
          </a:p>
          <a:p>
            <a:pPr lvl="1"/>
            <a:r>
              <a:rPr lang="en-US" dirty="0"/>
              <a:t>Coexistence issues – products being designed without appreciation for coexistence with existing standards. Smaller vendors need to be engaged to understand value of standards to avoid problems in deployment. Is there a place for IEEE to engage with forums D-Tech, UTC. Customers need to advocate with their suppliers to adopt standards to avoid problems.</a:t>
            </a:r>
          </a:p>
          <a:p>
            <a:pPr lvl="1"/>
            <a:r>
              <a:rPr lang="en-US" dirty="0"/>
              <a:t>These issues also affect companies that do support and deploy standards. </a:t>
            </a:r>
          </a:p>
          <a:p>
            <a:pPr lvl="1"/>
            <a:r>
              <a:rPr lang="en-US" dirty="0"/>
              <a:t>The “lost step” of certification – not just the standards. </a:t>
            </a:r>
          </a:p>
          <a:p>
            <a:pPr lvl="1"/>
            <a:r>
              <a:rPr lang="en-US" dirty="0"/>
              <a:t>Concern about providing home health care for those who can’t get out? May be well covered by 802 already, but maybe other aspects could be optimized in the standards?  Emerging market, new companies entering.  Strong tie-in with IoT, with data-gathering devices.  (implications on reliability, security) </a:t>
            </a:r>
          </a:p>
          <a:p>
            <a:r>
              <a:rPr lang="en-US" dirty="0">
                <a:highlight>
                  <a:srgbClr val="FFFF00"/>
                </a:highlight>
              </a:rPr>
              <a:t>Make it public that 802.24 is a venue for stakeholders to initiate standardization. </a:t>
            </a:r>
            <a:endParaRPr lang="en-US" dirty="0"/>
          </a:p>
          <a:p>
            <a:endParaRPr lang="en-US" dirty="0"/>
          </a:p>
          <a:p>
            <a:r>
              <a:rPr lang="en-US" dirty="0"/>
              <a:t>Ongoing call for interest….</a:t>
            </a:r>
          </a:p>
        </p:txBody>
      </p:sp>
      <p:sp>
        <p:nvSpPr>
          <p:cNvPr id="4" name="Footer Placeholder 3">
            <a:extLst>
              <a:ext uri="{FF2B5EF4-FFF2-40B4-BE49-F238E27FC236}">
                <a16:creationId xmlns:a16="http://schemas.microsoft.com/office/drawing/2014/main" id="{3E087737-4E5F-4C12-BD75-36CD83624D89}"/>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41A9A0C1-C0A7-4FF0-8A2B-1C54C905C745}"/>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24635201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914400" y="1828800"/>
            <a:ext cx="10439400" cy="4267200"/>
          </a:xfrm>
        </p:spPr>
        <p:txBody>
          <a:bodyPr>
            <a:normAutofit fontScale="92500" lnSpcReduction="20000"/>
          </a:bodyPr>
          <a:lstStyle/>
          <a:p>
            <a:r>
              <a:rPr lang="en-US" dirty="0"/>
              <a:t>Action Items</a:t>
            </a:r>
          </a:p>
          <a:p>
            <a:pPr lvl="1"/>
            <a:r>
              <a:rPr lang="en-US" dirty="0"/>
              <a:t>Follow up on AANI and WBA response w.r.t "IEEE 802 Solutions for Vertical Applications“ white paper</a:t>
            </a:r>
          </a:p>
          <a:p>
            <a:pPr lvl="1"/>
            <a:endParaRPr lang="en-US" dirty="0"/>
          </a:p>
          <a:p>
            <a:r>
              <a:rPr lang="en-US" dirty="0"/>
              <a:t>Any New Business?</a:t>
            </a:r>
          </a:p>
          <a:p>
            <a:pPr lvl="1"/>
            <a:endParaRPr lang="en-US" dirty="0"/>
          </a:p>
          <a:p>
            <a:r>
              <a:rPr lang="en-US" dirty="0"/>
              <a:t>Next Meeting</a:t>
            </a:r>
          </a:p>
          <a:p>
            <a:pPr lvl="1"/>
            <a:r>
              <a:rPr lang="en-US" dirty="0"/>
              <a:t>Teleconference during September electronic interim</a:t>
            </a:r>
          </a:p>
          <a:p>
            <a:endParaRPr lang="en-US" dirty="0"/>
          </a:p>
          <a:p>
            <a:r>
              <a:rPr lang="en-US" dirty="0"/>
              <a:t>Adjourn</a:t>
            </a:r>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1676400"/>
            <a:ext cx="10439400" cy="4495800"/>
          </a:xfrm>
          <a:ln/>
        </p:spPr>
        <p:txBody>
          <a:bodyPr>
            <a:normAutofit/>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30 Voting Members</a:t>
            </a:r>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2</a:t>
            </a:fld>
            <a:endParaRPr lang="en-US" altLang="en-US"/>
          </a:p>
        </p:txBody>
      </p:sp>
    </p:spTree>
    <p:extLst>
      <p:ext uri="{BB962C8B-B14F-4D97-AF65-F5344CB8AC3E}">
        <p14:creationId xmlns:p14="http://schemas.microsoft.com/office/powerpoint/2010/main" val="39534646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E06ED11D-62EF-4426-BE34-ACD435831372}"/>
              </a:ext>
            </a:extLst>
          </p:cNvPr>
          <p:cNvSpPr>
            <a:spLocks noGrp="1"/>
          </p:cNvSpPr>
          <p:nvPr>
            <p:ph type="title"/>
          </p:nvPr>
        </p:nvSpPr>
        <p:spPr/>
        <p:txBody>
          <a:bodyPr/>
          <a:lstStyle/>
          <a:p>
            <a:r>
              <a:rPr lang="en-US" dirty="0"/>
              <a:t>Agenda</a:t>
            </a:r>
          </a:p>
        </p:txBody>
      </p:sp>
      <p:sp>
        <p:nvSpPr>
          <p:cNvPr id="2" name="Content Placeholder 1">
            <a:extLst>
              <a:ext uri="{FF2B5EF4-FFF2-40B4-BE49-F238E27FC236}">
                <a16:creationId xmlns:a16="http://schemas.microsoft.com/office/drawing/2014/main" id="{41023CD6-FC62-4A83-9EAE-A6F907B49C04}"/>
              </a:ext>
            </a:extLst>
          </p:cNvPr>
          <p:cNvSpPr>
            <a:spLocks noGrp="1"/>
          </p:cNvSpPr>
          <p:nvPr>
            <p:ph idx="1"/>
          </p:nvPr>
        </p:nvSpPr>
        <p:spPr/>
        <p:txBody>
          <a:bodyPr>
            <a:normAutofit fontScale="85000" lnSpcReduction="20000"/>
          </a:bodyPr>
          <a:lstStyle/>
          <a:p>
            <a:pPr fontAlgn="t"/>
            <a:r>
              <a:rPr lang="en-US" dirty="0"/>
              <a:t>Call session to order, present “Guidelines for IEEE SA meetings”</a:t>
            </a:r>
          </a:p>
          <a:p>
            <a:pPr fontAlgn="t"/>
            <a:r>
              <a:rPr lang="en-US" dirty="0"/>
              <a:t>Review of Agenda / Approval of Agenda</a:t>
            </a:r>
          </a:p>
          <a:p>
            <a:pPr fontAlgn="t"/>
            <a:r>
              <a:rPr lang="en-US" dirty="0"/>
              <a:t>Approve minutes from prior TAG meeting</a:t>
            </a:r>
          </a:p>
          <a:p>
            <a:pPr fontAlgn="t"/>
            <a:r>
              <a:rPr lang="en-US" dirty="0"/>
              <a:t>Introduction/meeting objectives / Review action items from previous meeting / Liaison Updates</a:t>
            </a:r>
          </a:p>
          <a:p>
            <a:pPr fontAlgn="t"/>
            <a:r>
              <a:rPr lang="en-US" dirty="0"/>
              <a:t>Low Latency White Paper</a:t>
            </a:r>
          </a:p>
          <a:p>
            <a:pPr fontAlgn="b"/>
            <a:r>
              <a:rPr lang="en-US" dirty="0"/>
              <a:t>Review of IoT white paper development</a:t>
            </a:r>
          </a:p>
          <a:p>
            <a:pPr fontAlgn="t"/>
            <a:r>
              <a:rPr lang="en-US" dirty="0"/>
              <a:t>"IEEE 802 Solutions for Vertical Applications" White Paper</a:t>
            </a:r>
          </a:p>
          <a:p>
            <a:pPr fontAlgn="b"/>
            <a:r>
              <a:rPr lang="en-US" dirty="0"/>
              <a:t>ITU and regulatory items</a:t>
            </a:r>
          </a:p>
          <a:p>
            <a:pPr fontAlgn="b"/>
            <a:r>
              <a:rPr lang="en-US" dirty="0"/>
              <a:t>802.24 new vertical market outreach and engagement</a:t>
            </a:r>
          </a:p>
          <a:p>
            <a:endParaRPr lang="en-US" dirty="0"/>
          </a:p>
        </p:txBody>
      </p:sp>
      <p:sp>
        <p:nvSpPr>
          <p:cNvPr id="4" name="Footer Placeholder 3"/>
          <p:cNvSpPr>
            <a:spLocks noGrp="1"/>
          </p:cNvSpPr>
          <p:nvPr>
            <p:ph type="ftr" sz="quarter" idx="11"/>
          </p:nvPr>
        </p:nvSpPr>
        <p:spPr/>
        <p:txBody>
          <a:bodyPr wrap="square" anchor="t">
            <a:normAutofit/>
          </a:bodyPr>
          <a:lstStyle/>
          <a:p>
            <a:pPr>
              <a:spcAft>
                <a:spcPts val="600"/>
              </a:spcAft>
            </a:pPr>
            <a:r>
              <a:rPr lang="en-US" altLang="en-US"/>
              <a:t>Tim Godfrey, EPRI</a:t>
            </a:r>
          </a:p>
        </p:txBody>
      </p:sp>
      <p:sp>
        <p:nvSpPr>
          <p:cNvPr id="5" name="Slide Number Placeholder 4"/>
          <p:cNvSpPr>
            <a:spLocks noGrp="1"/>
          </p:cNvSpPr>
          <p:nvPr>
            <p:ph type="sldNum" sz="quarter" idx="12"/>
          </p:nvPr>
        </p:nvSpPr>
        <p:spPr/>
        <p:txBody>
          <a:bodyPr wrap="none" anchor="t">
            <a:normAutofit/>
          </a:bodyPr>
          <a:lstStyle/>
          <a:p>
            <a:pPr>
              <a:spcAft>
                <a:spcPts val="600"/>
              </a:spcAft>
            </a:pPr>
            <a:r>
              <a:rPr lang="en-US" altLang="en-US"/>
              <a:t>Slide </a:t>
            </a:r>
            <a:fld id="{D2793805-6678-4F90-9549-7863581D2258}" type="slidenum">
              <a:rPr lang="en-US" altLang="en-US" smtClean="0"/>
              <a:pPr>
                <a:spcAft>
                  <a:spcPts val="600"/>
                </a:spcAft>
              </a:pPr>
              <a:t>3</a:t>
            </a:fld>
            <a:endParaRPr lang="en-US" altLang="en-US"/>
          </a:p>
        </p:txBody>
      </p:sp>
    </p:spTree>
    <p:extLst>
      <p:ext uri="{BB962C8B-B14F-4D97-AF65-F5344CB8AC3E}">
        <p14:creationId xmlns:p14="http://schemas.microsoft.com/office/powerpoint/2010/main" val="11554155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a:t>
            </a:r>
          </a:p>
        </p:txBody>
      </p:sp>
      <p:sp>
        <p:nvSpPr>
          <p:cNvPr id="3" name="Content Placeholder 2"/>
          <p:cNvSpPr>
            <a:spLocks noGrp="1"/>
          </p:cNvSpPr>
          <p:nvPr>
            <p:ph idx="1"/>
          </p:nvPr>
        </p:nvSpPr>
        <p:spPr>
          <a:xfrm>
            <a:off x="914400" y="1828800"/>
            <a:ext cx="10566400" cy="4114800"/>
          </a:xfrm>
        </p:spPr>
        <p:txBody>
          <a:bodyPr>
            <a:normAutofit fontScale="70000" lnSpcReduction="20000"/>
          </a:bodyPr>
          <a:lstStyle/>
          <a:p>
            <a:endParaRPr lang="en-US" dirty="0"/>
          </a:p>
          <a:p>
            <a:r>
              <a:rPr lang="en-US" dirty="0"/>
              <a:t>Approve March TAG teleconference minutes</a:t>
            </a:r>
          </a:p>
          <a:p>
            <a:pPr lvl="1"/>
            <a:r>
              <a:rPr lang="en-US" dirty="0"/>
              <a:t>802.24-21-0007r0 </a:t>
            </a:r>
          </a:p>
          <a:p>
            <a:pPr lvl="1"/>
            <a:endParaRPr lang="en-US" dirty="0"/>
          </a:p>
          <a:p>
            <a:pPr lvl="1"/>
            <a:endParaRPr lang="en-US" dirty="0"/>
          </a:p>
          <a:p>
            <a:pPr lvl="2"/>
            <a:endParaRPr lang="en-US" dirty="0"/>
          </a:p>
          <a:p>
            <a:r>
              <a:rPr lang="en-US" dirty="0"/>
              <a:t>Poll – will you attend the 2021 November IEEE 802 Plenary in Vancouver, November 14-19.   (to be asked late August for Sept 7</a:t>
            </a:r>
            <a:r>
              <a:rPr lang="en-US" baseline="30000" dirty="0"/>
              <a:t>th</a:t>
            </a:r>
            <a:r>
              <a:rPr lang="en-US" dirty="0"/>
              <a:t>)</a:t>
            </a:r>
          </a:p>
          <a:p>
            <a:pPr lvl="1"/>
            <a:endParaRPr lang="en-US" dirty="0"/>
          </a:p>
          <a:p>
            <a:pPr lvl="1"/>
            <a:endParaRPr lang="en-US" dirty="0"/>
          </a:p>
          <a:p>
            <a:r>
              <a:rPr lang="en-US" dirty="0"/>
              <a:t>Action Items from May – </a:t>
            </a:r>
          </a:p>
          <a:p>
            <a:pPr lvl="1"/>
            <a:r>
              <a:rPr lang="en-US" dirty="0"/>
              <a:t>Coordinate meeting with 802.11 AANI and Max Riegel (completed)</a:t>
            </a:r>
          </a:p>
          <a:p>
            <a:pPr marL="0" indent="0">
              <a:buNone/>
            </a:pP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4</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11DC3-D0B7-46F3-AA2D-4A0A21B8970D}"/>
              </a:ext>
            </a:extLst>
          </p:cNvPr>
          <p:cNvSpPr>
            <a:spLocks noGrp="1"/>
          </p:cNvSpPr>
          <p:nvPr>
            <p:ph type="title"/>
          </p:nvPr>
        </p:nvSpPr>
        <p:spPr/>
        <p:txBody>
          <a:bodyPr/>
          <a:lstStyle/>
          <a:p>
            <a:r>
              <a:rPr lang="en-US" dirty="0"/>
              <a:t>Liaison Review</a:t>
            </a:r>
          </a:p>
        </p:txBody>
      </p:sp>
      <p:sp>
        <p:nvSpPr>
          <p:cNvPr id="3" name="Content Placeholder 2">
            <a:extLst>
              <a:ext uri="{FF2B5EF4-FFF2-40B4-BE49-F238E27FC236}">
                <a16:creationId xmlns:a16="http://schemas.microsoft.com/office/drawing/2014/main" id="{B6FBFB69-2387-49A0-A9B5-4BD601FC9935}"/>
              </a:ext>
            </a:extLst>
          </p:cNvPr>
          <p:cNvSpPr>
            <a:spLocks noGrp="1"/>
          </p:cNvSpPr>
          <p:nvPr>
            <p:ph idx="1"/>
          </p:nvPr>
        </p:nvSpPr>
        <p:spPr/>
        <p:txBody>
          <a:bodyPr/>
          <a:lstStyle/>
          <a:p>
            <a:r>
              <a:rPr lang="en-US" sz="2400" dirty="0"/>
              <a:t>P2413					Ludwig Winkel</a:t>
            </a:r>
          </a:p>
          <a:p>
            <a:pPr lvl="1"/>
            <a:r>
              <a:rPr lang="en-US" sz="2000" dirty="0"/>
              <a:t>Status unknown as of July 2021</a:t>
            </a:r>
          </a:p>
          <a:p>
            <a:r>
              <a:rPr lang="en-US" sz="2400" dirty="0"/>
              <a:t>ATIS TOPS 				Farrokh </a:t>
            </a:r>
            <a:r>
              <a:rPr lang="en-US" sz="2400" dirty="0" err="1"/>
              <a:t>Khatibi</a:t>
            </a:r>
            <a:endParaRPr lang="en-US" sz="2400" dirty="0"/>
          </a:p>
          <a:p>
            <a:r>
              <a:rPr lang="en-US" sz="2400" dirty="0"/>
              <a:t>Wi-Fi Alliance (Informal)			Alan Berkema</a:t>
            </a:r>
          </a:p>
          <a:p>
            <a:r>
              <a:rPr lang="en-US" sz="2400" dirty="0"/>
              <a:t>ZigBee Alliance / CSA (Informal)	Ruben Salazar</a:t>
            </a:r>
          </a:p>
          <a:p>
            <a:pPr lvl="1"/>
            <a:r>
              <a:rPr lang="en-US" sz="2000" dirty="0"/>
              <a:t>“Chip” project changed to “Matter”</a:t>
            </a:r>
          </a:p>
          <a:p>
            <a:r>
              <a:rPr lang="en-US" sz="2400" dirty="0"/>
              <a:t>Industrial Internet Consortium		Chris </a:t>
            </a:r>
            <a:r>
              <a:rPr lang="en-US" sz="2400" dirty="0" err="1"/>
              <a:t>DiMinico</a:t>
            </a:r>
            <a:endParaRPr lang="en-US" sz="2400" dirty="0"/>
          </a:p>
          <a:p>
            <a:endParaRPr lang="en-US" sz="2400" dirty="0"/>
          </a:p>
          <a:p>
            <a:r>
              <a:rPr lang="en-US" sz="2400" dirty="0"/>
              <a:t>TIA is suggested by Chris </a:t>
            </a:r>
            <a:r>
              <a:rPr lang="en-US" sz="2400" dirty="0" err="1"/>
              <a:t>DiMinico</a:t>
            </a:r>
            <a:r>
              <a:rPr lang="en-US" sz="2400" dirty="0"/>
              <a:t> – will explore relevant activities</a:t>
            </a:r>
          </a:p>
          <a:p>
            <a:endParaRPr lang="en-US" sz="2400" dirty="0"/>
          </a:p>
        </p:txBody>
      </p:sp>
      <p:sp>
        <p:nvSpPr>
          <p:cNvPr id="4" name="Footer Placeholder 3">
            <a:extLst>
              <a:ext uri="{FF2B5EF4-FFF2-40B4-BE49-F238E27FC236}">
                <a16:creationId xmlns:a16="http://schemas.microsoft.com/office/drawing/2014/main" id="{611074C8-E6EE-4E6A-85A6-19469732984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D85F0CE-BE1D-4DB7-92D4-80CD70EB12B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5</a:t>
            </a:fld>
            <a:endParaRPr lang="en-US" altLang="en-US"/>
          </a:p>
        </p:txBody>
      </p:sp>
    </p:spTree>
    <p:extLst>
      <p:ext uri="{BB962C8B-B14F-4D97-AF65-F5344CB8AC3E}">
        <p14:creationId xmlns:p14="http://schemas.microsoft.com/office/powerpoint/2010/main" val="18583192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Radio Regulatory Items</a:t>
            </a:r>
          </a:p>
        </p:txBody>
      </p:sp>
      <p:sp>
        <p:nvSpPr>
          <p:cNvPr id="7" name="Content Placeholder 6"/>
          <p:cNvSpPr>
            <a:spLocks noGrp="1"/>
          </p:cNvSpPr>
          <p:nvPr>
            <p:ph idx="1"/>
          </p:nvPr>
        </p:nvSpPr>
        <p:spPr>
          <a:xfrm>
            <a:off x="914400" y="1676402"/>
            <a:ext cx="10439400" cy="4799013"/>
          </a:xfrm>
        </p:spPr>
        <p:txBody>
          <a:bodyPr>
            <a:normAutofit fontScale="77500" lnSpcReduction="20000"/>
          </a:bodyPr>
          <a:lstStyle/>
          <a:p>
            <a:pPr marL="457200" lvl="1" indent="0">
              <a:buNone/>
            </a:pPr>
            <a:endParaRPr lang="en-US" dirty="0"/>
          </a:p>
          <a:p>
            <a:r>
              <a:rPr lang="en-US" dirty="0"/>
              <a:t>Update from 802.18 – Jay Holcomb</a:t>
            </a:r>
          </a:p>
          <a:p>
            <a:endParaRPr lang="en-US" dirty="0"/>
          </a:p>
          <a:p>
            <a:r>
              <a:rPr lang="en-US" dirty="0"/>
              <a:t>July 2021 – FCC looking for non-federal space operations for shared operation (with coordination)</a:t>
            </a:r>
          </a:p>
          <a:p>
            <a:pPr lvl="1"/>
            <a:r>
              <a:rPr lang="en-US" dirty="0"/>
              <a:t>2025-2110 MHz</a:t>
            </a:r>
          </a:p>
          <a:p>
            <a:pPr lvl="1"/>
            <a:r>
              <a:rPr lang="en-US" dirty="0"/>
              <a:t>2200-2290 MHz</a:t>
            </a:r>
          </a:p>
          <a:p>
            <a:pPr lvl="1"/>
            <a:r>
              <a:rPr lang="en-US" dirty="0"/>
              <a:t>5650-5925 MHz</a:t>
            </a:r>
          </a:p>
          <a:p>
            <a:endParaRPr lang="en-US" dirty="0"/>
          </a:p>
          <a:p>
            <a:r>
              <a:rPr lang="en-US" dirty="0"/>
              <a:t>Opening 57-64 GHz for gesture radar. Would co-exist with 802.11ad/ay</a:t>
            </a:r>
          </a:p>
          <a:p>
            <a:endParaRPr lang="en-US" dirty="0"/>
          </a:p>
          <a:p>
            <a:r>
              <a:rPr lang="en-US" dirty="0"/>
              <a:t>Finding bands for wireless microphones – NPRM. </a:t>
            </a:r>
          </a:p>
          <a:p>
            <a:endParaRPr lang="en-US" dirty="0"/>
          </a:p>
          <a:p>
            <a:pPr lvl="1"/>
            <a:endParaRPr lang="en-US" dirty="0"/>
          </a:p>
          <a:p>
            <a:pPr lvl="2"/>
            <a:endParaRPr lang="en-US" dirty="0"/>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A42A6F1F-89D0-4C7C-88C0-E46BC40C428C}" type="slidenum">
              <a:rPr lang="en-US" altLang="en-US" smtClean="0"/>
              <a:pPr/>
              <a:t>6</a:t>
            </a:fld>
            <a:endParaRPr lang="en-US" altLang="en-US"/>
          </a:p>
        </p:txBody>
      </p:sp>
    </p:spTree>
    <p:extLst>
      <p:ext uri="{BB962C8B-B14F-4D97-AF65-F5344CB8AC3E}">
        <p14:creationId xmlns:p14="http://schemas.microsoft.com/office/powerpoint/2010/main" val="14399382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B0C0A-4CF0-4BE5-A8BA-E99B82019517}"/>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98CDD10A-D17A-4D19-ACDF-E56AB68C17C6}"/>
              </a:ext>
            </a:extLst>
          </p:cNvPr>
          <p:cNvSpPr>
            <a:spLocks noGrp="1"/>
          </p:cNvSpPr>
          <p:nvPr>
            <p:ph idx="1"/>
          </p:nvPr>
        </p:nvSpPr>
        <p:spPr>
          <a:xfrm>
            <a:off x="914400" y="1981200"/>
            <a:ext cx="10515600" cy="4114800"/>
          </a:xfrm>
        </p:spPr>
        <p:txBody>
          <a:bodyPr>
            <a:normAutofit fontScale="77500" lnSpcReduction="20000"/>
          </a:bodyPr>
          <a:lstStyle/>
          <a:p>
            <a:r>
              <a:rPr lang="en-US" dirty="0"/>
              <a:t>Achieving low latency with IEEE 802 standards</a:t>
            </a:r>
          </a:p>
          <a:p>
            <a:pPr lvl="1"/>
            <a:r>
              <a:rPr lang="en-US" dirty="0"/>
              <a:t>Including wired and wireless communications</a:t>
            </a:r>
          </a:p>
          <a:p>
            <a:pPr lvl="1"/>
            <a:r>
              <a:rPr lang="en-US" dirty="0"/>
              <a:t>An alternative (or complement) to 5G URLLC</a:t>
            </a:r>
          </a:p>
          <a:p>
            <a:r>
              <a:rPr lang="en-US" dirty="0"/>
              <a:t>A set of vertical applications enabled by low latency</a:t>
            </a:r>
          </a:p>
          <a:p>
            <a:r>
              <a:rPr lang="en-US" dirty="0"/>
              <a:t>The challenges of reliable low latency in unlicensed spectrum.  </a:t>
            </a:r>
          </a:p>
          <a:p>
            <a:pPr lvl="1"/>
            <a:r>
              <a:rPr lang="en-US" dirty="0"/>
              <a:t>Adapting TSN’s “FRER” feature</a:t>
            </a:r>
          </a:p>
          <a:p>
            <a:pPr lvl="1"/>
            <a:r>
              <a:rPr lang="en-US" dirty="0"/>
              <a:t>Adapting 802 wireless to licensed spectrum?</a:t>
            </a:r>
          </a:p>
          <a:p>
            <a:pPr lvl="1"/>
            <a:r>
              <a:rPr lang="en-US" dirty="0"/>
              <a:t>Operating over multiple bands or channels?</a:t>
            </a:r>
          </a:p>
          <a:p>
            <a:r>
              <a:rPr lang="en-US" dirty="0"/>
              <a:t>Special cases for high data rates for immersive video</a:t>
            </a:r>
          </a:p>
          <a:p>
            <a:endParaRPr lang="en-US" dirty="0"/>
          </a:p>
          <a:p>
            <a:r>
              <a:rPr lang="en-US" dirty="0"/>
              <a:t>Latest Draft is </a:t>
            </a:r>
            <a:r>
              <a:rPr lang="en-US" dirty="0">
                <a:hlinkClick r:id="rId2"/>
              </a:rPr>
              <a:t>802.24-19-0003r10.</a:t>
            </a:r>
            <a:r>
              <a:rPr lang="en-US" dirty="0">
                <a:hlinkClick r:id="rId3"/>
              </a:rPr>
              <a:t>  </a:t>
            </a:r>
            <a:r>
              <a:rPr lang="en-US" dirty="0"/>
              <a:t>(May 2021)</a:t>
            </a:r>
          </a:p>
          <a:p>
            <a:endParaRPr lang="en-US" dirty="0"/>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3543921C-5A9E-4DC6-A37F-41CCD028BB4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2EB8714-5E0B-4F8F-992B-5DCC1227A6C3}"/>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7</a:t>
            </a:fld>
            <a:endParaRPr lang="en-US" altLang="en-US"/>
          </a:p>
        </p:txBody>
      </p:sp>
    </p:spTree>
    <p:extLst>
      <p:ext uri="{BB962C8B-B14F-4D97-AF65-F5344CB8AC3E}">
        <p14:creationId xmlns:p14="http://schemas.microsoft.com/office/powerpoint/2010/main" val="5306394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2F315-F810-4D64-A691-A55E9D45772C}"/>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D146FED7-F909-48D0-B0F1-1F32F3555FDE}"/>
              </a:ext>
            </a:extLst>
          </p:cNvPr>
          <p:cNvSpPr>
            <a:spLocks noGrp="1"/>
          </p:cNvSpPr>
          <p:nvPr>
            <p:ph idx="1"/>
          </p:nvPr>
        </p:nvSpPr>
        <p:spPr/>
        <p:txBody>
          <a:bodyPr>
            <a:normAutofit/>
          </a:bodyPr>
          <a:lstStyle/>
          <a:p>
            <a:r>
              <a:rPr lang="en-US" dirty="0"/>
              <a:t>Alan will add cyber security </a:t>
            </a:r>
          </a:p>
          <a:p>
            <a:r>
              <a:rPr lang="en-US" dirty="0"/>
              <a:t>Ben will provide text on 802.15.14 UWB and 802.15.3. </a:t>
            </a:r>
          </a:p>
          <a:p>
            <a:r>
              <a:rPr lang="en-US" dirty="0"/>
              <a:t>July 2021 – accept revisions and upload clean copy with open items highlighted. </a:t>
            </a:r>
          </a:p>
          <a:p>
            <a:endParaRPr lang="en-US" dirty="0"/>
          </a:p>
          <a:p>
            <a:pPr marL="857250" lvl="2" indent="0">
              <a:buNone/>
            </a:pPr>
            <a:endParaRPr lang="en-US" dirty="0"/>
          </a:p>
          <a:p>
            <a:pPr lvl="1"/>
            <a:endParaRPr lang="en-US" dirty="0"/>
          </a:p>
          <a:p>
            <a:pPr lvl="1"/>
            <a:endParaRPr lang="en-US" dirty="0"/>
          </a:p>
          <a:p>
            <a:pPr lvl="1"/>
            <a:endParaRPr lang="en-US" dirty="0"/>
          </a:p>
          <a:p>
            <a:pPr lvl="1"/>
            <a:endParaRPr lang="en-US" dirty="0"/>
          </a:p>
          <a:p>
            <a:pPr lvl="1"/>
            <a:endParaRPr lang="en-US" dirty="0"/>
          </a:p>
          <a:p>
            <a:endParaRPr lang="en-US" dirty="0"/>
          </a:p>
        </p:txBody>
      </p:sp>
      <p:sp>
        <p:nvSpPr>
          <p:cNvPr id="4" name="Footer Placeholder 3">
            <a:extLst>
              <a:ext uri="{FF2B5EF4-FFF2-40B4-BE49-F238E27FC236}">
                <a16:creationId xmlns:a16="http://schemas.microsoft.com/office/drawing/2014/main" id="{F342D73E-05D6-4960-93E8-46A865A33D7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429D234-ABE2-4202-8EA6-6EEB2D0E1B57}"/>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8</a:t>
            </a:fld>
            <a:endParaRPr lang="en-US" altLang="en-US"/>
          </a:p>
        </p:txBody>
      </p:sp>
    </p:spTree>
    <p:extLst>
      <p:ext uri="{BB962C8B-B14F-4D97-AF65-F5344CB8AC3E}">
        <p14:creationId xmlns:p14="http://schemas.microsoft.com/office/powerpoint/2010/main" val="26831491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 White Paper</a:t>
            </a:r>
          </a:p>
        </p:txBody>
      </p:sp>
      <p:sp>
        <p:nvSpPr>
          <p:cNvPr id="3" name="Content Placeholder 2"/>
          <p:cNvSpPr>
            <a:spLocks noGrp="1"/>
          </p:cNvSpPr>
          <p:nvPr>
            <p:ph idx="1"/>
          </p:nvPr>
        </p:nvSpPr>
        <p:spPr>
          <a:xfrm>
            <a:off x="1066800" y="1752600"/>
            <a:ext cx="10210800" cy="4343400"/>
          </a:xfrm>
        </p:spPr>
        <p:txBody>
          <a:bodyPr>
            <a:normAutofit/>
          </a:bodyPr>
          <a:lstStyle/>
          <a:p>
            <a:r>
              <a:rPr lang="en-US" dirty="0"/>
              <a:t>Not progressed during July 2021</a:t>
            </a:r>
          </a:p>
          <a:p>
            <a:pPr lvl="1"/>
            <a:endParaRPr lang="en-US" dirty="0"/>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9</a:t>
            </a:fld>
            <a:endParaRPr lang="en-US" altLang="en-US"/>
          </a:p>
        </p:txBody>
      </p:sp>
    </p:spTree>
    <p:extLst>
      <p:ext uri="{BB962C8B-B14F-4D97-AF65-F5344CB8AC3E}">
        <p14:creationId xmlns:p14="http://schemas.microsoft.com/office/powerpoint/2010/main" val="1451735664"/>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737</TotalTime>
  <Words>1316</Words>
  <Application>Microsoft Office PowerPoint</Application>
  <PresentationFormat>Widescreen</PresentationFormat>
  <Paragraphs>172</Paragraphs>
  <Slides>14</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Times New Roman</vt:lpstr>
      <vt:lpstr>802-24-Theme1</vt:lpstr>
      <vt:lpstr>802.24 Vertical Applications TAG Closing Report</vt:lpstr>
      <vt:lpstr>802.24 Overview</vt:lpstr>
      <vt:lpstr>Agenda</vt:lpstr>
      <vt:lpstr>802.24 TAG</vt:lpstr>
      <vt:lpstr>Liaison Review</vt:lpstr>
      <vt:lpstr>Radio Regulatory Items</vt:lpstr>
      <vt:lpstr>“Low latency” White Paper</vt:lpstr>
      <vt:lpstr>Next Steps</vt:lpstr>
      <vt:lpstr>802.24.2 White Paper</vt:lpstr>
      <vt:lpstr>"IEEE 802 Solutions for Vertical Applications"</vt:lpstr>
      <vt:lpstr>Discussion</vt:lpstr>
      <vt:lpstr>Next steps for "IEEE 802 Solutions for Vertical Applications“ White Paper </vt:lpstr>
      <vt:lpstr>Vertical Applications – Industry Standards</vt:lpstr>
      <vt:lpstr>802.24 TAG closing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Vertical Applications TAG</dc:title>
  <dc:creator>Godfrey, Tim</dc:creator>
  <cp:lastModifiedBy>Godfrey, Tim</cp:lastModifiedBy>
  <cp:revision>75</cp:revision>
  <dcterms:created xsi:type="dcterms:W3CDTF">2020-10-13T15:01:18Z</dcterms:created>
  <dcterms:modified xsi:type="dcterms:W3CDTF">2021-07-19T21:36:40Z</dcterms:modified>
</cp:coreProperties>
</file>