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5"/>
  </p:notesMasterIdLst>
  <p:handoutMasterIdLst>
    <p:handoutMasterId r:id="rId26"/>
  </p:handoutMasterIdLst>
  <p:sldIdLst>
    <p:sldId id="258" r:id="rId2"/>
    <p:sldId id="523" r:id="rId3"/>
    <p:sldId id="500" r:id="rId4"/>
    <p:sldId id="285" r:id="rId5"/>
    <p:sldId id="414" r:id="rId6"/>
    <p:sldId id="283" r:id="rId7"/>
    <p:sldId id="284" r:id="rId8"/>
    <p:sldId id="287" r:id="rId9"/>
    <p:sldId id="288" r:id="rId10"/>
    <p:sldId id="289" r:id="rId11"/>
    <p:sldId id="259" r:id="rId12"/>
    <p:sldId id="270" r:id="rId13"/>
    <p:sldId id="495" r:id="rId14"/>
    <p:sldId id="415" r:id="rId15"/>
    <p:sldId id="475" r:id="rId16"/>
    <p:sldId id="488" r:id="rId17"/>
    <p:sldId id="521" r:id="rId18"/>
    <p:sldId id="522" r:id="rId19"/>
    <p:sldId id="486" r:id="rId20"/>
    <p:sldId id="526" r:id="rId21"/>
    <p:sldId id="524" r:id="rId22"/>
    <p:sldId id="474" r:id="rId23"/>
    <p:sldId id="391"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23"/>
            <p14:sldId id="500"/>
            <p14:sldId id="285"/>
            <p14:sldId id="414"/>
            <p14:sldId id="283"/>
            <p14:sldId id="284"/>
            <p14:sldId id="287"/>
            <p14:sldId id="288"/>
            <p14:sldId id="289"/>
            <p14:sldId id="259"/>
            <p14:sldId id="270"/>
            <p14:sldId id="495"/>
            <p14:sldId id="415"/>
            <p14:sldId id="475"/>
            <p14:sldId id="488"/>
            <p14:sldId id="521"/>
            <p14:sldId id="522"/>
            <p14:sldId id="486"/>
            <p14:sldId id="526"/>
            <p14:sldId id="524"/>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135" d="100"/>
          <a:sy n="135" d="100"/>
        </p:scale>
        <p:origin x="132" y="16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802.24-21-0008r0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2021</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24/dcn/19/24-19-0003-08-0000-low-latency-communication-white-paper.docx" TargetMode="External"/><Relationship Id="rId2" Type="http://schemas.openxmlformats.org/officeDocument/2006/relationships/hyperlink" Target="https://mentor.ieee.org/802.24/dcn/19/24-19-0003-09-0000-low-latency-communication-white-pape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013-00-AANI-draft-technical-report-on-interworking-between-3gpp-5g-network-wlan.docx" TargetMode="External"/><Relationship Id="rId2" Type="http://schemas.openxmlformats.org/officeDocument/2006/relationships/hyperlink" Target="https://mentor.ieee.org/802.24/dcn/19/24-19-0017-05-0000-ieee-802-solutions-for-vertical-applications.docx" TargetMode="External"/><Relationship Id="rId1" Type="http://schemas.openxmlformats.org/officeDocument/2006/relationships/slideLayout" Target="../slideLayouts/slideLayout2.xml"/><Relationship Id="rId4" Type="http://schemas.openxmlformats.org/officeDocument/2006/relationships/hyperlink" Target="mailto:hsoh5@etri.re.kr"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sip:1858703856@epri.webex.com" TargetMode="External"/><Relationship Id="rId2" Type="http://schemas.openxmlformats.org/officeDocument/2006/relationships/hyperlink" Target="https://epri.webex.com/epri/j.php?MTID=ma9b45b25afbf24e416eb893afe42a9f0"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f53eca6708104048effd95b7176e3bb9" TargetMode="External"/><Relationship Id="rId4" Type="http://schemas.openxmlformats.org/officeDocument/2006/relationships/hyperlink" Target="https://epri.webex.com/epri/j.php?MTID=md3fefbe3f5247d7e766813abf937fc79"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July 19, 2021</a:t>
            </a:r>
          </a:p>
          <a:p>
            <a:endParaRPr lang="en-US" dirty="0"/>
          </a:p>
          <a:p>
            <a:r>
              <a:rPr lang="en-US" dirty="0">
                <a:hlinkClick r:id="rId2"/>
              </a:rPr>
              <a:t>Electronic Meeting</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92500" lnSpcReduction="10000"/>
          </a:bodyPr>
          <a:lstStyle/>
          <a:p>
            <a:endParaRPr lang="en-US" dirty="0"/>
          </a:p>
          <a:p>
            <a:r>
              <a:rPr lang="en-US" dirty="0"/>
              <a:t>Approve March TAG teleconference minutes</a:t>
            </a:r>
          </a:p>
          <a:p>
            <a:pPr lvl="1"/>
            <a:r>
              <a:rPr lang="en-US" dirty="0"/>
              <a:t>802.24-21-0007r0 </a:t>
            </a:r>
          </a:p>
          <a:p>
            <a:pPr lvl="1"/>
            <a:endParaRPr lang="en-US" dirty="0"/>
          </a:p>
          <a:p>
            <a:pPr lvl="1"/>
            <a:endParaRPr lang="en-US" dirty="0"/>
          </a:p>
          <a:p>
            <a:pPr lvl="2"/>
            <a:endParaRPr lang="en-US" dirty="0"/>
          </a:p>
          <a:p>
            <a:pPr lvl="1"/>
            <a:endParaRPr lang="en-US" dirty="0"/>
          </a:p>
          <a:p>
            <a:pPr lvl="1"/>
            <a:endParaRPr lang="en-US" dirty="0"/>
          </a:p>
          <a:p>
            <a:r>
              <a:rPr lang="en-US" dirty="0"/>
              <a:t>Action Items from May</a:t>
            </a:r>
          </a:p>
          <a:p>
            <a:pPr lvl="1"/>
            <a:endParaRPr lang="en-US" dirty="0"/>
          </a:p>
          <a:p>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ZigBee Alliance / CSA (Informal)	Ruben Salazar</a:t>
            </a:r>
          </a:p>
          <a:p>
            <a:pPr lvl="1"/>
            <a:r>
              <a:rPr lang="en-US" sz="2000" dirty="0"/>
              <a:t>“Chip” project changed to “Matter”</a:t>
            </a:r>
          </a:p>
          <a:p>
            <a:r>
              <a:rPr lang="en-US" sz="2400" dirty="0"/>
              <a:t>Industrial Internet Consortium		Chris </a:t>
            </a:r>
            <a:r>
              <a:rPr lang="en-US" sz="2400" dirty="0" err="1"/>
              <a:t>DiMinico</a:t>
            </a:r>
            <a:endParaRPr lang="en-US" sz="2400" dirty="0"/>
          </a:p>
          <a:p>
            <a:endParaRPr lang="en-US" sz="2400" dirty="0"/>
          </a:p>
          <a:p>
            <a:r>
              <a:rPr lang="en-US" sz="2400" dirty="0"/>
              <a:t>TIA is suggested by Chris </a:t>
            </a:r>
            <a:r>
              <a:rPr lang="en-US" sz="2400" dirty="0" err="1"/>
              <a:t>DiMinico</a:t>
            </a:r>
            <a:r>
              <a:rPr lang="en-US" sz="2400" dirty="0"/>
              <a:t> – will explore relevant activities</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pPr lvl="1"/>
            <a:endParaRPr lang="en-US" dirty="0"/>
          </a:p>
          <a:p>
            <a:pPr lvl="2"/>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14</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Latest Draft is </a:t>
            </a:r>
            <a:r>
              <a:rPr lang="en-US" dirty="0">
                <a:hlinkClick r:id="rId2"/>
              </a:rPr>
              <a:t>802.24-19-0003r10.</a:t>
            </a:r>
            <a:r>
              <a:rPr lang="en-US" dirty="0">
                <a:hlinkClick r:id="rId3"/>
              </a:rPr>
              <a:t>  </a:t>
            </a:r>
            <a:r>
              <a:rPr lang="en-US" dirty="0"/>
              <a:t>(May 2021)</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55000" lnSpcReduction="20000"/>
          </a:bodyPr>
          <a:lstStyle/>
          <a:p>
            <a:r>
              <a:rPr lang="en-US" dirty="0"/>
              <a:t>Need volunteers to pare down AR/VR section to limit scope to Low Latency networking concepts. </a:t>
            </a:r>
          </a:p>
          <a:p>
            <a:endParaRPr lang="en-US" dirty="0"/>
          </a:p>
          <a:p>
            <a:r>
              <a:rPr lang="en-US" dirty="0"/>
              <a:t>Actions from March</a:t>
            </a:r>
          </a:p>
          <a:p>
            <a:pPr lvl="1"/>
            <a:r>
              <a:rPr lang="en-US" dirty="0"/>
              <a:t>Tim Godfrey added section for grid protection update standards section for completed standards – uploaded as R9</a:t>
            </a:r>
          </a:p>
          <a:p>
            <a:pPr lvl="1"/>
            <a:r>
              <a:rPr lang="en-US" dirty="0"/>
              <a:t>Check on cyber security w.r.t low latency for Section 2</a:t>
            </a:r>
          </a:p>
          <a:p>
            <a:pPr lvl="1"/>
            <a:r>
              <a:rPr lang="en-US" dirty="0"/>
              <a:t>Leave “crisis management” topic open – remove if no interest</a:t>
            </a:r>
          </a:p>
          <a:p>
            <a:pPr lvl="1"/>
            <a:r>
              <a:rPr lang="en-US" dirty="0"/>
              <a:t>Need contribution for introduction and closing sections</a:t>
            </a:r>
          </a:p>
          <a:p>
            <a:pPr lvl="1"/>
            <a:endParaRPr lang="en-US" dirty="0"/>
          </a:p>
          <a:p>
            <a:r>
              <a:rPr lang="en-US" dirty="0"/>
              <a:t>Discussion May Interim</a:t>
            </a:r>
          </a:p>
          <a:p>
            <a:pPr lvl="1"/>
            <a:r>
              <a:rPr lang="en-US" dirty="0"/>
              <a:t>Roadmap section at end:</a:t>
            </a:r>
          </a:p>
          <a:p>
            <a:pPr lvl="2"/>
            <a:r>
              <a:rPr lang="en-US" i="1" dirty="0"/>
              <a:t>Develop a roadmap for all 802 standards relevant to Low Latency</a:t>
            </a:r>
            <a:endParaRPr lang="en-US" dirty="0"/>
          </a:p>
          <a:p>
            <a:pPr lvl="3"/>
            <a:r>
              <a:rPr lang="en-US" i="1" dirty="0"/>
              <a:t>	802.11be</a:t>
            </a:r>
            <a:endParaRPr lang="en-US" dirty="0"/>
          </a:p>
          <a:p>
            <a:pPr lvl="3"/>
            <a:r>
              <a:rPr lang="en-US" i="1" dirty="0"/>
              <a:t>	802.15.14  UWB</a:t>
            </a:r>
            <a:endParaRPr lang="en-US" dirty="0"/>
          </a:p>
          <a:p>
            <a:pPr lvl="3"/>
            <a:r>
              <a:rPr lang="en-US" i="1" dirty="0"/>
              <a:t>	802.3 and 802.1 TSN</a:t>
            </a:r>
            <a:endParaRPr lang="en-US" dirty="0"/>
          </a:p>
          <a:p>
            <a:pPr lvl="3"/>
            <a:r>
              <a:rPr lang="en-US" i="1" dirty="0"/>
              <a:t>	802.15.16t</a:t>
            </a:r>
          </a:p>
          <a:p>
            <a:r>
              <a:rPr lang="en-US" dirty="0"/>
              <a:t>Alan will add cyber security </a:t>
            </a:r>
          </a:p>
          <a:p>
            <a:r>
              <a:rPr lang="en-US" dirty="0"/>
              <a:t>Ben will provide text on 802.15.14 UWB and 802.15.3. </a:t>
            </a:r>
          </a:p>
          <a:p>
            <a:pPr marL="857250" lvl="2" indent="0">
              <a:buNone/>
            </a:pPr>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92500" lnSpcReduction="20000"/>
          </a:bodyPr>
          <a:lstStyle/>
          <a:p>
            <a:r>
              <a:rPr lang="en-US" dirty="0"/>
              <a:t>Status and development of IoT White paper</a:t>
            </a:r>
          </a:p>
          <a:p>
            <a:pPr lvl="1"/>
            <a:r>
              <a:rPr lang="en-US" dirty="0">
                <a:hlinkClick r:id="rId2"/>
              </a:rPr>
              <a:t>802.24-17-0036r3</a:t>
            </a:r>
            <a:endParaRPr lang="en-US" dirty="0"/>
          </a:p>
          <a:p>
            <a:pPr lvl="1"/>
            <a:r>
              <a:rPr lang="en-US" dirty="0"/>
              <a:t>Single Pair Ethernet and PODL </a:t>
            </a:r>
          </a:p>
          <a:p>
            <a:pPr lvl="1"/>
            <a:r>
              <a:rPr lang="en-US" dirty="0"/>
              <a:t>These will be included in the overall IoT White Paper</a:t>
            </a:r>
          </a:p>
          <a:p>
            <a:pPr lvl="1"/>
            <a:endParaRPr lang="en-US" dirty="0"/>
          </a:p>
          <a:p>
            <a:r>
              <a:rPr lang="en-US" dirty="0"/>
              <a:t>Update on P2413 and IEC topics (Ludwig)</a:t>
            </a:r>
          </a:p>
          <a:p>
            <a:pPr lvl="1"/>
            <a:r>
              <a:rPr lang="en-US" dirty="0"/>
              <a:t>We will continue to re-structure and advance with more wireless WG materials. </a:t>
            </a:r>
          </a:p>
          <a:p>
            <a:pPr lvl="1"/>
            <a:r>
              <a:rPr lang="en-US" dirty="0"/>
              <a:t>New PAR for 2413.1</a:t>
            </a:r>
          </a:p>
          <a:p>
            <a:pPr lvl="1"/>
            <a:r>
              <a:rPr lang="en-US" dirty="0"/>
              <a:t>New PAR 2413.2  Power Distribution IoT.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Next Steps to progress work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85000" lnSpcReduction="200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a:p>
            <a:pPr lvl="1"/>
            <a:r>
              <a:rPr lang="en-US" dirty="0"/>
              <a:t>Content from WFA HaLow white paper?</a:t>
            </a:r>
          </a:p>
          <a:p>
            <a:pPr lvl="1"/>
            <a:r>
              <a:rPr lang="en-US" dirty="0"/>
              <a:t>Consider co-chairs for 24.2 – someone from 802.11, someone from 802.15.4.  </a:t>
            </a:r>
          </a:p>
          <a:p>
            <a:pPr lvl="2"/>
            <a:r>
              <a:rPr lang="en-US" dirty="0"/>
              <a:t>Ben will check with 802.15.4</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575436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47500" lnSpcReduction="20000"/>
          </a:bodyPr>
          <a:lstStyle/>
          <a:p>
            <a:r>
              <a:rPr lang="en-US" dirty="0"/>
              <a:t>Previously called “Network Integration”</a:t>
            </a:r>
          </a:p>
          <a:p>
            <a:r>
              <a:rPr lang="en-US" dirty="0"/>
              <a:t>Draft White Paper (Oct 2020) is posted as </a:t>
            </a:r>
            <a:r>
              <a:rPr lang="en-US" dirty="0">
                <a:hlinkClick r:id="rId2"/>
              </a:rPr>
              <a:t>IEEE802-24/19-0017r5</a:t>
            </a:r>
            <a:endParaRPr lang="en-US" dirty="0"/>
          </a:p>
          <a:p>
            <a:pPr lvl="1"/>
            <a:endParaRPr lang="en-US" dirty="0"/>
          </a:p>
          <a:p>
            <a:r>
              <a:rPr lang="en-US" dirty="0"/>
              <a:t>Discussion</a:t>
            </a:r>
          </a:p>
          <a:p>
            <a:pPr lvl="1"/>
            <a:r>
              <a:rPr lang="en-US" dirty="0"/>
              <a:t>802.11 AANI, report talking about using 802.1CF model for how an 802 radio technology could be integrated with 5G Core. </a:t>
            </a:r>
          </a:p>
          <a:p>
            <a:pPr lvl="1"/>
            <a:r>
              <a:rPr lang="en-US" dirty="0"/>
              <a:t>Review for applicability to this white paper, and invite the author(s) to attend next session.</a:t>
            </a:r>
          </a:p>
          <a:p>
            <a:pPr lvl="1"/>
            <a:r>
              <a:rPr lang="en-US" dirty="0">
                <a:hlinkClick r:id="rId3"/>
              </a:rPr>
              <a:t>11-20-0013-00-AANI-draft-technical-report-on-interworking-between-3gpp-5g-network-wlan</a:t>
            </a:r>
            <a:endParaRPr lang="en-US" dirty="0"/>
          </a:p>
          <a:p>
            <a:pPr lvl="2"/>
            <a:r>
              <a:rPr lang="en-US" dirty="0"/>
              <a:t>Author -  </a:t>
            </a:r>
            <a:r>
              <a:rPr lang="en-GB" dirty="0">
                <a:hlinkClick r:id="rId4"/>
              </a:rPr>
              <a:t>hsoh5@etri.re.kr</a:t>
            </a:r>
            <a:endParaRPr lang="en-GB" dirty="0"/>
          </a:p>
          <a:p>
            <a:pPr lvl="2"/>
            <a:endParaRPr lang="en-GB" dirty="0"/>
          </a:p>
          <a:p>
            <a:pPr lvl="1"/>
            <a:r>
              <a:rPr lang="en-US" dirty="0"/>
              <a:t>This is on integration of 802 into 3GPP, rather than using IEEE 802 as an alternative to, but could be a worthwhile “counterpoint” concept for the paper.</a:t>
            </a:r>
          </a:p>
          <a:p>
            <a:pPr lvl="1"/>
            <a:r>
              <a:rPr lang="en-US" dirty="0"/>
              <a:t>AANI White Paper to be approved Jan 2021? Attaching 802 technologies to 5G network. (at minimum reference it)</a:t>
            </a:r>
          </a:p>
          <a:p>
            <a:r>
              <a:rPr lang="en-US" dirty="0"/>
              <a:t>Next steps for 802.1CF – it is being used and referenced. No identified needs for updates</a:t>
            </a:r>
          </a:p>
          <a:p>
            <a:endParaRPr lang="en-US" dirty="0"/>
          </a:p>
          <a:p>
            <a:r>
              <a:rPr lang="en-US" dirty="0"/>
              <a:t>Next steps to complete the white paper?</a:t>
            </a:r>
          </a:p>
          <a:p>
            <a:pPr lvl="1"/>
            <a:r>
              <a:rPr lang="en-US" dirty="0">
                <a:highlight>
                  <a:srgbClr val="FFFF00"/>
                </a:highlight>
              </a:rPr>
              <a:t>Don’t try to compare to cellular </a:t>
            </a:r>
          </a:p>
          <a:p>
            <a:pPr lvl="1"/>
            <a:r>
              <a:rPr lang="en-US" dirty="0">
                <a:highlight>
                  <a:srgbClr val="FFFF00"/>
                </a:highlight>
              </a:rPr>
              <a:t>Focus on application requirements – expand the list of requirements at end of Section 2. Then answer the requirements with the information below. </a:t>
            </a:r>
          </a:p>
          <a:p>
            <a:pPr lvl="1"/>
            <a:r>
              <a:rPr lang="en-US" dirty="0">
                <a:highlight>
                  <a:srgbClr val="FFFF00"/>
                </a:highlight>
              </a:rPr>
              <a:t>Make it clearer – “why” 802 is beneficial. </a:t>
            </a:r>
          </a:p>
          <a:p>
            <a:pPr lvl="1"/>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p:txBody>
          <a:bodyPr/>
          <a:lstStyle/>
          <a:p>
            <a:r>
              <a:rPr lang="en-US" dirty="0"/>
              <a:t>WebEx Information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p:txBody>
          <a:bodyPr>
            <a:normAutofit fontScale="55000" lnSpcReduction="20000"/>
          </a:bodyPr>
          <a:lstStyle/>
          <a:p>
            <a:r>
              <a:rPr lang="en-US" sz="5100" u="sng" dirty="0">
                <a:hlinkClick r:id="rId2"/>
              </a:rPr>
              <a:t>Join WebEx meeting</a:t>
            </a:r>
            <a:r>
              <a:rPr lang="en-US" sz="5100" dirty="0"/>
              <a:t>   </a:t>
            </a:r>
          </a:p>
          <a:p>
            <a:br>
              <a:rPr lang="en-US" dirty="0"/>
            </a:br>
            <a:r>
              <a:rPr lang="en-US" dirty="0" err="1"/>
              <a:t>Meeting</a:t>
            </a:r>
            <a:r>
              <a:rPr lang="en-US" dirty="0"/>
              <a:t> number: 185 870 3856  Meeting password: AKyMMKRP628    </a:t>
            </a:r>
            <a:br>
              <a:rPr lang="en-US" dirty="0"/>
            </a:br>
            <a:br>
              <a:rPr lang="en-US" dirty="0"/>
            </a:br>
            <a:r>
              <a:rPr lang="en-US" dirty="0"/>
              <a:t>Join from a video conferencing system or application</a:t>
            </a:r>
            <a:br>
              <a:rPr lang="en-US" dirty="0"/>
            </a:br>
            <a:r>
              <a:rPr lang="en-US" dirty="0"/>
              <a:t>Dial </a:t>
            </a:r>
            <a:r>
              <a:rPr lang="en-US" u="sng" dirty="0">
                <a:hlinkClick r:id="rId3"/>
              </a:rPr>
              <a:t>1858703856@epri.webex.com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185 870 3856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br>
              <a:rPr lang="en-US" dirty="0"/>
            </a:br>
            <a:r>
              <a:rPr lang="en-US" dirty="0"/>
              <a:t> </a:t>
            </a: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104149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3EF8A-854A-41D1-9E8D-DF16B83F9150}"/>
              </a:ext>
            </a:extLst>
          </p:cNvPr>
          <p:cNvSpPr>
            <a:spLocks noGrp="1"/>
          </p:cNvSpPr>
          <p:nvPr>
            <p:ph type="title"/>
          </p:nvPr>
        </p:nvSpPr>
        <p:spPr/>
        <p:txBody>
          <a:bodyPr/>
          <a:lstStyle/>
          <a:p>
            <a:r>
              <a:rPr lang="en-US" dirty="0"/>
              <a:t>Discussion May 2021</a:t>
            </a:r>
          </a:p>
        </p:txBody>
      </p:sp>
      <p:sp>
        <p:nvSpPr>
          <p:cNvPr id="3" name="Content Placeholder 2">
            <a:extLst>
              <a:ext uri="{FF2B5EF4-FFF2-40B4-BE49-F238E27FC236}">
                <a16:creationId xmlns:a16="http://schemas.microsoft.com/office/drawing/2014/main" id="{26097C62-1ED8-437F-A342-DAD7B1F60592}"/>
              </a:ext>
            </a:extLst>
          </p:cNvPr>
          <p:cNvSpPr>
            <a:spLocks noGrp="1"/>
          </p:cNvSpPr>
          <p:nvPr>
            <p:ph idx="1"/>
          </p:nvPr>
        </p:nvSpPr>
        <p:spPr/>
        <p:txBody>
          <a:bodyPr>
            <a:normAutofit fontScale="92500" lnSpcReduction="10000"/>
          </a:bodyPr>
          <a:lstStyle/>
          <a:p>
            <a:r>
              <a:rPr lang="en-US" dirty="0"/>
              <a:t>802.11 AANI is looking at “convergence” of IEEE 802 and 3GPP. </a:t>
            </a:r>
          </a:p>
          <a:p>
            <a:pPr lvl="1"/>
            <a:r>
              <a:rPr lang="en-US" dirty="0"/>
              <a:t>Contact Joe Levy to see if there is an opportunity for contribution or coordination</a:t>
            </a:r>
          </a:p>
          <a:p>
            <a:r>
              <a:rPr lang="en-US" dirty="0"/>
              <a:t>The 802 Solutions for Verticals could be a reason why 3GPP should care about IEEE 802. </a:t>
            </a:r>
          </a:p>
          <a:p>
            <a:pPr lvl="1"/>
            <a:endParaRPr lang="en-US" dirty="0"/>
          </a:p>
          <a:p>
            <a:r>
              <a:rPr lang="en-US" dirty="0"/>
              <a:t>Specifically invite Joe Levy to July session along with Max to progress this. </a:t>
            </a:r>
          </a:p>
          <a:p>
            <a:endParaRPr lang="en-US" dirty="0"/>
          </a:p>
        </p:txBody>
      </p:sp>
      <p:sp>
        <p:nvSpPr>
          <p:cNvPr id="4" name="Footer Placeholder 3">
            <a:extLst>
              <a:ext uri="{FF2B5EF4-FFF2-40B4-BE49-F238E27FC236}">
                <a16:creationId xmlns:a16="http://schemas.microsoft.com/office/drawing/2014/main" id="{833CB216-A0B5-4594-B144-AA771A77B69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8601E43-F035-4698-B9A7-D14E514FF0E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493486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p:txBody>
          <a:bodyPr>
            <a:normAutofit fontScale="47500" lnSpcReduction="20000"/>
          </a:bodyPr>
          <a:lstStyle/>
          <a:p>
            <a:r>
              <a:rPr lang="en-US" dirty="0"/>
              <a:t>A concept suggested by the 802 Chair Paul Nikolich:</a:t>
            </a:r>
          </a:p>
          <a:p>
            <a:r>
              <a:rPr lang="en-US" dirty="0"/>
              <a:t>In 2019, 802.24 facilitated bringing in new vertical markets and stakeholders (transportation, oil/gas, </a:t>
            </a:r>
            <a:r>
              <a:rPr lang="en-US" dirty="0" err="1"/>
              <a:t>etc</a:t>
            </a:r>
            <a:r>
              <a:rPr lang="en-US" dirty="0"/>
              <a:t>) to fill as standards gap with the 16t project.</a:t>
            </a:r>
          </a:p>
          <a:p>
            <a:r>
              <a:rPr lang="en-US" dirty="0"/>
              <a:t>Are there other vertical segments with “standards gaps” that we could engage with?</a:t>
            </a:r>
          </a:p>
          <a:p>
            <a:r>
              <a:rPr lang="en-US" dirty="0"/>
              <a:t>Are representatives of these groups already involved in IEEE 802, or is some form of outreach needed?</a:t>
            </a:r>
          </a:p>
          <a:p>
            <a:r>
              <a:rPr lang="en-US" dirty="0"/>
              <a:t>Discussion</a:t>
            </a:r>
          </a:p>
          <a:p>
            <a:pPr lvl="1"/>
            <a:r>
              <a:rPr lang="en-US" dirty="0"/>
              <a:t>UWB standards had gaps, consortiums are being formed. Car connectivity for digital keys building on 15.4z.  FIRA looking at 4z also – access control. Tags, navigation (indoor GPS) are potential gaps. Precision distance between people. Location Services are cross-cutting in many vertical markets.  Medical/Geriatrics</a:t>
            </a:r>
          </a:p>
          <a:p>
            <a:pPr lvl="1"/>
            <a:r>
              <a:rPr lang="en-US" dirty="0"/>
              <a:t>Coexistence issues – products being designed without appreciation for coexistence with existing standards. Smaller vendors need to be engaged to understand value of standards to avoid problems in deployment. Is there a place for IEEE to engage with forums D-Tech, UTC. Customers need to advocate with their suppliers to adopt standards to avoid problems.</a:t>
            </a:r>
          </a:p>
          <a:p>
            <a:pPr lvl="1"/>
            <a:r>
              <a:rPr lang="en-US" dirty="0"/>
              <a:t>These issues also affect companies that do support and deploy standards. </a:t>
            </a:r>
          </a:p>
          <a:p>
            <a:pPr lvl="1"/>
            <a:r>
              <a:rPr lang="en-US" dirty="0"/>
              <a:t>The “lost step” of certification – not just the standards. </a:t>
            </a:r>
          </a:p>
          <a:p>
            <a:pPr lvl="1"/>
            <a:r>
              <a:rPr lang="en-US" dirty="0"/>
              <a:t>Concern about providing home health care for those who can’t get out? May be well covered by 802 already, but maybe other aspects could be optimized in the standards?  Emerging market, new companies entering.  Strong tie-in with IoT, with data-gathering devices.  (implications on reliability, security) </a:t>
            </a:r>
          </a:p>
          <a:p>
            <a:r>
              <a:rPr lang="en-US" dirty="0">
                <a:highlight>
                  <a:srgbClr val="FFFF00"/>
                </a:highlight>
              </a:rPr>
              <a:t>Make it public that 802.24 is a venue for stakeholders to initiate standardization. </a:t>
            </a:r>
            <a:endParaRPr lang="en-US" dirty="0"/>
          </a:p>
          <a:p>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62500" lnSpcReduction="20000"/>
          </a:bodyPr>
          <a:lstStyle/>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Revisit in 2021 when meetings resume</a:t>
            </a:r>
          </a:p>
          <a:p>
            <a:pPr lvl="1"/>
            <a:endParaRPr lang="en-US" dirty="0"/>
          </a:p>
          <a:p>
            <a:r>
              <a:rPr lang="en-US" dirty="0"/>
              <a:t>IETF: Reliable and Available Wireless – keep tabs on this.</a:t>
            </a:r>
          </a:p>
          <a:p>
            <a:endParaRPr lang="en-US" dirty="0"/>
          </a:p>
          <a:p>
            <a:r>
              <a:rPr lang="en-US" dirty="0"/>
              <a:t>Other topics to consider for 2022</a:t>
            </a:r>
          </a:p>
          <a:p>
            <a:pPr lvl="1"/>
            <a:r>
              <a:rPr lang="en-US" dirty="0"/>
              <a:t>802.24 white paper on IoT and P2413  </a:t>
            </a:r>
          </a:p>
          <a:p>
            <a:pPr lvl="2"/>
            <a:r>
              <a:rPr lang="en-US" dirty="0"/>
              <a:t>Need to study what the new P2413 projects are about. </a:t>
            </a:r>
          </a:p>
          <a:p>
            <a:pPr lvl="1"/>
            <a:endParaRPr lang="en-US" dirty="0"/>
          </a:p>
          <a:p>
            <a:pPr lvl="1"/>
            <a:r>
              <a:rPr lang="en-US" dirty="0"/>
              <a:t>Update of first Smart Grid white paper to address latest amendments of 802.15.4 u, v, w, x, y, </a:t>
            </a:r>
            <a:r>
              <a:rPr lang="en-US" dirty="0" err="1"/>
              <a:t>Revmd</a:t>
            </a:r>
            <a:r>
              <a:rPr lang="en-US" dirty="0"/>
              <a:t>, transitioning to 802.15.15</a:t>
            </a:r>
          </a:p>
          <a:p>
            <a:pPr lvl="2"/>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lnSpcReduction="10000"/>
          </a:bodyPr>
          <a:lstStyle/>
          <a:p>
            <a:r>
              <a:rPr lang="en-US" dirty="0"/>
              <a:t>Action Items</a:t>
            </a:r>
          </a:p>
          <a:p>
            <a:pPr lvl="1"/>
            <a:endParaRPr lang="en-US" dirty="0"/>
          </a:p>
          <a:p>
            <a:r>
              <a:rPr lang="en-US" dirty="0"/>
              <a:t>Any New Business?</a:t>
            </a:r>
          </a:p>
          <a:p>
            <a:pPr lvl="1"/>
            <a:endParaRPr lang="en-US" dirty="0"/>
          </a:p>
          <a:p>
            <a:r>
              <a:rPr lang="en-US" dirty="0"/>
              <a:t>Next Meeting</a:t>
            </a:r>
          </a:p>
          <a:p>
            <a:pPr lvl="1"/>
            <a:r>
              <a:rPr lang="en-US" dirty="0"/>
              <a:t>Teleconference during September electronic interim</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30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3</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85000" lnSpcReduction="20000"/>
          </a:bodyPr>
          <a:lstStyle/>
          <a:p>
            <a:pPr fontAlgn="t"/>
            <a:r>
              <a:rPr lang="en-US" dirty="0"/>
              <a:t>Call session to order, present “Guidelines for IEEE SA meetings”</a:t>
            </a:r>
          </a:p>
          <a:p>
            <a:pPr fontAlgn="t"/>
            <a:r>
              <a:rPr lang="en-US" dirty="0"/>
              <a:t>Review of Agenda / Approval of Agenda</a:t>
            </a:r>
          </a:p>
          <a:p>
            <a:pPr fontAlgn="t"/>
            <a:r>
              <a:rPr lang="en-US" dirty="0"/>
              <a:t>Approve minutes from prior TAG meeting</a:t>
            </a:r>
          </a:p>
          <a:p>
            <a:pPr fontAlgn="t"/>
            <a:r>
              <a:rPr lang="en-US" dirty="0"/>
              <a:t>Introduction/meeting objectives / Review action items from previous meeting / Liaison Updates</a:t>
            </a:r>
          </a:p>
          <a:p>
            <a:pPr fontAlgn="t"/>
            <a:r>
              <a:rPr lang="en-US" dirty="0"/>
              <a:t>Low Latency White Paper</a:t>
            </a:r>
          </a:p>
          <a:p>
            <a:pPr fontAlgn="b"/>
            <a:r>
              <a:rPr lang="en-US" dirty="0"/>
              <a:t>Review of IoT white paper development</a:t>
            </a:r>
          </a:p>
          <a:p>
            <a:pPr fontAlgn="t"/>
            <a:r>
              <a:rPr lang="en-US" dirty="0"/>
              <a:t>"IEEE 802 Solutions for Vertical Applications" White Paper</a:t>
            </a:r>
          </a:p>
          <a:p>
            <a:pPr fontAlgn="b"/>
            <a:r>
              <a:rPr lang="en-US" dirty="0"/>
              <a:t>ITU and regulatory items</a:t>
            </a:r>
          </a:p>
          <a:p>
            <a:pPr fontAlgn="b"/>
            <a:r>
              <a:rPr lang="en-US" dirty="0"/>
              <a:t>802.24 new vertical market outreach and engagement</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515</TotalTime>
  <Words>2591</Words>
  <Application>Microsoft Office PowerPoint</Application>
  <PresentationFormat>Widescreen</PresentationFormat>
  <Paragraphs>281</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Helvetica</vt:lpstr>
      <vt:lpstr>Monotype Sorts</vt:lpstr>
      <vt:lpstr>Times New Roman</vt:lpstr>
      <vt:lpstr>802-24-Theme1</vt:lpstr>
      <vt:lpstr>802.24 Vertical Applications TAG</vt:lpstr>
      <vt:lpstr>WebEx Information</vt:lpstr>
      <vt:lpstr>802.24 Overview</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vt:lpstr>
      <vt:lpstr>Liaison Review</vt:lpstr>
      <vt:lpstr>Radio Regulatory Items</vt:lpstr>
      <vt:lpstr>“Low latency” White Paper</vt:lpstr>
      <vt:lpstr>Next Steps</vt:lpstr>
      <vt:lpstr>802.24.2 White Paper</vt:lpstr>
      <vt:lpstr>Next Steps to progress work in TG2 IoT</vt:lpstr>
      <vt:lpstr>"IEEE 802 Solutions for Vertical Applications"</vt:lpstr>
      <vt:lpstr>Discussion May 2021</vt:lpstr>
      <vt:lpstr>Vertical Applications – Industry Standards</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59</cp:revision>
  <dcterms:created xsi:type="dcterms:W3CDTF">2020-10-13T15:01:18Z</dcterms:created>
  <dcterms:modified xsi:type="dcterms:W3CDTF">2021-07-07T20:07:47Z</dcterms:modified>
</cp:coreProperties>
</file>