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6"/>
  </p:notesMasterIdLst>
  <p:handoutMasterIdLst>
    <p:handoutMasterId r:id="rId27"/>
  </p:handoutMasterIdLst>
  <p:sldIdLst>
    <p:sldId id="258" r:id="rId2"/>
    <p:sldId id="523" r:id="rId3"/>
    <p:sldId id="500" r:id="rId4"/>
    <p:sldId id="285" r:id="rId5"/>
    <p:sldId id="414" r:id="rId6"/>
    <p:sldId id="283" r:id="rId7"/>
    <p:sldId id="284" r:id="rId8"/>
    <p:sldId id="287" r:id="rId9"/>
    <p:sldId id="288" r:id="rId10"/>
    <p:sldId id="289" r:id="rId11"/>
    <p:sldId id="259" r:id="rId12"/>
    <p:sldId id="270" r:id="rId13"/>
    <p:sldId id="495" r:id="rId14"/>
    <p:sldId id="415" r:id="rId15"/>
    <p:sldId id="475" r:id="rId16"/>
    <p:sldId id="488" r:id="rId17"/>
    <p:sldId id="521" r:id="rId18"/>
    <p:sldId id="522" r:id="rId19"/>
    <p:sldId id="486" r:id="rId20"/>
    <p:sldId id="518" r:id="rId21"/>
    <p:sldId id="524" r:id="rId22"/>
    <p:sldId id="525" r:id="rId23"/>
    <p:sldId id="474" r:id="rId24"/>
    <p:sldId id="391" r:id="rId2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23"/>
            <p14:sldId id="500"/>
            <p14:sldId id="285"/>
            <p14:sldId id="414"/>
            <p14:sldId id="283"/>
            <p14:sldId id="284"/>
            <p14:sldId id="287"/>
            <p14:sldId id="288"/>
            <p14:sldId id="289"/>
            <p14:sldId id="259"/>
            <p14:sldId id="270"/>
            <p14:sldId id="495"/>
            <p14:sldId id="415"/>
            <p14:sldId id="475"/>
            <p14:sldId id="488"/>
            <p14:sldId id="521"/>
            <p14:sldId id="522"/>
            <p14:sldId id="486"/>
            <p14:sldId id="518"/>
            <p14:sldId id="524"/>
            <p14:sldId id="525"/>
            <p14:sldId id="47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823" autoAdjust="0"/>
    <p:restoredTop sz="94099" autoAdjust="0"/>
  </p:normalViewPr>
  <p:slideViewPr>
    <p:cSldViewPr>
      <p:cViewPr varScale="1">
        <p:scale>
          <a:sx n="92" d="100"/>
          <a:sy n="92" d="100"/>
        </p:scale>
        <p:origin x="96" y="1506"/>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802.24-21-0002r0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March 2021</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pri.webex.com/epri/j.php?MTID=m63b3d50be18817711ee9825b556c28fa"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24/dcn/19/24-19-0003-07-0000-low-latency-communication-white-paper.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24/dcn/15/24-15-0036-03-IoTg-internet-of-things-iot-overview-white-paper-draft.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0013-00-AANI-draft-technical-report-on-interworking-between-3gpp-5g-network-wlan.docx" TargetMode="External"/><Relationship Id="rId2" Type="http://schemas.openxmlformats.org/officeDocument/2006/relationships/hyperlink" Target="https://mentor.ieee.org/802.24/dcn/19/24-19-0017-05-0000-ieee-802-solutions-for-vertical-applications.docx" TargetMode="External"/><Relationship Id="rId1" Type="http://schemas.openxmlformats.org/officeDocument/2006/relationships/slideLayout" Target="../slideLayouts/slideLayout2.xml"/><Relationship Id="rId4" Type="http://schemas.openxmlformats.org/officeDocument/2006/relationships/hyperlink" Target="mailto:hsoh5@etri.re.kr"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sip:1859836947@epri.webex.com" TargetMode="External"/><Relationship Id="rId2" Type="http://schemas.openxmlformats.org/officeDocument/2006/relationships/hyperlink" Target="https://epri.webex.com/epri/j.php?MTID=ma67bd30042ef9d7dd92d4942d76e6c66" TargetMode="External"/><Relationship Id="rId1" Type="http://schemas.openxmlformats.org/officeDocument/2006/relationships/slideLayout" Target="../slideLayouts/slideLayout2.xml"/><Relationship Id="rId6" Type="http://schemas.openxmlformats.org/officeDocument/2006/relationships/hyperlink" Target="https://www.webex.com/pdf/tollfree_restrictions.pdf" TargetMode="External"/><Relationship Id="rId5" Type="http://schemas.openxmlformats.org/officeDocument/2006/relationships/hyperlink" Target="https://epri.webex.com/epri/globalcallin.php?MTID=mad8d930497c6cde306301494638b209b" TargetMode="External"/><Relationship Id="rId4" Type="http://schemas.openxmlformats.org/officeDocument/2006/relationships/hyperlink" Target="https://epri.webex.com/epri/j.php?MTID=m9c4658295c199a92b1b0168e918276c9"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atatracker.ietf.org/wg/raw/about/"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March 17, 2021</a:t>
            </a:r>
          </a:p>
          <a:p>
            <a:endParaRPr lang="en-US" dirty="0"/>
          </a:p>
          <a:p>
            <a:r>
              <a:rPr lang="en-US" dirty="0">
                <a:hlinkClick r:id="rId2"/>
              </a:rPr>
              <a:t>Electronic Meeting</a:t>
            </a:r>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a:t>
            </a:r>
          </a:p>
        </p:txBody>
      </p:sp>
      <p:sp>
        <p:nvSpPr>
          <p:cNvPr id="3" name="Content Placeholder 2"/>
          <p:cNvSpPr>
            <a:spLocks noGrp="1"/>
          </p:cNvSpPr>
          <p:nvPr>
            <p:ph idx="1"/>
          </p:nvPr>
        </p:nvSpPr>
        <p:spPr>
          <a:xfrm>
            <a:off x="914400" y="1828800"/>
            <a:ext cx="10566400" cy="4114800"/>
          </a:xfrm>
        </p:spPr>
        <p:txBody>
          <a:bodyPr>
            <a:normAutofit fontScale="85000" lnSpcReduction="20000"/>
          </a:bodyPr>
          <a:lstStyle/>
          <a:p>
            <a:endParaRPr lang="en-US" dirty="0"/>
          </a:p>
          <a:p>
            <a:r>
              <a:rPr lang="en-US" dirty="0"/>
              <a:t>Approve January TAG teleconference minutes</a:t>
            </a:r>
          </a:p>
          <a:p>
            <a:pPr lvl="1"/>
            <a:endParaRPr lang="en-US" dirty="0"/>
          </a:p>
          <a:p>
            <a:endParaRPr lang="en-US" dirty="0"/>
          </a:p>
          <a:p>
            <a:pPr lvl="1"/>
            <a:endParaRPr lang="en-US" dirty="0"/>
          </a:p>
          <a:p>
            <a:pPr lvl="2"/>
            <a:endParaRPr lang="en-US" dirty="0"/>
          </a:p>
          <a:p>
            <a:pPr lvl="1"/>
            <a:endParaRPr lang="en-US" dirty="0"/>
          </a:p>
          <a:p>
            <a:pPr lvl="1"/>
            <a:endParaRPr lang="en-US" dirty="0"/>
          </a:p>
          <a:p>
            <a:r>
              <a:rPr lang="en-US" dirty="0"/>
              <a:t>TAG Action Items :</a:t>
            </a:r>
          </a:p>
          <a:p>
            <a:pPr lvl="1"/>
            <a:r>
              <a:rPr lang="en-US" dirty="0"/>
              <a:t>none</a:t>
            </a:r>
          </a:p>
          <a:p>
            <a:pPr lvl="1"/>
            <a:endParaRPr lang="en-US" dirty="0"/>
          </a:p>
          <a:p>
            <a:pPr lvl="1"/>
            <a:endParaRPr lang="en-US" dirty="0"/>
          </a:p>
          <a:p>
            <a:pPr lvl="1"/>
            <a:endParaRPr lang="en-US" dirty="0"/>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Review</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p:txBody>
          <a:bodyPr/>
          <a:lstStyle/>
          <a:p>
            <a:r>
              <a:rPr lang="en-US" sz="2400" dirty="0"/>
              <a:t>P2413				Ludwig Winkel</a:t>
            </a:r>
          </a:p>
          <a:p>
            <a:r>
              <a:rPr lang="en-US" sz="2400" dirty="0"/>
              <a:t>ATIS TOPS 			Farrokh </a:t>
            </a:r>
            <a:r>
              <a:rPr lang="en-US" sz="2400" dirty="0" err="1"/>
              <a:t>Khatibi</a:t>
            </a:r>
            <a:endParaRPr lang="en-US" sz="2400" dirty="0"/>
          </a:p>
          <a:p>
            <a:r>
              <a:rPr lang="en-US" sz="2400" dirty="0"/>
              <a:t>Wi-Fi Alliance (Informal)		Alan Berkema</a:t>
            </a:r>
          </a:p>
          <a:p>
            <a:r>
              <a:rPr lang="en-US" sz="2400" dirty="0"/>
              <a:t>ZigBee Alliance (Informal)	Ruben Salazar</a:t>
            </a:r>
          </a:p>
          <a:p>
            <a:r>
              <a:rPr lang="en-US" sz="2400" dirty="0"/>
              <a:t>IEEE PSCC TF S6		Marc Lacroix  (completed)</a:t>
            </a:r>
          </a:p>
          <a:p>
            <a:r>
              <a:rPr lang="en-US" sz="2400" dirty="0"/>
              <a:t>Industrial Internet Consortium	Wael Diab (not active - assign to Chris D)</a:t>
            </a:r>
          </a:p>
          <a:p>
            <a:endParaRPr lang="en-US" sz="2400" dirty="0"/>
          </a:p>
          <a:p>
            <a:r>
              <a:rPr lang="en-US" sz="2400" dirty="0"/>
              <a:t>TIA is suggested by Chris </a:t>
            </a:r>
            <a:r>
              <a:rPr lang="en-US" sz="2400" dirty="0" err="1"/>
              <a:t>DiMinico</a:t>
            </a:r>
            <a:r>
              <a:rPr lang="en-US" sz="2400" dirty="0"/>
              <a:t> – will explore relevant activities</a:t>
            </a:r>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Radio Regulatory Items</a:t>
            </a:r>
          </a:p>
        </p:txBody>
      </p:sp>
      <p:sp>
        <p:nvSpPr>
          <p:cNvPr id="7" name="Content Placeholder 6"/>
          <p:cNvSpPr>
            <a:spLocks noGrp="1"/>
          </p:cNvSpPr>
          <p:nvPr>
            <p:ph idx="1"/>
          </p:nvPr>
        </p:nvSpPr>
        <p:spPr>
          <a:xfrm>
            <a:off x="914400" y="1676402"/>
            <a:ext cx="10439400" cy="4799013"/>
          </a:xfrm>
        </p:spPr>
        <p:txBody>
          <a:bodyPr>
            <a:normAutofit/>
          </a:bodyPr>
          <a:lstStyle/>
          <a:p>
            <a:pPr marL="457200" lvl="1" indent="0">
              <a:buNone/>
            </a:pPr>
            <a:endParaRPr lang="en-US" dirty="0"/>
          </a:p>
          <a:p>
            <a:r>
              <a:rPr lang="en-US" dirty="0"/>
              <a:t>Update from 802.18 – Jay Holcomb</a:t>
            </a:r>
          </a:p>
          <a:p>
            <a:pPr lvl="1"/>
            <a:endParaRPr lang="en-US" dirty="0"/>
          </a:p>
          <a:p>
            <a:pPr lvl="2"/>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A42A6F1F-89D0-4C7C-88C0-E46BC40C428C}" type="slidenum">
              <a:rPr lang="en-US" altLang="en-US" smtClean="0"/>
              <a:pPr/>
              <a:t>14</a:t>
            </a:fld>
            <a:endParaRPr lang="en-US" altLang="en-US"/>
          </a:p>
        </p:txBody>
      </p:sp>
    </p:spTree>
    <p:extLst>
      <p:ext uri="{BB962C8B-B14F-4D97-AF65-F5344CB8AC3E}">
        <p14:creationId xmlns:p14="http://schemas.microsoft.com/office/powerpoint/2010/main" val="14399382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77500" lnSpcReduction="2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A set of vertical applications enabled by low latency</a:t>
            </a:r>
          </a:p>
          <a:p>
            <a:r>
              <a:rPr lang="en-US" dirty="0"/>
              <a:t>The challenges of reliable low latency in unlicensed spectrum.  </a:t>
            </a:r>
          </a:p>
          <a:p>
            <a:pPr lvl="1"/>
            <a:r>
              <a:rPr lang="en-US" dirty="0"/>
              <a:t>Adapting TSN’s “FRER” feature</a:t>
            </a:r>
          </a:p>
          <a:p>
            <a:pPr lvl="1"/>
            <a:r>
              <a:rPr lang="en-US" dirty="0"/>
              <a:t>Adapting 802 wireless to licensed spectrum?</a:t>
            </a:r>
          </a:p>
          <a:p>
            <a:pPr lvl="1"/>
            <a:r>
              <a:rPr lang="en-US" dirty="0"/>
              <a:t>Operating over multiple bands or channels?</a:t>
            </a:r>
          </a:p>
          <a:p>
            <a:r>
              <a:rPr lang="en-US" dirty="0"/>
              <a:t>Special cases for high data rates for immersive video</a:t>
            </a:r>
          </a:p>
          <a:p>
            <a:endParaRPr lang="en-US" dirty="0"/>
          </a:p>
          <a:p>
            <a:r>
              <a:rPr lang="en-US" dirty="0"/>
              <a:t>Latest Draft is </a:t>
            </a:r>
            <a:r>
              <a:rPr lang="en-US" dirty="0">
                <a:hlinkClick r:id="rId2"/>
              </a:rPr>
              <a:t>802.24-19-0003r7</a:t>
            </a:r>
            <a:r>
              <a:rPr lang="en-US" dirty="0"/>
              <a:t>.  </a:t>
            </a:r>
          </a:p>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5306394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2F315-F810-4D64-A691-A55E9D45772C}"/>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D146FED7-F909-48D0-B0F1-1F32F3555FDE}"/>
              </a:ext>
            </a:extLst>
          </p:cNvPr>
          <p:cNvSpPr>
            <a:spLocks noGrp="1"/>
          </p:cNvSpPr>
          <p:nvPr>
            <p:ph idx="1"/>
          </p:nvPr>
        </p:nvSpPr>
        <p:spPr/>
        <p:txBody>
          <a:bodyPr>
            <a:normAutofit fontScale="85000" lnSpcReduction="10000"/>
          </a:bodyPr>
          <a:lstStyle/>
          <a:p>
            <a:r>
              <a:rPr lang="en-US" dirty="0"/>
              <a:t>Need volunteers to pare down AR/VR section to limit scope to Low Latency networking concepts. </a:t>
            </a:r>
          </a:p>
          <a:p>
            <a:endParaRPr lang="en-US" dirty="0"/>
          </a:p>
          <a:p>
            <a:r>
              <a:rPr lang="en-US" dirty="0"/>
              <a:t>Actions from January 2021</a:t>
            </a:r>
          </a:p>
          <a:p>
            <a:pPr lvl="1"/>
            <a:r>
              <a:rPr lang="en-US" dirty="0"/>
              <a:t>Allan Jones will look into removing unrealistic wireless requirements from AR/VR section.   Re-evaluate the underlying aspirational assumptions from the AR/VR section. Trim down section 6 from RTA TIG. – action Allen will take first pass, then Ben will follow up.</a:t>
            </a:r>
          </a:p>
          <a:p>
            <a:pPr lvl="1"/>
            <a:r>
              <a:rPr lang="en-US" dirty="0"/>
              <a:t>New content re. 802.11be bring up to date? (let it become more stable)</a:t>
            </a:r>
          </a:p>
          <a:p>
            <a:pPr lvl="1"/>
            <a:endParaRPr lang="en-US" dirty="0"/>
          </a:p>
          <a:p>
            <a:pPr lvl="1"/>
            <a:endParaRPr lang="en-US" dirty="0"/>
          </a:p>
          <a:p>
            <a:pPr lvl="1"/>
            <a:endParaRPr lang="en-US" dirty="0"/>
          </a:p>
          <a:p>
            <a:pPr lvl="1"/>
            <a:endParaRPr lang="en-US" dirty="0"/>
          </a:p>
          <a:p>
            <a:endParaRPr lang="en-US" dirty="0"/>
          </a:p>
        </p:txBody>
      </p:sp>
      <p:sp>
        <p:nvSpPr>
          <p:cNvPr id="4" name="Footer Placeholder 3">
            <a:extLst>
              <a:ext uri="{FF2B5EF4-FFF2-40B4-BE49-F238E27FC236}">
                <a16:creationId xmlns:a16="http://schemas.microsoft.com/office/drawing/2014/main" id="{F342D73E-05D6-4960-93E8-46A865A33D7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429D234-ABE2-4202-8EA6-6EEB2D0E1B5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26831491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White Paper</a:t>
            </a:r>
          </a:p>
        </p:txBody>
      </p:sp>
      <p:sp>
        <p:nvSpPr>
          <p:cNvPr id="3" name="Content Placeholder 2"/>
          <p:cNvSpPr>
            <a:spLocks noGrp="1"/>
          </p:cNvSpPr>
          <p:nvPr>
            <p:ph idx="1"/>
          </p:nvPr>
        </p:nvSpPr>
        <p:spPr>
          <a:xfrm>
            <a:off x="1066800" y="1752600"/>
            <a:ext cx="10210800" cy="4343400"/>
          </a:xfrm>
        </p:spPr>
        <p:txBody>
          <a:bodyPr>
            <a:normAutofit fontScale="92500" lnSpcReduction="20000"/>
          </a:bodyPr>
          <a:lstStyle/>
          <a:p>
            <a:r>
              <a:rPr lang="en-US" dirty="0"/>
              <a:t>Status and development of IoT White paper</a:t>
            </a:r>
          </a:p>
          <a:p>
            <a:pPr lvl="1"/>
            <a:r>
              <a:rPr lang="en-US" dirty="0">
                <a:hlinkClick r:id="rId2"/>
              </a:rPr>
              <a:t>802.24-17-0036r3</a:t>
            </a:r>
            <a:endParaRPr lang="en-US" dirty="0"/>
          </a:p>
          <a:p>
            <a:pPr lvl="1"/>
            <a:r>
              <a:rPr lang="en-US" dirty="0"/>
              <a:t>Single Pair Ethernet and PODL </a:t>
            </a:r>
          </a:p>
          <a:p>
            <a:pPr lvl="1"/>
            <a:r>
              <a:rPr lang="en-US" dirty="0"/>
              <a:t>These will be included in the overall IoT White Paper</a:t>
            </a:r>
          </a:p>
          <a:p>
            <a:pPr lvl="1"/>
            <a:endParaRPr lang="en-US" dirty="0"/>
          </a:p>
          <a:p>
            <a:r>
              <a:rPr lang="en-US" dirty="0"/>
              <a:t>Update on P2413 and IEC topics (Ludwig)</a:t>
            </a:r>
          </a:p>
          <a:p>
            <a:pPr lvl="1"/>
            <a:r>
              <a:rPr lang="en-US" dirty="0"/>
              <a:t>We will continue to re-structure and advance with more wireless WG materials. </a:t>
            </a:r>
          </a:p>
          <a:p>
            <a:pPr lvl="1"/>
            <a:r>
              <a:rPr lang="en-US" dirty="0"/>
              <a:t>New PAR for 2413.1</a:t>
            </a:r>
          </a:p>
          <a:p>
            <a:pPr lvl="1"/>
            <a:r>
              <a:rPr lang="en-US" dirty="0"/>
              <a:t>New PAR 2413.2  Power Distribution IoT. </a:t>
            </a:r>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14517356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7F1B7-3D33-442D-B5D3-777E6F16A6CB}"/>
              </a:ext>
            </a:extLst>
          </p:cNvPr>
          <p:cNvSpPr>
            <a:spLocks noGrp="1"/>
          </p:cNvSpPr>
          <p:nvPr>
            <p:ph type="title"/>
          </p:nvPr>
        </p:nvSpPr>
        <p:spPr/>
        <p:txBody>
          <a:bodyPr/>
          <a:lstStyle/>
          <a:p>
            <a:r>
              <a:rPr lang="en-US" dirty="0"/>
              <a:t>Next Steps to progress work in TG2 IoT</a:t>
            </a:r>
          </a:p>
        </p:txBody>
      </p:sp>
      <p:sp>
        <p:nvSpPr>
          <p:cNvPr id="3" name="Content Placeholder 2">
            <a:extLst>
              <a:ext uri="{FF2B5EF4-FFF2-40B4-BE49-F238E27FC236}">
                <a16:creationId xmlns:a16="http://schemas.microsoft.com/office/drawing/2014/main" id="{C0210C3B-E035-45EA-A195-255328F6C358}"/>
              </a:ext>
            </a:extLst>
          </p:cNvPr>
          <p:cNvSpPr>
            <a:spLocks noGrp="1"/>
          </p:cNvSpPr>
          <p:nvPr>
            <p:ph idx="1"/>
          </p:nvPr>
        </p:nvSpPr>
        <p:spPr/>
        <p:txBody>
          <a:bodyPr>
            <a:normAutofit fontScale="92500"/>
          </a:bodyPr>
          <a:lstStyle/>
          <a:p>
            <a:r>
              <a:rPr lang="en-US" dirty="0"/>
              <a:t>Discussion on plan and new activities for IoT task group and broader engagement</a:t>
            </a:r>
          </a:p>
          <a:p>
            <a:r>
              <a:rPr lang="en-US" dirty="0"/>
              <a:t>What are the IoT activities in IEEE 802?</a:t>
            </a:r>
          </a:p>
          <a:p>
            <a:pPr lvl="1"/>
            <a:r>
              <a:rPr lang="en-US" dirty="0"/>
              <a:t>802.15.4 – Wi-SUN is going after IoT in addition to Smart Grid</a:t>
            </a:r>
          </a:p>
          <a:p>
            <a:pPr lvl="1"/>
            <a:r>
              <a:rPr lang="en-US" dirty="0"/>
              <a:t>802.15.4w – LPWA another IoT focus</a:t>
            </a:r>
          </a:p>
          <a:p>
            <a:pPr lvl="1"/>
            <a:r>
              <a:rPr lang="en-US" dirty="0"/>
              <a:t>802.11ah (</a:t>
            </a:r>
            <a:r>
              <a:rPr lang="en-US" dirty="0" err="1"/>
              <a:t>Halow</a:t>
            </a:r>
            <a:r>
              <a:rPr lang="en-US" dirty="0"/>
              <a:t>), 802.11ba (WUR)</a:t>
            </a:r>
          </a:p>
          <a:p>
            <a:r>
              <a:rPr lang="en-US" dirty="0"/>
              <a:t>Can we find volunteers to contribute to IoT white paper?</a:t>
            </a:r>
          </a:p>
          <a:p>
            <a:pPr lvl="1"/>
            <a:r>
              <a:rPr lang="en-US" dirty="0"/>
              <a:t>Content from WFA HaLow white paper?</a:t>
            </a:r>
          </a:p>
        </p:txBody>
      </p:sp>
      <p:sp>
        <p:nvSpPr>
          <p:cNvPr id="4" name="Footer Placeholder 3">
            <a:extLst>
              <a:ext uri="{FF2B5EF4-FFF2-40B4-BE49-F238E27FC236}">
                <a16:creationId xmlns:a16="http://schemas.microsoft.com/office/drawing/2014/main" id="{4319C60E-93D7-40F3-970F-022FE91963A9}"/>
              </a:ext>
            </a:extLst>
          </p:cNvPr>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335CB93-42E2-403B-9D03-68B8D89124BC}"/>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25754366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p:txBody>
          <a:bodyPr>
            <a:normAutofit fontScale="40000" lnSpcReduction="20000"/>
          </a:bodyPr>
          <a:lstStyle/>
          <a:p>
            <a:r>
              <a:rPr lang="en-US" dirty="0"/>
              <a:t>Previously called “Network Integration”</a:t>
            </a:r>
          </a:p>
          <a:p>
            <a:r>
              <a:rPr lang="en-US" dirty="0"/>
              <a:t>Draft White Paper (Oct 2020) is posted as </a:t>
            </a:r>
            <a:r>
              <a:rPr lang="en-US" dirty="0">
                <a:hlinkClick r:id="rId2"/>
              </a:rPr>
              <a:t>IEEE802-24/19-0017r5</a:t>
            </a:r>
            <a:endParaRPr lang="en-US" dirty="0"/>
          </a:p>
          <a:p>
            <a:pPr lvl="1"/>
            <a:endParaRPr lang="en-US" dirty="0"/>
          </a:p>
          <a:p>
            <a:r>
              <a:rPr lang="en-US" dirty="0"/>
              <a:t>Discussion</a:t>
            </a:r>
          </a:p>
          <a:p>
            <a:pPr lvl="1"/>
            <a:r>
              <a:rPr lang="en-US" dirty="0"/>
              <a:t>802.11 AANI, report talking about using 802.1CF model for how an 802 radio technology could be integrated with 5G Core. </a:t>
            </a:r>
          </a:p>
          <a:p>
            <a:pPr lvl="1"/>
            <a:r>
              <a:rPr lang="en-US" dirty="0"/>
              <a:t>Review for applicability to this white paper, and invite the author(s) to attend next session.</a:t>
            </a:r>
          </a:p>
          <a:p>
            <a:pPr lvl="1"/>
            <a:r>
              <a:rPr lang="en-US" dirty="0">
                <a:hlinkClick r:id="rId3"/>
              </a:rPr>
              <a:t>11-20-0013-00-AANI-draft-technical-report-on-interworking-between-3gpp-5g-network-wlan</a:t>
            </a:r>
            <a:endParaRPr lang="en-US" dirty="0"/>
          </a:p>
          <a:p>
            <a:pPr lvl="2"/>
            <a:r>
              <a:rPr lang="en-US" dirty="0"/>
              <a:t>Author -  </a:t>
            </a:r>
            <a:r>
              <a:rPr lang="en-GB" dirty="0">
                <a:hlinkClick r:id="rId4"/>
              </a:rPr>
              <a:t>hsoh5@etri.re.kr</a:t>
            </a:r>
            <a:endParaRPr lang="en-GB" dirty="0"/>
          </a:p>
          <a:p>
            <a:pPr lvl="2"/>
            <a:endParaRPr lang="en-GB" dirty="0"/>
          </a:p>
          <a:p>
            <a:pPr lvl="1"/>
            <a:r>
              <a:rPr lang="en-US" dirty="0"/>
              <a:t>This is on integration of 802 into 3GPP, rather than using IEEE 802 as an alternative to, but could be a worthwhile “counterpoint” concept for the paper.</a:t>
            </a:r>
          </a:p>
          <a:p>
            <a:pPr lvl="1"/>
            <a:r>
              <a:rPr lang="en-US" dirty="0"/>
              <a:t>AANI White Paper to be approved Jan 2021? Attaching 802 technologies to 5G network. (at minimum reference it)</a:t>
            </a:r>
          </a:p>
          <a:p>
            <a:r>
              <a:rPr lang="en-US" dirty="0"/>
              <a:t>Next steps for 802.1CF – it is being used and referenced. No identified needs for updates</a:t>
            </a:r>
          </a:p>
          <a:p>
            <a:endParaRPr lang="en-US" dirty="0"/>
          </a:p>
          <a:p>
            <a:r>
              <a:rPr lang="en-US" dirty="0"/>
              <a:t>Next steps to complete the white paper?</a:t>
            </a:r>
          </a:p>
          <a:p>
            <a:pPr lvl="1"/>
            <a:r>
              <a:rPr lang="en-US" dirty="0"/>
              <a:t>Don’t try to compare to cellular </a:t>
            </a:r>
          </a:p>
          <a:p>
            <a:pPr lvl="1"/>
            <a:r>
              <a:rPr lang="en-US" dirty="0"/>
              <a:t>Focus on application requirements – expand the list of requirements at end of Section 2. Then answer the requirements with the information below. </a:t>
            </a:r>
          </a:p>
          <a:p>
            <a:pPr lvl="1"/>
            <a:r>
              <a:rPr lang="en-US" dirty="0"/>
              <a:t>Make it clearer – “why” 802 is beneficial. </a:t>
            </a:r>
          </a:p>
          <a:p>
            <a:pPr lvl="1"/>
            <a:endParaRPr lang="en-US" dirty="0"/>
          </a:p>
          <a:p>
            <a:r>
              <a:rPr lang="en-US" dirty="0"/>
              <a:t>Who could provide additional vertical requirements – </a:t>
            </a:r>
          </a:p>
          <a:p>
            <a:pPr lvl="1"/>
            <a:r>
              <a:rPr lang="en-US" dirty="0"/>
              <a:t>Tim and Max will build a list, and put out for review. </a:t>
            </a:r>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p:txBody>
          <a:bodyPr/>
          <a:lstStyle/>
          <a:p>
            <a:r>
              <a:rPr lang="en-US" dirty="0"/>
              <a:t>WebEx Information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p:txBody>
          <a:bodyPr>
            <a:normAutofit fontScale="62500" lnSpcReduction="20000"/>
          </a:bodyPr>
          <a:lstStyle/>
          <a:p>
            <a:r>
              <a:rPr lang="en-US" sz="4500" u="sng" dirty="0">
                <a:hlinkClick r:id="rId2"/>
              </a:rPr>
              <a:t>Join WebEx meeting</a:t>
            </a:r>
            <a:r>
              <a:rPr lang="en-US" sz="4500" dirty="0"/>
              <a:t>   </a:t>
            </a:r>
          </a:p>
          <a:p>
            <a:br>
              <a:rPr lang="en-US" dirty="0"/>
            </a:br>
            <a:r>
              <a:rPr lang="en-US" dirty="0" err="1"/>
              <a:t>Meeting</a:t>
            </a:r>
            <a:r>
              <a:rPr lang="en-US" dirty="0"/>
              <a:t> number: 185 983 6947  Meeting password: 6pH83KnJpJn    </a:t>
            </a:r>
            <a:br>
              <a:rPr lang="en-US" dirty="0"/>
            </a:br>
            <a:br>
              <a:rPr lang="en-US" dirty="0"/>
            </a:br>
            <a:r>
              <a:rPr lang="en-US" dirty="0"/>
              <a:t>Join from a video conferencing system or application</a:t>
            </a:r>
            <a:br>
              <a:rPr lang="en-US" dirty="0"/>
            </a:br>
            <a:r>
              <a:rPr lang="en-US" dirty="0"/>
              <a:t>Dial </a:t>
            </a:r>
            <a:r>
              <a:rPr lang="en-US" u="sng" dirty="0">
                <a:hlinkClick r:id="rId3"/>
              </a:rPr>
              <a:t>1859836947@epri.webex.com</a:t>
            </a:r>
            <a:r>
              <a:rPr lang="en-US" dirty="0"/>
              <a:t>  </a:t>
            </a:r>
            <a:br>
              <a:rPr lang="en-US" dirty="0"/>
            </a:br>
            <a:r>
              <a:rPr lang="en-US" dirty="0"/>
              <a:t>You can also dial 173.243.2.68 and enter your meeting number.   </a:t>
            </a:r>
            <a:br>
              <a:rPr lang="en-US" dirty="0"/>
            </a:br>
            <a:r>
              <a:rPr lang="en-US" dirty="0"/>
              <a:t>  </a:t>
            </a:r>
            <a:br>
              <a:rPr lang="en-US" dirty="0"/>
            </a:br>
            <a:r>
              <a:rPr lang="en-US" dirty="0"/>
              <a:t>  </a:t>
            </a:r>
            <a:br>
              <a:rPr lang="en-US" dirty="0"/>
            </a:br>
            <a:r>
              <a:rPr lang="en-US" dirty="0"/>
              <a:t>If you are a host, </a:t>
            </a:r>
            <a:r>
              <a:rPr lang="en-US" dirty="0">
                <a:hlinkClick r:id="rId4"/>
              </a:rPr>
              <a:t>click here</a:t>
            </a:r>
            <a:r>
              <a:rPr lang="en-US" dirty="0"/>
              <a:t> to view host information. </a:t>
            </a:r>
            <a:r>
              <a:rPr lang="en-US" b="1" dirty="0"/>
              <a:t>Join by phone</a:t>
            </a:r>
            <a:r>
              <a:rPr lang="en-US" dirty="0"/>
              <a:t>  </a:t>
            </a:r>
            <a:br>
              <a:rPr lang="en-US" dirty="0"/>
            </a:br>
            <a:r>
              <a:rPr lang="en-US" dirty="0"/>
              <a:t>+1-855-797-9485 US Toll free  </a:t>
            </a:r>
            <a:br>
              <a:rPr lang="en-US" dirty="0"/>
            </a:br>
            <a:r>
              <a:rPr lang="en-US" dirty="0"/>
              <a:t>+1-415-655-0002 US Toll  </a:t>
            </a:r>
            <a:br>
              <a:rPr lang="en-US" dirty="0"/>
            </a:br>
            <a:r>
              <a:rPr lang="en-US" dirty="0"/>
              <a:t>Access code: 185 983 6947  </a:t>
            </a:r>
            <a:br>
              <a:rPr lang="en-US" dirty="0"/>
            </a:br>
            <a:r>
              <a:rPr lang="en-US" u="sng" dirty="0">
                <a:hlinkClick r:id="rId5"/>
              </a:rPr>
              <a:t>Global call-in numbers</a:t>
            </a:r>
            <a:r>
              <a:rPr lang="en-US" dirty="0"/>
              <a:t>  |  </a:t>
            </a:r>
            <a:r>
              <a:rPr lang="en-US" u="sng" dirty="0">
                <a:hlinkClick r:id="rId6"/>
              </a:rPr>
              <a:t>Toll-free calling restrictions</a:t>
            </a:r>
            <a:r>
              <a:rPr lang="en-US" dirty="0"/>
              <a:t>   </a:t>
            </a:r>
            <a:br>
              <a:rPr lang="en-US" dirty="0"/>
            </a:br>
            <a:r>
              <a:rPr lang="en-US" dirty="0"/>
              <a:t>  </a:t>
            </a: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a:t>
            </a:fld>
            <a:endParaRPr lang="en-US" altLang="en-US"/>
          </a:p>
        </p:txBody>
      </p:sp>
    </p:spTree>
    <p:extLst>
      <p:ext uri="{BB962C8B-B14F-4D97-AF65-F5344CB8AC3E}">
        <p14:creationId xmlns:p14="http://schemas.microsoft.com/office/powerpoint/2010/main" val="1041491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E37DD00-8CDD-4095-9529-C962E267BB06}"/>
              </a:ext>
            </a:extLst>
          </p:cNvPr>
          <p:cNvSpPr>
            <a:spLocks noGrp="1"/>
          </p:cNvSpPr>
          <p:nvPr>
            <p:ph type="title"/>
          </p:nvPr>
        </p:nvSpPr>
        <p:spPr/>
        <p:txBody>
          <a:bodyPr/>
          <a:lstStyle/>
          <a:p>
            <a:r>
              <a:rPr lang="en-US" dirty="0"/>
              <a:t>New Topic: IETF Reliable and Available Wireless</a:t>
            </a:r>
          </a:p>
        </p:txBody>
      </p:sp>
      <p:sp>
        <p:nvSpPr>
          <p:cNvPr id="7" name="Content Placeholder 6">
            <a:extLst>
              <a:ext uri="{FF2B5EF4-FFF2-40B4-BE49-F238E27FC236}">
                <a16:creationId xmlns:a16="http://schemas.microsoft.com/office/drawing/2014/main" id="{673C0CA2-FA30-49CE-B11F-82AB081A49D2}"/>
              </a:ext>
            </a:extLst>
          </p:cNvPr>
          <p:cNvSpPr>
            <a:spLocks noGrp="1"/>
          </p:cNvSpPr>
          <p:nvPr>
            <p:ph idx="1"/>
          </p:nvPr>
        </p:nvSpPr>
        <p:spPr/>
        <p:txBody>
          <a:bodyPr>
            <a:normAutofit fontScale="85000" lnSpcReduction="20000"/>
          </a:bodyPr>
          <a:lstStyle/>
          <a:p>
            <a:r>
              <a:rPr lang="en-US" dirty="0">
                <a:hlinkClick r:id="rId2"/>
              </a:rPr>
              <a:t>https://datatracker.ietf.org/wg/raw/about/</a:t>
            </a:r>
            <a:endParaRPr lang="en-US" dirty="0"/>
          </a:p>
          <a:p>
            <a:endParaRPr lang="en-US" dirty="0"/>
          </a:p>
          <a:p>
            <a:endParaRPr lang="en-US" dirty="0"/>
          </a:p>
          <a:p>
            <a:endParaRPr lang="en-US" dirty="0"/>
          </a:p>
          <a:p>
            <a:endParaRPr lang="en-US" dirty="0"/>
          </a:p>
          <a:p>
            <a:endParaRPr lang="en-US" dirty="0"/>
          </a:p>
          <a:p>
            <a:r>
              <a:rPr lang="en-US" dirty="0"/>
              <a:t>Opportunity for coordination between 802.24, 802.1 TSN, 802.11be, 802.15 IG DEP?</a:t>
            </a:r>
          </a:p>
          <a:p>
            <a:r>
              <a:rPr lang="en-US" dirty="0"/>
              <a:t>Need to review status and scope of this activity</a:t>
            </a:r>
          </a:p>
          <a:p>
            <a:pPr lvl="1"/>
            <a:r>
              <a:rPr lang="en-US" dirty="0"/>
              <a:t>Check with Pat Kinney and Tero, and Peter Yee in 802.11</a:t>
            </a:r>
          </a:p>
        </p:txBody>
      </p:sp>
      <p:sp>
        <p:nvSpPr>
          <p:cNvPr id="4" name="Footer Placeholder 3">
            <a:extLst>
              <a:ext uri="{FF2B5EF4-FFF2-40B4-BE49-F238E27FC236}">
                <a16:creationId xmlns:a16="http://schemas.microsoft.com/office/drawing/2014/main" id="{F356AA9D-0B31-41AF-8C04-C6426711C898}"/>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95E52A03-DB9B-490D-8CFF-90B2D3E74FC4}"/>
              </a:ext>
            </a:extLst>
          </p:cNvPr>
          <p:cNvSpPr>
            <a:spLocks noGrp="1"/>
          </p:cNvSpPr>
          <p:nvPr>
            <p:ph type="sldNum" sz="quarter" idx="12"/>
          </p:nvPr>
        </p:nvSpPr>
        <p:spPr/>
        <p:txBody>
          <a:bodyPr/>
          <a:lstStyle/>
          <a:p>
            <a:r>
              <a:rPr lang="en-US" altLang="en-US"/>
              <a:t>Slide </a:t>
            </a:r>
            <a:fld id="{A42A6F1F-89D0-4C7C-88C0-E46BC40C428C}" type="slidenum">
              <a:rPr lang="en-US" altLang="en-US" smtClean="0"/>
              <a:pPr/>
              <a:t>20</a:t>
            </a:fld>
            <a:endParaRPr lang="en-US" altLang="en-US"/>
          </a:p>
        </p:txBody>
      </p:sp>
      <p:pic>
        <p:nvPicPr>
          <p:cNvPr id="8" name="Picture 7">
            <a:extLst>
              <a:ext uri="{FF2B5EF4-FFF2-40B4-BE49-F238E27FC236}">
                <a16:creationId xmlns:a16="http://schemas.microsoft.com/office/drawing/2014/main" id="{E87FE5BC-8100-4EC1-88DE-955A3DA9ACCB}"/>
              </a:ext>
            </a:extLst>
          </p:cNvPr>
          <p:cNvPicPr>
            <a:picLocks noChangeAspect="1"/>
          </p:cNvPicPr>
          <p:nvPr/>
        </p:nvPicPr>
        <p:blipFill>
          <a:blip r:embed="rId3"/>
          <a:stretch>
            <a:fillRect/>
          </a:stretch>
        </p:blipFill>
        <p:spPr>
          <a:xfrm>
            <a:off x="5486400" y="2362200"/>
            <a:ext cx="5791200" cy="1978420"/>
          </a:xfrm>
          <a:prstGeom prst="rect">
            <a:avLst/>
          </a:prstGeom>
        </p:spPr>
      </p:pic>
    </p:spTree>
    <p:extLst>
      <p:ext uri="{BB962C8B-B14F-4D97-AF65-F5344CB8AC3E}">
        <p14:creationId xmlns:p14="http://schemas.microsoft.com/office/powerpoint/2010/main" val="29683561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689C0-4DB6-4410-A623-4654AE615676}"/>
              </a:ext>
            </a:extLst>
          </p:cNvPr>
          <p:cNvSpPr>
            <a:spLocks noGrp="1"/>
          </p:cNvSpPr>
          <p:nvPr>
            <p:ph type="title"/>
          </p:nvPr>
        </p:nvSpPr>
        <p:spPr/>
        <p:txBody>
          <a:bodyPr/>
          <a:lstStyle/>
          <a:p>
            <a:r>
              <a:rPr lang="en-US" dirty="0"/>
              <a:t>Vertical Applications – Industry Standards</a:t>
            </a:r>
          </a:p>
        </p:txBody>
      </p:sp>
      <p:sp>
        <p:nvSpPr>
          <p:cNvPr id="3" name="Content Placeholder 2">
            <a:extLst>
              <a:ext uri="{FF2B5EF4-FFF2-40B4-BE49-F238E27FC236}">
                <a16:creationId xmlns:a16="http://schemas.microsoft.com/office/drawing/2014/main" id="{41F3A753-2842-452A-912B-67971DED6783}"/>
              </a:ext>
            </a:extLst>
          </p:cNvPr>
          <p:cNvSpPr>
            <a:spLocks noGrp="1"/>
          </p:cNvSpPr>
          <p:nvPr>
            <p:ph idx="1"/>
          </p:nvPr>
        </p:nvSpPr>
        <p:spPr/>
        <p:txBody>
          <a:bodyPr>
            <a:normAutofit fontScale="47500" lnSpcReduction="20000"/>
          </a:bodyPr>
          <a:lstStyle/>
          <a:p>
            <a:r>
              <a:rPr lang="en-US" dirty="0"/>
              <a:t>A concept suggested by the 802 Chair Paul Nikolich:</a:t>
            </a:r>
          </a:p>
          <a:p>
            <a:r>
              <a:rPr lang="en-US" dirty="0"/>
              <a:t>In 2019, 802.24 facilitated bringing in new vertical markets and stakeholders (transportation, oil/gas, </a:t>
            </a:r>
            <a:r>
              <a:rPr lang="en-US" dirty="0" err="1"/>
              <a:t>etc</a:t>
            </a:r>
            <a:r>
              <a:rPr lang="en-US" dirty="0"/>
              <a:t>) to fill as standards gap with the 16t project.</a:t>
            </a:r>
          </a:p>
          <a:p>
            <a:r>
              <a:rPr lang="en-US" dirty="0"/>
              <a:t>Are there other vertical segments with “standards gaps” that we could engage with?</a:t>
            </a:r>
          </a:p>
          <a:p>
            <a:r>
              <a:rPr lang="en-US" dirty="0"/>
              <a:t>Are representatives of these groups already involved in IEEE 802, or is some form of outreach needed?</a:t>
            </a:r>
          </a:p>
          <a:p>
            <a:r>
              <a:rPr lang="en-US" dirty="0"/>
              <a:t>Discussion</a:t>
            </a:r>
          </a:p>
          <a:p>
            <a:pPr lvl="1"/>
            <a:r>
              <a:rPr lang="en-US" dirty="0"/>
              <a:t>UWB standards had gaps, consortiums are being formed. Car connectivity for digital keys building on 15.4z.  FIRA looking at 4z also – access control. Tags, navigation (indoor GPS) are potential gaps. Precision distance between people. Location Services are cross-cutting in many vertical markets.  Medical/Geriatrics</a:t>
            </a:r>
          </a:p>
          <a:p>
            <a:pPr lvl="1"/>
            <a:r>
              <a:rPr lang="en-US" dirty="0"/>
              <a:t>Coexistence issues – products being designed without appreciation for coexistence with existing standards. Smaller vendors need to be engaged to understand value of standards to avoid problems in deployment. Is there a place for IEEE to engage with forums D-Tech, UTC. Customers need to advocate with their suppliers to adopt standards to avoid problems.</a:t>
            </a:r>
          </a:p>
          <a:p>
            <a:pPr lvl="1"/>
            <a:r>
              <a:rPr lang="en-US" dirty="0"/>
              <a:t>These issues also affect companies that do support and deploy standards. </a:t>
            </a:r>
          </a:p>
          <a:p>
            <a:pPr lvl="1"/>
            <a:r>
              <a:rPr lang="en-US" dirty="0"/>
              <a:t>The “lost step” of certification – not just the standards. </a:t>
            </a:r>
          </a:p>
          <a:p>
            <a:pPr lvl="1"/>
            <a:r>
              <a:rPr lang="en-US" dirty="0"/>
              <a:t>Concern about providing home health care for those who can’t get out? May be well covered by 802 already, but maybe other aspects could be optimized in the standards?  Emerging market, new companies entering.  Strong tie-in with IoT, with data-gathering devices.  (implications on reliability, security) </a:t>
            </a:r>
          </a:p>
          <a:p>
            <a:r>
              <a:rPr lang="en-US" dirty="0"/>
              <a:t>Make it public that 802.24 is a venue for stakeholders to initiate standardization. Get the word out. Use Tech Talks, work with John D Ambrosia, public visibility standing committee. </a:t>
            </a:r>
          </a:p>
          <a:p>
            <a:endParaRPr lang="en-US" dirty="0"/>
          </a:p>
        </p:txBody>
      </p:sp>
      <p:sp>
        <p:nvSpPr>
          <p:cNvPr id="4" name="Footer Placeholder 3">
            <a:extLst>
              <a:ext uri="{FF2B5EF4-FFF2-40B4-BE49-F238E27FC236}">
                <a16:creationId xmlns:a16="http://schemas.microsoft.com/office/drawing/2014/main" id="{3E087737-4E5F-4C12-BD75-36CD83624D8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1A9A0C1-C0A7-4FF0-8A2B-1C54C905C74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24635201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01329-C216-482D-BD30-6767C1819E69}"/>
              </a:ext>
            </a:extLst>
          </p:cNvPr>
          <p:cNvSpPr>
            <a:spLocks noGrp="1"/>
          </p:cNvSpPr>
          <p:nvPr>
            <p:ph type="title"/>
          </p:nvPr>
        </p:nvSpPr>
        <p:spPr/>
        <p:txBody>
          <a:bodyPr/>
          <a:lstStyle/>
          <a:p>
            <a:r>
              <a:rPr lang="en-US" dirty="0"/>
              <a:t>Tech Talk for 802.24</a:t>
            </a:r>
          </a:p>
        </p:txBody>
      </p:sp>
      <p:sp>
        <p:nvSpPr>
          <p:cNvPr id="3" name="Content Placeholder 2">
            <a:extLst>
              <a:ext uri="{FF2B5EF4-FFF2-40B4-BE49-F238E27FC236}">
                <a16:creationId xmlns:a16="http://schemas.microsoft.com/office/drawing/2014/main" id="{3427D46E-65D8-4251-9FD0-828FFB830D90}"/>
              </a:ext>
            </a:extLst>
          </p:cNvPr>
          <p:cNvSpPr>
            <a:spLocks noGrp="1"/>
          </p:cNvSpPr>
          <p:nvPr>
            <p:ph idx="1"/>
          </p:nvPr>
        </p:nvSpPr>
        <p:spPr/>
        <p:txBody>
          <a:bodyPr/>
          <a:lstStyle/>
          <a:p>
            <a:r>
              <a:rPr lang="en-US" dirty="0"/>
              <a:t>April 14, 2021	9am ET</a:t>
            </a:r>
          </a:p>
        </p:txBody>
      </p:sp>
      <p:sp>
        <p:nvSpPr>
          <p:cNvPr id="4" name="Footer Placeholder 3">
            <a:extLst>
              <a:ext uri="{FF2B5EF4-FFF2-40B4-BE49-F238E27FC236}">
                <a16:creationId xmlns:a16="http://schemas.microsoft.com/office/drawing/2014/main" id="{487209A9-9554-4A42-BCF3-5D3E360E761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E8B04CC-B7D5-4271-9D84-E93E191250A3}"/>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16070812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914400" y="1752600"/>
            <a:ext cx="10668000" cy="4495800"/>
          </a:xfrm>
        </p:spPr>
        <p:txBody>
          <a:bodyPr>
            <a:normAutofit fontScale="70000" lnSpcReduction="20000"/>
          </a:bodyPr>
          <a:lstStyle/>
          <a:p>
            <a:endParaRPr lang="en-US" dirty="0"/>
          </a:p>
          <a:p>
            <a:r>
              <a:rPr lang="en-US" dirty="0"/>
              <a:t>A whitepaper/document for application-specific use cases of Sub 1GHz standards 802.15.4g and 802.11ah. Identifying where each standard is most suitable, and how to make best use of mechanisms proposed in 802.19.3 TG. </a:t>
            </a:r>
          </a:p>
          <a:p>
            <a:pPr lvl="1"/>
            <a:r>
              <a:rPr lang="en-US" dirty="0"/>
              <a:t>Can this also include applying 802.15.4s in sub-1GHz spectrum?</a:t>
            </a:r>
          </a:p>
          <a:p>
            <a:pPr lvl="1"/>
            <a:r>
              <a:rPr lang="en-US" dirty="0"/>
              <a:t>Revisit in 2021 when meetings resume</a:t>
            </a:r>
          </a:p>
          <a:p>
            <a:pPr lvl="1"/>
            <a:endParaRPr lang="en-US" dirty="0"/>
          </a:p>
          <a:p>
            <a:r>
              <a:rPr lang="en-US" dirty="0"/>
              <a:t>Other topics to consider for 2021</a:t>
            </a:r>
          </a:p>
          <a:p>
            <a:pPr lvl="1"/>
            <a:r>
              <a:rPr lang="en-US" dirty="0"/>
              <a:t>802.24 white paper on IoT and P2413  </a:t>
            </a:r>
          </a:p>
          <a:p>
            <a:pPr lvl="2"/>
            <a:r>
              <a:rPr lang="en-US" dirty="0"/>
              <a:t>Need to study what the new P2413 projects are about. </a:t>
            </a:r>
          </a:p>
          <a:p>
            <a:pPr lvl="1"/>
            <a:endParaRPr lang="en-US" dirty="0"/>
          </a:p>
          <a:p>
            <a:pPr lvl="1"/>
            <a:r>
              <a:rPr lang="en-US" dirty="0"/>
              <a:t>Update of first Smart Grid white paper to address latest amendments of 802.15.4 u, v, w, x, y, </a:t>
            </a:r>
            <a:r>
              <a:rPr lang="en-US" dirty="0" err="1"/>
              <a:t>Revmd</a:t>
            </a:r>
            <a:r>
              <a:rPr lang="en-US" dirty="0"/>
              <a:t> </a:t>
            </a:r>
          </a:p>
          <a:p>
            <a:pPr lvl="2"/>
            <a:r>
              <a:rPr lang="en-US" dirty="0"/>
              <a:t>With completion of 802.15.4revMD, those people may be available to participate again?</a:t>
            </a:r>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lnSpcReduction="10000"/>
          </a:bodyPr>
          <a:lstStyle/>
          <a:p>
            <a:r>
              <a:rPr lang="en-US" dirty="0"/>
              <a:t>Action Items from this meeting</a:t>
            </a:r>
          </a:p>
          <a:p>
            <a:pPr lvl="1"/>
            <a:endParaRPr lang="en-US" dirty="0"/>
          </a:p>
          <a:p>
            <a:pPr lvl="1"/>
            <a:endParaRPr lang="en-US" dirty="0"/>
          </a:p>
          <a:p>
            <a:r>
              <a:rPr lang="en-US" dirty="0"/>
              <a:t>Any New Business?</a:t>
            </a:r>
          </a:p>
          <a:p>
            <a:pPr lvl="1"/>
            <a:endParaRPr lang="en-US" dirty="0"/>
          </a:p>
          <a:p>
            <a:r>
              <a:rPr lang="en-US" dirty="0"/>
              <a:t>Next meeting</a:t>
            </a:r>
          </a:p>
          <a:p>
            <a:endParaRPr lang="en-US" dirty="0"/>
          </a:p>
          <a:p>
            <a:r>
              <a:rPr lang="en-US" dirty="0"/>
              <a:t>Adjourn</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1676400"/>
            <a:ext cx="10439400" cy="4495800"/>
          </a:xfrm>
          <a:ln/>
        </p:spPr>
        <p:txBody>
          <a:bodyPr>
            <a:normAutofit/>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30 Voting Members as of March 2020</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3</a:t>
            </a:fld>
            <a:endParaRPr lang="en-US" altLang="en-US"/>
          </a:p>
        </p:txBody>
      </p:sp>
    </p:spTree>
    <p:extLst>
      <p:ext uri="{BB962C8B-B14F-4D97-AF65-F5344CB8AC3E}">
        <p14:creationId xmlns:p14="http://schemas.microsoft.com/office/powerpoint/2010/main" val="3953464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p:txBody>
          <a:bodyPr>
            <a:normAutofit fontScale="85000" lnSpcReduction="20000"/>
          </a:bodyPr>
          <a:lstStyle/>
          <a:p>
            <a:pPr fontAlgn="t"/>
            <a:r>
              <a:rPr lang="en-US" dirty="0"/>
              <a:t>Call session to order, present “Guidelines for IEEE SA meetings”</a:t>
            </a:r>
          </a:p>
          <a:p>
            <a:pPr fontAlgn="t"/>
            <a:r>
              <a:rPr lang="en-US" dirty="0"/>
              <a:t>Review of Agenda / Approval of Agenda</a:t>
            </a:r>
          </a:p>
          <a:p>
            <a:pPr fontAlgn="t"/>
            <a:r>
              <a:rPr lang="en-US" dirty="0"/>
              <a:t>Approve minutes from prior TAG meeting</a:t>
            </a:r>
          </a:p>
          <a:p>
            <a:pPr fontAlgn="t"/>
            <a:r>
              <a:rPr lang="en-US" dirty="0"/>
              <a:t>Introduction/meeting objectives / Review action items from previous meeting / Liaison Updates</a:t>
            </a:r>
          </a:p>
          <a:p>
            <a:pPr fontAlgn="t"/>
            <a:r>
              <a:rPr lang="en-US" dirty="0"/>
              <a:t>Low Latency White Paper</a:t>
            </a:r>
          </a:p>
          <a:p>
            <a:pPr fontAlgn="b"/>
            <a:r>
              <a:rPr lang="en-US" dirty="0"/>
              <a:t>Review of IoT white paper development</a:t>
            </a:r>
          </a:p>
          <a:p>
            <a:pPr fontAlgn="t"/>
            <a:r>
              <a:rPr lang="en-US" dirty="0"/>
              <a:t>"IEEE 802 Solutions for Vertical Applications" White Paper</a:t>
            </a:r>
          </a:p>
          <a:p>
            <a:pPr fontAlgn="b"/>
            <a:r>
              <a:rPr lang="en-US" dirty="0"/>
              <a:t>ITU and regulatory items</a:t>
            </a:r>
          </a:p>
          <a:p>
            <a:pPr fontAlgn="b"/>
            <a:r>
              <a:rPr lang="en-US" dirty="0"/>
              <a:t>802.24 new vertical market outreach and engagement</a:t>
            </a:r>
          </a:p>
          <a:p>
            <a:endParaRPr lang="en-US" dirty="0"/>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209</TotalTime>
  <Words>2597</Words>
  <Application>Microsoft Office PowerPoint</Application>
  <PresentationFormat>Widescreen</PresentationFormat>
  <Paragraphs>275</Paragraphs>
  <Slides>24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Helvetica</vt:lpstr>
      <vt:lpstr>Monotype Sorts</vt:lpstr>
      <vt:lpstr>Times New Roman</vt:lpstr>
      <vt:lpstr>802-24-Theme1</vt:lpstr>
      <vt:lpstr>802.24 Vertical Applications TAG</vt:lpstr>
      <vt:lpstr>WebEx Information</vt:lpstr>
      <vt:lpstr>802.24 Overview</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vt:lpstr>
      <vt:lpstr>Liaison Review</vt:lpstr>
      <vt:lpstr>Radio Regulatory Items</vt:lpstr>
      <vt:lpstr>“Low latency” White Paper</vt:lpstr>
      <vt:lpstr>Next Steps</vt:lpstr>
      <vt:lpstr>802.24.2 White Paper</vt:lpstr>
      <vt:lpstr>Next Steps to progress work in TG2 IoT</vt:lpstr>
      <vt:lpstr>"IEEE 802 Solutions for Vertical Applications"</vt:lpstr>
      <vt:lpstr>New Topic: IETF Reliable and Available Wireless</vt:lpstr>
      <vt:lpstr>Vertical Applications – Industry Standards</vt:lpstr>
      <vt:lpstr>Tech Talk for 802.24</vt:lpstr>
      <vt:lpstr>Future TAG Activity Planning</vt:lpstr>
      <vt:lpstr>802.24 TAG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29</cp:revision>
  <dcterms:created xsi:type="dcterms:W3CDTF">2020-10-13T15:01:18Z</dcterms:created>
  <dcterms:modified xsi:type="dcterms:W3CDTF">2021-03-05T18:47:16Z</dcterms:modified>
</cp:coreProperties>
</file>