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15" r:id="rId14"/>
    <p:sldId id="495" r:id="rId15"/>
    <p:sldId id="475" r:id="rId16"/>
    <p:sldId id="488" r:id="rId17"/>
    <p:sldId id="521" r:id="rId18"/>
    <p:sldId id="522" r:id="rId19"/>
    <p:sldId id="486" r:id="rId20"/>
    <p:sldId id="518"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15"/>
            <p14:sldId id="495"/>
            <p14:sldId id="475"/>
            <p14:sldId id="488"/>
            <p14:sldId id="521"/>
            <p14:sldId id="522"/>
            <p14:sldId id="486"/>
            <p14:sldId id="518"/>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3" autoAdjust="0"/>
    <p:restoredTop sz="94099" autoAdjust="0"/>
  </p:normalViewPr>
  <p:slideViewPr>
    <p:cSldViewPr>
      <p:cViewPr varScale="1">
        <p:scale>
          <a:sx n="116" d="100"/>
          <a:sy n="116" d="100"/>
        </p:scale>
        <p:origin x="132" y="175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802.24-20-0014r0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0/24-20-0011-00-0000-tag-minutes-july.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7-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716952457@epri.webex.com" TargetMode="External"/><Relationship Id="rId2" Type="http://schemas.openxmlformats.org/officeDocument/2006/relationships/hyperlink" Target="https://epri.webex.com/epri/j.php?MTID=m6dcf55f13055e381039dde1a02f911a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4520ff3ea3229f7f43b20fb05b62a021" TargetMode="External"/><Relationship Id="rId4" Type="http://schemas.openxmlformats.org/officeDocument/2006/relationships/hyperlink" Target="https://epri.webex.com/epri/j.php?MTID=mcf52b53e90cdc13b0100f2d44e6dc377"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11, 2020</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March TAG teleconference minutes</a:t>
            </a:r>
          </a:p>
          <a:p>
            <a:pPr lvl="1"/>
            <a:r>
              <a:rPr lang="en-US" dirty="0">
                <a:hlinkClick r:id="rId2"/>
              </a:rPr>
              <a:t>802.24-20-0011r0</a:t>
            </a:r>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802.24-19-0003r7</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550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(July 2020) is posted as </a:t>
            </a:r>
            <a:r>
              <a:rPr lang="en-US" dirty="0">
                <a:hlinkClick r:id="rId2"/>
              </a:rPr>
              <a:t>IEEE802-24/19-0017r5</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62500" lnSpcReduction="20000"/>
          </a:bodyPr>
          <a:lstStyle/>
          <a:p>
            <a:r>
              <a:rPr lang="en-US" sz="5800" u="sng" dirty="0">
                <a:hlinkClick r:id="rId2"/>
              </a:rPr>
              <a:t>Join WebEx meeting</a:t>
            </a:r>
            <a:r>
              <a:rPr lang="en-US" sz="5800" dirty="0"/>
              <a:t>   </a:t>
            </a:r>
            <a:br>
              <a:rPr lang="en-US" dirty="0"/>
            </a:br>
            <a:endParaRPr lang="en-US" dirty="0"/>
          </a:p>
          <a:p>
            <a:r>
              <a:rPr lang="en-US" dirty="0"/>
              <a:t>Meeting number: 171 695 2457  Meeting password: kxDDWwrY428    </a:t>
            </a:r>
            <a:br>
              <a:rPr lang="en-US" dirty="0"/>
            </a:br>
            <a:br>
              <a:rPr lang="en-US" dirty="0"/>
            </a:br>
            <a:r>
              <a:rPr lang="en-US" dirty="0"/>
              <a:t>Join from a video conferencing system or application</a:t>
            </a:r>
            <a:br>
              <a:rPr lang="en-US" dirty="0"/>
            </a:br>
            <a:r>
              <a:rPr lang="en-US" dirty="0"/>
              <a:t>Dial </a:t>
            </a:r>
            <a:r>
              <a:rPr lang="en-US" u="sng" dirty="0">
                <a:hlinkClick r:id="rId3"/>
              </a:rPr>
              <a:t>1716952457@epri.webex.com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171 695 2457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a:xfrm>
            <a:off x="914400" y="685800"/>
            <a:ext cx="10363200" cy="1066800"/>
          </a:xfrm>
        </p:spPr>
        <p:txBody>
          <a:bodyPr/>
          <a:lstStyle/>
          <a:p>
            <a:r>
              <a:rPr lang="en-US" dirty="0"/>
              <a:t>Agenda</a:t>
            </a:r>
          </a:p>
        </p:txBody>
      </p:sp>
      <p:sp>
        <p:nvSpPr>
          <p:cNvPr id="4" name="Footer Placeholder 3"/>
          <p:cNvSpPr>
            <a:spLocks noGrp="1"/>
          </p:cNvSpPr>
          <p:nvPr>
            <p:ph type="ftr" sz="quarter" idx="11"/>
          </p:nvPr>
        </p:nvSpPr>
        <p:spPr>
          <a:xfrm>
            <a:off x="7315200" y="6475413"/>
            <a:ext cx="4165600" cy="276999"/>
          </a:xfrm>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a:xfrm>
            <a:off x="5717198" y="6475413"/>
            <a:ext cx="859211" cy="276999"/>
          </a:xfrm>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graphicFrame>
        <p:nvGraphicFramePr>
          <p:cNvPr id="3" name="Table 2">
            <a:extLst>
              <a:ext uri="{FF2B5EF4-FFF2-40B4-BE49-F238E27FC236}">
                <a16:creationId xmlns:a16="http://schemas.microsoft.com/office/drawing/2014/main" id="{BC7C6F76-B941-4E07-92A3-C173293C36F2}"/>
              </a:ext>
            </a:extLst>
          </p:cNvPr>
          <p:cNvGraphicFramePr>
            <a:graphicFrameLocks noGrp="1"/>
          </p:cNvGraphicFramePr>
          <p:nvPr>
            <p:extLst>
              <p:ext uri="{D42A27DB-BD31-4B8C-83A1-F6EECF244321}">
                <p14:modId xmlns:p14="http://schemas.microsoft.com/office/powerpoint/2010/main" val="1601162788"/>
              </p:ext>
            </p:extLst>
          </p:nvPr>
        </p:nvGraphicFramePr>
        <p:xfrm>
          <a:off x="914400" y="2340475"/>
          <a:ext cx="10363203" cy="3396256"/>
        </p:xfrm>
        <a:graphic>
          <a:graphicData uri="http://schemas.openxmlformats.org/drawingml/2006/table">
            <a:tbl>
              <a:tblPr>
                <a:tableStyleId>{5C22544A-7EE6-4342-B048-85BDC9FD1C3A}</a:tableStyleId>
              </a:tblPr>
              <a:tblGrid>
                <a:gridCol w="614382">
                  <a:extLst>
                    <a:ext uri="{9D8B030D-6E8A-4147-A177-3AD203B41FA5}">
                      <a16:colId xmlns:a16="http://schemas.microsoft.com/office/drawing/2014/main" val="3712007921"/>
                    </a:ext>
                  </a:extLst>
                </a:gridCol>
                <a:gridCol w="6980567">
                  <a:extLst>
                    <a:ext uri="{9D8B030D-6E8A-4147-A177-3AD203B41FA5}">
                      <a16:colId xmlns:a16="http://schemas.microsoft.com/office/drawing/2014/main" val="1733992240"/>
                    </a:ext>
                  </a:extLst>
                </a:gridCol>
                <a:gridCol w="1451005">
                  <a:extLst>
                    <a:ext uri="{9D8B030D-6E8A-4147-A177-3AD203B41FA5}">
                      <a16:colId xmlns:a16="http://schemas.microsoft.com/office/drawing/2014/main" val="1845176765"/>
                    </a:ext>
                  </a:extLst>
                </a:gridCol>
                <a:gridCol w="540360">
                  <a:extLst>
                    <a:ext uri="{9D8B030D-6E8A-4147-A177-3AD203B41FA5}">
                      <a16:colId xmlns:a16="http://schemas.microsoft.com/office/drawing/2014/main" val="3861086762"/>
                    </a:ext>
                  </a:extLst>
                </a:gridCol>
                <a:gridCol w="776889">
                  <a:extLst>
                    <a:ext uri="{9D8B030D-6E8A-4147-A177-3AD203B41FA5}">
                      <a16:colId xmlns:a16="http://schemas.microsoft.com/office/drawing/2014/main" val="1979550325"/>
                    </a:ext>
                  </a:extLst>
                </a:gridCol>
              </a:tblGrid>
              <a:tr h="274952">
                <a:tc gridSpan="2">
                  <a:txBody>
                    <a:bodyPr/>
                    <a:lstStyle/>
                    <a:p>
                      <a:pPr algn="l" fontAlgn="b"/>
                      <a:r>
                        <a:rPr lang="en-US" sz="1400" u="none" strike="noStrike">
                          <a:effectLst/>
                        </a:rPr>
                        <a:t>802.24 Agenda - November 2020 Electronic Meeting</a:t>
                      </a:r>
                      <a:endParaRPr lang="en-US" sz="1400" b="1" i="0" u="none" strike="noStrike">
                        <a:solidFill>
                          <a:srgbClr val="000000"/>
                        </a:solidFill>
                        <a:effectLst/>
                        <a:latin typeface="Arial1"/>
                      </a:endParaRPr>
                    </a:p>
                  </a:txBody>
                  <a:tcPr marL="11437" marR="11437" marT="11437" marB="0" anchor="b"/>
                </a:tc>
                <a:tc hMerge="1">
                  <a:txBody>
                    <a:bodyPr/>
                    <a:lstStyle/>
                    <a:p>
                      <a:endParaRPr lang="en-US"/>
                    </a:p>
                  </a:txBody>
                  <a:tcPr/>
                </a:tc>
                <a:tc gridSpan="2">
                  <a:txBody>
                    <a:bodyPr/>
                    <a:lstStyle/>
                    <a:p>
                      <a:pPr algn="l" fontAlgn="b"/>
                      <a:r>
                        <a:rPr lang="en-US" sz="1400" u="none" strike="noStrike">
                          <a:effectLst/>
                        </a:rPr>
                        <a:t>24-20-0013-00-0000</a:t>
                      </a:r>
                      <a:endParaRPr lang="en-US" sz="1400" b="1" i="0" u="none" strike="noStrike">
                        <a:solidFill>
                          <a:srgbClr val="000000"/>
                        </a:solidFill>
                        <a:effectLst/>
                        <a:latin typeface="Arial1"/>
                      </a:endParaRPr>
                    </a:p>
                  </a:txBody>
                  <a:tcPr marL="11437" marR="11437" marT="11437" marB="0" anchor="b"/>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11437" marR="11437" marT="11437" marB="0" anchor="b"/>
                </a:tc>
                <a:extLst>
                  <a:ext uri="{0D108BD9-81ED-4DB2-BD59-A6C34878D82A}">
                    <a16:rowId xmlns:a16="http://schemas.microsoft.com/office/drawing/2014/main" val="819779623"/>
                  </a:ext>
                </a:extLst>
              </a:tr>
              <a:tr h="279832">
                <a:tc>
                  <a:txBody>
                    <a:bodyPr/>
                    <a:lstStyle/>
                    <a:p>
                      <a:pPr algn="ctr" fontAlgn="b"/>
                      <a:endParaRPr lang="en-US" sz="1200" b="0" i="0" u="none" strike="noStrike">
                        <a:solidFill>
                          <a:srgbClr val="000000"/>
                        </a:solidFill>
                        <a:effectLst/>
                        <a:latin typeface="Times New Roman1"/>
                      </a:endParaRPr>
                    </a:p>
                  </a:txBody>
                  <a:tcPr marL="11437" marR="11437" marT="11437" marB="0" anchor="b"/>
                </a:tc>
                <a:tc>
                  <a:txBody>
                    <a:bodyPr/>
                    <a:lstStyle/>
                    <a:p>
                      <a:pPr algn="l" fontAlgn="b"/>
                      <a:endParaRPr lang="en-US" sz="1200" b="0" i="0" u="none" strike="noStrike">
                        <a:solidFill>
                          <a:srgbClr val="000000"/>
                        </a:solidFill>
                        <a:effectLst/>
                        <a:latin typeface="Times New Roman1"/>
                      </a:endParaRPr>
                    </a:p>
                  </a:txBody>
                  <a:tcPr marL="11437" marR="11437" marT="11437" marB="0" anchor="b"/>
                </a:tc>
                <a:tc>
                  <a:txBody>
                    <a:bodyPr/>
                    <a:lstStyle/>
                    <a:p>
                      <a:pPr algn="l" fontAlgn="b"/>
                      <a:endParaRPr lang="en-US" sz="1300" b="0" i="0" u="none" strike="noStrike">
                        <a:solidFill>
                          <a:srgbClr val="000000"/>
                        </a:solidFill>
                        <a:effectLst/>
                        <a:latin typeface="Times New Roman1"/>
                      </a:endParaRPr>
                    </a:p>
                  </a:txBody>
                  <a:tcPr marL="11437" marR="11437" marT="1143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721762356"/>
                  </a:ext>
                </a:extLst>
              </a:tr>
              <a:tr h="274952">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11437" marR="11437" marT="11437" marB="0"/>
                </a:tc>
                <a:tc>
                  <a:txBody>
                    <a:bodyPr/>
                    <a:lstStyle/>
                    <a:p>
                      <a:pPr algn="ctr" fontAlgn="b"/>
                      <a:r>
                        <a:rPr lang="en-US" sz="1400" u="none" strike="noStrike">
                          <a:effectLst/>
                        </a:rPr>
                        <a:t>Wednesday, Nov 11, 2020 14:00 - 16:00 ET</a:t>
                      </a:r>
                      <a:endParaRPr lang="en-US" sz="1400" b="1" i="0" u="none" strike="noStrike">
                        <a:solidFill>
                          <a:srgbClr val="000000"/>
                        </a:solidFill>
                        <a:effectLst/>
                        <a:latin typeface="Times New Roman1"/>
                      </a:endParaRPr>
                    </a:p>
                  </a:txBody>
                  <a:tcPr marL="11437" marR="11437" marT="11437" marB="0" anchor="b"/>
                </a:tc>
                <a:tc>
                  <a:txBody>
                    <a:bodyPr/>
                    <a:lstStyle/>
                    <a:p>
                      <a:pPr algn="l" fontAlgn="b"/>
                      <a:endParaRPr lang="en-US" sz="1300" b="0" i="0" u="none" strike="noStrike">
                        <a:solidFill>
                          <a:srgbClr val="000000"/>
                        </a:solidFill>
                        <a:effectLst/>
                        <a:latin typeface="Arial1"/>
                      </a:endParaRPr>
                    </a:p>
                  </a:txBody>
                  <a:tcPr marL="11437" marR="11437" marT="11437" marB="0" anchor="b"/>
                </a:tc>
                <a:tc>
                  <a:txBody>
                    <a:bodyPr/>
                    <a:lstStyle/>
                    <a:p>
                      <a:pPr algn="l" fontAlgn="b"/>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endParaRPr lang="en-US" sz="1300" b="0" i="0" u="none" strike="noStrike">
                        <a:solidFill>
                          <a:srgbClr val="000000"/>
                        </a:solidFill>
                        <a:effectLst/>
                        <a:latin typeface="Arial1"/>
                      </a:endParaRPr>
                    </a:p>
                  </a:txBody>
                  <a:tcPr marL="11437" marR="11437" marT="11437" marB="0" anchor="b"/>
                </a:tc>
                <a:extLst>
                  <a:ext uri="{0D108BD9-81ED-4DB2-BD59-A6C34878D82A}">
                    <a16:rowId xmlns:a16="http://schemas.microsoft.com/office/drawing/2014/main" val="2382193272"/>
                  </a:ext>
                </a:extLst>
              </a:tr>
              <a:tr h="256652">
                <a:tc>
                  <a:txBody>
                    <a:bodyPr/>
                    <a:lstStyle/>
                    <a:p>
                      <a:pPr algn="ctr" fontAlgn="t"/>
                      <a:r>
                        <a:rPr lang="en-US" sz="1300" u="none" strike="noStrike">
                          <a:effectLst/>
                        </a:rPr>
                        <a:t>1.1</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Call session to order, present “Guidelines for IEEE SA meetings”, Quorum</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4:00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960362444"/>
                  </a:ext>
                </a:extLst>
              </a:tr>
              <a:tr h="256652">
                <a:tc>
                  <a:txBody>
                    <a:bodyPr/>
                    <a:lstStyle/>
                    <a:p>
                      <a:pPr algn="ctr" fontAlgn="t"/>
                      <a:r>
                        <a:rPr lang="en-US" sz="1300" u="none" strike="noStrike">
                          <a:effectLst/>
                        </a:rPr>
                        <a:t>1.2</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Review of Agenda / Approval of Agenda</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4:05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457888462"/>
                  </a:ext>
                </a:extLst>
              </a:tr>
              <a:tr h="256652">
                <a:tc>
                  <a:txBody>
                    <a:bodyPr/>
                    <a:lstStyle/>
                    <a:p>
                      <a:pPr algn="ctr" fontAlgn="t"/>
                      <a:r>
                        <a:rPr lang="en-US" sz="1300" u="none" strike="noStrike">
                          <a:effectLst/>
                        </a:rPr>
                        <a:t>1.3</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Approve minutes from prior TAG meeting</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4:10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395758375"/>
                  </a:ext>
                </a:extLst>
              </a:tr>
              <a:tr h="256652">
                <a:tc>
                  <a:txBody>
                    <a:bodyPr/>
                    <a:lstStyle/>
                    <a:p>
                      <a:pPr algn="ctr" fontAlgn="t"/>
                      <a:r>
                        <a:rPr lang="en-US" sz="1300" u="none" strike="noStrike">
                          <a:effectLst/>
                        </a:rPr>
                        <a:t>1.4</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Introduction/meeting objectives / Review action items from previous meeting</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4:15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529081013"/>
                  </a:ext>
                </a:extLst>
              </a:tr>
              <a:tr h="256652">
                <a:tc>
                  <a:txBody>
                    <a:bodyPr/>
                    <a:lstStyle/>
                    <a:p>
                      <a:pPr algn="ctr" fontAlgn="t"/>
                      <a:r>
                        <a:rPr lang="en-US" sz="1300" u="none" strike="noStrike">
                          <a:effectLst/>
                        </a:rPr>
                        <a:t>1.5</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ITU and regulatory items</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Godfrey/Holcomb</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10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4:20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436326777"/>
                  </a:ext>
                </a:extLst>
              </a:tr>
              <a:tr h="256652">
                <a:tc>
                  <a:txBody>
                    <a:bodyPr/>
                    <a:lstStyle/>
                    <a:p>
                      <a:pPr algn="ctr" fontAlgn="t"/>
                      <a:r>
                        <a:rPr lang="en-US" sz="1300" u="none" strike="noStrike">
                          <a:effectLst/>
                        </a:rPr>
                        <a:t>1.6</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Low Latency White Paper</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Holland</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4:30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187087228"/>
                  </a:ext>
                </a:extLst>
              </a:tr>
              <a:tr h="256652">
                <a:tc>
                  <a:txBody>
                    <a:bodyPr/>
                    <a:lstStyle/>
                    <a:p>
                      <a:pPr algn="ctr" fontAlgn="t"/>
                      <a:r>
                        <a:rPr lang="en-US" sz="1300" u="none" strike="noStrike">
                          <a:effectLst/>
                        </a:rPr>
                        <a:t>1.7</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Review of IoT white paper development, expanding scope and participation</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DiMinico</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4:50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765965497"/>
                  </a:ext>
                </a:extLst>
              </a:tr>
              <a:tr h="256652">
                <a:tc>
                  <a:txBody>
                    <a:bodyPr/>
                    <a:lstStyle/>
                    <a:p>
                      <a:pPr algn="ctr" fontAlgn="t"/>
                      <a:r>
                        <a:rPr lang="en-US" sz="1300" u="none" strike="noStrike">
                          <a:effectLst/>
                        </a:rPr>
                        <a:t>1.8</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"IEEE 802 Solutions for Vertical Applications" White Paper</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Godfrey/Reigel</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5:10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031967977"/>
                  </a:ext>
                </a:extLst>
              </a:tr>
              <a:tr h="256652">
                <a:tc>
                  <a:txBody>
                    <a:bodyPr/>
                    <a:lstStyle/>
                    <a:p>
                      <a:pPr algn="ctr" fontAlgn="t"/>
                      <a:r>
                        <a:rPr lang="en-US" sz="1300" u="none" strike="noStrike">
                          <a:effectLst/>
                        </a:rPr>
                        <a:t>1.9</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802.24 New Action Items, New Activities, AOB</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10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5:30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240695014"/>
                  </a:ext>
                </a:extLst>
              </a:tr>
              <a:tr h="256652">
                <a:tc>
                  <a:txBody>
                    <a:bodyPr/>
                    <a:lstStyle/>
                    <a:p>
                      <a:pPr algn="ctr" fontAlgn="t"/>
                      <a:r>
                        <a:rPr lang="en-US" sz="1300" u="none" strike="noStrike">
                          <a:effectLst/>
                        </a:rPr>
                        <a:t>2</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Adjourn </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t"/>
                      <a:r>
                        <a:rPr lang="en-US" sz="1300" u="none" strike="noStrike">
                          <a:effectLst/>
                        </a:rPr>
                        <a:t>0</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r" fontAlgn="b"/>
                      <a:r>
                        <a:rPr lang="en-US" sz="1300" u="none" strike="noStrike" dirty="0">
                          <a:effectLst/>
                        </a:rPr>
                        <a:t>5:40 PM</a:t>
                      </a:r>
                      <a:endParaRPr lang="en-US" sz="1300" b="0" i="0" u="none" strike="noStrike" dirty="0">
                        <a:solidFill>
                          <a:srgbClr val="000000"/>
                        </a:solidFill>
                        <a:effectLst/>
                        <a:latin typeface="Times New Roman1"/>
                      </a:endParaRPr>
                    </a:p>
                  </a:txBody>
                  <a:tcPr marL="11437" marR="11437" marT="11437" marB="0" anchor="b"/>
                </a:tc>
                <a:extLst>
                  <a:ext uri="{0D108BD9-81ED-4DB2-BD59-A6C34878D82A}">
                    <a16:rowId xmlns:a16="http://schemas.microsoft.com/office/drawing/2014/main" val="3854050442"/>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2324</Words>
  <Application>Microsoft Office PowerPoint</Application>
  <PresentationFormat>Widescreen</PresentationFormat>
  <Paragraphs>295</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Arial1</vt:lpstr>
      <vt:lpstr>Calibri</vt:lpstr>
      <vt:lpstr>Helvetica</vt:lpstr>
      <vt:lpstr>Monotype Sorts</vt:lpstr>
      <vt:lpstr>Times New Roman</vt:lpstr>
      <vt:lpstr>Times New Roman1</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cp:revision>
  <dcterms:created xsi:type="dcterms:W3CDTF">2020-10-13T15:01:18Z</dcterms:created>
  <dcterms:modified xsi:type="dcterms:W3CDTF">2020-10-27T17:52:58Z</dcterms:modified>
</cp:coreProperties>
</file>