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9"/>
  </p:notesMasterIdLst>
  <p:handoutMasterIdLst>
    <p:handoutMasterId r:id="rId30"/>
  </p:handoutMasterIdLst>
  <p:sldIdLst>
    <p:sldId id="258" r:id="rId2"/>
    <p:sldId id="500" r:id="rId3"/>
    <p:sldId id="285" r:id="rId4"/>
    <p:sldId id="414" r:id="rId5"/>
    <p:sldId id="283" r:id="rId6"/>
    <p:sldId id="284" r:id="rId7"/>
    <p:sldId id="287" r:id="rId8"/>
    <p:sldId id="288" r:id="rId9"/>
    <p:sldId id="289" r:id="rId10"/>
    <p:sldId id="259" r:id="rId11"/>
    <p:sldId id="270" r:id="rId12"/>
    <p:sldId id="420" r:id="rId13"/>
    <p:sldId id="415" r:id="rId14"/>
    <p:sldId id="495" r:id="rId15"/>
    <p:sldId id="517" r:id="rId16"/>
    <p:sldId id="475" r:id="rId17"/>
    <p:sldId id="488" r:id="rId18"/>
    <p:sldId id="519" r:id="rId19"/>
    <p:sldId id="520" r:id="rId20"/>
    <p:sldId id="521" r:id="rId21"/>
    <p:sldId id="522" r:id="rId22"/>
    <p:sldId id="523" r:id="rId23"/>
    <p:sldId id="501" r:id="rId24"/>
    <p:sldId id="518" r:id="rId25"/>
    <p:sldId id="486" r:id="rId26"/>
    <p:sldId id="474" r:id="rId27"/>
    <p:sldId id="391"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85"/>
            <p14:sldId id="414"/>
            <p14:sldId id="283"/>
            <p14:sldId id="284"/>
            <p14:sldId id="287"/>
            <p14:sldId id="288"/>
            <p14:sldId id="289"/>
            <p14:sldId id="259"/>
            <p14:sldId id="270"/>
            <p14:sldId id="420"/>
            <p14:sldId id="415"/>
            <p14:sldId id="495"/>
            <p14:sldId id="517"/>
            <p14:sldId id="475"/>
            <p14:sldId id="488"/>
            <p14:sldId id="519"/>
            <p14:sldId id="520"/>
            <p14:sldId id="521"/>
            <p14:sldId id="522"/>
            <p14:sldId id="523"/>
            <p14:sldId id="501"/>
            <p14:sldId id="518"/>
            <p14:sldId id="48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23" autoAdjust="0"/>
    <p:restoredTop sz="94099" autoAdjust="0"/>
  </p:normalViewPr>
  <p:slideViewPr>
    <p:cSldViewPr>
      <p:cViewPr varScale="1">
        <p:scale>
          <a:sx n="117" d="100"/>
          <a:sy n="117" d="100"/>
        </p:scale>
        <p:origin x="81" y="174"/>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March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ln/>
        </p:spPr>
        <p:txBody>
          <a:bodyPr/>
          <a:lstStyle/>
          <a:p>
            <a:r>
              <a:rPr lang="en-US" altLang="en-US"/>
              <a:t>March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802.24-20-0006r0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March 2020</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9/24-19-0003-05-0000-low-latency-communication-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atatracker.ietf.org/wg/raw/abou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24/dcn/19/24-19-0034-01-0000-802-1cf-introduction-to-solutios-for-vertical-applications.docx" TargetMode="External"/><Relationship Id="rId2" Type="http://schemas.openxmlformats.org/officeDocument/2006/relationships/hyperlink" Target="https://mentor.ieee.org/802.24/dcn/19/24-19-0017-03-0000-ieee-802-solutions-for-vertical-applications.docxhttps:/mentor.ieee.org/802.24/dcn/19/24-19-0017-02-0000-ieee-802-solutions-for-vertical-applications.docxhttps:/mentor.ieee.org/802.24/dcn/19/24-19-0017-01-0000-ieee-802-solutions-for-vertical-applications.docx" TargetMode="External"/><Relationship Id="rId1" Type="http://schemas.openxmlformats.org/officeDocument/2006/relationships/slideLayout" Target="../slideLayouts/slideLayout2.xml"/><Relationship Id="rId5" Type="http://schemas.openxmlformats.org/officeDocument/2006/relationships/hyperlink" Target="mailto:hsoh5@etri.re.kr" TargetMode="External"/><Relationship Id="rId4" Type="http://schemas.openxmlformats.org/officeDocument/2006/relationships/hyperlink" Target="https://mentor.ieee.org/802.11/dcn/20/11-20-0013-00-AANI-draft-technical-report-on-interworking-between-3gpp-5g-network-wlan.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March 2020</a:t>
            </a:r>
          </a:p>
          <a:p>
            <a:endParaRPr lang="en-US" dirty="0"/>
          </a:p>
          <a:p>
            <a:r>
              <a:rPr lang="en-US" dirty="0"/>
              <a:t>Atlanta, GA,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914400" y="1828800"/>
            <a:ext cx="10566400" cy="4114800"/>
          </a:xfrm>
        </p:spPr>
        <p:txBody>
          <a:bodyPr>
            <a:normAutofit fontScale="92500" lnSpcReduction="10000"/>
          </a:bodyPr>
          <a:lstStyle/>
          <a:p>
            <a:endParaRPr lang="en-US" dirty="0"/>
          </a:p>
          <a:p>
            <a:r>
              <a:rPr lang="en-US" dirty="0"/>
              <a:t>Approve January TAG minutes</a:t>
            </a:r>
          </a:p>
          <a:p>
            <a:pPr lvl="1"/>
            <a:r>
              <a:rPr lang="en-US" dirty="0"/>
              <a:t>802.24-30-0003r0</a:t>
            </a:r>
          </a:p>
          <a:p>
            <a:pPr lvl="1"/>
            <a:endParaRPr lang="en-US" dirty="0"/>
          </a:p>
          <a:p>
            <a:pPr lvl="2"/>
            <a:endParaRPr lang="en-US" dirty="0"/>
          </a:p>
          <a:p>
            <a:pPr lvl="1"/>
            <a:endParaRPr lang="en-US" dirty="0"/>
          </a:p>
          <a:p>
            <a:pPr lvl="1"/>
            <a:endParaRPr lang="en-US" dirty="0"/>
          </a:p>
          <a:p>
            <a:r>
              <a:rPr lang="en-US" dirty="0"/>
              <a:t>TAG Action Items from January: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Election of Officers</a:t>
            </a:r>
          </a:p>
        </p:txBody>
      </p:sp>
      <p:sp>
        <p:nvSpPr>
          <p:cNvPr id="3" name="Content Placeholder 2"/>
          <p:cNvSpPr>
            <a:spLocks noGrp="1"/>
          </p:cNvSpPr>
          <p:nvPr>
            <p:ph idx="1"/>
          </p:nvPr>
        </p:nvSpPr>
        <p:spPr>
          <a:xfrm>
            <a:off x="914400" y="1905000"/>
            <a:ext cx="9067800" cy="4191000"/>
          </a:xfrm>
        </p:spPr>
        <p:txBody>
          <a:bodyPr>
            <a:normAutofit fontScale="92500" lnSpcReduction="10000"/>
          </a:bodyPr>
          <a:lstStyle/>
          <a:p>
            <a:r>
              <a:rPr lang="en-US" dirty="0"/>
              <a:t>Procedure in 802.24 Operations Manual  document 24-14-0007-00-0000</a:t>
            </a:r>
          </a:p>
          <a:p>
            <a:r>
              <a:rPr lang="en-US" dirty="0"/>
              <a:t>Announced Candidates</a:t>
            </a:r>
          </a:p>
          <a:p>
            <a:pPr lvl="1"/>
            <a:r>
              <a:rPr lang="en-US" dirty="0"/>
              <a:t>Tim Godfrey (Chair)</a:t>
            </a:r>
          </a:p>
          <a:p>
            <a:pPr lvl="1"/>
            <a:r>
              <a:rPr lang="en-US" dirty="0"/>
              <a:t>Ben Rolfe (Vice Chair)</a:t>
            </a:r>
          </a:p>
          <a:p>
            <a:r>
              <a:rPr lang="en-US" dirty="0"/>
              <a:t>Election of Chair</a:t>
            </a:r>
          </a:p>
          <a:p>
            <a:pPr lvl="1"/>
            <a:r>
              <a:rPr lang="en-US" dirty="0"/>
              <a:t>Vote: y/n/a </a:t>
            </a:r>
          </a:p>
          <a:p>
            <a:r>
              <a:rPr lang="en-US" dirty="0"/>
              <a:t>Election of Vice Chair</a:t>
            </a:r>
          </a:p>
          <a:p>
            <a:pPr lvl="1"/>
            <a:r>
              <a:rPr lang="en-US" dirty="0"/>
              <a:t>Vote: y/n/a </a:t>
            </a:r>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370819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Radio Regulatory Items</a:t>
            </a:r>
          </a:p>
        </p:txBody>
      </p:sp>
      <p:sp>
        <p:nvSpPr>
          <p:cNvPr id="7" name="Content Placeholder 6"/>
          <p:cNvSpPr>
            <a:spLocks noGrp="1"/>
          </p:cNvSpPr>
          <p:nvPr>
            <p:ph idx="1"/>
          </p:nvPr>
        </p:nvSpPr>
        <p:spPr>
          <a:xfrm>
            <a:off x="914400" y="1676402"/>
            <a:ext cx="10439400" cy="4799013"/>
          </a:xfrm>
        </p:spPr>
        <p:txBody>
          <a:bodyPr>
            <a:normAutofit/>
          </a:bodyPr>
          <a:lstStyle/>
          <a:p>
            <a:pPr marL="457200" lvl="1" indent="0">
              <a:buNone/>
            </a:pPr>
            <a:endParaRPr lang="en-US" dirty="0"/>
          </a:p>
          <a:p>
            <a:r>
              <a:rPr lang="en-US" dirty="0"/>
              <a:t>Update from 802.18 – Jay Holcomb</a:t>
            </a:r>
          </a:p>
          <a:p>
            <a:pPr lvl="1"/>
            <a:r>
              <a:rPr lang="en-US" dirty="0"/>
              <a:t>WRC-19 ?</a:t>
            </a:r>
          </a:p>
          <a:p>
            <a:pPr lvl="1"/>
            <a:r>
              <a:rPr lang="en-US" dirty="0"/>
              <a:t>FCC – R&amp;O on 6 GHz ?</a:t>
            </a:r>
          </a:p>
          <a:p>
            <a:pPr lvl="1"/>
            <a:endParaRPr lang="en-US" dirty="0"/>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A42A6F1F-89D0-4C7C-88C0-E46BC40C428C}" type="slidenum">
              <a:rPr lang="en-US" altLang="en-US" smtClean="0"/>
              <a:pPr/>
              <a:t>13</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Review</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p:txBody>
          <a:bodyPr/>
          <a:lstStyle/>
          <a:p>
            <a:r>
              <a:rPr lang="en-US" sz="2400" dirty="0"/>
              <a:t>P2413				Ludwig Winkel</a:t>
            </a:r>
          </a:p>
          <a:p>
            <a:r>
              <a:rPr lang="en-US" sz="2400" dirty="0"/>
              <a:t>ATIS TOPS 			Farrokh </a:t>
            </a:r>
            <a:r>
              <a:rPr lang="en-US" sz="2400" dirty="0" err="1"/>
              <a:t>Khatibi</a:t>
            </a:r>
            <a:endParaRPr lang="en-US" sz="2400" dirty="0"/>
          </a:p>
          <a:p>
            <a:r>
              <a:rPr lang="en-US" sz="2400" dirty="0"/>
              <a:t>Wi-Fi Alliance (Informal)		Alan Berkema</a:t>
            </a:r>
          </a:p>
          <a:p>
            <a:r>
              <a:rPr lang="en-US" sz="2400" dirty="0"/>
              <a:t>ZigBee Alliance (Informal)	Ruben Salazar</a:t>
            </a:r>
          </a:p>
          <a:p>
            <a:r>
              <a:rPr lang="en-US" sz="2400" dirty="0"/>
              <a:t>IEEE PSCC TF S6		Marc Lacroix</a:t>
            </a:r>
          </a:p>
          <a:p>
            <a:r>
              <a:rPr lang="en-US" sz="2400" dirty="0"/>
              <a:t>IEEE P2030.5			Bob </a:t>
            </a:r>
            <a:r>
              <a:rPr lang="en-US" sz="2400" dirty="0" err="1"/>
              <a:t>Heile</a:t>
            </a:r>
            <a:r>
              <a:rPr lang="en-US" sz="2400" dirty="0"/>
              <a:t> (tbc)</a:t>
            </a:r>
          </a:p>
          <a:p>
            <a:r>
              <a:rPr lang="en-US" sz="2400" dirty="0"/>
              <a:t>Industrial Internet Consortium	Wael Diab (not active - assign to Chris D</a:t>
            </a:r>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AE770-93A0-4D56-BD3C-AFA7F9D3F1F4}"/>
              </a:ext>
            </a:extLst>
          </p:cNvPr>
          <p:cNvSpPr>
            <a:spLocks noGrp="1"/>
          </p:cNvSpPr>
          <p:nvPr>
            <p:ph type="title"/>
          </p:nvPr>
        </p:nvSpPr>
        <p:spPr/>
        <p:txBody>
          <a:bodyPr/>
          <a:lstStyle/>
          <a:p>
            <a:r>
              <a:rPr lang="en-US" dirty="0"/>
              <a:t>SEPA request for update to Wireless Matrix</a:t>
            </a:r>
          </a:p>
        </p:txBody>
      </p:sp>
      <p:sp>
        <p:nvSpPr>
          <p:cNvPr id="3" name="Content Placeholder 2">
            <a:extLst>
              <a:ext uri="{FF2B5EF4-FFF2-40B4-BE49-F238E27FC236}">
                <a16:creationId xmlns:a16="http://schemas.microsoft.com/office/drawing/2014/main" id="{EBD080CD-4925-4DF5-99D3-96FCB0C06DF5}"/>
              </a:ext>
            </a:extLst>
          </p:cNvPr>
          <p:cNvSpPr>
            <a:spLocks noGrp="1"/>
          </p:cNvSpPr>
          <p:nvPr>
            <p:ph idx="1"/>
          </p:nvPr>
        </p:nvSpPr>
        <p:spPr>
          <a:xfrm>
            <a:off x="914400" y="1981200"/>
            <a:ext cx="10566400" cy="4114800"/>
          </a:xfrm>
        </p:spPr>
        <p:txBody>
          <a:bodyPr/>
          <a:lstStyle/>
          <a:p>
            <a:r>
              <a:rPr lang="en-US" dirty="0"/>
              <a:t>Document started as SGIP PAP2 resource 6 years ago</a:t>
            </a:r>
          </a:p>
          <a:p>
            <a:endParaRPr lang="en-US" dirty="0"/>
          </a:p>
          <a:p>
            <a:r>
              <a:rPr lang="en-US" dirty="0"/>
              <a:t>Last version provided by 802.24:</a:t>
            </a:r>
          </a:p>
          <a:p>
            <a:pPr lvl="1"/>
            <a:r>
              <a:rPr lang="en-US" dirty="0"/>
              <a:t>24-18-0028-00-sgtg-wireless-characteristics-matrix-update-2018-08-29-Draft-dot24edits.xlsx</a:t>
            </a:r>
          </a:p>
          <a:p>
            <a:endParaRPr lang="en-US" dirty="0"/>
          </a:p>
          <a:p>
            <a:endParaRPr lang="en-US" dirty="0"/>
          </a:p>
        </p:txBody>
      </p:sp>
      <p:sp>
        <p:nvSpPr>
          <p:cNvPr id="4" name="Footer Placeholder 3">
            <a:extLst>
              <a:ext uri="{FF2B5EF4-FFF2-40B4-BE49-F238E27FC236}">
                <a16:creationId xmlns:a16="http://schemas.microsoft.com/office/drawing/2014/main" id="{75D1E84F-CB05-4939-A850-D2FC63D4AA8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3EC185-3CFA-489A-8697-F806290332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095328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fontScale="77500" lnSpcReduction="20000"/>
          </a:bodyPr>
          <a:lstStyle/>
          <a:p>
            <a:r>
              <a:rPr lang="en-US" dirty="0"/>
              <a:t>Achieving low latency with IEEE 802 standards</a:t>
            </a:r>
          </a:p>
          <a:p>
            <a:pPr lvl="1"/>
            <a:r>
              <a:rPr lang="en-US" dirty="0"/>
              <a:t>Including wired and wireless communications</a:t>
            </a:r>
          </a:p>
          <a:p>
            <a:pPr lvl="1"/>
            <a:r>
              <a:rPr lang="en-US" dirty="0"/>
              <a:t>An alternative (or complement) to 5G URLLC</a:t>
            </a:r>
          </a:p>
          <a:p>
            <a:r>
              <a:rPr lang="en-US" dirty="0"/>
              <a:t>A set of vertical applications enabled by low latency</a:t>
            </a:r>
          </a:p>
          <a:p>
            <a:r>
              <a:rPr lang="en-US" dirty="0"/>
              <a:t>The challenges of reliable low latency in unlicensed spectrum.  </a:t>
            </a:r>
          </a:p>
          <a:p>
            <a:pPr lvl="1"/>
            <a:r>
              <a:rPr lang="en-US" dirty="0"/>
              <a:t>Adapting TSN’s “FRER” feature</a:t>
            </a:r>
          </a:p>
          <a:p>
            <a:pPr lvl="1"/>
            <a:r>
              <a:rPr lang="en-US" dirty="0"/>
              <a:t>Adapting 802 wireless to licensed spectrum?</a:t>
            </a:r>
          </a:p>
          <a:p>
            <a:pPr lvl="1"/>
            <a:r>
              <a:rPr lang="en-US" dirty="0"/>
              <a:t>Operating over multiple bands or channels?</a:t>
            </a:r>
          </a:p>
          <a:p>
            <a:r>
              <a:rPr lang="en-US" dirty="0"/>
              <a:t>Special cases for high data rates for immersive video</a:t>
            </a:r>
          </a:p>
          <a:p>
            <a:endParaRPr lang="en-US" dirty="0"/>
          </a:p>
          <a:p>
            <a:r>
              <a:rPr lang="en-US" dirty="0"/>
              <a:t>Latest Draft is </a:t>
            </a:r>
            <a:r>
              <a:rPr lang="en-US" dirty="0">
                <a:hlinkClick r:id="rId2"/>
              </a:rPr>
              <a:t>802.24-19-0003r5</a:t>
            </a:r>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53063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F315-F810-4D64-A691-A55E9D45772C}"/>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D146FED7-F909-48D0-B0F1-1F32F3555FDE}"/>
              </a:ext>
            </a:extLst>
          </p:cNvPr>
          <p:cNvSpPr>
            <a:spLocks noGrp="1"/>
          </p:cNvSpPr>
          <p:nvPr>
            <p:ph idx="1"/>
          </p:nvPr>
        </p:nvSpPr>
        <p:spPr/>
        <p:txBody>
          <a:bodyPr>
            <a:normAutofit fontScale="47500" lnSpcReduction="20000"/>
          </a:bodyPr>
          <a:lstStyle/>
          <a:p>
            <a:r>
              <a:rPr lang="en-US" dirty="0"/>
              <a:t>Individuals from 802.21 interested in AR/VR to provide text contributions</a:t>
            </a:r>
          </a:p>
          <a:p>
            <a:endParaRPr lang="en-US" dirty="0"/>
          </a:p>
          <a:p>
            <a:r>
              <a:rPr lang="en-US" dirty="0"/>
              <a:t>Need volunteers to pare down AR/VR section to limit scope to Low Latency networking concepts. </a:t>
            </a:r>
          </a:p>
          <a:p>
            <a:endParaRPr lang="en-US" dirty="0"/>
          </a:p>
          <a:p>
            <a:r>
              <a:rPr lang="en-US" dirty="0"/>
              <a:t>A topic to explore is the relationship between high throughput and low latency. Can you have low latency without high bandwidth? </a:t>
            </a:r>
          </a:p>
          <a:p>
            <a:r>
              <a:rPr lang="en-US" dirty="0"/>
              <a:t>Can we follow the example of 5G URLLC? </a:t>
            </a:r>
          </a:p>
          <a:p>
            <a:endParaRPr lang="en-US" dirty="0"/>
          </a:p>
          <a:p>
            <a:r>
              <a:rPr lang="en-US" dirty="0"/>
              <a:t>This can be seen as alternative to 5G approaches, but standards-based and lower cost to use.</a:t>
            </a:r>
          </a:p>
          <a:p>
            <a:pPr lvl="1"/>
            <a:r>
              <a:rPr lang="en-US" dirty="0"/>
              <a:t>Show how Wi-Fi technology can provide an equally good or better result and performance (bandwidth and low jitter and low latency)</a:t>
            </a:r>
          </a:p>
          <a:p>
            <a:r>
              <a:rPr lang="en-US" dirty="0"/>
              <a:t>Map identified uses cases on to various IEEE 802 standards.</a:t>
            </a:r>
          </a:p>
          <a:p>
            <a:r>
              <a:rPr lang="en-US" dirty="0"/>
              <a:t>Tie low latency to 802.1 TSN – how can 802.1 TSN functionality be carried into other MAC/PHY standards. </a:t>
            </a:r>
          </a:p>
          <a:p>
            <a:pPr lvl="1"/>
            <a:r>
              <a:rPr lang="en-US" dirty="0"/>
              <a:t>Follow collaboration of 802.11be with 802.1 TSN – there are gaps in expectations from 802.11 and TSN. </a:t>
            </a:r>
          </a:p>
          <a:p>
            <a:pPr lvl="1"/>
            <a:r>
              <a:rPr lang="en-US" dirty="0"/>
              <a:t>Discuss how FRER could compensate for lack of reliability/predictability of unlicensed spectrum</a:t>
            </a:r>
          </a:p>
          <a:p>
            <a:pPr lvl="1"/>
            <a:endParaRPr lang="en-US" dirty="0"/>
          </a:p>
          <a:p>
            <a:r>
              <a:rPr lang="en-US" dirty="0"/>
              <a:t>Trim down section 6 from RTA TIG. – action Allen. </a:t>
            </a:r>
          </a:p>
          <a:p>
            <a:r>
              <a:rPr lang="en-US" dirty="0"/>
              <a:t>Max could review section on relation of TSN to 802.11</a:t>
            </a:r>
          </a:p>
          <a:p>
            <a:endParaRPr lang="en-US" dirty="0"/>
          </a:p>
        </p:txBody>
      </p:sp>
      <p:sp>
        <p:nvSpPr>
          <p:cNvPr id="4" name="Footer Placeholder 3">
            <a:extLst>
              <a:ext uri="{FF2B5EF4-FFF2-40B4-BE49-F238E27FC236}">
                <a16:creationId xmlns:a16="http://schemas.microsoft.com/office/drawing/2014/main" id="{F342D73E-05D6-4960-93E8-46A865A33D7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429D234-ABE2-4202-8EA6-6EEB2D0E1B5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6831491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68436-C30F-4404-B57F-95A59170A5AD}"/>
              </a:ext>
            </a:extLst>
          </p:cNvPr>
          <p:cNvSpPr>
            <a:spLocks noGrp="1"/>
          </p:cNvSpPr>
          <p:nvPr>
            <p:ph type="title"/>
          </p:nvPr>
        </p:nvSpPr>
        <p:spPr/>
        <p:txBody>
          <a:bodyPr/>
          <a:lstStyle/>
          <a:p>
            <a:r>
              <a:rPr lang="en-US" dirty="0"/>
              <a:t>Low Latency – Collaboration with TSN</a:t>
            </a:r>
          </a:p>
        </p:txBody>
      </p:sp>
      <p:sp>
        <p:nvSpPr>
          <p:cNvPr id="3" name="Content Placeholder 2">
            <a:extLst>
              <a:ext uri="{FF2B5EF4-FFF2-40B4-BE49-F238E27FC236}">
                <a16:creationId xmlns:a16="http://schemas.microsoft.com/office/drawing/2014/main" id="{6F300148-E1ED-4548-8E58-1B51C9A12B6C}"/>
              </a:ext>
            </a:extLst>
          </p:cNvPr>
          <p:cNvSpPr>
            <a:spLocks noGrp="1"/>
          </p:cNvSpPr>
          <p:nvPr>
            <p:ph idx="1"/>
          </p:nvPr>
        </p:nvSpPr>
        <p:spPr/>
        <p:txBody>
          <a:bodyPr/>
          <a:lstStyle/>
          <a:p>
            <a:r>
              <a:rPr lang="en-US" dirty="0"/>
              <a:t>Joint Session with 802.1 TSN</a:t>
            </a:r>
          </a:p>
          <a:p>
            <a:r>
              <a:rPr lang="en-US" dirty="0"/>
              <a:t>Wednesday 5:30pm</a:t>
            </a:r>
          </a:p>
          <a:p>
            <a:endParaRPr lang="en-US" dirty="0"/>
          </a:p>
        </p:txBody>
      </p:sp>
      <p:sp>
        <p:nvSpPr>
          <p:cNvPr id="4" name="Footer Placeholder 3">
            <a:extLst>
              <a:ext uri="{FF2B5EF4-FFF2-40B4-BE49-F238E27FC236}">
                <a16:creationId xmlns:a16="http://schemas.microsoft.com/office/drawing/2014/main" id="{E22B2885-6AA7-49EB-AE8B-BAA1E05F05F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A0D35BB-83BE-494B-8863-31F8F163CE23}"/>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442256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2530337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1676400"/>
            <a:ext cx="10439400" cy="4495800"/>
          </a:xfrm>
          <a:ln/>
        </p:spPr>
        <p:txBody>
          <a:bodyPr>
            <a:normAutofit fontScale="700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27 Voting Members</a:t>
            </a:r>
          </a:p>
          <a:p>
            <a:pPr marL="342900" lvl="1" indent="-342900">
              <a:buFontTx/>
              <a:buChar char="•"/>
            </a:pPr>
            <a:r>
              <a:rPr lang="en-US" altLang="en-US" dirty="0"/>
              <a:t>Agenda: 	</a:t>
            </a:r>
            <a:r>
              <a:rPr lang="en-US" dirty="0"/>
              <a:t>24-20-0001-00</a:t>
            </a:r>
            <a:endParaRPr lang="en-US" altLang="en-US" dirty="0"/>
          </a:p>
          <a:p>
            <a:r>
              <a:rPr lang="en-US" altLang="en-US" dirty="0"/>
              <a:t>Meetings for the Week</a:t>
            </a:r>
          </a:p>
          <a:p>
            <a:pPr lvl="1"/>
            <a:r>
              <a:rPr lang="en-US" altLang="en-US" dirty="0"/>
              <a:t>Tuesday PM2		24</a:t>
            </a:r>
          </a:p>
          <a:p>
            <a:pPr lvl="1"/>
            <a:r>
              <a:rPr lang="en-US" altLang="en-US" dirty="0"/>
              <a:t>Wednesday PM2		24</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White Paper</a:t>
            </a:r>
          </a:p>
        </p:txBody>
      </p:sp>
      <p:sp>
        <p:nvSpPr>
          <p:cNvPr id="3" name="Content Placeholder 2"/>
          <p:cNvSpPr>
            <a:spLocks noGrp="1"/>
          </p:cNvSpPr>
          <p:nvPr>
            <p:ph idx="1"/>
          </p:nvPr>
        </p:nvSpPr>
        <p:spPr>
          <a:xfrm>
            <a:off x="1066800" y="1752600"/>
            <a:ext cx="10210800" cy="4343400"/>
          </a:xfrm>
        </p:spPr>
        <p:txBody>
          <a:bodyPr>
            <a:normAutofit fontScale="70000" lnSpcReduction="20000"/>
          </a:bodyPr>
          <a:lstStyle/>
          <a:p>
            <a:r>
              <a:rPr lang="en-US" dirty="0"/>
              <a:t>Status and development of IoT White paper</a:t>
            </a:r>
          </a:p>
          <a:p>
            <a:pPr lvl="1"/>
            <a:r>
              <a:rPr lang="en-US" dirty="0">
                <a:hlinkClick r:id="rId2"/>
              </a:rPr>
              <a:t>802.24-17-0036r2</a:t>
            </a:r>
            <a:endParaRPr lang="en-US" dirty="0"/>
          </a:p>
          <a:p>
            <a:pPr lvl="1"/>
            <a:r>
              <a:rPr lang="en-US" dirty="0"/>
              <a:t>Ludwig is developing some related materials. </a:t>
            </a:r>
          </a:p>
          <a:p>
            <a:pPr lvl="1"/>
            <a:r>
              <a:rPr lang="en-US" dirty="0"/>
              <a:t>Can we pull new developments from P2413 into this white paper?</a:t>
            </a:r>
          </a:p>
          <a:p>
            <a:pPr lvl="1"/>
            <a:r>
              <a:rPr lang="en-US" dirty="0"/>
              <a:t>Single Pair Ethernet and PODL </a:t>
            </a:r>
          </a:p>
          <a:p>
            <a:pPr lvl="1"/>
            <a:r>
              <a:rPr lang="en-US" dirty="0"/>
              <a:t>These will be included in the overall IoT White Paper</a:t>
            </a:r>
          </a:p>
          <a:p>
            <a:pPr lvl="1"/>
            <a:endParaRPr lang="en-US" dirty="0"/>
          </a:p>
          <a:p>
            <a:r>
              <a:rPr lang="en-US" dirty="0"/>
              <a:t>Ludwig will provide an update on P2413 and IEC topics</a:t>
            </a:r>
          </a:p>
          <a:p>
            <a:pPr lvl="1"/>
            <a:r>
              <a:rPr lang="en-US" dirty="0"/>
              <a:t>We will continue to re-structure and advance with more wireless WG materials. </a:t>
            </a:r>
          </a:p>
          <a:p>
            <a:pPr lvl="1"/>
            <a:r>
              <a:rPr lang="en-US" dirty="0"/>
              <a:t>Now approved in May, but not yet published. </a:t>
            </a:r>
          </a:p>
          <a:p>
            <a:pPr lvl="1"/>
            <a:r>
              <a:rPr lang="en-US" dirty="0"/>
              <a:t>New PAR for 2413.1</a:t>
            </a:r>
          </a:p>
          <a:p>
            <a:pPr lvl="1"/>
            <a:r>
              <a:rPr lang="en-US" dirty="0"/>
              <a:t>New PAR 2413.2  Power Distribution IoT. </a:t>
            </a:r>
          </a:p>
          <a:p>
            <a:pPr lvl="1"/>
            <a:endParaRPr lang="en-US" dirty="0"/>
          </a:p>
          <a:p>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7F1B7-3D33-442D-B5D3-777E6F16A6CB}"/>
              </a:ext>
            </a:extLst>
          </p:cNvPr>
          <p:cNvSpPr>
            <a:spLocks noGrp="1"/>
          </p:cNvSpPr>
          <p:nvPr>
            <p:ph type="title"/>
          </p:nvPr>
        </p:nvSpPr>
        <p:spPr/>
        <p:txBody>
          <a:bodyPr/>
          <a:lstStyle/>
          <a:p>
            <a:r>
              <a:rPr lang="en-US" dirty="0"/>
              <a:t>Building engagement in TG2 IoT</a:t>
            </a:r>
          </a:p>
        </p:txBody>
      </p:sp>
      <p:sp>
        <p:nvSpPr>
          <p:cNvPr id="3" name="Content Placeholder 2">
            <a:extLst>
              <a:ext uri="{FF2B5EF4-FFF2-40B4-BE49-F238E27FC236}">
                <a16:creationId xmlns:a16="http://schemas.microsoft.com/office/drawing/2014/main" id="{C0210C3B-E035-45EA-A195-255328F6C358}"/>
              </a:ext>
            </a:extLst>
          </p:cNvPr>
          <p:cNvSpPr>
            <a:spLocks noGrp="1"/>
          </p:cNvSpPr>
          <p:nvPr>
            <p:ph idx="1"/>
          </p:nvPr>
        </p:nvSpPr>
        <p:spPr/>
        <p:txBody>
          <a:bodyPr>
            <a:normAutofit fontScale="92500"/>
          </a:bodyPr>
          <a:lstStyle/>
          <a:p>
            <a:r>
              <a:rPr lang="en-US" dirty="0"/>
              <a:t>Discussion on plan and new activities for IoT task group and broader engagement</a:t>
            </a:r>
          </a:p>
          <a:p>
            <a:r>
              <a:rPr lang="en-US" dirty="0"/>
              <a:t>What are the IoT activities in IEEE 802?</a:t>
            </a:r>
          </a:p>
          <a:p>
            <a:pPr lvl="1"/>
            <a:r>
              <a:rPr lang="en-US" dirty="0"/>
              <a:t>802.15.4 – Wi-SUN is going after IoT in addition to Smart Grid</a:t>
            </a:r>
          </a:p>
          <a:p>
            <a:pPr lvl="1"/>
            <a:r>
              <a:rPr lang="en-US" dirty="0"/>
              <a:t>802.15.4w – LPWA another IoT focus</a:t>
            </a:r>
          </a:p>
          <a:p>
            <a:pPr lvl="1"/>
            <a:r>
              <a:rPr lang="en-US" dirty="0"/>
              <a:t>802.11ah (</a:t>
            </a:r>
            <a:r>
              <a:rPr lang="en-US" dirty="0" err="1"/>
              <a:t>Halow</a:t>
            </a:r>
            <a:r>
              <a:rPr lang="en-US" dirty="0"/>
              <a:t>), 802.11ba (WUR)</a:t>
            </a:r>
          </a:p>
          <a:p>
            <a:r>
              <a:rPr lang="en-US" dirty="0"/>
              <a:t>Can we find volunteers to contribute to IoT white paper?</a:t>
            </a:r>
          </a:p>
          <a:p>
            <a:pPr lvl="1"/>
            <a:r>
              <a:rPr lang="en-US" dirty="0"/>
              <a:t>Content from long-awaited WFA HaLow white paper?</a:t>
            </a:r>
          </a:p>
        </p:txBody>
      </p:sp>
      <p:sp>
        <p:nvSpPr>
          <p:cNvPr id="4" name="Footer Placeholder 3">
            <a:extLst>
              <a:ext uri="{FF2B5EF4-FFF2-40B4-BE49-F238E27FC236}">
                <a16:creationId xmlns:a16="http://schemas.microsoft.com/office/drawing/2014/main" id="{4319C60E-93D7-40F3-970F-022FE91963A9}"/>
              </a:ext>
            </a:extLst>
          </p:cNvPr>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335CB93-42E2-403B-9D03-68B8D89124BC}"/>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2575436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4F296-D417-4FB9-AF89-53595AABC891}"/>
              </a:ext>
            </a:extLst>
          </p:cNvPr>
          <p:cNvSpPr>
            <a:spLocks noGrp="1"/>
          </p:cNvSpPr>
          <p:nvPr>
            <p:ph type="title"/>
          </p:nvPr>
        </p:nvSpPr>
        <p:spPr/>
        <p:txBody>
          <a:bodyPr/>
          <a:lstStyle/>
          <a:p>
            <a:r>
              <a:rPr lang="en-US" dirty="0"/>
              <a:t>Single Pair Ethernet white paper</a:t>
            </a:r>
          </a:p>
        </p:txBody>
      </p:sp>
      <p:sp>
        <p:nvSpPr>
          <p:cNvPr id="3" name="Content Placeholder 2">
            <a:extLst>
              <a:ext uri="{FF2B5EF4-FFF2-40B4-BE49-F238E27FC236}">
                <a16:creationId xmlns:a16="http://schemas.microsoft.com/office/drawing/2014/main" id="{EAE42A43-33C7-45A4-9576-DB9D0F1614D7}"/>
              </a:ext>
            </a:extLst>
          </p:cNvPr>
          <p:cNvSpPr>
            <a:spLocks noGrp="1"/>
          </p:cNvSpPr>
          <p:nvPr>
            <p:ph idx="1"/>
          </p:nvPr>
        </p:nvSpPr>
        <p:spPr/>
        <p:txBody>
          <a:bodyPr/>
          <a:lstStyle/>
          <a:p>
            <a:r>
              <a:rPr lang="en-US" dirty="0"/>
              <a:t>IEEE editors waiting for revision in Word format</a:t>
            </a:r>
          </a:p>
          <a:p>
            <a:r>
              <a:rPr lang="en-US" dirty="0"/>
              <a:t>Will include materials on PODL</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B6C682E7-3593-413C-A728-311E082EB2F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33F6A7C-51A0-4235-ACC2-363D27DB609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9561699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a:t>
            </a:r>
            <a:br>
              <a:rPr lang="en-US" dirty="0"/>
            </a:br>
            <a:r>
              <a:rPr lang="en-US" dirty="0"/>
              <a:t>TAG</a:t>
            </a:r>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494893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37DD00-8CDD-4095-9529-C962E267BB06}"/>
              </a:ext>
            </a:extLst>
          </p:cNvPr>
          <p:cNvSpPr>
            <a:spLocks noGrp="1"/>
          </p:cNvSpPr>
          <p:nvPr>
            <p:ph type="title"/>
          </p:nvPr>
        </p:nvSpPr>
        <p:spPr/>
        <p:txBody>
          <a:bodyPr/>
          <a:lstStyle/>
          <a:p>
            <a:r>
              <a:rPr lang="en-US" dirty="0"/>
              <a:t>WG Review: IETF Reliable and Available Wireless</a:t>
            </a:r>
          </a:p>
        </p:txBody>
      </p:sp>
      <p:sp>
        <p:nvSpPr>
          <p:cNvPr id="7" name="Content Placeholder 6">
            <a:extLst>
              <a:ext uri="{FF2B5EF4-FFF2-40B4-BE49-F238E27FC236}">
                <a16:creationId xmlns:a16="http://schemas.microsoft.com/office/drawing/2014/main" id="{673C0CA2-FA30-49CE-B11F-82AB081A49D2}"/>
              </a:ext>
            </a:extLst>
          </p:cNvPr>
          <p:cNvSpPr>
            <a:spLocks noGrp="1"/>
          </p:cNvSpPr>
          <p:nvPr>
            <p:ph idx="1"/>
          </p:nvPr>
        </p:nvSpPr>
        <p:spPr/>
        <p:txBody>
          <a:bodyPr/>
          <a:lstStyle/>
          <a:p>
            <a:r>
              <a:rPr lang="en-US" dirty="0">
                <a:hlinkClick r:id="rId2"/>
              </a:rPr>
              <a:t>https://datatracker.ietf.org/wg/raw/about/</a:t>
            </a:r>
            <a:endParaRPr lang="en-US" dirty="0"/>
          </a:p>
          <a:p>
            <a:endParaRPr lang="en-US" dirty="0"/>
          </a:p>
          <a:p>
            <a:endParaRPr lang="en-US" dirty="0"/>
          </a:p>
          <a:p>
            <a:endParaRPr lang="en-US" dirty="0"/>
          </a:p>
          <a:p>
            <a:endParaRPr lang="en-US" dirty="0"/>
          </a:p>
          <a:p>
            <a:endParaRPr lang="en-US" dirty="0"/>
          </a:p>
          <a:p>
            <a:r>
              <a:rPr lang="en-US" dirty="0"/>
              <a:t>Internal coordination between 802.24, 802.1 TSN, 802.11be, 802.15 IG DEP?</a:t>
            </a:r>
          </a:p>
        </p:txBody>
      </p:sp>
      <p:sp>
        <p:nvSpPr>
          <p:cNvPr id="4" name="Footer Placeholder 3">
            <a:extLst>
              <a:ext uri="{FF2B5EF4-FFF2-40B4-BE49-F238E27FC236}">
                <a16:creationId xmlns:a16="http://schemas.microsoft.com/office/drawing/2014/main" id="{F356AA9D-0B31-41AF-8C04-C6426711C89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5E52A03-DB9B-490D-8CFF-90B2D3E74FC4}"/>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24</a:t>
            </a:fld>
            <a:endParaRPr lang="en-US" altLang="en-US"/>
          </a:p>
        </p:txBody>
      </p:sp>
      <p:pic>
        <p:nvPicPr>
          <p:cNvPr id="8" name="Picture 7">
            <a:extLst>
              <a:ext uri="{FF2B5EF4-FFF2-40B4-BE49-F238E27FC236}">
                <a16:creationId xmlns:a16="http://schemas.microsoft.com/office/drawing/2014/main" id="{E87FE5BC-8100-4EC1-88DE-955A3DA9ACCB}"/>
              </a:ext>
            </a:extLst>
          </p:cNvPr>
          <p:cNvPicPr>
            <a:picLocks noChangeAspect="1"/>
          </p:cNvPicPr>
          <p:nvPr/>
        </p:nvPicPr>
        <p:blipFill>
          <a:blip r:embed="rId3"/>
          <a:stretch>
            <a:fillRect/>
          </a:stretch>
        </p:blipFill>
        <p:spPr>
          <a:xfrm>
            <a:off x="3810000" y="2593832"/>
            <a:ext cx="7239000" cy="2473025"/>
          </a:xfrm>
          <a:prstGeom prst="rect">
            <a:avLst/>
          </a:prstGeom>
        </p:spPr>
      </p:pic>
    </p:spTree>
    <p:extLst>
      <p:ext uri="{BB962C8B-B14F-4D97-AF65-F5344CB8AC3E}">
        <p14:creationId xmlns:p14="http://schemas.microsoft.com/office/powerpoint/2010/main" val="29683561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p:txBody>
          <a:bodyPr>
            <a:normAutofit fontScale="55000" lnSpcReduction="20000"/>
          </a:bodyPr>
          <a:lstStyle/>
          <a:p>
            <a:r>
              <a:rPr lang="en-US" dirty="0"/>
              <a:t>Previously called “Network Integration”</a:t>
            </a:r>
          </a:p>
          <a:p>
            <a:r>
              <a:rPr lang="en-US" dirty="0"/>
              <a:t>Draft White Paper is posted as </a:t>
            </a:r>
            <a:r>
              <a:rPr lang="en-US" dirty="0">
                <a:hlinkClick r:id="rId2"/>
              </a:rPr>
              <a:t>IEEE802-24/19-0017r3</a:t>
            </a:r>
            <a:endParaRPr lang="en-US" dirty="0"/>
          </a:p>
          <a:p>
            <a:pPr lvl="1"/>
            <a:endParaRPr lang="en-US" dirty="0"/>
          </a:p>
          <a:p>
            <a:r>
              <a:rPr lang="en-US" dirty="0"/>
              <a:t>Input from Max Riegel</a:t>
            </a:r>
          </a:p>
          <a:p>
            <a:pPr lvl="1"/>
            <a:r>
              <a:rPr lang="en-US" dirty="0">
                <a:hlinkClick r:id="rId3"/>
              </a:rPr>
              <a:t>802.24-19-0034r1 </a:t>
            </a:r>
            <a:endParaRPr lang="en-US" dirty="0"/>
          </a:p>
          <a:p>
            <a:pPr lvl="1"/>
            <a:endParaRPr lang="en-US" dirty="0"/>
          </a:p>
          <a:p>
            <a:pPr lvl="1"/>
            <a:endParaRPr lang="en-US" dirty="0"/>
          </a:p>
          <a:p>
            <a:r>
              <a:rPr lang="en-US" dirty="0"/>
              <a:t>Discussion</a:t>
            </a:r>
          </a:p>
          <a:p>
            <a:pPr lvl="1"/>
            <a:r>
              <a:rPr lang="en-US" dirty="0"/>
              <a:t>802.11 AANI, report talking about using 802.1CF model for how an 802 radio technology could be integrated with 5G Core. </a:t>
            </a:r>
          </a:p>
          <a:p>
            <a:pPr lvl="1"/>
            <a:r>
              <a:rPr lang="en-US" dirty="0"/>
              <a:t>Review for applicability to this white paper, and invite the author(s) to attend next session.</a:t>
            </a:r>
          </a:p>
          <a:p>
            <a:pPr lvl="1"/>
            <a:r>
              <a:rPr lang="en-US" dirty="0">
                <a:hlinkClick r:id="rId4"/>
              </a:rPr>
              <a:t>11-20-0013-00-AANI-draft-technical-report-on-interworking-between-3gpp-5g-network-wlan</a:t>
            </a:r>
            <a:endParaRPr lang="en-US" dirty="0"/>
          </a:p>
          <a:p>
            <a:pPr lvl="2"/>
            <a:r>
              <a:rPr lang="en-US" dirty="0"/>
              <a:t>Author -  </a:t>
            </a:r>
            <a:r>
              <a:rPr lang="en-GB" dirty="0">
                <a:hlinkClick r:id="rId5"/>
              </a:rPr>
              <a:t>hsoh5@etri.re.kr</a:t>
            </a:r>
            <a:endParaRPr lang="en-GB" dirty="0"/>
          </a:p>
          <a:p>
            <a:pPr lvl="2"/>
            <a:r>
              <a:rPr lang="en-US" dirty="0"/>
              <a:t>May not attend March 2020 meeting due to COVID-19 </a:t>
            </a:r>
          </a:p>
          <a:p>
            <a:pPr lvl="1"/>
            <a:r>
              <a:rPr lang="en-US" dirty="0"/>
              <a:t>This is on integration of 802 into 3GPP, rather than using IEEE 802 as an alternative to, but could be a worthwhile “counterpoint” concept for the paper.</a:t>
            </a:r>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6883324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2020 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752600"/>
            <a:ext cx="10668000" cy="4495800"/>
          </a:xfrm>
        </p:spPr>
        <p:txBody>
          <a:bodyPr>
            <a:normAutofit fontScale="62500" lnSpcReduction="20000"/>
          </a:bodyPr>
          <a:lstStyle/>
          <a:p>
            <a:endParaRPr lang="en-US" dirty="0"/>
          </a:p>
          <a:p>
            <a:r>
              <a:rPr lang="en-US" dirty="0"/>
              <a:t>A whitepaper/document for application-specific use cases of Sub 1GHz standards 802.15.4g and 802.11ah. Identifying where each standard is most suitable, and how to make best use of mechanisms proposed in 802.19.3 TG. </a:t>
            </a:r>
          </a:p>
          <a:p>
            <a:pPr lvl="1"/>
            <a:r>
              <a:rPr lang="en-US" dirty="0"/>
              <a:t>Can this also include applying 802.15.4s in sub-1GHz spectrum?</a:t>
            </a:r>
          </a:p>
          <a:p>
            <a:pPr lvl="1"/>
            <a:r>
              <a:rPr lang="en-US" dirty="0"/>
              <a:t>1H 2020 for starting, depending on 802.19.3 progress</a:t>
            </a:r>
          </a:p>
          <a:p>
            <a:pPr lvl="2"/>
            <a:r>
              <a:rPr lang="en-US" dirty="0"/>
              <a:t>19.3 draft for informal review at end of 2019.  LB following January 2020 meeting. SA Ballot before July. </a:t>
            </a:r>
          </a:p>
          <a:p>
            <a:pPr lvl="2"/>
            <a:r>
              <a:rPr lang="en-US" dirty="0"/>
              <a:t>Contributors to 19.3 would be interested in contributing to this work. </a:t>
            </a:r>
          </a:p>
          <a:p>
            <a:pPr lvl="1"/>
            <a:r>
              <a:rPr lang="en-US" dirty="0"/>
              <a:t>Plan to ramp up work during 2020 as balloting on 19.3 completes.</a:t>
            </a:r>
          </a:p>
          <a:p>
            <a:pPr lvl="1"/>
            <a:endParaRPr lang="en-US" dirty="0"/>
          </a:p>
          <a:p>
            <a:r>
              <a:rPr lang="en-US" dirty="0"/>
              <a:t>TBD</a:t>
            </a:r>
          </a:p>
          <a:p>
            <a:pPr lvl="1"/>
            <a:r>
              <a:rPr lang="en-US" dirty="0"/>
              <a:t>802.24 white paper on IoT and P2413  </a:t>
            </a:r>
          </a:p>
          <a:p>
            <a:pPr lvl="2"/>
            <a:r>
              <a:rPr lang="en-US" dirty="0"/>
              <a:t>Need to study what the new P2413 projects are about. </a:t>
            </a:r>
          </a:p>
          <a:p>
            <a:pPr lvl="1"/>
            <a:endParaRPr lang="en-US" dirty="0"/>
          </a:p>
          <a:p>
            <a:pPr lvl="1"/>
            <a:r>
              <a:rPr lang="en-US" dirty="0"/>
              <a:t>Update of first Smart Grid white paper to address latest amendments of 802.15.4 u, v, w, x, y, </a:t>
            </a:r>
            <a:r>
              <a:rPr lang="en-US" dirty="0" err="1"/>
              <a:t>Revmd</a:t>
            </a:r>
            <a:endParaRPr lang="en-US" dirty="0"/>
          </a:p>
          <a:p>
            <a:pPr lvl="2"/>
            <a:r>
              <a:rPr lang="en-US" dirty="0"/>
              <a:t>Get the 802.15.4 experts back once </a:t>
            </a:r>
            <a:r>
              <a:rPr lang="en-US" dirty="0" err="1"/>
              <a:t>RevMd</a:t>
            </a:r>
            <a:r>
              <a:rPr lang="en-US" dirty="0"/>
              <a:t> goes to balloting.  Try to work on scheduling to avoid conflicts. </a:t>
            </a:r>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800"/>
            <a:ext cx="10439400" cy="4267200"/>
          </a:xfrm>
        </p:spPr>
        <p:txBody>
          <a:bodyPr>
            <a:normAutofit/>
          </a:bodyPr>
          <a:lstStyle/>
          <a:p>
            <a:r>
              <a:rPr lang="en-US" dirty="0"/>
              <a:t>Action Items from this meeting</a:t>
            </a:r>
          </a:p>
          <a:p>
            <a:pPr lvl="1"/>
            <a:r>
              <a:rPr lang="en-US" dirty="0"/>
              <a:t>None</a:t>
            </a:r>
          </a:p>
          <a:p>
            <a:pPr lvl="1"/>
            <a:endParaRPr lang="en-US" dirty="0"/>
          </a:p>
          <a:p>
            <a:r>
              <a:rPr lang="en-US" dirty="0"/>
              <a:t>Any New Business?</a:t>
            </a:r>
          </a:p>
          <a:p>
            <a:pPr lvl="1"/>
            <a:endParaRPr lang="en-US" dirty="0"/>
          </a:p>
          <a:p>
            <a:pPr lvl="1"/>
            <a:endParaRPr lang="en-US" dirty="0"/>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3</a:t>
            </a:fld>
            <a:endParaRPr lang="en-US" altLang="en-US"/>
          </a:p>
        </p:txBody>
      </p:sp>
      <p:graphicFrame>
        <p:nvGraphicFramePr>
          <p:cNvPr id="6" name="Table 5">
            <a:extLst>
              <a:ext uri="{FF2B5EF4-FFF2-40B4-BE49-F238E27FC236}">
                <a16:creationId xmlns:a16="http://schemas.microsoft.com/office/drawing/2014/main" id="{86FFDC78-7FBC-482D-B0DC-4F86CF821DFF}"/>
              </a:ext>
            </a:extLst>
          </p:cNvPr>
          <p:cNvGraphicFramePr>
            <a:graphicFrameLocks noGrp="1"/>
          </p:cNvGraphicFramePr>
          <p:nvPr>
            <p:extLst>
              <p:ext uri="{D42A27DB-BD31-4B8C-83A1-F6EECF244321}">
                <p14:modId xmlns:p14="http://schemas.microsoft.com/office/powerpoint/2010/main" val="2044556150"/>
              </p:ext>
            </p:extLst>
          </p:nvPr>
        </p:nvGraphicFramePr>
        <p:xfrm>
          <a:off x="990601" y="838200"/>
          <a:ext cx="10058399" cy="5486395"/>
        </p:xfrm>
        <a:graphic>
          <a:graphicData uri="http://schemas.openxmlformats.org/drawingml/2006/table">
            <a:tbl>
              <a:tblPr>
                <a:tableStyleId>{5C22544A-7EE6-4342-B048-85BDC9FD1C3A}</a:tableStyleId>
              </a:tblPr>
              <a:tblGrid>
                <a:gridCol w="428560">
                  <a:extLst>
                    <a:ext uri="{9D8B030D-6E8A-4147-A177-3AD203B41FA5}">
                      <a16:colId xmlns:a16="http://schemas.microsoft.com/office/drawing/2014/main" val="3425736682"/>
                    </a:ext>
                  </a:extLst>
                </a:gridCol>
                <a:gridCol w="7267639">
                  <a:extLst>
                    <a:ext uri="{9D8B030D-6E8A-4147-A177-3AD203B41FA5}">
                      <a16:colId xmlns:a16="http://schemas.microsoft.com/office/drawing/2014/main" val="250645912"/>
                    </a:ext>
                  </a:extLst>
                </a:gridCol>
                <a:gridCol w="1170456">
                  <a:extLst>
                    <a:ext uri="{9D8B030D-6E8A-4147-A177-3AD203B41FA5}">
                      <a16:colId xmlns:a16="http://schemas.microsoft.com/office/drawing/2014/main" val="2409936884"/>
                    </a:ext>
                  </a:extLst>
                </a:gridCol>
                <a:gridCol w="346370">
                  <a:extLst>
                    <a:ext uri="{9D8B030D-6E8A-4147-A177-3AD203B41FA5}">
                      <a16:colId xmlns:a16="http://schemas.microsoft.com/office/drawing/2014/main" val="956191044"/>
                    </a:ext>
                  </a:extLst>
                </a:gridCol>
                <a:gridCol w="845374">
                  <a:extLst>
                    <a:ext uri="{9D8B030D-6E8A-4147-A177-3AD203B41FA5}">
                      <a16:colId xmlns:a16="http://schemas.microsoft.com/office/drawing/2014/main" val="962036371"/>
                    </a:ext>
                  </a:extLst>
                </a:gridCol>
              </a:tblGrid>
              <a:tr h="344400">
                <a:tc gridSpan="2">
                  <a:txBody>
                    <a:bodyPr/>
                    <a:lstStyle/>
                    <a:p>
                      <a:pPr algn="l" fontAlgn="b"/>
                      <a:r>
                        <a:rPr lang="sv-SE" sz="1000" u="none" strike="noStrike">
                          <a:effectLst/>
                        </a:rPr>
                        <a:t>802.24 Agenda - March 2020, Atlanta, GA</a:t>
                      </a:r>
                      <a:endParaRPr lang="sv-SE" sz="1000" b="1" i="0" u="none" strike="noStrike">
                        <a:solidFill>
                          <a:srgbClr val="000000"/>
                        </a:solidFill>
                        <a:effectLst/>
                        <a:latin typeface="Arial1"/>
                      </a:endParaRPr>
                    </a:p>
                  </a:txBody>
                  <a:tcPr marL="3347" marR="3347" marT="3347" marB="0" anchor="b"/>
                </a:tc>
                <a:tc hMerge="1">
                  <a:txBody>
                    <a:bodyPr/>
                    <a:lstStyle/>
                    <a:p>
                      <a:endParaRPr lang="en-US"/>
                    </a:p>
                  </a:txBody>
                  <a:tcPr/>
                </a:tc>
                <a:tc gridSpan="2">
                  <a:txBody>
                    <a:bodyPr/>
                    <a:lstStyle/>
                    <a:p>
                      <a:pPr algn="l" fontAlgn="b"/>
                      <a:r>
                        <a:rPr lang="en-US" sz="1000" u="none" strike="noStrike">
                          <a:effectLst/>
                        </a:rPr>
                        <a:t>24-20-0005-01-0000</a:t>
                      </a:r>
                      <a:endParaRPr lang="en-US" sz="1000" b="1" i="0" u="none" strike="noStrike">
                        <a:solidFill>
                          <a:srgbClr val="000000"/>
                        </a:solidFill>
                        <a:effectLst/>
                        <a:latin typeface="Arial1"/>
                      </a:endParaRPr>
                    </a:p>
                  </a:txBody>
                  <a:tcPr marL="3347" marR="3347" marT="3347" marB="0" anchor="b"/>
                </a:tc>
                <a:tc hMerge="1">
                  <a:txBody>
                    <a:bodyPr/>
                    <a:lstStyle/>
                    <a:p>
                      <a:endParaRPr lang="en-US"/>
                    </a:p>
                  </a:txBody>
                  <a:tcPr/>
                </a:tc>
                <a:tc>
                  <a:txBody>
                    <a:bodyPr/>
                    <a:lstStyle/>
                    <a:p>
                      <a:pPr algn="l" fontAlgn="b"/>
                      <a:endParaRPr lang="en-US" sz="900" b="0" i="0" u="none" strike="noStrike">
                        <a:solidFill>
                          <a:srgbClr val="000000"/>
                        </a:solidFill>
                        <a:effectLst/>
                        <a:latin typeface="Arial1"/>
                      </a:endParaRPr>
                    </a:p>
                  </a:txBody>
                  <a:tcPr marL="3347" marR="3347" marT="3347" marB="0" anchor="b"/>
                </a:tc>
                <a:extLst>
                  <a:ext uri="{0D108BD9-81ED-4DB2-BD59-A6C34878D82A}">
                    <a16:rowId xmlns:a16="http://schemas.microsoft.com/office/drawing/2014/main" val="3585443567"/>
                  </a:ext>
                </a:extLst>
              </a:tr>
              <a:tr h="177069">
                <a:tc>
                  <a:txBody>
                    <a:bodyPr/>
                    <a:lstStyle/>
                    <a:p>
                      <a:pPr algn="ctr" fontAlgn="b"/>
                      <a:endParaRPr lang="en-US" sz="900" b="0" i="0" u="none" strike="noStrike">
                        <a:solidFill>
                          <a:srgbClr val="000000"/>
                        </a:solidFill>
                        <a:effectLst/>
                        <a:latin typeface="Times New Roman1"/>
                      </a:endParaRPr>
                    </a:p>
                  </a:txBody>
                  <a:tcPr marL="3347" marR="3347" marT="3347" marB="0" anchor="b"/>
                </a:tc>
                <a:tc>
                  <a:txBody>
                    <a:bodyPr/>
                    <a:lstStyle/>
                    <a:p>
                      <a:pPr algn="l" fontAlgn="b"/>
                      <a:endParaRPr lang="en-US" sz="900" b="0" i="0" u="none" strike="noStrike">
                        <a:solidFill>
                          <a:srgbClr val="000000"/>
                        </a:solidFill>
                        <a:effectLst/>
                        <a:latin typeface="Times New Roman1"/>
                      </a:endParaRPr>
                    </a:p>
                  </a:txBody>
                  <a:tcPr marL="3347" marR="3347" marT="3347" marB="0" anchor="b"/>
                </a:tc>
                <a:tc>
                  <a:txBody>
                    <a:bodyPr/>
                    <a:lstStyle/>
                    <a:p>
                      <a:pPr algn="l" fontAlgn="b"/>
                      <a:endParaRPr lang="en-US" sz="1000" b="0" i="0" u="none" strike="noStrike">
                        <a:solidFill>
                          <a:srgbClr val="000000"/>
                        </a:solidFill>
                        <a:effectLst/>
                        <a:latin typeface="Times New Roman1"/>
                      </a:endParaRPr>
                    </a:p>
                  </a:txBody>
                  <a:tcPr marL="3347" marR="3347" marT="3347" marB="0" anchor="b"/>
                </a:tc>
                <a:tc>
                  <a:txBody>
                    <a:bodyPr/>
                    <a:lstStyle/>
                    <a:p>
                      <a:pPr algn="l" fontAlgn="b"/>
                      <a:endParaRPr lang="en-US" sz="9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797891619"/>
                  </a:ext>
                </a:extLst>
              </a:tr>
              <a:tr h="177069">
                <a:tc>
                  <a:txBody>
                    <a:bodyPr/>
                    <a:lstStyle/>
                    <a:p>
                      <a:pPr algn="ctr" fontAlgn="t"/>
                      <a:r>
                        <a:rPr lang="en-US" sz="1000" u="none" strike="noStrike">
                          <a:effectLst/>
                        </a:rPr>
                        <a:t>1</a:t>
                      </a:r>
                      <a:endParaRPr lang="en-US" sz="1000" b="1" i="0" u="none" strike="noStrike">
                        <a:solidFill>
                          <a:srgbClr val="000000"/>
                        </a:solidFill>
                        <a:effectLst/>
                        <a:latin typeface="Times New Roman1"/>
                      </a:endParaRPr>
                    </a:p>
                  </a:txBody>
                  <a:tcPr marL="3347" marR="3347" marT="3347" marB="0"/>
                </a:tc>
                <a:tc>
                  <a:txBody>
                    <a:bodyPr/>
                    <a:lstStyle/>
                    <a:p>
                      <a:pPr algn="ctr" fontAlgn="b"/>
                      <a:r>
                        <a:rPr lang="en-US" sz="1000" u="none" strike="noStrike">
                          <a:effectLst/>
                        </a:rPr>
                        <a:t>Tuesday PM2 </a:t>
                      </a:r>
                      <a:endParaRPr lang="en-US" sz="1000" b="1" i="0" u="none" strike="noStrike">
                        <a:solidFill>
                          <a:srgbClr val="000000"/>
                        </a:solidFill>
                        <a:effectLst/>
                        <a:latin typeface="Times New Roman1"/>
                      </a:endParaRPr>
                    </a:p>
                  </a:txBody>
                  <a:tcPr marL="3347" marR="3347" marT="3347" marB="0" anchor="b"/>
                </a:tc>
                <a:tc>
                  <a:txBody>
                    <a:bodyPr/>
                    <a:lstStyle/>
                    <a:p>
                      <a:pPr algn="l" fontAlgn="b"/>
                      <a:endParaRPr lang="en-US" sz="1000" b="0" i="0" u="none" strike="noStrike">
                        <a:solidFill>
                          <a:srgbClr val="000000"/>
                        </a:solidFill>
                        <a:effectLst/>
                        <a:latin typeface="Arial1"/>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Arial1"/>
                      </a:endParaRPr>
                    </a:p>
                  </a:txBody>
                  <a:tcPr marL="3347" marR="3347" marT="3347" marB="0" anchor="b"/>
                </a:tc>
                <a:extLst>
                  <a:ext uri="{0D108BD9-81ED-4DB2-BD59-A6C34878D82A}">
                    <a16:rowId xmlns:a16="http://schemas.microsoft.com/office/drawing/2014/main" val="3314205338"/>
                  </a:ext>
                </a:extLst>
              </a:tr>
              <a:tr h="177069">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85346404"/>
                  </a:ext>
                </a:extLst>
              </a:tr>
              <a:tr h="177069">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412179420"/>
                  </a:ext>
                </a:extLst>
              </a:tr>
              <a:tr h="177069">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571259056"/>
                  </a:ext>
                </a:extLst>
              </a:tr>
              <a:tr h="177069">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2259190857"/>
                  </a:ext>
                </a:extLst>
              </a:tr>
              <a:tr h="326964">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Election of Officers</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 / Rolfe</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4245515539"/>
                  </a:ext>
                </a:extLst>
              </a:tr>
              <a:tr h="326964">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2554241465"/>
                  </a:ext>
                </a:extLst>
              </a:tr>
              <a:tr h="177069">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Liaison Review - ATIS IoT, SEPA Wireless Matrix</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605335791"/>
                  </a:ext>
                </a:extLst>
              </a:tr>
              <a:tr h="168216">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Low Latency White Paper</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Holland</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60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236095049"/>
                  </a:ext>
                </a:extLst>
              </a:tr>
              <a:tr h="168216">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5:55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103971303"/>
                  </a:ext>
                </a:extLst>
              </a:tr>
              <a:tr h="212482">
                <a:tc>
                  <a:txBody>
                    <a:bodyPr/>
                    <a:lstStyle/>
                    <a:p>
                      <a:pPr algn="ctr" fontAlgn="t"/>
                      <a:endParaRPr lang="en-US" sz="1000" b="0" i="0" u="none" strike="noStrike">
                        <a:solidFill>
                          <a:srgbClr val="000000"/>
                        </a:solidFill>
                        <a:effectLst/>
                        <a:latin typeface="Times New Roman1"/>
                      </a:endParaRPr>
                    </a:p>
                  </a:txBody>
                  <a:tcPr marL="3347" marR="3347" marT="3347" marB="0"/>
                </a:tc>
                <a:tc>
                  <a:txBody>
                    <a:bodyPr/>
                    <a:lstStyle/>
                    <a:p>
                      <a:pPr algn="l" fontAlgn="b"/>
                      <a:endParaRPr lang="en-US" sz="1000" b="0" i="0" u="none" strike="noStrike">
                        <a:solidFill>
                          <a:srgbClr val="000000"/>
                        </a:solidFill>
                        <a:effectLst/>
                        <a:latin typeface="Calibri" panose="020F0502020204030204" pitchFamily="34" charset="0"/>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822041610"/>
                  </a:ext>
                </a:extLst>
              </a:tr>
              <a:tr h="181791">
                <a:tc>
                  <a:txBody>
                    <a:bodyPr/>
                    <a:lstStyle/>
                    <a:p>
                      <a:pPr algn="ctr" fontAlgn="t"/>
                      <a:r>
                        <a:rPr lang="en-US" sz="1000" u="none" strike="noStrike">
                          <a:effectLst/>
                        </a:rPr>
                        <a:t>2</a:t>
                      </a:r>
                      <a:endParaRPr lang="en-US" sz="1000" b="1" i="0" u="none" strike="noStrike">
                        <a:solidFill>
                          <a:srgbClr val="000000"/>
                        </a:solidFill>
                        <a:effectLst/>
                        <a:latin typeface="Times New Roman1"/>
                      </a:endParaRPr>
                    </a:p>
                  </a:txBody>
                  <a:tcPr marL="3347" marR="3347" marT="3347" marB="0"/>
                </a:tc>
                <a:tc>
                  <a:txBody>
                    <a:bodyPr/>
                    <a:lstStyle/>
                    <a:p>
                      <a:pPr algn="ctr" fontAlgn="b"/>
                      <a:r>
                        <a:rPr lang="en-US" sz="1000" u="none" strike="noStrike">
                          <a:effectLst/>
                        </a:rPr>
                        <a:t>Wednesday PM2 </a:t>
                      </a:r>
                      <a:endParaRPr lang="en-US" sz="1000" b="1" i="0" u="none" strike="noStrike">
                        <a:solidFill>
                          <a:srgbClr val="000000"/>
                        </a:solidFill>
                        <a:effectLst/>
                        <a:latin typeface="Times New Roman1"/>
                      </a:endParaRPr>
                    </a:p>
                  </a:txBody>
                  <a:tcPr marL="3347" marR="3347" marT="3347" marB="0" anchor="b"/>
                </a:tc>
                <a:tc>
                  <a:txBody>
                    <a:bodyPr/>
                    <a:lstStyle/>
                    <a:p>
                      <a:pPr algn="l" fontAlgn="b"/>
                      <a:endParaRPr lang="en-US" sz="1000" b="0" i="0" u="none" strike="noStrike">
                        <a:solidFill>
                          <a:srgbClr val="000000"/>
                        </a:solidFill>
                        <a:effectLst/>
                        <a:latin typeface="Arial1"/>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924153460"/>
                  </a:ext>
                </a:extLst>
              </a:tr>
              <a:tr h="168216">
                <a:tc>
                  <a:txBody>
                    <a:bodyPr/>
                    <a:lstStyle/>
                    <a:p>
                      <a:pPr algn="ctr" fontAlgn="t"/>
                      <a:r>
                        <a:rPr lang="en-US" sz="900" u="none" strike="noStrike">
                          <a:effectLst/>
                        </a:rPr>
                        <a:t>2.1</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Call to Order  802.24.2 TG</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718266461"/>
                  </a:ext>
                </a:extLst>
              </a:tr>
              <a:tr h="168216">
                <a:tc>
                  <a:txBody>
                    <a:bodyPr/>
                    <a:lstStyle/>
                    <a:p>
                      <a:pPr algn="ctr" fontAlgn="t"/>
                      <a:r>
                        <a:rPr lang="en-US" sz="900" u="none" strike="noStrike">
                          <a:effectLst/>
                        </a:rPr>
                        <a:t>2.2</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802.24.2 Liaison Coordinator's Report and Update</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883776654"/>
                  </a:ext>
                </a:extLst>
              </a:tr>
              <a:tr h="168216">
                <a:tc>
                  <a:txBody>
                    <a:bodyPr/>
                    <a:lstStyle/>
                    <a:p>
                      <a:pPr algn="ctr" fontAlgn="t"/>
                      <a:r>
                        <a:rPr lang="en-US" sz="900" u="none" strike="noStrike">
                          <a:effectLst/>
                        </a:rPr>
                        <a:t>2.3</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Review of IoT white paper development, expanding scope and participation</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525528287"/>
                  </a:ext>
                </a:extLst>
              </a:tr>
              <a:tr h="168216">
                <a:tc>
                  <a:txBody>
                    <a:bodyPr/>
                    <a:lstStyle/>
                    <a:p>
                      <a:pPr algn="ctr" fontAlgn="t"/>
                      <a:r>
                        <a:rPr lang="en-US" sz="900" u="none" strike="noStrike">
                          <a:effectLst/>
                        </a:rPr>
                        <a:t>2.4</a:t>
                      </a:r>
                      <a:endParaRPr lang="en-US" sz="9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P2413 Liaison report / Update</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Winkel</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468528272"/>
                  </a:ext>
                </a:extLst>
              </a:tr>
              <a:tr h="168216">
                <a:tc>
                  <a:txBody>
                    <a:bodyPr/>
                    <a:lstStyle/>
                    <a:p>
                      <a:pPr algn="ctr" fontAlgn="t"/>
                      <a:r>
                        <a:rPr lang="en-US" sz="900" u="none" strike="noStrike">
                          <a:effectLst/>
                        </a:rPr>
                        <a:t>2.5</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798614985"/>
                  </a:ext>
                </a:extLst>
              </a:tr>
              <a:tr h="168216">
                <a:tc>
                  <a:txBody>
                    <a:bodyPr/>
                    <a:lstStyle/>
                    <a:p>
                      <a:pPr algn="ctr" fontAlgn="t"/>
                      <a:endParaRPr lang="en-US" sz="1000" b="0" i="0" u="none" strike="noStrike">
                        <a:solidFill>
                          <a:srgbClr val="000000"/>
                        </a:solidFill>
                        <a:effectLst/>
                        <a:latin typeface="Calibri" panose="020F0502020204030204" pitchFamily="34" charset="0"/>
                      </a:endParaRPr>
                    </a:p>
                  </a:txBody>
                  <a:tcPr marL="3347" marR="3347" marT="3347" marB="0"/>
                </a:tc>
                <a:tc>
                  <a:txBody>
                    <a:bodyPr/>
                    <a:lstStyle/>
                    <a:p>
                      <a:pPr algn="l" fontAlgn="b"/>
                      <a:endParaRPr lang="en-US" sz="1000" b="0" i="0" u="none" strike="noStrike">
                        <a:solidFill>
                          <a:srgbClr val="000000"/>
                        </a:solidFill>
                        <a:effectLst/>
                        <a:latin typeface="Calibri" panose="020F0502020204030204" pitchFamily="34" charset="0"/>
                      </a:endParaRPr>
                    </a:p>
                  </a:txBody>
                  <a:tcPr marL="3347" marR="3347" marT="33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3347" marR="3347" marT="3347" marB="0" anchor="b"/>
                </a:tc>
                <a:extLst>
                  <a:ext uri="{0D108BD9-81ED-4DB2-BD59-A6C34878D82A}">
                    <a16:rowId xmlns:a16="http://schemas.microsoft.com/office/drawing/2014/main" val="2904661525"/>
                  </a:ext>
                </a:extLst>
              </a:tr>
              <a:tr h="181791">
                <a:tc>
                  <a:txBody>
                    <a:bodyPr/>
                    <a:lstStyle/>
                    <a:p>
                      <a:pPr algn="ctr" fontAlgn="t"/>
                      <a:r>
                        <a:rPr lang="en-US" sz="1000" u="none" strike="noStrike">
                          <a:effectLst/>
                        </a:rPr>
                        <a:t>3</a:t>
                      </a:r>
                      <a:endParaRPr lang="en-US" sz="1000" b="1" i="0" u="none" strike="noStrike">
                        <a:solidFill>
                          <a:srgbClr val="000000"/>
                        </a:solidFill>
                        <a:effectLst/>
                        <a:latin typeface="Times New Roman1"/>
                      </a:endParaRPr>
                    </a:p>
                  </a:txBody>
                  <a:tcPr marL="3347" marR="3347" marT="3347" marB="0"/>
                </a:tc>
                <a:tc>
                  <a:txBody>
                    <a:bodyPr/>
                    <a:lstStyle/>
                    <a:p>
                      <a:pPr algn="ctr" fontAlgn="b"/>
                      <a:r>
                        <a:rPr lang="en-US" sz="1000" u="none" strike="noStrike">
                          <a:effectLst/>
                        </a:rPr>
                        <a:t>Thursday PM2</a:t>
                      </a:r>
                      <a:endParaRPr lang="en-US" sz="1000" b="1" i="0" u="none" strike="noStrike">
                        <a:solidFill>
                          <a:srgbClr val="000000"/>
                        </a:solidFill>
                        <a:effectLst/>
                        <a:latin typeface="Times New Roman1"/>
                      </a:endParaRPr>
                    </a:p>
                  </a:txBody>
                  <a:tcPr marL="3347" marR="3347" marT="3347" marB="0" anchor="b"/>
                </a:tc>
                <a:tc>
                  <a:txBody>
                    <a:bodyPr/>
                    <a:lstStyle/>
                    <a:p>
                      <a:pPr algn="l" fontAlgn="b"/>
                      <a:endParaRPr lang="en-US" sz="1000" b="0" i="0" u="none" strike="noStrike">
                        <a:solidFill>
                          <a:srgbClr val="000000"/>
                        </a:solidFill>
                        <a:effectLst/>
                        <a:latin typeface="Arial1"/>
                      </a:endParaRPr>
                    </a:p>
                  </a:txBody>
                  <a:tcPr marL="3347" marR="3347" marT="3347"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226459001"/>
                  </a:ext>
                </a:extLst>
              </a:tr>
              <a:tr h="168216">
                <a:tc>
                  <a:txBody>
                    <a:bodyPr/>
                    <a:lstStyle/>
                    <a:p>
                      <a:pPr algn="ctr" fontAlgn="t"/>
                      <a:r>
                        <a:rPr lang="en-US" sz="900" u="none" strike="noStrike">
                          <a:effectLst/>
                        </a:rPr>
                        <a:t>3.1</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Call to Order  802.24</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576050464"/>
                  </a:ext>
                </a:extLst>
              </a:tr>
              <a:tr h="168216">
                <a:tc>
                  <a:txBody>
                    <a:bodyPr/>
                    <a:lstStyle/>
                    <a:p>
                      <a:pPr algn="ctr" fontAlgn="t"/>
                      <a:r>
                        <a:rPr lang="en-US" sz="900" u="none" strike="noStrike">
                          <a:effectLst/>
                        </a:rPr>
                        <a:t>3.2</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WG Review: IETF Reliable and Available Wireless (raw)</a:t>
                      </a:r>
                      <a:endParaRPr lang="en-US" sz="1000" b="0" i="0" u="none" strike="noStrike">
                        <a:solidFill>
                          <a:srgbClr val="000000"/>
                        </a:solidFill>
                        <a:effectLst/>
                        <a:latin typeface="Calibri" panose="020F0502020204030204" pitchFamily="34"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2799997765"/>
                  </a:ext>
                </a:extLst>
              </a:tr>
              <a:tr h="326964">
                <a:tc>
                  <a:txBody>
                    <a:bodyPr/>
                    <a:lstStyle/>
                    <a:p>
                      <a:pPr algn="ctr" fontAlgn="t"/>
                      <a:r>
                        <a:rPr lang="en-US" sz="900" u="none" strike="noStrike">
                          <a:effectLst/>
                        </a:rPr>
                        <a:t>3.3</a:t>
                      </a:r>
                      <a:endParaRPr lang="en-US" sz="9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"IEEE 802 Solutions for Vertical Applications" White Paper</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Godfrey/Reigel</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60</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373503789"/>
                  </a:ext>
                </a:extLst>
              </a:tr>
              <a:tr h="326964">
                <a:tc>
                  <a:txBody>
                    <a:bodyPr/>
                    <a:lstStyle/>
                    <a:p>
                      <a:pPr algn="ctr" fontAlgn="t"/>
                      <a:r>
                        <a:rPr lang="en-US" sz="900" u="none" strike="noStrike">
                          <a:effectLst/>
                        </a:rPr>
                        <a:t>3.4</a:t>
                      </a:r>
                      <a:endParaRPr lang="en-US" sz="900" b="0" i="0" u="none" strike="noStrike">
                        <a:solidFill>
                          <a:srgbClr val="000000"/>
                        </a:solidFill>
                        <a:effectLst/>
                        <a:latin typeface="Times New Roman1"/>
                      </a:endParaRPr>
                    </a:p>
                  </a:txBody>
                  <a:tcPr marL="3347" marR="3347" marT="3347" marB="0"/>
                </a:tc>
                <a:tc>
                  <a:txBody>
                    <a:bodyPr/>
                    <a:lstStyle/>
                    <a:p>
                      <a:pPr algn="l" fontAlgn="t"/>
                      <a:r>
                        <a:rPr lang="en-US" sz="1000" u="none" strike="noStrike">
                          <a:effectLst/>
                        </a:rPr>
                        <a:t>Whitepaper/document for application-specific use cases of Sub 1GHz standards 802.15.4g and 802.11ah</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5:20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1638425451"/>
                  </a:ext>
                </a:extLst>
              </a:tr>
              <a:tr h="168216">
                <a:tc>
                  <a:txBody>
                    <a:bodyPr/>
                    <a:lstStyle/>
                    <a:p>
                      <a:pPr algn="ctr" fontAlgn="t"/>
                      <a:r>
                        <a:rPr lang="en-US" sz="900" u="none" strike="noStrike">
                          <a:effectLst/>
                        </a:rPr>
                        <a:t>3.5</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802.24 New Action Items, New Activities, AOB</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b"/>
                      <a:r>
                        <a:rPr lang="en-US" sz="1000" u="none" strike="noStrike">
                          <a:effectLst/>
                        </a:rPr>
                        <a:t>5:35 PM</a:t>
                      </a:r>
                      <a:endParaRPr lang="en-US" sz="1000" b="0" i="0" u="none" strike="noStrike">
                        <a:solidFill>
                          <a:srgbClr val="000000"/>
                        </a:solidFill>
                        <a:effectLst/>
                        <a:latin typeface="Times New Roman1"/>
                      </a:endParaRPr>
                    </a:p>
                  </a:txBody>
                  <a:tcPr marL="3347" marR="3347" marT="3347" marB="0" anchor="b"/>
                </a:tc>
                <a:extLst>
                  <a:ext uri="{0D108BD9-81ED-4DB2-BD59-A6C34878D82A}">
                    <a16:rowId xmlns:a16="http://schemas.microsoft.com/office/drawing/2014/main" val="372129526"/>
                  </a:ext>
                </a:extLst>
              </a:tr>
              <a:tr h="168216">
                <a:tc>
                  <a:txBody>
                    <a:bodyPr/>
                    <a:lstStyle/>
                    <a:p>
                      <a:pPr algn="ctr" fontAlgn="t"/>
                      <a:r>
                        <a:rPr lang="en-US" sz="900" u="none" strike="noStrike">
                          <a:effectLst/>
                        </a:rPr>
                        <a:t>3.6</a:t>
                      </a:r>
                      <a:endParaRPr lang="en-US" sz="900" b="0" i="0" u="none" strike="noStrike">
                        <a:solidFill>
                          <a:srgbClr val="000000"/>
                        </a:solidFill>
                        <a:effectLst/>
                        <a:latin typeface="Times New Roman1"/>
                      </a:endParaRPr>
                    </a:p>
                  </a:txBody>
                  <a:tcPr marL="3347" marR="3347" marT="3347"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3347" marR="3347" marT="3347"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3347" marR="3347" marT="3347" marB="0"/>
                </a:tc>
                <a:tc>
                  <a:txBody>
                    <a:bodyPr/>
                    <a:lstStyle/>
                    <a:p>
                      <a:pPr algn="r" fontAlgn="b"/>
                      <a:r>
                        <a:rPr lang="en-US" sz="1000" u="none" strike="noStrike" dirty="0">
                          <a:effectLst/>
                        </a:rPr>
                        <a:t>5:50 PM</a:t>
                      </a:r>
                      <a:endParaRPr lang="en-US" sz="1000" b="0" i="0" u="none" strike="noStrike" dirty="0">
                        <a:solidFill>
                          <a:srgbClr val="000000"/>
                        </a:solidFill>
                        <a:effectLst/>
                        <a:latin typeface="Times New Roman1"/>
                      </a:endParaRPr>
                    </a:p>
                  </a:txBody>
                  <a:tcPr marL="3347" marR="3347" marT="3347" marB="0" anchor="b"/>
                </a:tc>
                <a:extLst>
                  <a:ext uri="{0D108BD9-81ED-4DB2-BD59-A6C34878D82A}">
                    <a16:rowId xmlns:a16="http://schemas.microsoft.com/office/drawing/2014/main" val="4219964351"/>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5</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969542746"/>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802-24-Theme1</Template>
  <TotalTime>42940</TotalTime>
  <Words>2182</Words>
  <Application>Microsoft Office PowerPoint</Application>
  <PresentationFormat>Widescreen</PresentationFormat>
  <Paragraphs>403</Paragraphs>
  <Slides>27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Arial1</vt:lpstr>
      <vt:lpstr>Calibri</vt:lpstr>
      <vt:lpstr>Helvetica</vt:lpstr>
      <vt:lpstr>Monotype Sorts</vt:lpstr>
      <vt:lpstr>Times New Roman</vt:lpstr>
      <vt:lpstr>Times New Roman1</vt:lpstr>
      <vt:lpstr>802-24-Theme1</vt:lpstr>
      <vt:lpstr>802.24 Vertical Applications TAG</vt:lpstr>
      <vt:lpstr>802.24 Overview</vt:lpstr>
      <vt:lpstr>PowerPoint Presentation</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vt:lpstr>
      <vt:lpstr>802.24 TAG: Election of Officers</vt:lpstr>
      <vt:lpstr>Radio Regulatory Items</vt:lpstr>
      <vt:lpstr>Liaison Review</vt:lpstr>
      <vt:lpstr>SEPA request for update to Wireless Matrix</vt:lpstr>
      <vt:lpstr>“Low latency” White Paper</vt:lpstr>
      <vt:lpstr>Next Steps</vt:lpstr>
      <vt:lpstr>Low Latency – Collaboration with TSN</vt:lpstr>
      <vt:lpstr>Wednesday 802.24.2 IoT TG</vt:lpstr>
      <vt:lpstr>802.24.2 White Paper</vt:lpstr>
      <vt:lpstr>Building engagement in TG2 IoT</vt:lpstr>
      <vt:lpstr>Single Pair Ethernet white paper</vt:lpstr>
      <vt:lpstr>Thursday 802.24 TAG</vt:lpstr>
      <vt:lpstr>WG Review: IETF Reliable and Available Wireless</vt:lpstr>
      <vt:lpstr>"IEEE 802 Solutions for Vertical Applications"</vt:lpstr>
      <vt:lpstr>2020 Future TAG Activity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798</cp:revision>
  <cp:lastPrinted>1998-02-10T13:28:06Z</cp:lastPrinted>
  <dcterms:created xsi:type="dcterms:W3CDTF">2015-05-13T21:49:41Z</dcterms:created>
  <dcterms:modified xsi:type="dcterms:W3CDTF">2020-03-02T12:28:46Z</dcterms:modified>
</cp:coreProperties>
</file>