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285" r:id="rId4"/>
    <p:sldId id="414" r:id="rId5"/>
    <p:sldId id="283" r:id="rId6"/>
    <p:sldId id="284" r:id="rId7"/>
    <p:sldId id="287" r:id="rId8"/>
    <p:sldId id="288" r:id="rId9"/>
    <p:sldId id="289" r:id="rId10"/>
    <p:sldId id="259" r:id="rId11"/>
    <p:sldId id="270" r:id="rId12"/>
    <p:sldId id="519" r:id="rId13"/>
    <p:sldId id="415" r:id="rId14"/>
    <p:sldId id="495" r:id="rId15"/>
    <p:sldId id="517" r:id="rId16"/>
    <p:sldId id="475" r:id="rId17"/>
    <p:sldId id="488" r:id="rId18"/>
    <p:sldId id="501" r:id="rId19"/>
    <p:sldId id="518" r:id="rId20"/>
    <p:sldId id="520" r:id="rId21"/>
    <p:sldId id="486"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414"/>
            <p14:sldId id="283"/>
            <p14:sldId id="284"/>
            <p14:sldId id="287"/>
            <p14:sldId id="288"/>
            <p14:sldId id="289"/>
            <p14:sldId id="259"/>
            <p14:sldId id="270"/>
            <p14:sldId id="519"/>
            <p14:sldId id="415"/>
            <p14:sldId id="495"/>
            <p14:sldId id="517"/>
            <p14:sldId id="475"/>
            <p14:sldId id="488"/>
            <p14:sldId id="501"/>
            <p14:sldId id="518"/>
            <p14:sldId id="520"/>
            <p14:sldId id="48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76" autoAdjust="0"/>
    <p:restoredTop sz="94099" autoAdjust="0"/>
  </p:normalViewPr>
  <p:slideViewPr>
    <p:cSldViewPr>
      <p:cViewPr varScale="1">
        <p:scale>
          <a:sx n="126" d="100"/>
          <a:sy n="126" d="100"/>
        </p:scale>
        <p:origin x="84" y="25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802.24-20-0002r2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06-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connectedhomeip.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2020</a:t>
            </a:r>
          </a:p>
          <a:p>
            <a:endParaRPr lang="en-US" dirty="0"/>
          </a:p>
          <a:p>
            <a:r>
              <a:rPr lang="en-US" dirty="0"/>
              <a:t>Irvine, CA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10000"/>
          </a:bodyPr>
          <a:lstStyle/>
          <a:p>
            <a:endParaRPr lang="en-US" dirty="0"/>
          </a:p>
          <a:p>
            <a:r>
              <a:rPr lang="en-US" dirty="0"/>
              <a:t>Approve November TAG minutes</a:t>
            </a:r>
          </a:p>
          <a:p>
            <a:pPr lvl="1"/>
            <a:r>
              <a:rPr lang="en-US" dirty="0"/>
              <a:t>802.24-19-36r0</a:t>
            </a:r>
          </a:p>
          <a:p>
            <a:pPr lvl="1"/>
            <a:endParaRPr lang="en-US" dirty="0"/>
          </a:p>
          <a:p>
            <a:pPr lvl="2"/>
            <a:endParaRPr lang="en-US" dirty="0"/>
          </a:p>
          <a:p>
            <a:pPr lvl="1"/>
            <a:endParaRPr lang="en-US" dirty="0"/>
          </a:p>
          <a:p>
            <a:pPr lvl="1"/>
            <a:endParaRPr lang="en-US" dirty="0"/>
          </a:p>
          <a:p>
            <a:r>
              <a:rPr lang="en-US" dirty="0"/>
              <a:t>TAG Action Items from November: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9158F-792B-439D-8546-4AB0DFCCDCBF}"/>
              </a:ext>
            </a:extLst>
          </p:cNvPr>
          <p:cNvSpPr>
            <a:spLocks noGrp="1"/>
          </p:cNvSpPr>
          <p:nvPr>
            <p:ph type="title"/>
          </p:nvPr>
        </p:nvSpPr>
        <p:spPr/>
        <p:txBody>
          <a:bodyPr/>
          <a:lstStyle/>
          <a:p>
            <a:r>
              <a:rPr lang="en-US" dirty="0"/>
              <a:t>Elections in March</a:t>
            </a:r>
          </a:p>
        </p:txBody>
      </p:sp>
      <p:sp>
        <p:nvSpPr>
          <p:cNvPr id="3" name="Content Placeholder 2">
            <a:extLst>
              <a:ext uri="{FF2B5EF4-FFF2-40B4-BE49-F238E27FC236}">
                <a16:creationId xmlns:a16="http://schemas.microsoft.com/office/drawing/2014/main" id="{85BD3677-8DE2-42D6-A0F4-D03A1047D418}"/>
              </a:ext>
            </a:extLst>
          </p:cNvPr>
          <p:cNvSpPr>
            <a:spLocks noGrp="1"/>
          </p:cNvSpPr>
          <p:nvPr>
            <p:ph idx="1"/>
          </p:nvPr>
        </p:nvSpPr>
        <p:spPr/>
        <p:txBody>
          <a:bodyPr/>
          <a:lstStyle/>
          <a:p>
            <a:pPr>
              <a:buFont typeface="Arial" panose="020B0604020202020204" pitchFamily="34" charset="0"/>
              <a:buChar char="•"/>
            </a:pPr>
            <a:r>
              <a:rPr lang="en-US" sz="2000" dirty="0"/>
              <a:t>LMSC P&amp;P sections 3.1 and 4.0: 802 EC election/appointments</a:t>
            </a:r>
          </a:p>
          <a:p>
            <a:pPr lvl="1">
              <a:buFont typeface="Arial" panose="020B0604020202020204" pitchFamily="34" charset="0"/>
              <a:buChar char="•"/>
            </a:pPr>
            <a:r>
              <a:rPr lang="en-US" sz="18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2000" dirty="0"/>
              <a:t>If anyone wishes to be considered for the 802.24 Chair, Vice Chair  or the appointed positions</a:t>
            </a:r>
          </a:p>
          <a:p>
            <a:pPr lvl="1">
              <a:buFont typeface="Arial" panose="020B0604020202020204" pitchFamily="34" charset="0"/>
              <a:buChar char="•"/>
            </a:pPr>
            <a:r>
              <a:rPr lang="en-US" sz="1800" dirty="0"/>
              <a:t>Please contact the Chair as soon as possible (no later than March 13, 2020)</a:t>
            </a:r>
          </a:p>
          <a:p>
            <a:pPr>
              <a:buFont typeface="Arial" panose="020B0604020202020204" pitchFamily="34" charset="0"/>
              <a:buChar char="•"/>
            </a:pPr>
            <a:endParaRPr lang="en-US" sz="2400" dirty="0"/>
          </a:p>
          <a:p>
            <a:pPr lvl="1">
              <a:buFont typeface="Arial" panose="020B0604020202020204" pitchFamily="34" charset="0"/>
              <a:buChar char="•"/>
            </a:pPr>
            <a:endParaRPr lang="en-US" sz="1800" dirty="0"/>
          </a:p>
          <a:p>
            <a:endParaRPr lang="en-US" sz="4000" dirty="0"/>
          </a:p>
        </p:txBody>
      </p:sp>
      <p:sp>
        <p:nvSpPr>
          <p:cNvPr id="4" name="Footer Placeholder 3">
            <a:extLst>
              <a:ext uri="{FF2B5EF4-FFF2-40B4-BE49-F238E27FC236}">
                <a16:creationId xmlns:a16="http://schemas.microsoft.com/office/drawing/2014/main" id="{567ADEB0-6EBD-42B0-8E26-18B9A37DF82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6AAE789-E65D-4F24-9730-6E8940FA911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69399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WRC-19 ?</a:t>
            </a:r>
          </a:p>
          <a:p>
            <a:pPr lvl="1"/>
            <a:r>
              <a:rPr lang="en-US" dirty="0"/>
              <a:t>FCC – R&amp;O on 6 GHz ?</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13</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IEEE PSCC TF S6		Marc Lacroix  (concluding)</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E770-93A0-4D56-BD3C-AFA7F9D3F1F4}"/>
              </a:ext>
            </a:extLst>
          </p:cNvPr>
          <p:cNvSpPr>
            <a:spLocks noGrp="1"/>
          </p:cNvSpPr>
          <p:nvPr>
            <p:ph type="title"/>
          </p:nvPr>
        </p:nvSpPr>
        <p:spPr/>
        <p:txBody>
          <a:bodyPr/>
          <a:lstStyle/>
          <a:p>
            <a:r>
              <a:rPr lang="en-US" dirty="0"/>
              <a:t>SEPA request for update to Wireless Matrix</a:t>
            </a:r>
          </a:p>
        </p:txBody>
      </p:sp>
      <p:sp>
        <p:nvSpPr>
          <p:cNvPr id="3" name="Content Placeholder 2">
            <a:extLst>
              <a:ext uri="{FF2B5EF4-FFF2-40B4-BE49-F238E27FC236}">
                <a16:creationId xmlns:a16="http://schemas.microsoft.com/office/drawing/2014/main" id="{EBD080CD-4925-4DF5-99D3-96FCB0C06DF5}"/>
              </a:ext>
            </a:extLst>
          </p:cNvPr>
          <p:cNvSpPr>
            <a:spLocks noGrp="1"/>
          </p:cNvSpPr>
          <p:nvPr>
            <p:ph idx="1"/>
          </p:nvPr>
        </p:nvSpPr>
        <p:spPr>
          <a:xfrm>
            <a:off x="914400" y="1981200"/>
            <a:ext cx="10566400" cy="4114800"/>
          </a:xfrm>
        </p:spPr>
        <p:txBody>
          <a:bodyPr/>
          <a:lstStyle/>
          <a:p>
            <a:r>
              <a:rPr lang="en-US" dirty="0"/>
              <a:t>Document started as SGIP PAP2 resource 6 years ago</a:t>
            </a:r>
          </a:p>
          <a:p>
            <a:endParaRPr lang="en-US" dirty="0"/>
          </a:p>
          <a:p>
            <a:r>
              <a:rPr lang="en-US" dirty="0"/>
              <a:t>Last version provided by 802.24:</a:t>
            </a:r>
          </a:p>
          <a:p>
            <a:pPr lvl="1"/>
            <a:r>
              <a:rPr lang="en-US" dirty="0"/>
              <a:t>24-18-0028-00-sgtg-wireless-characteristics-matrix-update-2018-08-29-Draft-dot24edits.xlsx</a:t>
            </a:r>
          </a:p>
          <a:p>
            <a:pPr lvl="1"/>
            <a:endParaRPr lang="en-US" dirty="0"/>
          </a:p>
          <a:p>
            <a:pPr lvl="1"/>
            <a:r>
              <a:rPr lang="en-US" dirty="0"/>
              <a:t>Updated to 24-20-0004r0</a:t>
            </a:r>
          </a:p>
          <a:p>
            <a:endParaRPr lang="en-US" dirty="0"/>
          </a:p>
          <a:p>
            <a:endParaRPr lang="en-US" dirty="0"/>
          </a:p>
        </p:txBody>
      </p:sp>
      <p:sp>
        <p:nvSpPr>
          <p:cNvPr id="4" name="Footer Placeholder 3">
            <a:extLst>
              <a:ext uri="{FF2B5EF4-FFF2-40B4-BE49-F238E27FC236}">
                <a16:creationId xmlns:a16="http://schemas.microsoft.com/office/drawing/2014/main" id="{75D1E84F-CB05-4939-A850-D2FC63D4AA8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3EC185-3CFA-489A-8697-F806290332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095328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802.24-19-0003r6</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Actions: January 2020</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a:xfrm>
            <a:off x="914400" y="1981200"/>
            <a:ext cx="10363200" cy="4419600"/>
          </a:xfrm>
        </p:spPr>
        <p:txBody>
          <a:bodyPr>
            <a:normAutofit fontScale="40000" lnSpcReduction="20000"/>
          </a:bodyPr>
          <a:lstStyle/>
          <a:p>
            <a:pPr marL="0" indent="0">
              <a:buNone/>
            </a:pPr>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(combine gaming sections and shorten). – action Allen. </a:t>
            </a:r>
          </a:p>
          <a:p>
            <a:r>
              <a:rPr lang="en-US" dirty="0"/>
              <a:t>Max could review section on relation of TSN to 802.11</a:t>
            </a:r>
          </a:p>
          <a:p>
            <a:r>
              <a:rPr lang="en-US" dirty="0"/>
              <a:t>Find a definition for “Tactile Internet”</a:t>
            </a:r>
          </a:p>
          <a:p>
            <a:r>
              <a:rPr lang="en-US" dirty="0"/>
              <a:t>Tim – import from TSN white paper into TSN section</a:t>
            </a:r>
          </a:p>
          <a:p>
            <a:endParaRPr lang="en-US" dirty="0"/>
          </a:p>
          <a:p>
            <a:r>
              <a:rPr lang="en-US" dirty="0"/>
              <a:t>Oliver – combine and trim down AR/VR section</a:t>
            </a:r>
          </a:p>
          <a:p>
            <a:endParaRPr lang="en-US" dirty="0"/>
          </a:p>
          <a:p>
            <a:r>
              <a:rPr lang="en-US" dirty="0"/>
              <a:t>Keep 802.1 TSN TG in the loop – plan for Joint Session in March.</a:t>
            </a:r>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3F8EB-FED6-4EB8-B026-647F81873742}"/>
              </a:ext>
            </a:extLst>
          </p:cNvPr>
          <p:cNvSpPr>
            <a:spLocks noGrp="1"/>
          </p:cNvSpPr>
          <p:nvPr>
            <p:ph type="title"/>
          </p:nvPr>
        </p:nvSpPr>
        <p:spPr/>
        <p:txBody>
          <a:bodyPr/>
          <a:lstStyle/>
          <a:p>
            <a:r>
              <a:rPr lang="en-US" dirty="0"/>
              <a:t>New ZigBee “Project Connected Home over IP”</a:t>
            </a:r>
          </a:p>
        </p:txBody>
      </p:sp>
      <p:sp>
        <p:nvSpPr>
          <p:cNvPr id="3" name="Content Placeholder 2">
            <a:extLst>
              <a:ext uri="{FF2B5EF4-FFF2-40B4-BE49-F238E27FC236}">
                <a16:creationId xmlns:a16="http://schemas.microsoft.com/office/drawing/2014/main" id="{138E6F75-54D5-421F-A22F-011EBD4D4763}"/>
              </a:ext>
            </a:extLst>
          </p:cNvPr>
          <p:cNvSpPr>
            <a:spLocks noGrp="1"/>
          </p:cNvSpPr>
          <p:nvPr>
            <p:ph idx="1"/>
          </p:nvPr>
        </p:nvSpPr>
        <p:spPr/>
        <p:txBody>
          <a:bodyPr/>
          <a:lstStyle/>
          <a:p>
            <a:r>
              <a:rPr lang="en-US" dirty="0">
                <a:hlinkClick r:id="rId2"/>
              </a:rPr>
              <a:t>https://www.connectedhomeip.com/</a:t>
            </a:r>
            <a:endParaRPr lang="en-US" dirty="0"/>
          </a:p>
          <a:p>
            <a:pPr lvl="1"/>
            <a:r>
              <a:rPr lang="en-US" dirty="0"/>
              <a:t>“The goal of the first specification release will be Wi-Fi, up to and including 802.11ax (aka Wi-Fi 6), that is 802.11a/b/g/n/ac/ax; Thread over 802.15.4-2006 at 2.4 GHz; and IP implementations for Bluetooth Low Energy, versions 4.1, 4.2, and 5.0 for the network and physical wireless protocols. ”</a:t>
            </a:r>
          </a:p>
          <a:p>
            <a:pPr lvl="1"/>
            <a:endParaRPr lang="en-US" dirty="0"/>
          </a:p>
          <a:p>
            <a:endParaRPr lang="en-US" dirty="0"/>
          </a:p>
        </p:txBody>
      </p:sp>
      <p:sp>
        <p:nvSpPr>
          <p:cNvPr id="4" name="Footer Placeholder 3">
            <a:extLst>
              <a:ext uri="{FF2B5EF4-FFF2-40B4-BE49-F238E27FC236}">
                <a16:creationId xmlns:a16="http://schemas.microsoft.com/office/drawing/2014/main" id="{5BEC9251-5845-4C67-B60C-BB549199638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12B745B-47F7-42DB-9162-E082964DAFE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499360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24-20-0001-01</a:t>
            </a:r>
            <a:endParaRPr lang="en-US" altLang="en-US" dirty="0"/>
          </a:p>
          <a:p>
            <a:r>
              <a:rPr lang="en-US" altLang="en-US" dirty="0"/>
              <a:t>Meetings for the Week</a:t>
            </a:r>
          </a:p>
          <a:p>
            <a:pPr lvl="1"/>
            <a:r>
              <a:rPr lang="en-US" altLang="en-US" dirty="0"/>
              <a:t>Tuesday PM2		24</a:t>
            </a:r>
          </a:p>
          <a:p>
            <a:pPr lvl="1"/>
            <a:r>
              <a:rPr lang="en-US" altLang="en-US" dirty="0"/>
              <a:t>Wednesday PM2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B9C7-4166-4304-9073-BE783698314C}"/>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3E16198-FDD1-47E4-9404-4C1C31B1CB1B}"/>
              </a:ext>
            </a:extLst>
          </p:cNvPr>
          <p:cNvSpPr>
            <a:spLocks noGrp="1"/>
          </p:cNvSpPr>
          <p:nvPr>
            <p:ph idx="1"/>
          </p:nvPr>
        </p:nvSpPr>
        <p:spPr/>
        <p:txBody>
          <a:bodyPr/>
          <a:lstStyle/>
          <a:p>
            <a:r>
              <a:rPr lang="en-US" dirty="0"/>
              <a:t>This will be a new specification – backward compatibility is not known. Upgrades may be possible for existing products. </a:t>
            </a:r>
          </a:p>
          <a:p>
            <a:endParaRPr lang="en-US" dirty="0"/>
          </a:p>
          <a:p>
            <a:r>
              <a:rPr lang="en-US" dirty="0"/>
              <a:t>Action plan:  We will not ask for a formal liaison with ZigBee Alliance.  Ruben will serve as an informal liaison and report back relevant activities. </a:t>
            </a:r>
          </a:p>
        </p:txBody>
      </p:sp>
      <p:sp>
        <p:nvSpPr>
          <p:cNvPr id="4" name="Footer Placeholder 3">
            <a:extLst>
              <a:ext uri="{FF2B5EF4-FFF2-40B4-BE49-F238E27FC236}">
                <a16:creationId xmlns:a16="http://schemas.microsoft.com/office/drawing/2014/main" id="{A374AD4E-BEA7-4239-A65B-93288B3C62C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2A177AF-729F-4099-A8B0-9E65B20AD7D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355034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endParaRPr lang="en-US" dirty="0"/>
          </a:p>
          <a:p>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47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2"/>
            <a:r>
              <a:rPr lang="en-US" dirty="0"/>
              <a:t>19.3 draft for informal review at end of 2019.  LB following January 2020 meeting. SA Ballot before July. </a:t>
            </a:r>
          </a:p>
          <a:p>
            <a:pPr lvl="2"/>
            <a:r>
              <a:rPr lang="en-US" dirty="0"/>
              <a:t>Contributors to 19.3 would be interested in contributing to this work. </a:t>
            </a:r>
          </a:p>
          <a:p>
            <a:pPr lvl="1"/>
            <a:r>
              <a:rPr lang="en-US" dirty="0"/>
              <a:t>Invite participants of 19.3 TG to attend in March 2020 meeting to start planning</a:t>
            </a:r>
          </a:p>
          <a:p>
            <a:pPr lvl="1"/>
            <a:endParaRPr lang="en-US" dirty="0"/>
          </a:p>
          <a:p>
            <a:r>
              <a:rPr lang="en-US" dirty="0"/>
              <a:t>2H 2020</a:t>
            </a:r>
          </a:p>
          <a:p>
            <a:pPr lvl="1"/>
            <a:r>
              <a:rPr lang="en-US" dirty="0"/>
              <a:t>Update of first Smart Grid white paper to address latest amendments of 802.15.4 u, v, w, x, (y,) </a:t>
            </a:r>
            <a:r>
              <a:rPr lang="en-US" dirty="0" err="1"/>
              <a:t>Revmd</a:t>
            </a:r>
            <a:endParaRPr lang="en-US" dirty="0"/>
          </a:p>
          <a:p>
            <a:pPr lvl="2"/>
            <a:r>
              <a:rPr lang="en-US" dirty="0"/>
              <a:t>Get the 802.15.4 experts back once </a:t>
            </a:r>
            <a:r>
              <a:rPr lang="en-US" dirty="0" err="1"/>
              <a:t>RevMd</a:t>
            </a:r>
            <a:r>
              <a:rPr lang="en-US" dirty="0"/>
              <a:t> goes to balloting.  Try to work on scheduling to avoid conflicts. </a:t>
            </a:r>
          </a:p>
          <a:p>
            <a:endParaRPr lang="en-US" dirty="0"/>
          </a:p>
          <a:p>
            <a:r>
              <a:rPr lang="en-US" dirty="0"/>
              <a:t>Later in 2020 – TBD – 802.15.4z - Vertical applications of UWB – </a:t>
            </a:r>
          </a:p>
          <a:p>
            <a:pPr lvl="1"/>
            <a:r>
              <a:rPr lang="en-US" dirty="0"/>
              <a:t>Compare and contrast with BLE localization. </a:t>
            </a:r>
          </a:p>
          <a:p>
            <a:pPr lvl="1"/>
            <a:r>
              <a:rPr lang="en-US" dirty="0"/>
              <a:t>Industrial sensors, provisioning, localization in indoor environment.   Hospitals </a:t>
            </a:r>
          </a:p>
          <a:p>
            <a:pPr lvl="1"/>
            <a:r>
              <a:rPr lang="en-US" dirty="0"/>
              <a:t>What are the opportunities for combining 4z with other connectivity such as 802.11? </a:t>
            </a:r>
          </a:p>
          <a:p>
            <a:pPr lvl="1"/>
            <a:endParaRPr lang="en-US" dirty="0"/>
          </a:p>
          <a:p>
            <a:r>
              <a:rPr lang="en-US" dirty="0"/>
              <a:t>TBD</a:t>
            </a:r>
          </a:p>
          <a:p>
            <a:pPr lvl="1"/>
            <a:r>
              <a:rPr lang="en-US" dirty="0"/>
              <a:t>802.24 white paper on IoT and P2413  </a:t>
            </a:r>
          </a:p>
          <a:p>
            <a:pPr lvl="2"/>
            <a:r>
              <a:rPr lang="en-US" dirty="0"/>
              <a:t>Need to study what the new P2413 projects are about. </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Post Call for Contributions for two white papers</a:t>
            </a:r>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51FF743A-6914-4920-BE76-BF7775F0AF17}"/>
              </a:ext>
            </a:extLst>
          </p:cNvPr>
          <p:cNvGraphicFramePr>
            <a:graphicFrameLocks noGrp="1"/>
          </p:cNvGraphicFramePr>
          <p:nvPr>
            <p:extLst>
              <p:ext uri="{D42A27DB-BD31-4B8C-83A1-F6EECF244321}">
                <p14:modId xmlns:p14="http://schemas.microsoft.com/office/powerpoint/2010/main" val="838750180"/>
              </p:ext>
            </p:extLst>
          </p:nvPr>
        </p:nvGraphicFramePr>
        <p:xfrm>
          <a:off x="1143001" y="990600"/>
          <a:ext cx="9829799" cy="5257805"/>
        </p:xfrm>
        <a:graphic>
          <a:graphicData uri="http://schemas.openxmlformats.org/drawingml/2006/table">
            <a:tbl>
              <a:tblPr>
                <a:tableStyleId>{5C22544A-7EE6-4342-B048-85BDC9FD1C3A}</a:tableStyleId>
              </a:tblPr>
              <a:tblGrid>
                <a:gridCol w="418818">
                  <a:extLst>
                    <a:ext uri="{9D8B030D-6E8A-4147-A177-3AD203B41FA5}">
                      <a16:colId xmlns:a16="http://schemas.microsoft.com/office/drawing/2014/main" val="3108311903"/>
                    </a:ext>
                  </a:extLst>
                </a:gridCol>
                <a:gridCol w="6743981">
                  <a:extLst>
                    <a:ext uri="{9D8B030D-6E8A-4147-A177-3AD203B41FA5}">
                      <a16:colId xmlns:a16="http://schemas.microsoft.com/office/drawing/2014/main" val="2361544951"/>
                    </a:ext>
                  </a:extLst>
                </a:gridCol>
                <a:gridCol w="1502340">
                  <a:extLst>
                    <a:ext uri="{9D8B030D-6E8A-4147-A177-3AD203B41FA5}">
                      <a16:colId xmlns:a16="http://schemas.microsoft.com/office/drawing/2014/main" val="3227696867"/>
                    </a:ext>
                  </a:extLst>
                </a:gridCol>
                <a:gridCol w="338498">
                  <a:extLst>
                    <a:ext uri="{9D8B030D-6E8A-4147-A177-3AD203B41FA5}">
                      <a16:colId xmlns:a16="http://schemas.microsoft.com/office/drawing/2014/main" val="433142543"/>
                    </a:ext>
                  </a:extLst>
                </a:gridCol>
                <a:gridCol w="826162">
                  <a:extLst>
                    <a:ext uri="{9D8B030D-6E8A-4147-A177-3AD203B41FA5}">
                      <a16:colId xmlns:a16="http://schemas.microsoft.com/office/drawing/2014/main" val="3783189813"/>
                    </a:ext>
                  </a:extLst>
                </a:gridCol>
              </a:tblGrid>
              <a:tr h="443438">
                <a:tc gridSpan="2">
                  <a:txBody>
                    <a:bodyPr/>
                    <a:lstStyle/>
                    <a:p>
                      <a:pPr algn="l" fontAlgn="b"/>
                      <a:r>
                        <a:rPr lang="en-US" sz="1400" u="none" strike="noStrike" dirty="0">
                          <a:effectLst/>
                        </a:rPr>
                        <a:t>802.24 Agenda - January 2020, Irvine, CA</a:t>
                      </a:r>
                      <a:endParaRPr lang="en-US" sz="1400" b="1" i="0" u="none" strike="noStrike" dirty="0">
                        <a:solidFill>
                          <a:srgbClr val="000000"/>
                        </a:solidFill>
                        <a:effectLst/>
                        <a:latin typeface="Arial1"/>
                      </a:endParaRPr>
                    </a:p>
                  </a:txBody>
                  <a:tcPr marL="4461" marR="4461" marT="4461" marB="0" anchor="b"/>
                </a:tc>
                <a:tc hMerge="1">
                  <a:txBody>
                    <a:bodyPr/>
                    <a:lstStyle/>
                    <a:p>
                      <a:endParaRPr lang="en-US"/>
                    </a:p>
                  </a:txBody>
                  <a:tcPr/>
                </a:tc>
                <a:tc gridSpan="2">
                  <a:txBody>
                    <a:bodyPr/>
                    <a:lstStyle/>
                    <a:p>
                      <a:pPr algn="l" fontAlgn="b"/>
                      <a:r>
                        <a:rPr lang="en-US" sz="1400" u="none" strike="noStrike">
                          <a:effectLst/>
                        </a:rPr>
                        <a:t>24-20-0001-01-0000</a:t>
                      </a:r>
                      <a:endParaRPr lang="en-US" sz="1400" b="1" i="0" u="none" strike="noStrike">
                        <a:solidFill>
                          <a:srgbClr val="000000"/>
                        </a:solidFill>
                        <a:effectLst/>
                        <a:latin typeface="Arial1"/>
                      </a:endParaRPr>
                    </a:p>
                  </a:txBody>
                  <a:tcPr marL="4461" marR="4461" marT="4461" marB="0" anchor="b"/>
                </a:tc>
                <a:tc hMerge="1">
                  <a:txBody>
                    <a:bodyPr/>
                    <a:lstStyle/>
                    <a:p>
                      <a:endParaRPr lang="en-US"/>
                    </a:p>
                  </a:txBody>
                  <a:tcPr/>
                </a:tc>
                <a:tc>
                  <a:txBody>
                    <a:bodyPr/>
                    <a:lstStyle/>
                    <a:p>
                      <a:pPr algn="l" fontAlgn="b"/>
                      <a:endParaRPr lang="en-US" sz="1050" b="0" i="0" u="none" strike="noStrike" dirty="0">
                        <a:solidFill>
                          <a:srgbClr val="000000"/>
                        </a:solidFill>
                        <a:effectLst/>
                        <a:latin typeface="Arial1"/>
                      </a:endParaRPr>
                    </a:p>
                  </a:txBody>
                  <a:tcPr marL="4461" marR="4461" marT="4461" marB="0" anchor="b"/>
                </a:tc>
                <a:extLst>
                  <a:ext uri="{0D108BD9-81ED-4DB2-BD59-A6C34878D82A}">
                    <a16:rowId xmlns:a16="http://schemas.microsoft.com/office/drawing/2014/main" val="2313611692"/>
                  </a:ext>
                </a:extLst>
              </a:tr>
              <a:tr h="227989">
                <a:tc>
                  <a:txBody>
                    <a:bodyPr/>
                    <a:lstStyle/>
                    <a:p>
                      <a:pPr algn="ctr" fontAlgn="b"/>
                      <a:endParaRPr lang="en-US" sz="1050" b="0" i="0" u="none" strike="noStrike">
                        <a:solidFill>
                          <a:srgbClr val="000000"/>
                        </a:solidFill>
                        <a:effectLst/>
                        <a:latin typeface="Times New Roman1"/>
                      </a:endParaRPr>
                    </a:p>
                  </a:txBody>
                  <a:tcPr marL="4461" marR="4461" marT="4461" marB="0" anchor="b"/>
                </a:tc>
                <a:tc>
                  <a:txBody>
                    <a:bodyPr/>
                    <a:lstStyle/>
                    <a:p>
                      <a:pPr algn="l" fontAlgn="b"/>
                      <a:endParaRPr lang="en-US" sz="1050" b="0" i="0" u="none" strike="noStrike">
                        <a:solidFill>
                          <a:srgbClr val="000000"/>
                        </a:solidFill>
                        <a:effectLst/>
                        <a:latin typeface="Times New Roman1"/>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3971491799"/>
                  </a:ext>
                </a:extLst>
              </a:tr>
              <a:tr h="227989">
                <a:tc>
                  <a:txBody>
                    <a:bodyPr/>
                    <a:lstStyle/>
                    <a:p>
                      <a:pPr algn="ctr" fontAlgn="t"/>
                      <a:r>
                        <a:rPr lang="en-US" sz="1400" u="none" strike="noStrike">
                          <a:effectLst/>
                        </a:rPr>
                        <a:t>1</a:t>
                      </a:r>
                      <a:endParaRPr lang="en-US" sz="1400" b="1" i="0" u="none" strike="noStrike">
                        <a:solidFill>
                          <a:srgbClr val="000000"/>
                        </a:solidFill>
                        <a:effectLst/>
                        <a:latin typeface="Times New Roman1"/>
                      </a:endParaRPr>
                    </a:p>
                  </a:txBody>
                  <a:tcPr marL="4461" marR="4461" marT="4461" marB="0"/>
                </a:tc>
                <a:tc>
                  <a:txBody>
                    <a:bodyPr/>
                    <a:lstStyle/>
                    <a:p>
                      <a:pPr algn="ctr" fontAlgn="b"/>
                      <a:r>
                        <a:rPr lang="en-US" sz="1400" u="none" strike="noStrike" dirty="0">
                          <a:effectLst/>
                        </a:rPr>
                        <a:t>Tuesday PM2 </a:t>
                      </a:r>
                      <a:endParaRPr lang="en-US" sz="1400" b="1" i="0" u="none" strike="noStrike" dirty="0">
                        <a:solidFill>
                          <a:srgbClr val="000000"/>
                        </a:solidFill>
                        <a:effectLst/>
                        <a:latin typeface="Times New Roman1"/>
                      </a:endParaRPr>
                    </a:p>
                  </a:txBody>
                  <a:tcPr marL="4461" marR="4461" marT="4461" marB="0" anchor="b"/>
                </a:tc>
                <a:tc>
                  <a:txBody>
                    <a:bodyPr/>
                    <a:lstStyle/>
                    <a:p>
                      <a:pPr algn="l" fontAlgn="b"/>
                      <a:endParaRPr lang="en-US" sz="1100" b="0" i="0" u="none" strike="noStrike">
                        <a:solidFill>
                          <a:srgbClr val="000000"/>
                        </a:solidFill>
                        <a:effectLst/>
                        <a:latin typeface="Arial1"/>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Arial1"/>
                      </a:endParaRPr>
                    </a:p>
                  </a:txBody>
                  <a:tcPr marL="4461" marR="4461" marT="4461" marB="0" anchor="b"/>
                </a:tc>
                <a:extLst>
                  <a:ext uri="{0D108BD9-81ED-4DB2-BD59-A6C34878D82A}">
                    <a16:rowId xmlns:a16="http://schemas.microsoft.com/office/drawing/2014/main" val="1885548517"/>
                  </a:ext>
                </a:extLst>
              </a:tr>
              <a:tr h="227989">
                <a:tc>
                  <a:txBody>
                    <a:bodyPr/>
                    <a:lstStyle/>
                    <a:p>
                      <a:pPr algn="ctr" fontAlgn="t"/>
                      <a:r>
                        <a:rPr lang="en-US" sz="1100" u="none" strike="noStrike">
                          <a:effectLst/>
                        </a:rPr>
                        <a:t>1.1</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Call session to order, present “Guidelines for IEEE SA meetings”, Quorum</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852712953"/>
                  </a:ext>
                </a:extLst>
              </a:tr>
              <a:tr h="227989">
                <a:tc>
                  <a:txBody>
                    <a:bodyPr/>
                    <a:lstStyle/>
                    <a:p>
                      <a:pPr algn="ctr" fontAlgn="t"/>
                      <a:r>
                        <a:rPr lang="en-US" sz="1100" u="none" strike="noStrike">
                          <a:effectLst/>
                        </a:rPr>
                        <a:t>1.2</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Review of Agenda / Approval of Agenda</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3737042040"/>
                  </a:ext>
                </a:extLst>
              </a:tr>
              <a:tr h="227989">
                <a:tc>
                  <a:txBody>
                    <a:bodyPr/>
                    <a:lstStyle/>
                    <a:p>
                      <a:pPr algn="ctr" fontAlgn="t"/>
                      <a:r>
                        <a:rPr lang="en-US" sz="1100" u="none" strike="noStrike">
                          <a:effectLst/>
                        </a:rPr>
                        <a:t>1.3</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Approve minutes from prior TAG meeting</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4:10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099359751"/>
                  </a:ext>
                </a:extLst>
              </a:tr>
              <a:tr h="227989">
                <a:tc>
                  <a:txBody>
                    <a:bodyPr/>
                    <a:lstStyle/>
                    <a:p>
                      <a:pPr algn="ctr" fontAlgn="t"/>
                      <a:r>
                        <a:rPr lang="en-US" sz="1100" u="none" strike="noStrike">
                          <a:effectLst/>
                        </a:rPr>
                        <a:t>1.4</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Introduction/meeting objectives / Review action items from previous meeting</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993756184"/>
                  </a:ext>
                </a:extLst>
              </a:tr>
              <a:tr h="406960">
                <a:tc>
                  <a:txBody>
                    <a:bodyPr/>
                    <a:lstStyle/>
                    <a:p>
                      <a:pPr algn="ctr" fontAlgn="t"/>
                      <a:r>
                        <a:rPr lang="en-US" sz="1100" u="none" strike="noStrike">
                          <a:effectLst/>
                        </a:rPr>
                        <a:t>1.5</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ITU and regulatory items</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Godfrey/Holcomb</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3122244734"/>
                  </a:ext>
                </a:extLst>
              </a:tr>
              <a:tr h="227989">
                <a:tc>
                  <a:txBody>
                    <a:bodyPr/>
                    <a:lstStyle/>
                    <a:p>
                      <a:pPr algn="ctr" fontAlgn="t"/>
                      <a:r>
                        <a:rPr lang="en-US" sz="1100" u="none" strike="noStrike">
                          <a:effectLst/>
                        </a:rPr>
                        <a:t>1.6</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Liaison Review - ATIS IoT, SEPA Wireless Matrix</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2762278303"/>
                  </a:ext>
                </a:extLst>
              </a:tr>
              <a:tr h="406960">
                <a:tc>
                  <a:txBody>
                    <a:bodyPr/>
                    <a:lstStyle/>
                    <a:p>
                      <a:pPr algn="ctr" fontAlgn="t"/>
                      <a:r>
                        <a:rPr lang="en-US" sz="1100" u="none" strike="noStrike">
                          <a:effectLst/>
                        </a:rPr>
                        <a:t>1.7</a:t>
                      </a:r>
                      <a:endParaRPr lang="en-US" sz="110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Low Latency White Paper</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Holland / Seo</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60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4:50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944664638"/>
                  </a:ext>
                </a:extLst>
              </a:tr>
              <a:tr h="216590">
                <a:tc>
                  <a:txBody>
                    <a:bodyPr/>
                    <a:lstStyle/>
                    <a:p>
                      <a:pPr algn="ctr" fontAlgn="t"/>
                      <a:r>
                        <a:rPr lang="en-US" sz="1100" u="none" strike="noStrike">
                          <a:effectLst/>
                        </a:rPr>
                        <a:t>1.8</a:t>
                      </a:r>
                      <a:endParaRPr lang="en-US" sz="110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5:50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869613464"/>
                  </a:ext>
                </a:extLst>
              </a:tr>
              <a:tr h="273586">
                <a:tc>
                  <a:txBody>
                    <a:bodyPr/>
                    <a:lstStyle/>
                    <a:p>
                      <a:pPr algn="ctr" fontAlgn="t"/>
                      <a:endParaRPr lang="en-US" sz="1100" b="0" i="0" u="none" strike="noStrike">
                        <a:solidFill>
                          <a:srgbClr val="000000"/>
                        </a:solidFill>
                        <a:effectLst/>
                        <a:latin typeface="Times New Roman1"/>
                      </a:endParaRPr>
                    </a:p>
                  </a:txBody>
                  <a:tcPr marL="4461" marR="4461" marT="4461" marB="0"/>
                </a:tc>
                <a:tc>
                  <a:txBody>
                    <a:bodyPr/>
                    <a:lstStyle/>
                    <a:p>
                      <a:pPr algn="l" fontAlgn="b"/>
                      <a:endParaRPr lang="en-US" sz="1100" b="0" i="0" u="none" strike="noStrike">
                        <a:solidFill>
                          <a:srgbClr val="000000"/>
                        </a:solidFill>
                        <a:effectLst/>
                        <a:latin typeface="Calibri" panose="020F0502020204030204" pitchFamily="34" charset="0"/>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4222551028"/>
                  </a:ext>
                </a:extLst>
              </a:tr>
              <a:tr h="234068">
                <a:tc>
                  <a:txBody>
                    <a:bodyPr/>
                    <a:lstStyle/>
                    <a:p>
                      <a:pPr algn="ctr" fontAlgn="t"/>
                      <a:r>
                        <a:rPr lang="en-US" sz="1400" u="none" strike="noStrike">
                          <a:effectLst/>
                        </a:rPr>
                        <a:t>2</a:t>
                      </a:r>
                      <a:endParaRPr lang="en-US" sz="1400" b="1" i="0" u="none" strike="noStrike">
                        <a:solidFill>
                          <a:srgbClr val="000000"/>
                        </a:solidFill>
                        <a:effectLst/>
                        <a:latin typeface="Times New Roman1"/>
                      </a:endParaRPr>
                    </a:p>
                  </a:txBody>
                  <a:tcPr marL="4461" marR="4461" marT="4461" marB="0"/>
                </a:tc>
                <a:tc>
                  <a:txBody>
                    <a:bodyPr/>
                    <a:lstStyle/>
                    <a:p>
                      <a:pPr algn="ctr" fontAlgn="b"/>
                      <a:r>
                        <a:rPr lang="en-US" sz="1400" u="none" strike="noStrike">
                          <a:effectLst/>
                        </a:rPr>
                        <a:t>Wednesday PM2 </a:t>
                      </a:r>
                      <a:endParaRPr lang="en-US" sz="1400" b="1" i="0" u="none" strike="noStrike">
                        <a:solidFill>
                          <a:srgbClr val="000000"/>
                        </a:solidFill>
                        <a:effectLst/>
                        <a:latin typeface="Times New Roman1"/>
                      </a:endParaRPr>
                    </a:p>
                  </a:txBody>
                  <a:tcPr marL="4461" marR="4461" marT="4461" marB="0" anchor="b"/>
                </a:tc>
                <a:tc>
                  <a:txBody>
                    <a:bodyPr/>
                    <a:lstStyle/>
                    <a:p>
                      <a:pPr algn="l" fontAlgn="b"/>
                      <a:endParaRPr lang="en-US" sz="1100" b="0" i="0" u="none" strike="noStrike">
                        <a:solidFill>
                          <a:srgbClr val="000000"/>
                        </a:solidFill>
                        <a:effectLst/>
                        <a:latin typeface="Arial1"/>
                      </a:endParaRPr>
                    </a:p>
                  </a:txBody>
                  <a:tcPr marL="4461" marR="4461" marT="4461"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948363335"/>
                  </a:ext>
                </a:extLst>
              </a:tr>
              <a:tr h="216590">
                <a:tc>
                  <a:txBody>
                    <a:bodyPr/>
                    <a:lstStyle/>
                    <a:p>
                      <a:pPr algn="ctr" fontAlgn="t"/>
                      <a:r>
                        <a:rPr lang="en-US" sz="1050" u="none" strike="noStrike">
                          <a:effectLst/>
                        </a:rPr>
                        <a:t>2.1</a:t>
                      </a:r>
                      <a:endParaRPr lang="en-US" sz="105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Call to Order  802.24</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90456896"/>
                  </a:ext>
                </a:extLst>
              </a:tr>
              <a:tr h="216590">
                <a:tc>
                  <a:txBody>
                    <a:bodyPr/>
                    <a:lstStyle/>
                    <a:p>
                      <a:pPr algn="ctr" fontAlgn="t"/>
                      <a:r>
                        <a:rPr lang="en-US" sz="1050" u="none" strike="noStrike">
                          <a:effectLst/>
                        </a:rPr>
                        <a:t>2.2</a:t>
                      </a:r>
                      <a:endParaRPr lang="en-US" sz="1050" b="0" i="0" u="none" strike="noStrike">
                        <a:solidFill>
                          <a:srgbClr val="000000"/>
                        </a:solidFill>
                        <a:effectLst/>
                        <a:latin typeface="Times New Roman1"/>
                      </a:endParaRPr>
                    </a:p>
                  </a:txBody>
                  <a:tcPr marL="4461" marR="4461" marT="4461" marB="0"/>
                </a:tc>
                <a:tc>
                  <a:txBody>
                    <a:bodyPr/>
                    <a:lstStyle/>
                    <a:p>
                      <a:pPr algn="l" fontAlgn="t"/>
                      <a:r>
                        <a:rPr lang="en-US" sz="1100" u="none" strike="noStrike">
                          <a:effectLst/>
                        </a:rPr>
                        <a:t>New ZigBee “Project Connected Home over IP”</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20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786652790"/>
                  </a:ext>
                </a:extLst>
              </a:tr>
              <a:tr h="406960">
                <a:tc>
                  <a:txBody>
                    <a:bodyPr/>
                    <a:lstStyle/>
                    <a:p>
                      <a:pPr algn="ctr" fontAlgn="t"/>
                      <a:r>
                        <a:rPr lang="en-US" sz="1050" u="none" strike="noStrike">
                          <a:effectLst/>
                        </a:rPr>
                        <a:t>2.3</a:t>
                      </a:r>
                      <a:endParaRPr lang="en-US" sz="1050" b="0" i="0" u="none" strike="noStrike">
                        <a:solidFill>
                          <a:srgbClr val="000000"/>
                        </a:solidFill>
                        <a:effectLst/>
                        <a:latin typeface="Times New Roman1"/>
                      </a:endParaRPr>
                    </a:p>
                  </a:txBody>
                  <a:tcPr marL="4461" marR="4461" marT="4461" marB="0"/>
                </a:tc>
                <a:tc>
                  <a:txBody>
                    <a:bodyPr/>
                    <a:lstStyle/>
                    <a:p>
                      <a:pPr algn="l" fontAlgn="t"/>
                      <a:r>
                        <a:rPr lang="en-US" sz="1100" u="none" strike="noStrike" dirty="0">
                          <a:effectLst/>
                        </a:rPr>
                        <a:t>"IEEE 802 Solutions for Vertical Applications" White Paper</a:t>
                      </a:r>
                      <a:endParaRPr lang="en-US" sz="1100" b="0" i="0" u="none" strike="noStrike" dirty="0">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Godfrey/Reigel</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60</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2248950412"/>
                  </a:ext>
                </a:extLst>
              </a:tr>
              <a:tr h="406960">
                <a:tc>
                  <a:txBody>
                    <a:bodyPr/>
                    <a:lstStyle/>
                    <a:p>
                      <a:pPr algn="ctr" fontAlgn="t"/>
                      <a:r>
                        <a:rPr lang="en-US" sz="1050" u="none" strike="noStrike">
                          <a:effectLst/>
                        </a:rPr>
                        <a:t>2.4</a:t>
                      </a:r>
                      <a:endParaRPr lang="en-US" sz="1050" b="0" i="0" u="none" strike="noStrike">
                        <a:solidFill>
                          <a:srgbClr val="000000"/>
                        </a:solidFill>
                        <a:effectLst/>
                        <a:latin typeface="Times New Roman1"/>
                      </a:endParaRPr>
                    </a:p>
                  </a:txBody>
                  <a:tcPr marL="4461" marR="4461" marT="4461" marB="0"/>
                </a:tc>
                <a:tc>
                  <a:txBody>
                    <a:bodyPr/>
                    <a:lstStyle/>
                    <a:p>
                      <a:pPr algn="l" fontAlgn="t"/>
                      <a:r>
                        <a:rPr lang="en-US" sz="1100" u="none" strike="noStrike" dirty="0">
                          <a:effectLst/>
                        </a:rPr>
                        <a:t>Whitepaper/document for application-specific use cases of Sub 1GHz standards 802.15.4g and 802.11ah</a:t>
                      </a:r>
                      <a:endParaRPr lang="en-US" sz="1100" b="0" i="0" u="none" strike="noStrike" dirty="0">
                        <a:solidFill>
                          <a:srgbClr val="000000"/>
                        </a:solidFill>
                        <a:effectLst/>
                        <a:latin typeface="Times New Roman" panose="02020603050405020304" pitchFamily="18" charset="0"/>
                      </a:endParaRPr>
                    </a:p>
                  </a:txBody>
                  <a:tcPr marL="4461" marR="4461" marT="4461" marB="0"/>
                </a:tc>
                <a:tc>
                  <a:txBody>
                    <a:bodyPr/>
                    <a:lstStyle/>
                    <a:p>
                      <a:pPr algn="l" fontAlgn="b"/>
                      <a:r>
                        <a:rPr lang="en-US" sz="1100" u="none" strike="noStrike">
                          <a:effectLst/>
                        </a:rPr>
                        <a:t>Godfrey/Rolfe</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5:20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089688148"/>
                  </a:ext>
                </a:extLst>
              </a:tr>
              <a:tr h="216590">
                <a:tc>
                  <a:txBody>
                    <a:bodyPr/>
                    <a:lstStyle/>
                    <a:p>
                      <a:pPr algn="ctr" fontAlgn="t"/>
                      <a:r>
                        <a:rPr lang="en-US" sz="1050" u="none" strike="noStrike">
                          <a:effectLst/>
                        </a:rPr>
                        <a:t>2.5</a:t>
                      </a:r>
                      <a:endParaRPr lang="en-US" sz="105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802.24 New Action Items, New Activities, AOB</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b"/>
                      <a:r>
                        <a:rPr lang="en-US" sz="1100" u="none" strike="noStrike">
                          <a:effectLst/>
                        </a:rPr>
                        <a:t>5:35 PM</a:t>
                      </a:r>
                      <a:endParaRPr lang="en-US" sz="1100" b="0" i="0" u="none" strike="noStrike">
                        <a:solidFill>
                          <a:srgbClr val="000000"/>
                        </a:solidFill>
                        <a:effectLst/>
                        <a:latin typeface="Times New Roman1"/>
                      </a:endParaRPr>
                    </a:p>
                  </a:txBody>
                  <a:tcPr marL="4461" marR="4461" marT="4461" marB="0" anchor="b"/>
                </a:tc>
                <a:extLst>
                  <a:ext uri="{0D108BD9-81ED-4DB2-BD59-A6C34878D82A}">
                    <a16:rowId xmlns:a16="http://schemas.microsoft.com/office/drawing/2014/main" val="1397745681"/>
                  </a:ext>
                </a:extLst>
              </a:tr>
              <a:tr h="216590">
                <a:tc>
                  <a:txBody>
                    <a:bodyPr/>
                    <a:lstStyle/>
                    <a:p>
                      <a:pPr algn="ctr" fontAlgn="t"/>
                      <a:r>
                        <a:rPr lang="en-US" sz="1050" u="none" strike="noStrike">
                          <a:effectLst/>
                        </a:rPr>
                        <a:t>2.6</a:t>
                      </a:r>
                      <a:endParaRPr lang="en-US" sz="1050" b="0" i="0" u="none" strike="noStrike">
                        <a:solidFill>
                          <a:srgbClr val="000000"/>
                        </a:solidFill>
                        <a:effectLst/>
                        <a:latin typeface="Times New Roman1"/>
                      </a:endParaRPr>
                    </a:p>
                  </a:txBody>
                  <a:tcPr marL="4461" marR="4461" marT="4461" marB="0"/>
                </a:tc>
                <a:tc>
                  <a:txBody>
                    <a:bodyPr/>
                    <a:lstStyle/>
                    <a:p>
                      <a:pPr algn="l" fontAlgn="b"/>
                      <a:r>
                        <a:rPr lang="en-US" sz="1100" u="none" strike="noStrike">
                          <a:effectLst/>
                        </a:rPr>
                        <a:t>Adjourn </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461" marR="4461" marT="4461" marB="0" anchor="b"/>
                </a:tc>
                <a:tc>
                  <a:txBody>
                    <a:bodyPr/>
                    <a:lstStyle/>
                    <a:p>
                      <a:pPr algn="r" fontAlgn="t"/>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461" marR="4461" marT="4461" marB="0"/>
                </a:tc>
                <a:tc>
                  <a:txBody>
                    <a:bodyPr/>
                    <a:lstStyle/>
                    <a:p>
                      <a:pPr algn="r" fontAlgn="b"/>
                      <a:r>
                        <a:rPr lang="en-US" sz="1100" u="none" strike="noStrike" dirty="0">
                          <a:effectLst/>
                        </a:rPr>
                        <a:t>5:50 PM</a:t>
                      </a:r>
                      <a:endParaRPr lang="en-US" sz="1100" b="0" i="0" u="none" strike="noStrike" dirty="0">
                        <a:solidFill>
                          <a:srgbClr val="000000"/>
                        </a:solidFill>
                        <a:effectLst/>
                        <a:latin typeface="Times New Roman1"/>
                      </a:endParaRPr>
                    </a:p>
                  </a:txBody>
                  <a:tcPr marL="4461" marR="4461" marT="4461" marB="0" anchor="b"/>
                </a:tc>
                <a:extLst>
                  <a:ext uri="{0D108BD9-81ED-4DB2-BD59-A6C34878D82A}">
                    <a16:rowId xmlns:a16="http://schemas.microsoft.com/office/drawing/2014/main" val="424300986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42995</TotalTime>
  <Words>2085</Words>
  <Application>Microsoft Office PowerPoint</Application>
  <PresentationFormat>Widescreen</PresentationFormat>
  <Paragraphs>334</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Elections in March</vt:lpstr>
      <vt:lpstr>Radio Regulatory Items</vt:lpstr>
      <vt:lpstr>Liaison Review</vt:lpstr>
      <vt:lpstr>SEPA request for update to Wireless Matrix</vt:lpstr>
      <vt:lpstr>“Low latency” White Paper</vt:lpstr>
      <vt:lpstr>Actions: January 2020</vt:lpstr>
      <vt:lpstr>Wednesday 802.24 TAG</vt:lpstr>
      <vt:lpstr>New ZigBee “Project Connected Home over IP”</vt:lpstr>
      <vt:lpstr>Discussion</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802</cp:revision>
  <cp:lastPrinted>1998-02-10T13:28:06Z</cp:lastPrinted>
  <dcterms:created xsi:type="dcterms:W3CDTF">2015-05-13T21:49:41Z</dcterms:created>
  <dcterms:modified xsi:type="dcterms:W3CDTF">2020-01-16T01:40:29Z</dcterms:modified>
</cp:coreProperties>
</file>