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23"/>
  </p:notesMasterIdLst>
  <p:handoutMasterIdLst>
    <p:handoutMasterId r:id="rId24"/>
  </p:handoutMasterIdLst>
  <p:sldIdLst>
    <p:sldId id="258" r:id="rId2"/>
    <p:sldId id="500" r:id="rId3"/>
    <p:sldId id="285" r:id="rId4"/>
    <p:sldId id="414" r:id="rId5"/>
    <p:sldId id="283" r:id="rId6"/>
    <p:sldId id="284" r:id="rId7"/>
    <p:sldId id="287" r:id="rId8"/>
    <p:sldId id="288" r:id="rId9"/>
    <p:sldId id="289" r:id="rId10"/>
    <p:sldId id="259" r:id="rId11"/>
    <p:sldId id="270" r:id="rId12"/>
    <p:sldId id="415" r:id="rId13"/>
    <p:sldId id="495" r:id="rId14"/>
    <p:sldId id="517" r:id="rId15"/>
    <p:sldId id="475" r:id="rId16"/>
    <p:sldId id="488" r:id="rId17"/>
    <p:sldId id="501" r:id="rId18"/>
    <p:sldId id="518" r:id="rId19"/>
    <p:sldId id="486" r:id="rId20"/>
    <p:sldId id="474" r:id="rId21"/>
    <p:sldId id="391" r:id="rId2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FDC62493-49E5-4F60-86E9-F555B970C0E0}">
          <p14:sldIdLst>
            <p14:sldId id="258"/>
            <p14:sldId id="500"/>
            <p14:sldId id="285"/>
            <p14:sldId id="414"/>
            <p14:sldId id="283"/>
            <p14:sldId id="284"/>
            <p14:sldId id="287"/>
            <p14:sldId id="288"/>
            <p14:sldId id="289"/>
            <p14:sldId id="259"/>
            <p14:sldId id="270"/>
            <p14:sldId id="415"/>
            <p14:sldId id="495"/>
            <p14:sldId id="517"/>
            <p14:sldId id="475"/>
            <p14:sldId id="488"/>
            <p14:sldId id="501"/>
            <p14:sldId id="518"/>
            <p14:sldId id="486"/>
            <p14:sldId id="474"/>
            <p14:sldId id="39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54" autoAdjust="0"/>
    <p:restoredTop sz="94099" autoAdjust="0"/>
  </p:normalViewPr>
  <p:slideViewPr>
    <p:cSldViewPr>
      <p:cViewPr varScale="1">
        <p:scale>
          <a:sx n="96" d="100"/>
          <a:sy n="96" d="100"/>
        </p:scale>
        <p:origin x="81" y="303"/>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156"/>
    </p:cViewPr>
  </p:sorterViewPr>
  <p:notesViewPr>
    <p:cSldViewPr>
      <p:cViewPr varScale="1">
        <p:scale>
          <a:sx n="114" d="100"/>
          <a:sy n="114" d="100"/>
        </p:scale>
        <p:origin x="2899" y="101"/>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36858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4</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384175" y="701675"/>
            <a:ext cx="6165850"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802.24-20-0002r1</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January 2020</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24/dcn/19/24-19-0003-05-0000-low-latency-communication-white-paper.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hyperlink" Target="https://www.connectedhomeip.com/"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24/dcn/19/24-19-0034-01-0000-802-1cf-introduction-to-solutios-for-vertical-applications.docx" TargetMode="External"/><Relationship Id="rId2" Type="http://schemas.openxmlformats.org/officeDocument/2006/relationships/hyperlink" Target="https://mentor.ieee.org/802.24/dcn/19/24-19-0017-03-0000-ieee-802-solutions-for-vertical-applications.docxhttps:/mentor.ieee.org/802.24/dcn/19/24-19-0017-02-0000-ieee-802-solutions-for-vertical-applications.docxhttps:/mentor.ieee.org/802.24/dcn/19/24-19-0017-01-0000-ieee-802-solutions-for-vertical-applications.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January 2020</a:t>
            </a:r>
          </a:p>
          <a:p>
            <a:endParaRPr lang="en-US" dirty="0"/>
          </a:p>
          <a:p>
            <a:r>
              <a:rPr lang="en-US" dirty="0"/>
              <a:t>Irvine, CA</a:t>
            </a:r>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914400" y="1676400"/>
            <a:ext cx="10566400" cy="4495800"/>
          </a:xfrm>
        </p:spPr>
        <p:txBody>
          <a:bodyPr>
            <a:normAutofit fontScale="62500" lnSpcReduction="20000"/>
          </a:bodyPr>
          <a:lstStyle/>
          <a:p>
            <a:r>
              <a:rPr lang="en-US" dirty="0"/>
              <a:t>Attendance take on IMAT</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10</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a:t>
            </a:r>
          </a:p>
        </p:txBody>
      </p:sp>
      <p:sp>
        <p:nvSpPr>
          <p:cNvPr id="3" name="Content Placeholder 2"/>
          <p:cNvSpPr>
            <a:spLocks noGrp="1"/>
          </p:cNvSpPr>
          <p:nvPr>
            <p:ph idx="1"/>
          </p:nvPr>
        </p:nvSpPr>
        <p:spPr>
          <a:xfrm>
            <a:off x="914400" y="1828800"/>
            <a:ext cx="10566400" cy="4114800"/>
          </a:xfrm>
        </p:spPr>
        <p:txBody>
          <a:bodyPr>
            <a:normAutofit fontScale="92500" lnSpcReduction="10000"/>
          </a:bodyPr>
          <a:lstStyle/>
          <a:p>
            <a:endParaRPr lang="en-US" dirty="0"/>
          </a:p>
          <a:p>
            <a:r>
              <a:rPr lang="en-US" dirty="0"/>
              <a:t>Approve November TAG minutes</a:t>
            </a:r>
          </a:p>
          <a:p>
            <a:pPr lvl="1"/>
            <a:r>
              <a:rPr lang="en-US" dirty="0"/>
              <a:t>802.24-19-36r0</a:t>
            </a:r>
          </a:p>
          <a:p>
            <a:pPr lvl="1"/>
            <a:endParaRPr lang="en-US" dirty="0"/>
          </a:p>
          <a:p>
            <a:pPr lvl="2"/>
            <a:endParaRPr lang="en-US" dirty="0"/>
          </a:p>
          <a:p>
            <a:pPr lvl="1"/>
            <a:endParaRPr lang="en-US" dirty="0"/>
          </a:p>
          <a:p>
            <a:pPr lvl="1"/>
            <a:endParaRPr lang="en-US" dirty="0"/>
          </a:p>
          <a:p>
            <a:r>
              <a:rPr lang="en-US" dirty="0"/>
              <a:t>TAG Action Items from November:</a:t>
            </a:r>
          </a:p>
          <a:p>
            <a:pPr lvl="1"/>
            <a:r>
              <a:rPr lang="en-US" dirty="0"/>
              <a:t>none</a:t>
            </a:r>
          </a:p>
          <a:p>
            <a:pPr lvl="1"/>
            <a:endParaRPr lang="en-US" dirty="0"/>
          </a:p>
          <a:p>
            <a:pPr lvl="1"/>
            <a:endParaRPr lang="en-US" dirty="0"/>
          </a:p>
          <a:p>
            <a:pPr lvl="1"/>
            <a:endParaRPr lang="en-US" dirty="0"/>
          </a:p>
          <a:p>
            <a:pPr lvl="1"/>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Radio Regulatory Items</a:t>
            </a:r>
          </a:p>
        </p:txBody>
      </p:sp>
      <p:sp>
        <p:nvSpPr>
          <p:cNvPr id="7" name="Content Placeholder 6"/>
          <p:cNvSpPr>
            <a:spLocks noGrp="1"/>
          </p:cNvSpPr>
          <p:nvPr>
            <p:ph idx="1"/>
          </p:nvPr>
        </p:nvSpPr>
        <p:spPr>
          <a:xfrm>
            <a:off x="914400" y="1676402"/>
            <a:ext cx="10439400" cy="4799013"/>
          </a:xfrm>
        </p:spPr>
        <p:txBody>
          <a:bodyPr>
            <a:normAutofit/>
          </a:bodyPr>
          <a:lstStyle/>
          <a:p>
            <a:pPr marL="457200" lvl="1" indent="0">
              <a:buNone/>
            </a:pPr>
            <a:endParaRPr lang="en-US" dirty="0"/>
          </a:p>
          <a:p>
            <a:r>
              <a:rPr lang="en-US" dirty="0"/>
              <a:t>Update from 802.18 – Jay Holcomb</a:t>
            </a:r>
          </a:p>
          <a:p>
            <a:pPr lvl="1"/>
            <a:r>
              <a:rPr lang="en-US" dirty="0"/>
              <a:t>WRC-19 ?</a:t>
            </a:r>
          </a:p>
          <a:p>
            <a:pPr lvl="1"/>
            <a:r>
              <a:rPr lang="en-US" dirty="0"/>
              <a:t>FCC – R&amp;O on 6 GHz ?</a:t>
            </a:r>
          </a:p>
          <a:p>
            <a:pPr lvl="1"/>
            <a:endParaRPr lang="en-US" dirty="0"/>
          </a:p>
          <a:p>
            <a:pPr lvl="1"/>
            <a:endParaRPr lang="en-US" dirty="0"/>
          </a:p>
          <a:p>
            <a:endParaRPr lang="en-US" dirty="0"/>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A42A6F1F-89D0-4C7C-88C0-E46BC40C428C}" type="slidenum">
              <a:rPr lang="en-US" altLang="en-US" smtClean="0"/>
              <a:pPr/>
              <a:t>12</a:t>
            </a:fld>
            <a:endParaRPr lang="en-US" altLang="en-US"/>
          </a:p>
        </p:txBody>
      </p:sp>
    </p:spTree>
    <p:extLst>
      <p:ext uri="{BB962C8B-B14F-4D97-AF65-F5344CB8AC3E}">
        <p14:creationId xmlns:p14="http://schemas.microsoft.com/office/powerpoint/2010/main" val="14399382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11DC3-D0B7-46F3-AA2D-4A0A21B8970D}"/>
              </a:ext>
            </a:extLst>
          </p:cNvPr>
          <p:cNvSpPr>
            <a:spLocks noGrp="1"/>
          </p:cNvSpPr>
          <p:nvPr>
            <p:ph type="title"/>
          </p:nvPr>
        </p:nvSpPr>
        <p:spPr/>
        <p:txBody>
          <a:bodyPr/>
          <a:lstStyle/>
          <a:p>
            <a:r>
              <a:rPr lang="en-US" dirty="0"/>
              <a:t>Liaison Review</a:t>
            </a:r>
          </a:p>
        </p:txBody>
      </p:sp>
      <p:sp>
        <p:nvSpPr>
          <p:cNvPr id="3" name="Content Placeholder 2">
            <a:extLst>
              <a:ext uri="{FF2B5EF4-FFF2-40B4-BE49-F238E27FC236}">
                <a16:creationId xmlns:a16="http://schemas.microsoft.com/office/drawing/2014/main" id="{B6FBFB69-2387-49A0-A9B5-4BD601FC9935}"/>
              </a:ext>
            </a:extLst>
          </p:cNvPr>
          <p:cNvSpPr>
            <a:spLocks noGrp="1"/>
          </p:cNvSpPr>
          <p:nvPr>
            <p:ph idx="1"/>
          </p:nvPr>
        </p:nvSpPr>
        <p:spPr/>
        <p:txBody>
          <a:bodyPr/>
          <a:lstStyle/>
          <a:p>
            <a:r>
              <a:rPr lang="en-US" sz="2400" dirty="0"/>
              <a:t>P2413				Ludwig Winkel</a:t>
            </a:r>
          </a:p>
          <a:p>
            <a:r>
              <a:rPr lang="en-US" sz="2400" dirty="0"/>
              <a:t>ATIS TOPS 			Farrokh </a:t>
            </a:r>
            <a:r>
              <a:rPr lang="en-US" sz="2400" dirty="0" err="1"/>
              <a:t>Khatibi</a:t>
            </a:r>
            <a:endParaRPr lang="en-US" sz="2400" dirty="0"/>
          </a:p>
          <a:p>
            <a:r>
              <a:rPr lang="en-US" sz="2400" dirty="0"/>
              <a:t>Wi-Fi Alliance (Informal)		Alan Berkema</a:t>
            </a:r>
          </a:p>
          <a:p>
            <a:r>
              <a:rPr lang="en-US" sz="2400" dirty="0"/>
              <a:t>IEC SEG8	 			Patrick Wetterwald   (concluding)</a:t>
            </a:r>
          </a:p>
          <a:p>
            <a:r>
              <a:rPr lang="en-US" sz="2400" dirty="0"/>
              <a:t>IEEE PSCC TF S6		Marc Lacroix</a:t>
            </a:r>
          </a:p>
          <a:p>
            <a:r>
              <a:rPr lang="en-US" sz="2400" dirty="0"/>
              <a:t>IEEE P2030.5			Bob </a:t>
            </a:r>
            <a:r>
              <a:rPr lang="en-US" sz="2400" dirty="0" err="1"/>
              <a:t>Heile</a:t>
            </a:r>
            <a:endParaRPr lang="en-US" sz="2400" dirty="0"/>
          </a:p>
          <a:p>
            <a:r>
              <a:rPr lang="en-US" sz="2400" dirty="0"/>
              <a:t>Industrial Internet Consortium	Wael Diab (status?)  assign to Chris D</a:t>
            </a:r>
          </a:p>
        </p:txBody>
      </p:sp>
      <p:sp>
        <p:nvSpPr>
          <p:cNvPr id="4" name="Footer Placeholder 3">
            <a:extLst>
              <a:ext uri="{FF2B5EF4-FFF2-40B4-BE49-F238E27FC236}">
                <a16:creationId xmlns:a16="http://schemas.microsoft.com/office/drawing/2014/main" id="{611074C8-E6EE-4E6A-85A6-19469732984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D85F0CE-BE1D-4DB7-92D4-80CD70EB12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1858319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AE770-93A0-4D56-BD3C-AFA7F9D3F1F4}"/>
              </a:ext>
            </a:extLst>
          </p:cNvPr>
          <p:cNvSpPr>
            <a:spLocks noGrp="1"/>
          </p:cNvSpPr>
          <p:nvPr>
            <p:ph type="title"/>
          </p:nvPr>
        </p:nvSpPr>
        <p:spPr/>
        <p:txBody>
          <a:bodyPr/>
          <a:lstStyle/>
          <a:p>
            <a:r>
              <a:rPr lang="en-US" dirty="0"/>
              <a:t>SEPA request for update to Wireless Matrix</a:t>
            </a:r>
          </a:p>
        </p:txBody>
      </p:sp>
      <p:sp>
        <p:nvSpPr>
          <p:cNvPr id="3" name="Content Placeholder 2">
            <a:extLst>
              <a:ext uri="{FF2B5EF4-FFF2-40B4-BE49-F238E27FC236}">
                <a16:creationId xmlns:a16="http://schemas.microsoft.com/office/drawing/2014/main" id="{EBD080CD-4925-4DF5-99D3-96FCB0C06DF5}"/>
              </a:ext>
            </a:extLst>
          </p:cNvPr>
          <p:cNvSpPr>
            <a:spLocks noGrp="1"/>
          </p:cNvSpPr>
          <p:nvPr>
            <p:ph idx="1"/>
          </p:nvPr>
        </p:nvSpPr>
        <p:spPr>
          <a:xfrm>
            <a:off x="914400" y="1981200"/>
            <a:ext cx="10566400" cy="4114800"/>
          </a:xfrm>
        </p:spPr>
        <p:txBody>
          <a:bodyPr/>
          <a:lstStyle/>
          <a:p>
            <a:r>
              <a:rPr lang="en-US" dirty="0"/>
              <a:t>Document started as SGIP PAP2 resource 6 years ago</a:t>
            </a:r>
          </a:p>
          <a:p>
            <a:endParaRPr lang="en-US" dirty="0"/>
          </a:p>
          <a:p>
            <a:r>
              <a:rPr lang="en-US" dirty="0"/>
              <a:t>Last version provided by 802.24:</a:t>
            </a:r>
          </a:p>
          <a:p>
            <a:pPr lvl="1"/>
            <a:r>
              <a:rPr lang="en-US" dirty="0"/>
              <a:t>24-18-0028-00-sgtg-wireless-characteristics-matrix-update-2018-08-29-Draft-dot24edits.xlsx</a:t>
            </a:r>
          </a:p>
          <a:p>
            <a:endParaRPr lang="en-US" dirty="0"/>
          </a:p>
          <a:p>
            <a:endParaRPr lang="en-US" dirty="0"/>
          </a:p>
        </p:txBody>
      </p:sp>
      <p:sp>
        <p:nvSpPr>
          <p:cNvPr id="4" name="Footer Placeholder 3">
            <a:extLst>
              <a:ext uri="{FF2B5EF4-FFF2-40B4-BE49-F238E27FC236}">
                <a16:creationId xmlns:a16="http://schemas.microsoft.com/office/drawing/2014/main" id="{75D1E84F-CB05-4939-A850-D2FC63D4AA8B}"/>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A3EC185-3CFA-489A-8697-F80629033207}"/>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10953281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B0C0A-4CF0-4BE5-A8BA-E99B82019517}"/>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98CDD10A-D17A-4D19-ACDF-E56AB68C17C6}"/>
              </a:ext>
            </a:extLst>
          </p:cNvPr>
          <p:cNvSpPr>
            <a:spLocks noGrp="1"/>
          </p:cNvSpPr>
          <p:nvPr>
            <p:ph idx="1"/>
          </p:nvPr>
        </p:nvSpPr>
        <p:spPr>
          <a:xfrm>
            <a:off x="914400" y="1981200"/>
            <a:ext cx="10515600" cy="4114800"/>
          </a:xfrm>
        </p:spPr>
        <p:txBody>
          <a:bodyPr>
            <a:normAutofit fontScale="77500" lnSpcReduction="20000"/>
          </a:bodyPr>
          <a:lstStyle/>
          <a:p>
            <a:r>
              <a:rPr lang="en-US" dirty="0"/>
              <a:t>Achieving low latency with IEEE 802 standards</a:t>
            </a:r>
          </a:p>
          <a:p>
            <a:pPr lvl="1"/>
            <a:r>
              <a:rPr lang="en-US" dirty="0"/>
              <a:t>Including wired and wireless communications</a:t>
            </a:r>
          </a:p>
          <a:p>
            <a:pPr lvl="1"/>
            <a:r>
              <a:rPr lang="en-US" dirty="0"/>
              <a:t>An alternative (or complement) to 5G URLLC</a:t>
            </a:r>
          </a:p>
          <a:p>
            <a:r>
              <a:rPr lang="en-US" dirty="0"/>
              <a:t>A set of vertical applications enabled by low latency</a:t>
            </a:r>
          </a:p>
          <a:p>
            <a:r>
              <a:rPr lang="en-US" dirty="0"/>
              <a:t>The challenges of reliable low latency in unlicensed spectrum.  </a:t>
            </a:r>
          </a:p>
          <a:p>
            <a:pPr lvl="1"/>
            <a:r>
              <a:rPr lang="en-US" dirty="0"/>
              <a:t>Adapting TSN’s “FRER” feature</a:t>
            </a:r>
          </a:p>
          <a:p>
            <a:pPr lvl="1"/>
            <a:r>
              <a:rPr lang="en-US" dirty="0"/>
              <a:t>Adapting 802 wireless to licensed spectrum?</a:t>
            </a:r>
          </a:p>
          <a:p>
            <a:pPr lvl="1"/>
            <a:r>
              <a:rPr lang="en-US" dirty="0"/>
              <a:t>Operating over multiple bands or channels?</a:t>
            </a:r>
          </a:p>
          <a:p>
            <a:r>
              <a:rPr lang="en-US" dirty="0"/>
              <a:t>Special cases for high data rates for immersive video</a:t>
            </a:r>
          </a:p>
          <a:p>
            <a:endParaRPr lang="en-US" dirty="0"/>
          </a:p>
          <a:p>
            <a:r>
              <a:rPr lang="en-US" dirty="0"/>
              <a:t>Latest Draft is </a:t>
            </a:r>
            <a:r>
              <a:rPr lang="en-US" dirty="0">
                <a:hlinkClick r:id="rId2"/>
              </a:rPr>
              <a:t>802.24-19-0003r5</a:t>
            </a:r>
            <a:r>
              <a:rPr lang="en-US" dirty="0"/>
              <a:t>.  </a:t>
            </a:r>
          </a:p>
          <a:p>
            <a:endParaRPr lang="en-US" dirty="0"/>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3543921C-5A9E-4DC6-A37F-41CCD028BB4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2EB8714-5E0B-4F8F-992B-5DCC1227A6C3}"/>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5306394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2F315-F810-4D64-A691-A55E9D45772C}"/>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D146FED7-F909-48D0-B0F1-1F32F3555FDE}"/>
              </a:ext>
            </a:extLst>
          </p:cNvPr>
          <p:cNvSpPr>
            <a:spLocks noGrp="1"/>
          </p:cNvSpPr>
          <p:nvPr>
            <p:ph idx="1"/>
          </p:nvPr>
        </p:nvSpPr>
        <p:spPr/>
        <p:txBody>
          <a:bodyPr>
            <a:normAutofit fontScale="40000" lnSpcReduction="20000"/>
          </a:bodyPr>
          <a:lstStyle/>
          <a:p>
            <a:r>
              <a:rPr lang="en-US" dirty="0"/>
              <a:t>Individuals from 802.21 interested in AR/VR to provide text contributions</a:t>
            </a:r>
          </a:p>
          <a:p>
            <a:endParaRPr lang="en-US" dirty="0"/>
          </a:p>
          <a:p>
            <a:r>
              <a:rPr lang="en-US" dirty="0"/>
              <a:t>Need volunteers to pare down AR/VR section to limit scope to Low Latency networking concepts. </a:t>
            </a:r>
          </a:p>
          <a:p>
            <a:endParaRPr lang="en-US" dirty="0"/>
          </a:p>
          <a:p>
            <a:r>
              <a:rPr lang="en-US" dirty="0"/>
              <a:t>A topic to explore is the relationship between high throughput and low latency. Can you have low latency without high bandwidth? </a:t>
            </a:r>
          </a:p>
          <a:p>
            <a:r>
              <a:rPr lang="en-US" dirty="0"/>
              <a:t>Can we follow the example of 5G URLLC? </a:t>
            </a:r>
          </a:p>
          <a:p>
            <a:endParaRPr lang="en-US" dirty="0"/>
          </a:p>
          <a:p>
            <a:r>
              <a:rPr lang="en-US" dirty="0"/>
              <a:t>This can be seen as alternative to 5G approaches, but standards-based and lower cost to use.</a:t>
            </a:r>
          </a:p>
          <a:p>
            <a:pPr lvl="1"/>
            <a:r>
              <a:rPr lang="en-US" dirty="0"/>
              <a:t>Show how Wi-Fi technology can provide an equally good or better result and performance (bandwidth and low jitter and low latency)</a:t>
            </a:r>
          </a:p>
          <a:p>
            <a:r>
              <a:rPr lang="en-US" dirty="0"/>
              <a:t>Map identified uses cases on to various IEEE 802 standards.</a:t>
            </a:r>
          </a:p>
          <a:p>
            <a:r>
              <a:rPr lang="en-US" dirty="0"/>
              <a:t>Tie low latency to 802.1 TSN – how can 802.1 TSN functionality be carried into other MAC/PHY standards. </a:t>
            </a:r>
          </a:p>
          <a:p>
            <a:pPr lvl="1"/>
            <a:r>
              <a:rPr lang="en-US" dirty="0"/>
              <a:t>Follow collaboration of 802.11be with 802.1 TSN – there are gaps in expectations from 802.11 and TSN. </a:t>
            </a:r>
          </a:p>
          <a:p>
            <a:pPr lvl="1"/>
            <a:r>
              <a:rPr lang="en-US" dirty="0"/>
              <a:t>Discuss how FRER could compensate for lack of reliability/predictability of unlicensed spectrum</a:t>
            </a:r>
          </a:p>
          <a:p>
            <a:pPr lvl="1"/>
            <a:endParaRPr lang="en-US" dirty="0"/>
          </a:p>
          <a:p>
            <a:r>
              <a:rPr lang="en-US" dirty="0"/>
              <a:t>Trim down section 6 from RTA TIG. – action Allen. </a:t>
            </a:r>
          </a:p>
          <a:p>
            <a:r>
              <a:rPr lang="en-US" dirty="0"/>
              <a:t>Max could review section on relation of TSN to 802.11</a:t>
            </a:r>
          </a:p>
          <a:p>
            <a:endParaRPr lang="en-US" dirty="0"/>
          </a:p>
          <a:p>
            <a:r>
              <a:rPr lang="en-US" dirty="0"/>
              <a:t>Keep 802.1 TSN TG in the loop – plan for Joint Session in March.</a:t>
            </a:r>
          </a:p>
        </p:txBody>
      </p:sp>
      <p:sp>
        <p:nvSpPr>
          <p:cNvPr id="4" name="Footer Placeholder 3">
            <a:extLst>
              <a:ext uri="{FF2B5EF4-FFF2-40B4-BE49-F238E27FC236}">
                <a16:creationId xmlns:a16="http://schemas.microsoft.com/office/drawing/2014/main" id="{F342D73E-05D6-4960-93E8-46A865A33D7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429D234-ABE2-4202-8EA6-6EEB2D0E1B57}"/>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26831491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Wednesday 802.24</a:t>
            </a:r>
            <a:br>
              <a:rPr lang="en-US" dirty="0"/>
            </a:br>
            <a:r>
              <a:rPr lang="en-US" dirty="0"/>
              <a:t>TAG</a:t>
            </a:r>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a:prstGeom prst="rect">
            <a:avLst/>
          </a:prstGeom>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14948936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3F8EB-FED6-4EB8-B026-647F81873742}"/>
              </a:ext>
            </a:extLst>
          </p:cNvPr>
          <p:cNvSpPr>
            <a:spLocks noGrp="1"/>
          </p:cNvSpPr>
          <p:nvPr>
            <p:ph type="title"/>
          </p:nvPr>
        </p:nvSpPr>
        <p:spPr/>
        <p:txBody>
          <a:bodyPr/>
          <a:lstStyle/>
          <a:p>
            <a:r>
              <a:rPr lang="en-US" dirty="0"/>
              <a:t>New ZigBee “Project Connected Home over IP”</a:t>
            </a:r>
          </a:p>
        </p:txBody>
      </p:sp>
      <p:sp>
        <p:nvSpPr>
          <p:cNvPr id="3" name="Content Placeholder 2">
            <a:extLst>
              <a:ext uri="{FF2B5EF4-FFF2-40B4-BE49-F238E27FC236}">
                <a16:creationId xmlns:a16="http://schemas.microsoft.com/office/drawing/2014/main" id="{138E6F75-54D5-421F-A22F-011EBD4D4763}"/>
              </a:ext>
            </a:extLst>
          </p:cNvPr>
          <p:cNvSpPr>
            <a:spLocks noGrp="1"/>
          </p:cNvSpPr>
          <p:nvPr>
            <p:ph idx="1"/>
          </p:nvPr>
        </p:nvSpPr>
        <p:spPr/>
        <p:txBody>
          <a:bodyPr/>
          <a:lstStyle/>
          <a:p>
            <a:r>
              <a:rPr lang="en-US" dirty="0">
                <a:hlinkClick r:id="rId2"/>
              </a:rPr>
              <a:t>https://www.connectedhomeip.com/</a:t>
            </a:r>
            <a:endParaRPr lang="en-US" dirty="0"/>
          </a:p>
          <a:p>
            <a:pPr lvl="1"/>
            <a:r>
              <a:rPr lang="en-US" dirty="0"/>
              <a:t>“The goal of the first specification release will be Wi-Fi, up to and including 802.11ax (aka Wi-Fi 6), that is 802.11a/b/g/n/ac/ax; Thread over 802.15.4-2006 at 2.4 GHz; and IP implementations for Bluetooth Low Energy, versions 4.1, 4.2, and 5.0 for the network and physical wireless protocols. ”</a:t>
            </a:r>
          </a:p>
          <a:p>
            <a:pPr lvl="1"/>
            <a:endParaRPr lang="en-US" dirty="0"/>
          </a:p>
          <a:p>
            <a:endParaRPr lang="en-US" dirty="0"/>
          </a:p>
        </p:txBody>
      </p:sp>
      <p:sp>
        <p:nvSpPr>
          <p:cNvPr id="4" name="Footer Placeholder 3">
            <a:extLst>
              <a:ext uri="{FF2B5EF4-FFF2-40B4-BE49-F238E27FC236}">
                <a16:creationId xmlns:a16="http://schemas.microsoft.com/office/drawing/2014/main" id="{5BEC9251-5845-4C67-B60C-BB549199638D}"/>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612B745B-47F7-42DB-9162-E082964DAFE1}"/>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14993600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001C9-E376-4DF8-9BF6-60901B3E15B1}"/>
              </a:ext>
            </a:extLst>
          </p:cNvPr>
          <p:cNvSpPr>
            <a:spLocks noGrp="1"/>
          </p:cNvSpPr>
          <p:nvPr>
            <p:ph type="title"/>
          </p:nvPr>
        </p:nvSpPr>
        <p:spPr/>
        <p:txBody>
          <a:bodyPr/>
          <a:lstStyle/>
          <a:p>
            <a:r>
              <a:rPr lang="en-US" dirty="0"/>
              <a:t>"IEEE 802 Solutions for Vertical Applications"</a:t>
            </a:r>
          </a:p>
        </p:txBody>
      </p:sp>
      <p:sp>
        <p:nvSpPr>
          <p:cNvPr id="3" name="Content Placeholder 2">
            <a:extLst>
              <a:ext uri="{FF2B5EF4-FFF2-40B4-BE49-F238E27FC236}">
                <a16:creationId xmlns:a16="http://schemas.microsoft.com/office/drawing/2014/main" id="{25F2CF68-157A-4033-BD60-D52BEAC9A473}"/>
              </a:ext>
            </a:extLst>
          </p:cNvPr>
          <p:cNvSpPr>
            <a:spLocks noGrp="1"/>
          </p:cNvSpPr>
          <p:nvPr>
            <p:ph idx="1"/>
          </p:nvPr>
        </p:nvSpPr>
        <p:spPr/>
        <p:txBody>
          <a:bodyPr>
            <a:normAutofit fontScale="62500" lnSpcReduction="20000"/>
          </a:bodyPr>
          <a:lstStyle/>
          <a:p>
            <a:r>
              <a:rPr lang="en-US" dirty="0"/>
              <a:t>Previously called “Network Integration”</a:t>
            </a:r>
          </a:p>
          <a:p>
            <a:r>
              <a:rPr lang="en-US" dirty="0"/>
              <a:t>Draft White Paper is posted as </a:t>
            </a:r>
            <a:r>
              <a:rPr lang="en-US" dirty="0">
                <a:hlinkClick r:id="rId2"/>
              </a:rPr>
              <a:t>IEEE802-24/19-0017r3</a:t>
            </a:r>
            <a:endParaRPr lang="en-US" dirty="0"/>
          </a:p>
          <a:p>
            <a:pPr lvl="1"/>
            <a:endParaRPr lang="en-US" dirty="0"/>
          </a:p>
          <a:p>
            <a:r>
              <a:rPr lang="en-US" dirty="0"/>
              <a:t>Input from Max Riegel</a:t>
            </a:r>
          </a:p>
          <a:p>
            <a:pPr lvl="1"/>
            <a:r>
              <a:rPr lang="en-US" dirty="0">
                <a:hlinkClick r:id="rId3"/>
              </a:rPr>
              <a:t>802.24-19-0034r1 </a:t>
            </a:r>
            <a:endParaRPr lang="en-US" dirty="0"/>
          </a:p>
          <a:p>
            <a:pPr lvl="1"/>
            <a:endParaRPr lang="en-US" dirty="0"/>
          </a:p>
          <a:p>
            <a:pPr lvl="1"/>
            <a:endParaRPr lang="en-US" dirty="0"/>
          </a:p>
          <a:p>
            <a:r>
              <a:rPr lang="en-US" dirty="0"/>
              <a:t>Discussion</a:t>
            </a:r>
          </a:p>
          <a:p>
            <a:pPr lvl="1"/>
            <a:r>
              <a:rPr lang="en-US" dirty="0"/>
              <a:t>802.11 AANI, report talking about using 802.1CF model for how an 802 radio technology could be integrated with 5G Core. </a:t>
            </a:r>
          </a:p>
          <a:p>
            <a:pPr lvl="1"/>
            <a:r>
              <a:rPr lang="en-US" dirty="0"/>
              <a:t>Review for applicability to this white paper, and invite the author(s) to attend next session.</a:t>
            </a:r>
          </a:p>
          <a:p>
            <a:pPr lvl="1"/>
            <a:endParaRPr lang="en-US" dirty="0"/>
          </a:p>
          <a:p>
            <a:r>
              <a:rPr lang="en-US" dirty="0"/>
              <a:t> </a:t>
            </a:r>
          </a:p>
          <a:p>
            <a:endParaRPr lang="en-US" dirty="0"/>
          </a:p>
          <a:p>
            <a:endParaRPr lang="en-US" dirty="0"/>
          </a:p>
        </p:txBody>
      </p:sp>
      <p:sp>
        <p:nvSpPr>
          <p:cNvPr id="4" name="Footer Placeholder 3">
            <a:extLst>
              <a:ext uri="{FF2B5EF4-FFF2-40B4-BE49-F238E27FC236}">
                <a16:creationId xmlns:a16="http://schemas.microsoft.com/office/drawing/2014/main" id="{B7CFF186-9736-43C3-9F71-8E830389870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9D7872B-F5E7-41F6-9DDF-2B98B1C72D4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26883324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1676400"/>
            <a:ext cx="10439400" cy="4495800"/>
          </a:xfrm>
          <a:ln/>
        </p:spPr>
        <p:txBody>
          <a:bodyPr>
            <a:normAutofit fontScale="700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solidFill>
                  <a:schemeClr val="bg1">
                    <a:lumMod val="75000"/>
                  </a:schemeClr>
                </a:solidFill>
              </a:rPr>
              <a:t>802.24.2	IoT TG			Chris </a:t>
            </a:r>
            <a:r>
              <a:rPr lang="en-US" altLang="en-US" dirty="0" err="1">
                <a:solidFill>
                  <a:schemeClr val="bg1">
                    <a:lumMod val="75000"/>
                  </a:schemeClr>
                </a:solidFill>
              </a:rPr>
              <a:t>DiMinico</a:t>
            </a:r>
            <a:endParaRPr lang="en-US" altLang="en-US" dirty="0">
              <a:solidFill>
                <a:schemeClr val="bg1">
                  <a:lumMod val="75000"/>
                </a:schemeClr>
              </a:solidFill>
            </a:endParaRPr>
          </a:p>
          <a:p>
            <a:r>
              <a:rPr lang="en-US" altLang="en-US" dirty="0"/>
              <a:t>27 Voting Members</a:t>
            </a:r>
          </a:p>
          <a:p>
            <a:pPr marL="342900" lvl="1" indent="-342900">
              <a:buFontTx/>
              <a:buChar char="•"/>
            </a:pPr>
            <a:r>
              <a:rPr lang="en-US" altLang="en-US" dirty="0"/>
              <a:t>Agenda: 	</a:t>
            </a:r>
            <a:r>
              <a:rPr lang="en-US" dirty="0"/>
              <a:t>24-20-0001-00</a:t>
            </a:r>
            <a:endParaRPr lang="en-US" altLang="en-US" dirty="0"/>
          </a:p>
          <a:p>
            <a:r>
              <a:rPr lang="en-US" altLang="en-US" dirty="0"/>
              <a:t>Meetings for the Week</a:t>
            </a:r>
          </a:p>
          <a:p>
            <a:pPr lvl="1"/>
            <a:r>
              <a:rPr lang="en-US" altLang="en-US" dirty="0"/>
              <a:t>Tuesday PM2		24</a:t>
            </a:r>
          </a:p>
          <a:p>
            <a:pPr lvl="1"/>
            <a:r>
              <a:rPr lang="en-US" altLang="en-US" dirty="0"/>
              <a:t>Wednesday PM2		24</a:t>
            </a:r>
          </a:p>
          <a:p>
            <a:pPr lvl="1"/>
            <a:endParaRPr lang="en-US" altLang="en-US" dirty="0"/>
          </a:p>
          <a:p>
            <a:r>
              <a:rPr lang="en-US" altLang="en-US" dirty="0"/>
              <a:t>Manual attendance tracking for 802.1 &amp; 802.3 members	</a:t>
            </a:r>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2</a:t>
            </a:fld>
            <a:endParaRPr lang="en-US" altLang="en-US"/>
          </a:p>
        </p:txBody>
      </p:sp>
    </p:spTree>
    <p:extLst>
      <p:ext uri="{BB962C8B-B14F-4D97-AF65-F5344CB8AC3E}">
        <p14:creationId xmlns:p14="http://schemas.microsoft.com/office/powerpoint/2010/main" val="39534646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2020 Future TAG Activity Planning</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914400" y="1752600"/>
            <a:ext cx="10668000" cy="4495800"/>
          </a:xfrm>
        </p:spPr>
        <p:txBody>
          <a:bodyPr>
            <a:normAutofit fontScale="62500" lnSpcReduction="20000"/>
          </a:bodyPr>
          <a:lstStyle/>
          <a:p>
            <a:endParaRPr lang="en-US" dirty="0"/>
          </a:p>
          <a:p>
            <a:r>
              <a:rPr lang="en-US" dirty="0"/>
              <a:t>A whitepaper/document for application-specific use cases of Sub 1GHz standards 802.15.4g and 802.11ah. Identifying where each standard is most suitable, and how to make best use of mechanisms proposed in 802.19.3 TG. </a:t>
            </a:r>
          </a:p>
          <a:p>
            <a:pPr lvl="1"/>
            <a:r>
              <a:rPr lang="en-US" dirty="0"/>
              <a:t>Can this also include applying 802.15.4s in sub-1GHz spectrum?</a:t>
            </a:r>
          </a:p>
          <a:p>
            <a:pPr lvl="1"/>
            <a:r>
              <a:rPr lang="en-US" dirty="0"/>
              <a:t>1H 2020 for starting, depending on 802.19.3 progress</a:t>
            </a:r>
          </a:p>
          <a:p>
            <a:pPr lvl="2"/>
            <a:r>
              <a:rPr lang="en-US" dirty="0"/>
              <a:t>19.3 draft for informal review at end of 2019.  LB following January 2020 meeting. SA Ballot before July. </a:t>
            </a:r>
          </a:p>
          <a:p>
            <a:pPr lvl="2"/>
            <a:r>
              <a:rPr lang="en-US" dirty="0"/>
              <a:t>Contributors to 19.3 would be interested in contributing to this work. </a:t>
            </a:r>
          </a:p>
          <a:p>
            <a:pPr lvl="1"/>
            <a:r>
              <a:rPr lang="en-US" dirty="0"/>
              <a:t>Plan to ramp up work during 2020 as balloting on 19.3 completes.</a:t>
            </a:r>
          </a:p>
          <a:p>
            <a:pPr lvl="1"/>
            <a:endParaRPr lang="en-US" dirty="0"/>
          </a:p>
          <a:p>
            <a:r>
              <a:rPr lang="en-US" dirty="0"/>
              <a:t>TBD</a:t>
            </a:r>
          </a:p>
          <a:p>
            <a:pPr lvl="1"/>
            <a:r>
              <a:rPr lang="en-US" dirty="0"/>
              <a:t>802.24 white paper on IoT and P2413  </a:t>
            </a:r>
          </a:p>
          <a:p>
            <a:pPr lvl="2"/>
            <a:r>
              <a:rPr lang="en-US" dirty="0"/>
              <a:t>Need to study what the new P2413 projects are about. </a:t>
            </a:r>
          </a:p>
          <a:p>
            <a:pPr lvl="1"/>
            <a:endParaRPr lang="en-US" dirty="0"/>
          </a:p>
          <a:p>
            <a:pPr lvl="1"/>
            <a:r>
              <a:rPr lang="en-US" dirty="0"/>
              <a:t>Update of first Smart Grid white paper to address latest amendments of 802.15.4 u, v, w, x, y, </a:t>
            </a:r>
            <a:r>
              <a:rPr lang="en-US" dirty="0" err="1"/>
              <a:t>Revmd</a:t>
            </a:r>
            <a:endParaRPr lang="en-US" dirty="0"/>
          </a:p>
          <a:p>
            <a:pPr lvl="2"/>
            <a:r>
              <a:rPr lang="en-US" dirty="0"/>
              <a:t>Get the 802.15.4 experts back once </a:t>
            </a:r>
            <a:r>
              <a:rPr lang="en-US" dirty="0" err="1"/>
              <a:t>RevMd</a:t>
            </a:r>
            <a:r>
              <a:rPr lang="en-US" dirty="0"/>
              <a:t> goes to balloting.  Try to work on scheduling to avoid conflicts. </a:t>
            </a:r>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20</a:t>
            </a:fld>
            <a:endParaRPr lang="en-US" altLang="en-US"/>
          </a:p>
        </p:txBody>
      </p:sp>
    </p:spTree>
    <p:extLst>
      <p:ext uri="{BB962C8B-B14F-4D97-AF65-F5344CB8AC3E}">
        <p14:creationId xmlns:p14="http://schemas.microsoft.com/office/powerpoint/2010/main" val="30363419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914400" y="1828800"/>
            <a:ext cx="10439400" cy="4267200"/>
          </a:xfrm>
        </p:spPr>
        <p:txBody>
          <a:bodyPr>
            <a:normAutofit/>
          </a:bodyPr>
          <a:lstStyle/>
          <a:p>
            <a:r>
              <a:rPr lang="en-US" dirty="0"/>
              <a:t>Action Items from this meeting</a:t>
            </a:r>
          </a:p>
          <a:p>
            <a:pPr lvl="1"/>
            <a:r>
              <a:rPr lang="en-US" dirty="0"/>
              <a:t>None</a:t>
            </a:r>
          </a:p>
          <a:p>
            <a:pPr lvl="1"/>
            <a:endParaRPr lang="en-US" dirty="0"/>
          </a:p>
          <a:p>
            <a:r>
              <a:rPr lang="en-US" dirty="0"/>
              <a:t>Any New Business?</a:t>
            </a:r>
          </a:p>
          <a:p>
            <a:pPr lvl="1"/>
            <a:endParaRPr lang="en-US" dirty="0"/>
          </a:p>
          <a:p>
            <a:pPr lvl="1"/>
            <a:endParaRPr lang="en-US" dirty="0"/>
          </a:p>
          <a:p>
            <a:r>
              <a:rPr lang="en-US" dirty="0"/>
              <a:t>Adjourn</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3</a:t>
            </a:fld>
            <a:endParaRPr lang="en-US" altLang="en-US"/>
          </a:p>
        </p:txBody>
      </p:sp>
      <p:graphicFrame>
        <p:nvGraphicFramePr>
          <p:cNvPr id="6" name="Table 5">
            <a:extLst>
              <a:ext uri="{FF2B5EF4-FFF2-40B4-BE49-F238E27FC236}">
                <a16:creationId xmlns:a16="http://schemas.microsoft.com/office/drawing/2014/main" id="{51FF743A-6914-4920-BE76-BF7775F0AF17}"/>
              </a:ext>
            </a:extLst>
          </p:cNvPr>
          <p:cNvGraphicFramePr>
            <a:graphicFrameLocks noGrp="1"/>
          </p:cNvGraphicFramePr>
          <p:nvPr>
            <p:extLst>
              <p:ext uri="{D42A27DB-BD31-4B8C-83A1-F6EECF244321}">
                <p14:modId xmlns:p14="http://schemas.microsoft.com/office/powerpoint/2010/main" val="680867945"/>
              </p:ext>
            </p:extLst>
          </p:nvPr>
        </p:nvGraphicFramePr>
        <p:xfrm>
          <a:off x="1143001" y="990600"/>
          <a:ext cx="9829799" cy="5257805"/>
        </p:xfrm>
        <a:graphic>
          <a:graphicData uri="http://schemas.openxmlformats.org/drawingml/2006/table">
            <a:tbl>
              <a:tblPr>
                <a:tableStyleId>{5C22544A-7EE6-4342-B048-85BDC9FD1C3A}</a:tableStyleId>
              </a:tblPr>
              <a:tblGrid>
                <a:gridCol w="418818">
                  <a:extLst>
                    <a:ext uri="{9D8B030D-6E8A-4147-A177-3AD203B41FA5}">
                      <a16:colId xmlns:a16="http://schemas.microsoft.com/office/drawing/2014/main" val="3108311903"/>
                    </a:ext>
                  </a:extLst>
                </a:gridCol>
                <a:gridCol w="7511954">
                  <a:extLst>
                    <a:ext uri="{9D8B030D-6E8A-4147-A177-3AD203B41FA5}">
                      <a16:colId xmlns:a16="http://schemas.microsoft.com/office/drawing/2014/main" val="2361544951"/>
                    </a:ext>
                  </a:extLst>
                </a:gridCol>
                <a:gridCol w="734367">
                  <a:extLst>
                    <a:ext uri="{9D8B030D-6E8A-4147-A177-3AD203B41FA5}">
                      <a16:colId xmlns:a16="http://schemas.microsoft.com/office/drawing/2014/main" val="3227696867"/>
                    </a:ext>
                  </a:extLst>
                </a:gridCol>
                <a:gridCol w="338498">
                  <a:extLst>
                    <a:ext uri="{9D8B030D-6E8A-4147-A177-3AD203B41FA5}">
                      <a16:colId xmlns:a16="http://schemas.microsoft.com/office/drawing/2014/main" val="433142543"/>
                    </a:ext>
                  </a:extLst>
                </a:gridCol>
                <a:gridCol w="826162">
                  <a:extLst>
                    <a:ext uri="{9D8B030D-6E8A-4147-A177-3AD203B41FA5}">
                      <a16:colId xmlns:a16="http://schemas.microsoft.com/office/drawing/2014/main" val="3783189813"/>
                    </a:ext>
                  </a:extLst>
                </a:gridCol>
              </a:tblGrid>
              <a:tr h="443438">
                <a:tc gridSpan="2">
                  <a:txBody>
                    <a:bodyPr/>
                    <a:lstStyle/>
                    <a:p>
                      <a:pPr algn="l" fontAlgn="b"/>
                      <a:r>
                        <a:rPr lang="en-US" sz="1400" u="none" strike="noStrike">
                          <a:effectLst/>
                        </a:rPr>
                        <a:t>802.24 Agenda - January 2020, Irvine, CA</a:t>
                      </a:r>
                      <a:endParaRPr lang="en-US" sz="1400" b="1" i="0" u="none" strike="noStrike">
                        <a:solidFill>
                          <a:srgbClr val="000000"/>
                        </a:solidFill>
                        <a:effectLst/>
                        <a:latin typeface="Arial1"/>
                      </a:endParaRPr>
                    </a:p>
                  </a:txBody>
                  <a:tcPr marL="4461" marR="4461" marT="4461" marB="0" anchor="b"/>
                </a:tc>
                <a:tc hMerge="1">
                  <a:txBody>
                    <a:bodyPr/>
                    <a:lstStyle/>
                    <a:p>
                      <a:endParaRPr lang="en-US"/>
                    </a:p>
                  </a:txBody>
                  <a:tcPr/>
                </a:tc>
                <a:tc gridSpan="2">
                  <a:txBody>
                    <a:bodyPr/>
                    <a:lstStyle/>
                    <a:p>
                      <a:pPr algn="l" fontAlgn="b"/>
                      <a:r>
                        <a:rPr lang="en-US" sz="1400" u="none" strike="noStrike">
                          <a:effectLst/>
                        </a:rPr>
                        <a:t>24-20-0001-01-0000</a:t>
                      </a:r>
                      <a:endParaRPr lang="en-US" sz="1400" b="1" i="0" u="none" strike="noStrike">
                        <a:solidFill>
                          <a:srgbClr val="000000"/>
                        </a:solidFill>
                        <a:effectLst/>
                        <a:latin typeface="Arial1"/>
                      </a:endParaRPr>
                    </a:p>
                  </a:txBody>
                  <a:tcPr marL="4461" marR="4461" marT="4461" marB="0" anchor="b"/>
                </a:tc>
                <a:tc hMerge="1">
                  <a:txBody>
                    <a:bodyPr/>
                    <a:lstStyle/>
                    <a:p>
                      <a:endParaRPr lang="en-US"/>
                    </a:p>
                  </a:txBody>
                  <a:tcPr/>
                </a:tc>
                <a:tc>
                  <a:txBody>
                    <a:bodyPr/>
                    <a:lstStyle/>
                    <a:p>
                      <a:pPr algn="l" fontAlgn="b"/>
                      <a:endParaRPr lang="en-US" sz="1050" b="0" i="0" u="none" strike="noStrike" dirty="0">
                        <a:solidFill>
                          <a:srgbClr val="000000"/>
                        </a:solidFill>
                        <a:effectLst/>
                        <a:latin typeface="Arial1"/>
                      </a:endParaRPr>
                    </a:p>
                  </a:txBody>
                  <a:tcPr marL="4461" marR="4461" marT="4461" marB="0" anchor="b"/>
                </a:tc>
                <a:extLst>
                  <a:ext uri="{0D108BD9-81ED-4DB2-BD59-A6C34878D82A}">
                    <a16:rowId xmlns:a16="http://schemas.microsoft.com/office/drawing/2014/main" val="2313611692"/>
                  </a:ext>
                </a:extLst>
              </a:tr>
              <a:tr h="227989">
                <a:tc>
                  <a:txBody>
                    <a:bodyPr/>
                    <a:lstStyle/>
                    <a:p>
                      <a:pPr algn="ctr" fontAlgn="b"/>
                      <a:endParaRPr lang="en-US" sz="1050" b="0" i="0" u="none" strike="noStrike">
                        <a:solidFill>
                          <a:srgbClr val="000000"/>
                        </a:solidFill>
                        <a:effectLst/>
                        <a:latin typeface="Times New Roman1"/>
                      </a:endParaRPr>
                    </a:p>
                  </a:txBody>
                  <a:tcPr marL="4461" marR="4461" marT="4461" marB="0" anchor="b"/>
                </a:tc>
                <a:tc>
                  <a:txBody>
                    <a:bodyPr/>
                    <a:lstStyle/>
                    <a:p>
                      <a:pPr algn="l" fontAlgn="b"/>
                      <a:endParaRPr lang="en-US" sz="1050" b="0" i="0" u="none" strike="noStrike">
                        <a:solidFill>
                          <a:srgbClr val="000000"/>
                        </a:solidFill>
                        <a:effectLst/>
                        <a:latin typeface="Times New Roman1"/>
                      </a:endParaRPr>
                    </a:p>
                  </a:txBody>
                  <a:tcPr marL="4461" marR="4461" marT="4461" marB="0" anchor="b"/>
                </a:tc>
                <a:tc>
                  <a:txBody>
                    <a:bodyPr/>
                    <a:lstStyle/>
                    <a:p>
                      <a:pPr algn="l" fontAlgn="b"/>
                      <a:endParaRPr lang="en-US" sz="1100" b="0" i="0" u="none" strike="noStrike">
                        <a:solidFill>
                          <a:srgbClr val="000000"/>
                        </a:solidFill>
                        <a:effectLst/>
                        <a:latin typeface="Times New Roman1"/>
                      </a:endParaRPr>
                    </a:p>
                  </a:txBody>
                  <a:tcPr marL="4461" marR="4461" marT="4461" marB="0" anchor="b"/>
                </a:tc>
                <a:tc>
                  <a:txBody>
                    <a:bodyPr/>
                    <a:lstStyle/>
                    <a:p>
                      <a:pPr algn="l" fontAlgn="b"/>
                      <a:endParaRPr lang="en-US" sz="1050" b="0" i="0" u="none" strike="noStrike">
                        <a:solidFill>
                          <a:srgbClr val="000000"/>
                        </a:solidFill>
                        <a:effectLst/>
                        <a:latin typeface="Times New Roman" panose="02020603050405020304" pitchFamily="18" charset="0"/>
                      </a:endParaRPr>
                    </a:p>
                  </a:txBody>
                  <a:tcPr marL="4461" marR="4461" marT="4461" marB="0" anchor="b"/>
                </a:tc>
                <a:tc>
                  <a:txBody>
                    <a:bodyPr/>
                    <a:lstStyle/>
                    <a:p>
                      <a:pPr algn="l" fontAlgn="b"/>
                      <a:endParaRPr lang="en-US" sz="1100" b="0" i="0" u="none" strike="noStrike">
                        <a:solidFill>
                          <a:srgbClr val="000000"/>
                        </a:solidFill>
                        <a:effectLst/>
                        <a:latin typeface="Times New Roman1"/>
                      </a:endParaRPr>
                    </a:p>
                  </a:txBody>
                  <a:tcPr marL="4461" marR="4461" marT="4461" marB="0" anchor="b"/>
                </a:tc>
                <a:extLst>
                  <a:ext uri="{0D108BD9-81ED-4DB2-BD59-A6C34878D82A}">
                    <a16:rowId xmlns:a16="http://schemas.microsoft.com/office/drawing/2014/main" val="3971491799"/>
                  </a:ext>
                </a:extLst>
              </a:tr>
              <a:tr h="227989">
                <a:tc>
                  <a:txBody>
                    <a:bodyPr/>
                    <a:lstStyle/>
                    <a:p>
                      <a:pPr algn="ctr" fontAlgn="t"/>
                      <a:r>
                        <a:rPr lang="en-US" sz="1400" u="none" strike="noStrike">
                          <a:effectLst/>
                        </a:rPr>
                        <a:t>1</a:t>
                      </a:r>
                      <a:endParaRPr lang="en-US" sz="1400" b="1" i="0" u="none" strike="noStrike">
                        <a:solidFill>
                          <a:srgbClr val="000000"/>
                        </a:solidFill>
                        <a:effectLst/>
                        <a:latin typeface="Times New Roman1"/>
                      </a:endParaRPr>
                    </a:p>
                  </a:txBody>
                  <a:tcPr marL="4461" marR="4461" marT="4461" marB="0"/>
                </a:tc>
                <a:tc>
                  <a:txBody>
                    <a:bodyPr/>
                    <a:lstStyle/>
                    <a:p>
                      <a:pPr algn="ctr" fontAlgn="b"/>
                      <a:r>
                        <a:rPr lang="en-US" sz="1400" u="none" strike="noStrike">
                          <a:effectLst/>
                        </a:rPr>
                        <a:t>Tuesday PM2 </a:t>
                      </a:r>
                      <a:endParaRPr lang="en-US" sz="1400" b="1" i="0" u="none" strike="noStrike">
                        <a:solidFill>
                          <a:srgbClr val="000000"/>
                        </a:solidFill>
                        <a:effectLst/>
                        <a:latin typeface="Times New Roman1"/>
                      </a:endParaRPr>
                    </a:p>
                  </a:txBody>
                  <a:tcPr marL="4461" marR="4461" marT="4461" marB="0" anchor="b"/>
                </a:tc>
                <a:tc>
                  <a:txBody>
                    <a:bodyPr/>
                    <a:lstStyle/>
                    <a:p>
                      <a:pPr algn="l" fontAlgn="b"/>
                      <a:endParaRPr lang="en-US" sz="1100" b="0" i="0" u="none" strike="noStrike">
                        <a:solidFill>
                          <a:srgbClr val="000000"/>
                        </a:solidFill>
                        <a:effectLst/>
                        <a:latin typeface="Arial1"/>
                      </a:endParaRPr>
                    </a:p>
                  </a:txBody>
                  <a:tcPr marL="4461" marR="4461" marT="4461" marB="0" anchor="b"/>
                </a:tc>
                <a:tc>
                  <a:txBody>
                    <a:bodyPr/>
                    <a:lstStyle/>
                    <a:p>
                      <a:pPr algn="l" fontAlgn="b"/>
                      <a:endParaRPr lang="en-US" sz="1100" b="0" i="0" u="none" strike="noStrike">
                        <a:solidFill>
                          <a:srgbClr val="000000"/>
                        </a:solidFill>
                        <a:effectLst/>
                        <a:latin typeface="Times New Roman" panose="02020603050405020304" pitchFamily="18" charset="0"/>
                      </a:endParaRPr>
                    </a:p>
                  </a:txBody>
                  <a:tcPr marL="4461" marR="4461" marT="4461" marB="0" anchor="b"/>
                </a:tc>
                <a:tc>
                  <a:txBody>
                    <a:bodyPr/>
                    <a:lstStyle/>
                    <a:p>
                      <a:pPr algn="l" fontAlgn="b"/>
                      <a:endParaRPr lang="en-US" sz="1100" b="0" i="0" u="none" strike="noStrike">
                        <a:solidFill>
                          <a:srgbClr val="000000"/>
                        </a:solidFill>
                        <a:effectLst/>
                        <a:latin typeface="Arial1"/>
                      </a:endParaRPr>
                    </a:p>
                  </a:txBody>
                  <a:tcPr marL="4461" marR="4461" marT="4461" marB="0" anchor="b"/>
                </a:tc>
                <a:extLst>
                  <a:ext uri="{0D108BD9-81ED-4DB2-BD59-A6C34878D82A}">
                    <a16:rowId xmlns:a16="http://schemas.microsoft.com/office/drawing/2014/main" val="1885548517"/>
                  </a:ext>
                </a:extLst>
              </a:tr>
              <a:tr h="227989">
                <a:tc>
                  <a:txBody>
                    <a:bodyPr/>
                    <a:lstStyle/>
                    <a:p>
                      <a:pPr algn="ctr" fontAlgn="t"/>
                      <a:r>
                        <a:rPr lang="en-US" sz="1100" u="none" strike="noStrike">
                          <a:effectLst/>
                        </a:rPr>
                        <a:t>1.1</a:t>
                      </a:r>
                      <a:endParaRPr lang="en-US" sz="1100" b="0" i="0" u="none" strike="noStrike">
                        <a:solidFill>
                          <a:srgbClr val="000000"/>
                        </a:solidFill>
                        <a:effectLst/>
                        <a:latin typeface="Times New Roman1"/>
                      </a:endParaRPr>
                    </a:p>
                  </a:txBody>
                  <a:tcPr marL="4461" marR="4461" marT="4461" marB="0"/>
                </a:tc>
                <a:tc>
                  <a:txBody>
                    <a:bodyPr/>
                    <a:lstStyle/>
                    <a:p>
                      <a:pPr algn="l" fontAlgn="t"/>
                      <a:r>
                        <a:rPr lang="en-US" sz="1100" u="none" strike="noStrike">
                          <a:effectLst/>
                        </a:rPr>
                        <a:t>Call session to order, present “Guidelines for IEEE SA meetings”, Quorum</a:t>
                      </a:r>
                      <a:endParaRPr lang="en-US" sz="1100" b="0" i="0" u="none" strike="noStrike">
                        <a:solidFill>
                          <a:srgbClr val="000000"/>
                        </a:solidFill>
                        <a:effectLst/>
                        <a:latin typeface="Times New Roman" panose="02020603050405020304" pitchFamily="18" charset="0"/>
                      </a:endParaRPr>
                    </a:p>
                  </a:txBody>
                  <a:tcPr marL="4461" marR="4461" marT="4461" marB="0"/>
                </a:tc>
                <a:tc>
                  <a:txBody>
                    <a:bodyPr/>
                    <a:lstStyle/>
                    <a:p>
                      <a:pPr algn="l" fontAlgn="b"/>
                      <a:r>
                        <a:rPr lang="en-US" sz="1100" u="none" strike="noStrike">
                          <a:effectLst/>
                        </a:rPr>
                        <a:t>Godfrey</a:t>
                      </a:r>
                      <a:endParaRPr lang="en-US" sz="1100" b="0" i="0" u="none" strike="noStrike">
                        <a:solidFill>
                          <a:srgbClr val="000000"/>
                        </a:solidFill>
                        <a:effectLst/>
                        <a:latin typeface="Times New Roman" panose="02020603050405020304" pitchFamily="18" charset="0"/>
                      </a:endParaRPr>
                    </a:p>
                  </a:txBody>
                  <a:tcPr marL="4461" marR="4461" marT="4461" marB="0" anchor="b"/>
                </a:tc>
                <a:tc>
                  <a:txBody>
                    <a:bodyPr/>
                    <a:lstStyle/>
                    <a:p>
                      <a:pPr algn="r" fontAlgn="b"/>
                      <a:r>
                        <a:rPr lang="en-US" sz="1100" u="none" strike="noStrike">
                          <a:effectLst/>
                        </a:rPr>
                        <a:t>5</a:t>
                      </a:r>
                      <a:endParaRPr lang="en-US" sz="1100" b="0" i="0" u="none" strike="noStrike">
                        <a:solidFill>
                          <a:srgbClr val="000000"/>
                        </a:solidFill>
                        <a:effectLst/>
                        <a:latin typeface="Times New Roman" panose="02020603050405020304" pitchFamily="18" charset="0"/>
                      </a:endParaRPr>
                    </a:p>
                  </a:txBody>
                  <a:tcPr marL="4461" marR="4461" marT="4461" marB="0" anchor="b"/>
                </a:tc>
                <a:tc>
                  <a:txBody>
                    <a:bodyPr/>
                    <a:lstStyle/>
                    <a:p>
                      <a:pPr algn="r" fontAlgn="b"/>
                      <a:r>
                        <a:rPr lang="en-US" sz="1100" u="none" strike="noStrike">
                          <a:effectLst/>
                        </a:rPr>
                        <a:t>4:00 PM</a:t>
                      </a:r>
                      <a:endParaRPr lang="en-US" sz="1100" b="0" i="0" u="none" strike="noStrike">
                        <a:solidFill>
                          <a:srgbClr val="000000"/>
                        </a:solidFill>
                        <a:effectLst/>
                        <a:latin typeface="Times New Roman1"/>
                      </a:endParaRPr>
                    </a:p>
                  </a:txBody>
                  <a:tcPr marL="4461" marR="4461" marT="4461" marB="0" anchor="b"/>
                </a:tc>
                <a:extLst>
                  <a:ext uri="{0D108BD9-81ED-4DB2-BD59-A6C34878D82A}">
                    <a16:rowId xmlns:a16="http://schemas.microsoft.com/office/drawing/2014/main" val="1852712953"/>
                  </a:ext>
                </a:extLst>
              </a:tr>
              <a:tr h="227989">
                <a:tc>
                  <a:txBody>
                    <a:bodyPr/>
                    <a:lstStyle/>
                    <a:p>
                      <a:pPr algn="ctr" fontAlgn="t"/>
                      <a:r>
                        <a:rPr lang="en-US" sz="1100" u="none" strike="noStrike">
                          <a:effectLst/>
                        </a:rPr>
                        <a:t>1.2</a:t>
                      </a:r>
                      <a:endParaRPr lang="en-US" sz="1100" b="0" i="0" u="none" strike="noStrike">
                        <a:solidFill>
                          <a:srgbClr val="000000"/>
                        </a:solidFill>
                        <a:effectLst/>
                        <a:latin typeface="Times New Roman1"/>
                      </a:endParaRPr>
                    </a:p>
                  </a:txBody>
                  <a:tcPr marL="4461" marR="4461" marT="4461" marB="0"/>
                </a:tc>
                <a:tc>
                  <a:txBody>
                    <a:bodyPr/>
                    <a:lstStyle/>
                    <a:p>
                      <a:pPr algn="l" fontAlgn="t"/>
                      <a:r>
                        <a:rPr lang="en-US" sz="1100" u="none" strike="noStrike">
                          <a:effectLst/>
                        </a:rPr>
                        <a:t>Review of Agenda / Approval of Agenda</a:t>
                      </a:r>
                      <a:endParaRPr lang="en-US" sz="1100" b="0" i="0" u="none" strike="noStrike">
                        <a:solidFill>
                          <a:srgbClr val="000000"/>
                        </a:solidFill>
                        <a:effectLst/>
                        <a:latin typeface="Times New Roman" panose="02020603050405020304" pitchFamily="18" charset="0"/>
                      </a:endParaRPr>
                    </a:p>
                  </a:txBody>
                  <a:tcPr marL="4461" marR="4461" marT="4461" marB="0"/>
                </a:tc>
                <a:tc>
                  <a:txBody>
                    <a:bodyPr/>
                    <a:lstStyle/>
                    <a:p>
                      <a:pPr algn="l" fontAlgn="b"/>
                      <a:r>
                        <a:rPr lang="en-US" sz="1100" u="none" strike="noStrike">
                          <a:effectLst/>
                        </a:rPr>
                        <a:t>Godfrey</a:t>
                      </a:r>
                      <a:endParaRPr lang="en-US" sz="1100" b="0" i="0" u="none" strike="noStrike">
                        <a:solidFill>
                          <a:srgbClr val="000000"/>
                        </a:solidFill>
                        <a:effectLst/>
                        <a:latin typeface="Times New Roman" panose="02020603050405020304" pitchFamily="18" charset="0"/>
                      </a:endParaRPr>
                    </a:p>
                  </a:txBody>
                  <a:tcPr marL="4461" marR="4461" marT="4461" marB="0" anchor="b"/>
                </a:tc>
                <a:tc>
                  <a:txBody>
                    <a:bodyPr/>
                    <a:lstStyle/>
                    <a:p>
                      <a:pPr algn="r" fontAlgn="b"/>
                      <a:r>
                        <a:rPr lang="en-US" sz="1100" u="none" strike="noStrike">
                          <a:effectLst/>
                        </a:rPr>
                        <a:t>5</a:t>
                      </a:r>
                      <a:endParaRPr lang="en-US" sz="1100" b="0" i="0" u="none" strike="noStrike">
                        <a:solidFill>
                          <a:srgbClr val="000000"/>
                        </a:solidFill>
                        <a:effectLst/>
                        <a:latin typeface="Times New Roman" panose="02020603050405020304" pitchFamily="18" charset="0"/>
                      </a:endParaRPr>
                    </a:p>
                  </a:txBody>
                  <a:tcPr marL="4461" marR="4461" marT="4461" marB="0" anchor="b"/>
                </a:tc>
                <a:tc>
                  <a:txBody>
                    <a:bodyPr/>
                    <a:lstStyle/>
                    <a:p>
                      <a:pPr algn="r" fontAlgn="b"/>
                      <a:r>
                        <a:rPr lang="en-US" sz="1100" u="none" strike="noStrike">
                          <a:effectLst/>
                        </a:rPr>
                        <a:t>4:05 PM</a:t>
                      </a:r>
                      <a:endParaRPr lang="en-US" sz="1100" b="0" i="0" u="none" strike="noStrike">
                        <a:solidFill>
                          <a:srgbClr val="000000"/>
                        </a:solidFill>
                        <a:effectLst/>
                        <a:latin typeface="Times New Roman1"/>
                      </a:endParaRPr>
                    </a:p>
                  </a:txBody>
                  <a:tcPr marL="4461" marR="4461" marT="4461" marB="0" anchor="b"/>
                </a:tc>
                <a:extLst>
                  <a:ext uri="{0D108BD9-81ED-4DB2-BD59-A6C34878D82A}">
                    <a16:rowId xmlns:a16="http://schemas.microsoft.com/office/drawing/2014/main" val="3737042040"/>
                  </a:ext>
                </a:extLst>
              </a:tr>
              <a:tr h="227989">
                <a:tc>
                  <a:txBody>
                    <a:bodyPr/>
                    <a:lstStyle/>
                    <a:p>
                      <a:pPr algn="ctr" fontAlgn="t"/>
                      <a:r>
                        <a:rPr lang="en-US" sz="1100" u="none" strike="noStrike">
                          <a:effectLst/>
                        </a:rPr>
                        <a:t>1.3</a:t>
                      </a:r>
                      <a:endParaRPr lang="en-US" sz="1100" b="0" i="0" u="none" strike="noStrike">
                        <a:solidFill>
                          <a:srgbClr val="000000"/>
                        </a:solidFill>
                        <a:effectLst/>
                        <a:latin typeface="Times New Roman1"/>
                      </a:endParaRPr>
                    </a:p>
                  </a:txBody>
                  <a:tcPr marL="4461" marR="4461" marT="4461" marB="0"/>
                </a:tc>
                <a:tc>
                  <a:txBody>
                    <a:bodyPr/>
                    <a:lstStyle/>
                    <a:p>
                      <a:pPr algn="l" fontAlgn="t"/>
                      <a:r>
                        <a:rPr lang="en-US" sz="1100" u="none" strike="noStrike">
                          <a:effectLst/>
                        </a:rPr>
                        <a:t>Approve minutes from prior TAG meeting</a:t>
                      </a:r>
                      <a:endParaRPr lang="en-US" sz="1100" b="0" i="0" u="none" strike="noStrike">
                        <a:solidFill>
                          <a:srgbClr val="000000"/>
                        </a:solidFill>
                        <a:effectLst/>
                        <a:latin typeface="Times New Roman" panose="02020603050405020304" pitchFamily="18" charset="0"/>
                      </a:endParaRPr>
                    </a:p>
                  </a:txBody>
                  <a:tcPr marL="4461" marR="4461" marT="4461" marB="0"/>
                </a:tc>
                <a:tc>
                  <a:txBody>
                    <a:bodyPr/>
                    <a:lstStyle/>
                    <a:p>
                      <a:pPr algn="l" fontAlgn="b"/>
                      <a:r>
                        <a:rPr lang="en-US" sz="1100" u="none" strike="noStrike">
                          <a:effectLst/>
                        </a:rPr>
                        <a:t>Godfrey</a:t>
                      </a:r>
                      <a:endParaRPr lang="en-US" sz="1100" b="0" i="0" u="none" strike="noStrike">
                        <a:solidFill>
                          <a:srgbClr val="000000"/>
                        </a:solidFill>
                        <a:effectLst/>
                        <a:latin typeface="Times New Roman" panose="02020603050405020304" pitchFamily="18" charset="0"/>
                      </a:endParaRPr>
                    </a:p>
                  </a:txBody>
                  <a:tcPr marL="4461" marR="4461" marT="4461" marB="0" anchor="b"/>
                </a:tc>
                <a:tc>
                  <a:txBody>
                    <a:bodyPr/>
                    <a:lstStyle/>
                    <a:p>
                      <a:pPr algn="r" fontAlgn="b"/>
                      <a:r>
                        <a:rPr lang="en-US" sz="1100" u="none" strike="noStrike">
                          <a:effectLst/>
                        </a:rPr>
                        <a:t>5</a:t>
                      </a:r>
                      <a:endParaRPr lang="en-US" sz="1100" b="0" i="0" u="none" strike="noStrike">
                        <a:solidFill>
                          <a:srgbClr val="000000"/>
                        </a:solidFill>
                        <a:effectLst/>
                        <a:latin typeface="Times New Roman" panose="02020603050405020304" pitchFamily="18" charset="0"/>
                      </a:endParaRPr>
                    </a:p>
                  </a:txBody>
                  <a:tcPr marL="4461" marR="4461" marT="4461" marB="0" anchor="b"/>
                </a:tc>
                <a:tc>
                  <a:txBody>
                    <a:bodyPr/>
                    <a:lstStyle/>
                    <a:p>
                      <a:pPr algn="r" fontAlgn="b"/>
                      <a:r>
                        <a:rPr lang="en-US" sz="1100" u="none" strike="noStrike">
                          <a:effectLst/>
                        </a:rPr>
                        <a:t>4:10 PM</a:t>
                      </a:r>
                      <a:endParaRPr lang="en-US" sz="1100" b="0" i="0" u="none" strike="noStrike">
                        <a:solidFill>
                          <a:srgbClr val="000000"/>
                        </a:solidFill>
                        <a:effectLst/>
                        <a:latin typeface="Times New Roman1"/>
                      </a:endParaRPr>
                    </a:p>
                  </a:txBody>
                  <a:tcPr marL="4461" marR="4461" marT="4461" marB="0" anchor="b"/>
                </a:tc>
                <a:extLst>
                  <a:ext uri="{0D108BD9-81ED-4DB2-BD59-A6C34878D82A}">
                    <a16:rowId xmlns:a16="http://schemas.microsoft.com/office/drawing/2014/main" val="1099359751"/>
                  </a:ext>
                </a:extLst>
              </a:tr>
              <a:tr h="227989">
                <a:tc>
                  <a:txBody>
                    <a:bodyPr/>
                    <a:lstStyle/>
                    <a:p>
                      <a:pPr algn="ctr" fontAlgn="t"/>
                      <a:r>
                        <a:rPr lang="en-US" sz="1100" u="none" strike="noStrike">
                          <a:effectLst/>
                        </a:rPr>
                        <a:t>1.4</a:t>
                      </a:r>
                      <a:endParaRPr lang="en-US" sz="1100" b="0" i="0" u="none" strike="noStrike">
                        <a:solidFill>
                          <a:srgbClr val="000000"/>
                        </a:solidFill>
                        <a:effectLst/>
                        <a:latin typeface="Times New Roman1"/>
                      </a:endParaRPr>
                    </a:p>
                  </a:txBody>
                  <a:tcPr marL="4461" marR="4461" marT="4461" marB="0"/>
                </a:tc>
                <a:tc>
                  <a:txBody>
                    <a:bodyPr/>
                    <a:lstStyle/>
                    <a:p>
                      <a:pPr algn="l" fontAlgn="t"/>
                      <a:r>
                        <a:rPr lang="en-US" sz="1100" u="none" strike="noStrike">
                          <a:effectLst/>
                        </a:rPr>
                        <a:t>Introduction/meeting objectives / Review action items from previous meeting</a:t>
                      </a:r>
                      <a:endParaRPr lang="en-US" sz="1100" b="0" i="0" u="none" strike="noStrike">
                        <a:solidFill>
                          <a:srgbClr val="000000"/>
                        </a:solidFill>
                        <a:effectLst/>
                        <a:latin typeface="Times New Roman" panose="02020603050405020304" pitchFamily="18" charset="0"/>
                      </a:endParaRPr>
                    </a:p>
                  </a:txBody>
                  <a:tcPr marL="4461" marR="4461" marT="4461" marB="0"/>
                </a:tc>
                <a:tc>
                  <a:txBody>
                    <a:bodyPr/>
                    <a:lstStyle/>
                    <a:p>
                      <a:pPr algn="l" fontAlgn="b"/>
                      <a:r>
                        <a:rPr lang="en-US" sz="1100" u="none" strike="noStrike">
                          <a:effectLst/>
                        </a:rPr>
                        <a:t>Godfrey</a:t>
                      </a:r>
                      <a:endParaRPr lang="en-US" sz="1100" b="0" i="0" u="none" strike="noStrike">
                        <a:solidFill>
                          <a:srgbClr val="000000"/>
                        </a:solidFill>
                        <a:effectLst/>
                        <a:latin typeface="Times New Roman" panose="02020603050405020304" pitchFamily="18" charset="0"/>
                      </a:endParaRPr>
                    </a:p>
                  </a:txBody>
                  <a:tcPr marL="4461" marR="4461" marT="4461" marB="0" anchor="b"/>
                </a:tc>
                <a:tc>
                  <a:txBody>
                    <a:bodyPr/>
                    <a:lstStyle/>
                    <a:p>
                      <a:pPr algn="r" fontAlgn="b"/>
                      <a:r>
                        <a:rPr lang="en-US" sz="1100" u="none" strike="noStrike">
                          <a:effectLst/>
                        </a:rPr>
                        <a:t>5</a:t>
                      </a:r>
                      <a:endParaRPr lang="en-US" sz="1100" b="0" i="0" u="none" strike="noStrike">
                        <a:solidFill>
                          <a:srgbClr val="000000"/>
                        </a:solidFill>
                        <a:effectLst/>
                        <a:latin typeface="Times New Roman" panose="02020603050405020304" pitchFamily="18" charset="0"/>
                      </a:endParaRPr>
                    </a:p>
                  </a:txBody>
                  <a:tcPr marL="4461" marR="4461" marT="4461" marB="0" anchor="b"/>
                </a:tc>
                <a:tc>
                  <a:txBody>
                    <a:bodyPr/>
                    <a:lstStyle/>
                    <a:p>
                      <a:pPr algn="r" fontAlgn="b"/>
                      <a:r>
                        <a:rPr lang="en-US" sz="1100" u="none" strike="noStrike">
                          <a:effectLst/>
                        </a:rPr>
                        <a:t>4:15 PM</a:t>
                      </a:r>
                      <a:endParaRPr lang="en-US" sz="1100" b="0" i="0" u="none" strike="noStrike">
                        <a:solidFill>
                          <a:srgbClr val="000000"/>
                        </a:solidFill>
                        <a:effectLst/>
                        <a:latin typeface="Times New Roman1"/>
                      </a:endParaRPr>
                    </a:p>
                  </a:txBody>
                  <a:tcPr marL="4461" marR="4461" marT="4461" marB="0" anchor="b"/>
                </a:tc>
                <a:extLst>
                  <a:ext uri="{0D108BD9-81ED-4DB2-BD59-A6C34878D82A}">
                    <a16:rowId xmlns:a16="http://schemas.microsoft.com/office/drawing/2014/main" val="1993756184"/>
                  </a:ext>
                </a:extLst>
              </a:tr>
              <a:tr h="406960">
                <a:tc>
                  <a:txBody>
                    <a:bodyPr/>
                    <a:lstStyle/>
                    <a:p>
                      <a:pPr algn="ctr" fontAlgn="t"/>
                      <a:r>
                        <a:rPr lang="en-US" sz="1100" u="none" strike="noStrike">
                          <a:effectLst/>
                        </a:rPr>
                        <a:t>1.5</a:t>
                      </a:r>
                      <a:endParaRPr lang="en-US" sz="1100" b="0" i="0" u="none" strike="noStrike">
                        <a:solidFill>
                          <a:srgbClr val="000000"/>
                        </a:solidFill>
                        <a:effectLst/>
                        <a:latin typeface="Times New Roman1"/>
                      </a:endParaRPr>
                    </a:p>
                  </a:txBody>
                  <a:tcPr marL="4461" marR="4461" marT="4461" marB="0"/>
                </a:tc>
                <a:tc>
                  <a:txBody>
                    <a:bodyPr/>
                    <a:lstStyle/>
                    <a:p>
                      <a:pPr algn="l" fontAlgn="t"/>
                      <a:r>
                        <a:rPr lang="en-US" sz="1100" u="none" strike="noStrike">
                          <a:effectLst/>
                        </a:rPr>
                        <a:t>ITU and regulatory items</a:t>
                      </a:r>
                      <a:endParaRPr lang="en-US" sz="1100" b="0" i="0" u="none" strike="noStrike">
                        <a:solidFill>
                          <a:srgbClr val="000000"/>
                        </a:solidFill>
                        <a:effectLst/>
                        <a:latin typeface="Times New Roman" panose="02020603050405020304" pitchFamily="18" charset="0"/>
                      </a:endParaRPr>
                    </a:p>
                  </a:txBody>
                  <a:tcPr marL="4461" marR="4461" marT="4461" marB="0"/>
                </a:tc>
                <a:tc>
                  <a:txBody>
                    <a:bodyPr/>
                    <a:lstStyle/>
                    <a:p>
                      <a:pPr algn="l" fontAlgn="b"/>
                      <a:r>
                        <a:rPr lang="en-US" sz="1100" u="none" strike="noStrike">
                          <a:effectLst/>
                        </a:rPr>
                        <a:t>Godfrey/Holcomb</a:t>
                      </a:r>
                      <a:endParaRPr lang="en-US" sz="1100" b="0" i="0" u="none" strike="noStrike">
                        <a:solidFill>
                          <a:srgbClr val="000000"/>
                        </a:solidFill>
                        <a:effectLst/>
                        <a:latin typeface="Times New Roman" panose="02020603050405020304" pitchFamily="18" charset="0"/>
                      </a:endParaRPr>
                    </a:p>
                  </a:txBody>
                  <a:tcPr marL="4461" marR="4461" marT="4461" marB="0" anchor="b"/>
                </a:tc>
                <a:tc>
                  <a:txBody>
                    <a:bodyPr/>
                    <a:lstStyle/>
                    <a:p>
                      <a:pPr algn="r" fontAlgn="b"/>
                      <a:r>
                        <a:rPr lang="en-US" sz="1100" u="none" strike="noStrike">
                          <a:effectLst/>
                        </a:rPr>
                        <a:t>15</a:t>
                      </a:r>
                      <a:endParaRPr lang="en-US" sz="1100" b="0" i="0" u="none" strike="noStrike">
                        <a:solidFill>
                          <a:srgbClr val="000000"/>
                        </a:solidFill>
                        <a:effectLst/>
                        <a:latin typeface="Times New Roman" panose="02020603050405020304" pitchFamily="18" charset="0"/>
                      </a:endParaRPr>
                    </a:p>
                  </a:txBody>
                  <a:tcPr marL="4461" marR="4461" marT="4461" marB="0" anchor="b"/>
                </a:tc>
                <a:tc>
                  <a:txBody>
                    <a:bodyPr/>
                    <a:lstStyle/>
                    <a:p>
                      <a:pPr algn="r" fontAlgn="b"/>
                      <a:r>
                        <a:rPr lang="en-US" sz="1100" u="none" strike="noStrike">
                          <a:effectLst/>
                        </a:rPr>
                        <a:t>4:20 PM</a:t>
                      </a:r>
                      <a:endParaRPr lang="en-US" sz="1100" b="0" i="0" u="none" strike="noStrike">
                        <a:solidFill>
                          <a:srgbClr val="000000"/>
                        </a:solidFill>
                        <a:effectLst/>
                        <a:latin typeface="Times New Roman1"/>
                      </a:endParaRPr>
                    </a:p>
                  </a:txBody>
                  <a:tcPr marL="4461" marR="4461" marT="4461" marB="0" anchor="b"/>
                </a:tc>
                <a:extLst>
                  <a:ext uri="{0D108BD9-81ED-4DB2-BD59-A6C34878D82A}">
                    <a16:rowId xmlns:a16="http://schemas.microsoft.com/office/drawing/2014/main" val="3122244734"/>
                  </a:ext>
                </a:extLst>
              </a:tr>
              <a:tr h="227989">
                <a:tc>
                  <a:txBody>
                    <a:bodyPr/>
                    <a:lstStyle/>
                    <a:p>
                      <a:pPr algn="ctr" fontAlgn="t"/>
                      <a:r>
                        <a:rPr lang="en-US" sz="1100" u="none" strike="noStrike">
                          <a:effectLst/>
                        </a:rPr>
                        <a:t>1.6</a:t>
                      </a:r>
                      <a:endParaRPr lang="en-US" sz="1100" b="0" i="0" u="none" strike="noStrike">
                        <a:solidFill>
                          <a:srgbClr val="000000"/>
                        </a:solidFill>
                        <a:effectLst/>
                        <a:latin typeface="Times New Roman1"/>
                      </a:endParaRPr>
                    </a:p>
                  </a:txBody>
                  <a:tcPr marL="4461" marR="4461" marT="4461" marB="0"/>
                </a:tc>
                <a:tc>
                  <a:txBody>
                    <a:bodyPr/>
                    <a:lstStyle/>
                    <a:p>
                      <a:pPr algn="l" fontAlgn="t"/>
                      <a:r>
                        <a:rPr lang="en-US" sz="1100" u="none" strike="noStrike">
                          <a:effectLst/>
                        </a:rPr>
                        <a:t>Liaison Review - ATIS IoT, SEPA Wireless Matrix</a:t>
                      </a:r>
                      <a:endParaRPr lang="en-US" sz="1100" b="0" i="0" u="none" strike="noStrike">
                        <a:solidFill>
                          <a:srgbClr val="000000"/>
                        </a:solidFill>
                        <a:effectLst/>
                        <a:latin typeface="Times New Roman" panose="02020603050405020304" pitchFamily="18" charset="0"/>
                      </a:endParaRPr>
                    </a:p>
                  </a:txBody>
                  <a:tcPr marL="4461" marR="4461" marT="4461" marB="0"/>
                </a:tc>
                <a:tc>
                  <a:txBody>
                    <a:bodyPr/>
                    <a:lstStyle/>
                    <a:p>
                      <a:pPr algn="l" fontAlgn="b"/>
                      <a:r>
                        <a:rPr lang="en-US" sz="1100" u="none" strike="noStrike">
                          <a:effectLst/>
                        </a:rPr>
                        <a:t>Godfrey</a:t>
                      </a:r>
                      <a:endParaRPr lang="en-US" sz="1100" b="0" i="0" u="none" strike="noStrike">
                        <a:solidFill>
                          <a:srgbClr val="000000"/>
                        </a:solidFill>
                        <a:effectLst/>
                        <a:latin typeface="Times New Roman" panose="02020603050405020304" pitchFamily="18" charset="0"/>
                      </a:endParaRPr>
                    </a:p>
                  </a:txBody>
                  <a:tcPr marL="4461" marR="4461" marT="4461" marB="0" anchor="b"/>
                </a:tc>
                <a:tc>
                  <a:txBody>
                    <a:bodyPr/>
                    <a:lstStyle/>
                    <a:p>
                      <a:pPr algn="r" fontAlgn="b"/>
                      <a:r>
                        <a:rPr lang="en-US" sz="1100" u="none" strike="noStrike">
                          <a:effectLst/>
                        </a:rPr>
                        <a:t>15</a:t>
                      </a:r>
                      <a:endParaRPr lang="en-US" sz="1100" b="0" i="0" u="none" strike="noStrike">
                        <a:solidFill>
                          <a:srgbClr val="000000"/>
                        </a:solidFill>
                        <a:effectLst/>
                        <a:latin typeface="Times New Roman" panose="02020603050405020304" pitchFamily="18" charset="0"/>
                      </a:endParaRPr>
                    </a:p>
                  </a:txBody>
                  <a:tcPr marL="4461" marR="4461" marT="4461" marB="0" anchor="b"/>
                </a:tc>
                <a:tc>
                  <a:txBody>
                    <a:bodyPr/>
                    <a:lstStyle/>
                    <a:p>
                      <a:pPr algn="r" fontAlgn="b"/>
                      <a:r>
                        <a:rPr lang="en-US" sz="1100" u="none" strike="noStrike">
                          <a:effectLst/>
                        </a:rPr>
                        <a:t>4:35 PM</a:t>
                      </a:r>
                      <a:endParaRPr lang="en-US" sz="1100" b="0" i="0" u="none" strike="noStrike">
                        <a:solidFill>
                          <a:srgbClr val="000000"/>
                        </a:solidFill>
                        <a:effectLst/>
                        <a:latin typeface="Times New Roman1"/>
                      </a:endParaRPr>
                    </a:p>
                  </a:txBody>
                  <a:tcPr marL="4461" marR="4461" marT="4461" marB="0" anchor="b"/>
                </a:tc>
                <a:extLst>
                  <a:ext uri="{0D108BD9-81ED-4DB2-BD59-A6C34878D82A}">
                    <a16:rowId xmlns:a16="http://schemas.microsoft.com/office/drawing/2014/main" val="2762278303"/>
                  </a:ext>
                </a:extLst>
              </a:tr>
              <a:tr h="406960">
                <a:tc>
                  <a:txBody>
                    <a:bodyPr/>
                    <a:lstStyle/>
                    <a:p>
                      <a:pPr algn="ctr" fontAlgn="t"/>
                      <a:r>
                        <a:rPr lang="en-US" sz="1100" u="none" strike="noStrike">
                          <a:effectLst/>
                        </a:rPr>
                        <a:t>1.7</a:t>
                      </a:r>
                      <a:endParaRPr lang="en-US" sz="1100" b="0" i="0" u="none" strike="noStrike">
                        <a:solidFill>
                          <a:srgbClr val="000000"/>
                        </a:solidFill>
                        <a:effectLst/>
                        <a:latin typeface="Times New Roman1"/>
                      </a:endParaRPr>
                    </a:p>
                  </a:txBody>
                  <a:tcPr marL="4461" marR="4461" marT="4461" marB="0"/>
                </a:tc>
                <a:tc>
                  <a:txBody>
                    <a:bodyPr/>
                    <a:lstStyle/>
                    <a:p>
                      <a:pPr algn="l" fontAlgn="t"/>
                      <a:r>
                        <a:rPr lang="en-US" sz="1100" u="none" strike="noStrike">
                          <a:effectLst/>
                        </a:rPr>
                        <a:t>Low Latency White Paper</a:t>
                      </a:r>
                      <a:endParaRPr lang="en-US" sz="1100" b="0" i="0" u="none" strike="noStrike">
                        <a:solidFill>
                          <a:srgbClr val="000000"/>
                        </a:solidFill>
                        <a:effectLst/>
                        <a:latin typeface="Times New Roman" panose="02020603050405020304" pitchFamily="18" charset="0"/>
                      </a:endParaRPr>
                    </a:p>
                  </a:txBody>
                  <a:tcPr marL="4461" marR="4461" marT="4461" marB="0"/>
                </a:tc>
                <a:tc>
                  <a:txBody>
                    <a:bodyPr/>
                    <a:lstStyle/>
                    <a:p>
                      <a:pPr algn="l" fontAlgn="b"/>
                      <a:r>
                        <a:rPr lang="en-US" sz="1100" u="none" strike="noStrike">
                          <a:effectLst/>
                        </a:rPr>
                        <a:t>Holland / Seo</a:t>
                      </a:r>
                      <a:endParaRPr lang="en-US" sz="1100" b="0" i="0" u="none" strike="noStrike">
                        <a:solidFill>
                          <a:srgbClr val="000000"/>
                        </a:solidFill>
                        <a:effectLst/>
                        <a:latin typeface="Times New Roman" panose="02020603050405020304" pitchFamily="18" charset="0"/>
                      </a:endParaRPr>
                    </a:p>
                  </a:txBody>
                  <a:tcPr marL="4461" marR="4461" marT="4461" marB="0" anchor="b"/>
                </a:tc>
                <a:tc>
                  <a:txBody>
                    <a:bodyPr/>
                    <a:lstStyle/>
                    <a:p>
                      <a:pPr algn="r" fontAlgn="b"/>
                      <a:r>
                        <a:rPr lang="en-US" sz="1100" u="none" strike="noStrike">
                          <a:effectLst/>
                        </a:rPr>
                        <a:t>60</a:t>
                      </a:r>
                      <a:endParaRPr lang="en-US" sz="1100" b="0" i="0" u="none" strike="noStrike">
                        <a:solidFill>
                          <a:srgbClr val="000000"/>
                        </a:solidFill>
                        <a:effectLst/>
                        <a:latin typeface="Times New Roman" panose="02020603050405020304" pitchFamily="18" charset="0"/>
                      </a:endParaRPr>
                    </a:p>
                  </a:txBody>
                  <a:tcPr marL="4461" marR="4461" marT="4461" marB="0" anchor="b"/>
                </a:tc>
                <a:tc>
                  <a:txBody>
                    <a:bodyPr/>
                    <a:lstStyle/>
                    <a:p>
                      <a:pPr algn="r" fontAlgn="b"/>
                      <a:r>
                        <a:rPr lang="en-US" sz="1100" u="none" strike="noStrike">
                          <a:effectLst/>
                        </a:rPr>
                        <a:t>4:50 PM</a:t>
                      </a:r>
                      <a:endParaRPr lang="en-US" sz="1100" b="0" i="0" u="none" strike="noStrike">
                        <a:solidFill>
                          <a:srgbClr val="000000"/>
                        </a:solidFill>
                        <a:effectLst/>
                        <a:latin typeface="Times New Roman1"/>
                      </a:endParaRPr>
                    </a:p>
                  </a:txBody>
                  <a:tcPr marL="4461" marR="4461" marT="4461" marB="0" anchor="b"/>
                </a:tc>
                <a:extLst>
                  <a:ext uri="{0D108BD9-81ED-4DB2-BD59-A6C34878D82A}">
                    <a16:rowId xmlns:a16="http://schemas.microsoft.com/office/drawing/2014/main" val="1944664638"/>
                  </a:ext>
                </a:extLst>
              </a:tr>
              <a:tr h="216590">
                <a:tc>
                  <a:txBody>
                    <a:bodyPr/>
                    <a:lstStyle/>
                    <a:p>
                      <a:pPr algn="ctr" fontAlgn="t"/>
                      <a:r>
                        <a:rPr lang="en-US" sz="1100" u="none" strike="noStrike">
                          <a:effectLst/>
                        </a:rPr>
                        <a:t>1.8</a:t>
                      </a:r>
                      <a:endParaRPr lang="en-US" sz="1100" b="0" i="0" u="none" strike="noStrike">
                        <a:solidFill>
                          <a:srgbClr val="000000"/>
                        </a:solidFill>
                        <a:effectLst/>
                        <a:latin typeface="Times New Roman1"/>
                      </a:endParaRPr>
                    </a:p>
                  </a:txBody>
                  <a:tcPr marL="4461" marR="4461" marT="4461" marB="0"/>
                </a:tc>
                <a:tc>
                  <a:txBody>
                    <a:bodyPr/>
                    <a:lstStyle/>
                    <a:p>
                      <a:pPr algn="l" fontAlgn="b"/>
                      <a:r>
                        <a:rPr lang="en-US" sz="1100" u="none" strike="noStrike">
                          <a:effectLst/>
                        </a:rPr>
                        <a:t>Recess </a:t>
                      </a:r>
                      <a:endParaRPr lang="en-US" sz="1100" b="0" i="0" u="none" strike="noStrike">
                        <a:solidFill>
                          <a:srgbClr val="000000"/>
                        </a:solidFill>
                        <a:effectLst/>
                        <a:latin typeface="Times New Roman" panose="02020603050405020304" pitchFamily="18" charset="0"/>
                      </a:endParaRPr>
                    </a:p>
                  </a:txBody>
                  <a:tcPr marL="4461" marR="4461" marT="4461" marB="0" anchor="b"/>
                </a:tc>
                <a:tc>
                  <a:txBody>
                    <a:bodyPr/>
                    <a:lstStyle/>
                    <a:p>
                      <a:pPr algn="l" fontAlgn="b"/>
                      <a:r>
                        <a:rPr lang="en-US" sz="1100" u="none" strike="noStrike">
                          <a:effectLst/>
                        </a:rPr>
                        <a:t>Godfrey</a:t>
                      </a:r>
                      <a:endParaRPr lang="en-US" sz="1100" b="0" i="0" u="none" strike="noStrike">
                        <a:solidFill>
                          <a:srgbClr val="000000"/>
                        </a:solidFill>
                        <a:effectLst/>
                        <a:latin typeface="Times New Roman" panose="02020603050405020304" pitchFamily="18" charset="0"/>
                      </a:endParaRPr>
                    </a:p>
                  </a:txBody>
                  <a:tcPr marL="4461" marR="4461" marT="4461" marB="0" anchor="b"/>
                </a:tc>
                <a:tc>
                  <a:txBody>
                    <a:bodyPr/>
                    <a:lstStyle/>
                    <a:p>
                      <a:pPr algn="r" fontAlgn="b"/>
                      <a:r>
                        <a:rPr lang="en-US" sz="1100" u="none" strike="noStrike">
                          <a:effectLst/>
                        </a:rPr>
                        <a:t>0</a:t>
                      </a:r>
                      <a:endParaRPr lang="en-US" sz="1100" b="0" i="0" u="none" strike="noStrike">
                        <a:solidFill>
                          <a:srgbClr val="000000"/>
                        </a:solidFill>
                        <a:effectLst/>
                        <a:latin typeface="Times New Roman" panose="02020603050405020304" pitchFamily="18" charset="0"/>
                      </a:endParaRPr>
                    </a:p>
                  </a:txBody>
                  <a:tcPr marL="4461" marR="4461" marT="4461" marB="0" anchor="b"/>
                </a:tc>
                <a:tc>
                  <a:txBody>
                    <a:bodyPr/>
                    <a:lstStyle/>
                    <a:p>
                      <a:pPr algn="r" fontAlgn="b"/>
                      <a:r>
                        <a:rPr lang="en-US" sz="1100" u="none" strike="noStrike">
                          <a:effectLst/>
                        </a:rPr>
                        <a:t>5:50 PM</a:t>
                      </a:r>
                      <a:endParaRPr lang="en-US" sz="1100" b="0" i="0" u="none" strike="noStrike">
                        <a:solidFill>
                          <a:srgbClr val="000000"/>
                        </a:solidFill>
                        <a:effectLst/>
                        <a:latin typeface="Times New Roman1"/>
                      </a:endParaRPr>
                    </a:p>
                  </a:txBody>
                  <a:tcPr marL="4461" marR="4461" marT="4461" marB="0" anchor="b"/>
                </a:tc>
                <a:extLst>
                  <a:ext uri="{0D108BD9-81ED-4DB2-BD59-A6C34878D82A}">
                    <a16:rowId xmlns:a16="http://schemas.microsoft.com/office/drawing/2014/main" val="1869613464"/>
                  </a:ext>
                </a:extLst>
              </a:tr>
              <a:tr h="273586">
                <a:tc>
                  <a:txBody>
                    <a:bodyPr/>
                    <a:lstStyle/>
                    <a:p>
                      <a:pPr algn="ctr" fontAlgn="t"/>
                      <a:endParaRPr lang="en-US" sz="1100" b="0" i="0" u="none" strike="noStrike">
                        <a:solidFill>
                          <a:srgbClr val="000000"/>
                        </a:solidFill>
                        <a:effectLst/>
                        <a:latin typeface="Times New Roman1"/>
                      </a:endParaRPr>
                    </a:p>
                  </a:txBody>
                  <a:tcPr marL="4461" marR="4461" marT="4461" marB="0"/>
                </a:tc>
                <a:tc>
                  <a:txBody>
                    <a:bodyPr/>
                    <a:lstStyle/>
                    <a:p>
                      <a:pPr algn="l" fontAlgn="b"/>
                      <a:endParaRPr lang="en-US" sz="1100" b="0" i="0" u="none" strike="noStrike">
                        <a:solidFill>
                          <a:srgbClr val="000000"/>
                        </a:solidFill>
                        <a:effectLst/>
                        <a:latin typeface="Calibri" panose="020F0502020204030204" pitchFamily="34" charset="0"/>
                      </a:endParaRPr>
                    </a:p>
                  </a:txBody>
                  <a:tcPr marL="4461" marR="4461" marT="4461" marB="0" anchor="b"/>
                </a:tc>
                <a:tc>
                  <a:txBody>
                    <a:bodyPr/>
                    <a:lstStyle/>
                    <a:p>
                      <a:pPr algn="l" fontAlgn="b"/>
                      <a:endParaRPr lang="en-US" sz="1100" b="0" i="0" u="none" strike="noStrike">
                        <a:solidFill>
                          <a:srgbClr val="000000"/>
                        </a:solidFill>
                        <a:effectLst/>
                        <a:latin typeface="Times New Roman" panose="02020603050405020304" pitchFamily="18" charset="0"/>
                      </a:endParaRPr>
                    </a:p>
                  </a:txBody>
                  <a:tcPr marL="4461" marR="4461" marT="4461" marB="0" anchor="b"/>
                </a:tc>
                <a:tc>
                  <a:txBody>
                    <a:bodyPr/>
                    <a:lstStyle/>
                    <a:p>
                      <a:pPr algn="l" fontAlgn="b"/>
                      <a:endParaRPr lang="en-US" sz="1100" b="0" i="0" u="none" strike="noStrike">
                        <a:solidFill>
                          <a:srgbClr val="000000"/>
                        </a:solidFill>
                        <a:effectLst/>
                        <a:latin typeface="Times New Roman" panose="02020603050405020304" pitchFamily="18" charset="0"/>
                      </a:endParaRPr>
                    </a:p>
                  </a:txBody>
                  <a:tcPr marL="4461" marR="4461" marT="4461" marB="0" anchor="b"/>
                </a:tc>
                <a:tc>
                  <a:txBody>
                    <a:bodyPr/>
                    <a:lstStyle/>
                    <a:p>
                      <a:pPr algn="l" fontAlgn="b"/>
                      <a:endParaRPr lang="en-US" sz="1100" b="0" i="0" u="none" strike="noStrike">
                        <a:solidFill>
                          <a:srgbClr val="000000"/>
                        </a:solidFill>
                        <a:effectLst/>
                        <a:latin typeface="Times New Roman1"/>
                      </a:endParaRPr>
                    </a:p>
                  </a:txBody>
                  <a:tcPr marL="4461" marR="4461" marT="4461" marB="0" anchor="b"/>
                </a:tc>
                <a:extLst>
                  <a:ext uri="{0D108BD9-81ED-4DB2-BD59-A6C34878D82A}">
                    <a16:rowId xmlns:a16="http://schemas.microsoft.com/office/drawing/2014/main" val="4222551028"/>
                  </a:ext>
                </a:extLst>
              </a:tr>
              <a:tr h="234068">
                <a:tc>
                  <a:txBody>
                    <a:bodyPr/>
                    <a:lstStyle/>
                    <a:p>
                      <a:pPr algn="ctr" fontAlgn="t"/>
                      <a:r>
                        <a:rPr lang="en-US" sz="1400" u="none" strike="noStrike">
                          <a:effectLst/>
                        </a:rPr>
                        <a:t>2</a:t>
                      </a:r>
                      <a:endParaRPr lang="en-US" sz="1400" b="1" i="0" u="none" strike="noStrike">
                        <a:solidFill>
                          <a:srgbClr val="000000"/>
                        </a:solidFill>
                        <a:effectLst/>
                        <a:latin typeface="Times New Roman1"/>
                      </a:endParaRPr>
                    </a:p>
                  </a:txBody>
                  <a:tcPr marL="4461" marR="4461" marT="4461" marB="0"/>
                </a:tc>
                <a:tc>
                  <a:txBody>
                    <a:bodyPr/>
                    <a:lstStyle/>
                    <a:p>
                      <a:pPr algn="ctr" fontAlgn="b"/>
                      <a:r>
                        <a:rPr lang="en-US" sz="1400" u="none" strike="noStrike">
                          <a:effectLst/>
                        </a:rPr>
                        <a:t>Wednesday PM2 </a:t>
                      </a:r>
                      <a:endParaRPr lang="en-US" sz="1400" b="1" i="0" u="none" strike="noStrike">
                        <a:solidFill>
                          <a:srgbClr val="000000"/>
                        </a:solidFill>
                        <a:effectLst/>
                        <a:latin typeface="Times New Roman1"/>
                      </a:endParaRPr>
                    </a:p>
                  </a:txBody>
                  <a:tcPr marL="4461" marR="4461" marT="4461" marB="0" anchor="b"/>
                </a:tc>
                <a:tc>
                  <a:txBody>
                    <a:bodyPr/>
                    <a:lstStyle/>
                    <a:p>
                      <a:pPr algn="l" fontAlgn="b"/>
                      <a:endParaRPr lang="en-US" sz="1100" b="0" i="0" u="none" strike="noStrike">
                        <a:solidFill>
                          <a:srgbClr val="000000"/>
                        </a:solidFill>
                        <a:effectLst/>
                        <a:latin typeface="Arial1"/>
                      </a:endParaRPr>
                    </a:p>
                  </a:txBody>
                  <a:tcPr marL="4461" marR="4461" marT="4461" marB="0" anchor="b"/>
                </a:tc>
                <a:tc>
                  <a:txBody>
                    <a:bodyPr/>
                    <a:lstStyle/>
                    <a:p>
                      <a:pPr algn="l" fontAlgn="b"/>
                      <a:endParaRPr lang="en-US" sz="1100" b="0" i="0" u="none" strike="noStrike">
                        <a:solidFill>
                          <a:srgbClr val="000000"/>
                        </a:solidFill>
                        <a:effectLst/>
                        <a:latin typeface="Times New Roman" panose="02020603050405020304" pitchFamily="18" charset="0"/>
                      </a:endParaRPr>
                    </a:p>
                  </a:txBody>
                  <a:tcPr marL="4461" marR="4461" marT="4461" marB="0" anchor="b"/>
                </a:tc>
                <a:tc>
                  <a:txBody>
                    <a:bodyPr/>
                    <a:lstStyle/>
                    <a:p>
                      <a:pPr algn="l" fontAlgn="b"/>
                      <a:endParaRPr lang="en-US" sz="1100" b="0" i="0" u="none" strike="noStrike">
                        <a:solidFill>
                          <a:srgbClr val="000000"/>
                        </a:solidFill>
                        <a:effectLst/>
                        <a:latin typeface="Times New Roman1"/>
                      </a:endParaRPr>
                    </a:p>
                  </a:txBody>
                  <a:tcPr marL="4461" marR="4461" marT="4461" marB="0" anchor="b"/>
                </a:tc>
                <a:extLst>
                  <a:ext uri="{0D108BD9-81ED-4DB2-BD59-A6C34878D82A}">
                    <a16:rowId xmlns:a16="http://schemas.microsoft.com/office/drawing/2014/main" val="948363335"/>
                  </a:ext>
                </a:extLst>
              </a:tr>
              <a:tr h="216590">
                <a:tc>
                  <a:txBody>
                    <a:bodyPr/>
                    <a:lstStyle/>
                    <a:p>
                      <a:pPr algn="ctr" fontAlgn="t"/>
                      <a:r>
                        <a:rPr lang="en-US" sz="1050" u="none" strike="noStrike">
                          <a:effectLst/>
                        </a:rPr>
                        <a:t>2.1</a:t>
                      </a:r>
                      <a:endParaRPr lang="en-US" sz="1050" b="0" i="0" u="none" strike="noStrike">
                        <a:solidFill>
                          <a:srgbClr val="000000"/>
                        </a:solidFill>
                        <a:effectLst/>
                        <a:latin typeface="Times New Roman1"/>
                      </a:endParaRPr>
                    </a:p>
                  </a:txBody>
                  <a:tcPr marL="4461" marR="4461" marT="4461" marB="0"/>
                </a:tc>
                <a:tc>
                  <a:txBody>
                    <a:bodyPr/>
                    <a:lstStyle/>
                    <a:p>
                      <a:pPr algn="l" fontAlgn="b"/>
                      <a:r>
                        <a:rPr lang="en-US" sz="1100" u="none" strike="noStrike">
                          <a:effectLst/>
                        </a:rPr>
                        <a:t>Call to Order  802.24</a:t>
                      </a:r>
                      <a:endParaRPr lang="en-US" sz="1100" b="0" i="0" u="none" strike="noStrike">
                        <a:solidFill>
                          <a:srgbClr val="000000"/>
                        </a:solidFill>
                        <a:effectLst/>
                        <a:latin typeface="Times New Roman" panose="02020603050405020304" pitchFamily="18" charset="0"/>
                      </a:endParaRPr>
                    </a:p>
                  </a:txBody>
                  <a:tcPr marL="4461" marR="4461" marT="4461" marB="0" anchor="b"/>
                </a:tc>
                <a:tc>
                  <a:txBody>
                    <a:bodyPr/>
                    <a:lstStyle/>
                    <a:p>
                      <a:pPr algn="l" fontAlgn="b"/>
                      <a:r>
                        <a:rPr lang="en-US" sz="1100" u="none" strike="noStrike">
                          <a:effectLst/>
                        </a:rPr>
                        <a:t>Godfrey</a:t>
                      </a:r>
                      <a:endParaRPr lang="en-US" sz="1100" b="0" i="0" u="none" strike="noStrike">
                        <a:solidFill>
                          <a:srgbClr val="000000"/>
                        </a:solidFill>
                        <a:effectLst/>
                        <a:latin typeface="Times New Roman" panose="02020603050405020304" pitchFamily="18" charset="0"/>
                      </a:endParaRPr>
                    </a:p>
                  </a:txBody>
                  <a:tcPr marL="4461" marR="4461" marT="4461" marB="0" anchor="b"/>
                </a:tc>
                <a:tc>
                  <a:txBody>
                    <a:bodyPr/>
                    <a:lstStyle/>
                    <a:p>
                      <a:pPr algn="r" fontAlgn="b"/>
                      <a:r>
                        <a:rPr lang="en-US" sz="1100" u="none" strike="noStrike">
                          <a:effectLst/>
                        </a:rPr>
                        <a:t>0</a:t>
                      </a:r>
                      <a:endParaRPr lang="en-US" sz="1100" b="0" i="0" u="none" strike="noStrike">
                        <a:solidFill>
                          <a:srgbClr val="000000"/>
                        </a:solidFill>
                        <a:effectLst/>
                        <a:latin typeface="Times New Roman" panose="02020603050405020304" pitchFamily="18" charset="0"/>
                      </a:endParaRPr>
                    </a:p>
                  </a:txBody>
                  <a:tcPr marL="4461" marR="4461" marT="4461" marB="0" anchor="b"/>
                </a:tc>
                <a:tc>
                  <a:txBody>
                    <a:bodyPr/>
                    <a:lstStyle/>
                    <a:p>
                      <a:pPr algn="r" fontAlgn="b"/>
                      <a:r>
                        <a:rPr lang="en-US" sz="1100" u="none" strike="noStrike">
                          <a:effectLst/>
                        </a:rPr>
                        <a:t>4:00 PM</a:t>
                      </a:r>
                      <a:endParaRPr lang="en-US" sz="1100" b="0" i="0" u="none" strike="noStrike">
                        <a:solidFill>
                          <a:srgbClr val="000000"/>
                        </a:solidFill>
                        <a:effectLst/>
                        <a:latin typeface="Times New Roman1"/>
                      </a:endParaRPr>
                    </a:p>
                  </a:txBody>
                  <a:tcPr marL="4461" marR="4461" marT="4461" marB="0" anchor="b"/>
                </a:tc>
                <a:extLst>
                  <a:ext uri="{0D108BD9-81ED-4DB2-BD59-A6C34878D82A}">
                    <a16:rowId xmlns:a16="http://schemas.microsoft.com/office/drawing/2014/main" val="190456896"/>
                  </a:ext>
                </a:extLst>
              </a:tr>
              <a:tr h="216590">
                <a:tc>
                  <a:txBody>
                    <a:bodyPr/>
                    <a:lstStyle/>
                    <a:p>
                      <a:pPr algn="ctr" fontAlgn="t"/>
                      <a:r>
                        <a:rPr lang="en-US" sz="1050" u="none" strike="noStrike">
                          <a:effectLst/>
                        </a:rPr>
                        <a:t>2.2</a:t>
                      </a:r>
                      <a:endParaRPr lang="en-US" sz="1050" b="0" i="0" u="none" strike="noStrike">
                        <a:solidFill>
                          <a:srgbClr val="000000"/>
                        </a:solidFill>
                        <a:effectLst/>
                        <a:latin typeface="Times New Roman1"/>
                      </a:endParaRPr>
                    </a:p>
                  </a:txBody>
                  <a:tcPr marL="4461" marR="4461" marT="4461" marB="0"/>
                </a:tc>
                <a:tc>
                  <a:txBody>
                    <a:bodyPr/>
                    <a:lstStyle/>
                    <a:p>
                      <a:pPr algn="l" fontAlgn="t"/>
                      <a:r>
                        <a:rPr lang="en-US" sz="1100" u="none" strike="noStrike">
                          <a:effectLst/>
                        </a:rPr>
                        <a:t>New ZigBee “Project Connected Home over IP”</a:t>
                      </a:r>
                      <a:endParaRPr lang="en-US" sz="1100" b="0" i="0" u="none" strike="noStrike">
                        <a:solidFill>
                          <a:srgbClr val="000000"/>
                        </a:solidFill>
                        <a:effectLst/>
                        <a:latin typeface="Times New Roman" panose="02020603050405020304" pitchFamily="18" charset="0"/>
                      </a:endParaRPr>
                    </a:p>
                  </a:txBody>
                  <a:tcPr marL="4461" marR="4461" marT="4461" marB="0"/>
                </a:tc>
                <a:tc>
                  <a:txBody>
                    <a:bodyPr/>
                    <a:lstStyle/>
                    <a:p>
                      <a:pPr algn="l" fontAlgn="b"/>
                      <a:r>
                        <a:rPr lang="en-US" sz="1100" u="none" strike="noStrike">
                          <a:effectLst/>
                        </a:rPr>
                        <a:t>Godfrey</a:t>
                      </a:r>
                      <a:endParaRPr lang="en-US" sz="1100" b="0" i="0" u="none" strike="noStrike">
                        <a:solidFill>
                          <a:srgbClr val="000000"/>
                        </a:solidFill>
                        <a:effectLst/>
                        <a:latin typeface="Times New Roman" panose="02020603050405020304" pitchFamily="18" charset="0"/>
                      </a:endParaRPr>
                    </a:p>
                  </a:txBody>
                  <a:tcPr marL="4461" marR="4461" marT="4461" marB="0" anchor="b"/>
                </a:tc>
                <a:tc>
                  <a:txBody>
                    <a:bodyPr/>
                    <a:lstStyle/>
                    <a:p>
                      <a:pPr algn="r" fontAlgn="b"/>
                      <a:r>
                        <a:rPr lang="en-US" sz="1100" u="none" strike="noStrike">
                          <a:effectLst/>
                        </a:rPr>
                        <a:t>20</a:t>
                      </a:r>
                      <a:endParaRPr lang="en-US" sz="1100" b="0" i="0" u="none" strike="noStrike">
                        <a:solidFill>
                          <a:srgbClr val="000000"/>
                        </a:solidFill>
                        <a:effectLst/>
                        <a:latin typeface="Times New Roman" panose="02020603050405020304" pitchFamily="18" charset="0"/>
                      </a:endParaRPr>
                    </a:p>
                  </a:txBody>
                  <a:tcPr marL="4461" marR="4461" marT="4461" marB="0" anchor="b"/>
                </a:tc>
                <a:tc>
                  <a:txBody>
                    <a:bodyPr/>
                    <a:lstStyle/>
                    <a:p>
                      <a:pPr algn="r" fontAlgn="b"/>
                      <a:r>
                        <a:rPr lang="en-US" sz="1100" u="none" strike="noStrike">
                          <a:effectLst/>
                        </a:rPr>
                        <a:t>4:00 PM</a:t>
                      </a:r>
                      <a:endParaRPr lang="en-US" sz="1100" b="0" i="0" u="none" strike="noStrike">
                        <a:solidFill>
                          <a:srgbClr val="000000"/>
                        </a:solidFill>
                        <a:effectLst/>
                        <a:latin typeface="Times New Roman1"/>
                      </a:endParaRPr>
                    </a:p>
                  </a:txBody>
                  <a:tcPr marL="4461" marR="4461" marT="4461" marB="0" anchor="b"/>
                </a:tc>
                <a:extLst>
                  <a:ext uri="{0D108BD9-81ED-4DB2-BD59-A6C34878D82A}">
                    <a16:rowId xmlns:a16="http://schemas.microsoft.com/office/drawing/2014/main" val="786652790"/>
                  </a:ext>
                </a:extLst>
              </a:tr>
              <a:tr h="406960">
                <a:tc>
                  <a:txBody>
                    <a:bodyPr/>
                    <a:lstStyle/>
                    <a:p>
                      <a:pPr algn="ctr" fontAlgn="t"/>
                      <a:r>
                        <a:rPr lang="en-US" sz="1050" u="none" strike="noStrike">
                          <a:effectLst/>
                        </a:rPr>
                        <a:t>2.3</a:t>
                      </a:r>
                      <a:endParaRPr lang="en-US" sz="1050" b="0" i="0" u="none" strike="noStrike">
                        <a:solidFill>
                          <a:srgbClr val="000000"/>
                        </a:solidFill>
                        <a:effectLst/>
                        <a:latin typeface="Times New Roman1"/>
                      </a:endParaRPr>
                    </a:p>
                  </a:txBody>
                  <a:tcPr marL="4461" marR="4461" marT="4461" marB="0"/>
                </a:tc>
                <a:tc>
                  <a:txBody>
                    <a:bodyPr/>
                    <a:lstStyle/>
                    <a:p>
                      <a:pPr algn="l" fontAlgn="t"/>
                      <a:r>
                        <a:rPr lang="en-US" sz="1100" u="none" strike="noStrike">
                          <a:effectLst/>
                        </a:rPr>
                        <a:t>"IEEE 802 Solutions for Vertical Applications" White Paper</a:t>
                      </a:r>
                      <a:endParaRPr lang="en-US" sz="1100" b="0" i="0" u="none" strike="noStrike">
                        <a:solidFill>
                          <a:srgbClr val="000000"/>
                        </a:solidFill>
                        <a:effectLst/>
                        <a:latin typeface="Times New Roman" panose="02020603050405020304" pitchFamily="18" charset="0"/>
                      </a:endParaRPr>
                    </a:p>
                  </a:txBody>
                  <a:tcPr marL="4461" marR="4461" marT="4461" marB="0"/>
                </a:tc>
                <a:tc>
                  <a:txBody>
                    <a:bodyPr/>
                    <a:lstStyle/>
                    <a:p>
                      <a:pPr algn="l" fontAlgn="b"/>
                      <a:r>
                        <a:rPr lang="en-US" sz="1100" u="none" strike="noStrike">
                          <a:effectLst/>
                        </a:rPr>
                        <a:t>Godfrey/Reigel</a:t>
                      </a:r>
                      <a:endParaRPr lang="en-US" sz="1100" b="0" i="0" u="none" strike="noStrike">
                        <a:solidFill>
                          <a:srgbClr val="000000"/>
                        </a:solidFill>
                        <a:effectLst/>
                        <a:latin typeface="Times New Roman" panose="02020603050405020304" pitchFamily="18" charset="0"/>
                      </a:endParaRPr>
                    </a:p>
                  </a:txBody>
                  <a:tcPr marL="4461" marR="4461" marT="4461" marB="0" anchor="b"/>
                </a:tc>
                <a:tc>
                  <a:txBody>
                    <a:bodyPr/>
                    <a:lstStyle/>
                    <a:p>
                      <a:pPr algn="r" fontAlgn="b"/>
                      <a:r>
                        <a:rPr lang="en-US" sz="1100" u="none" strike="noStrike">
                          <a:effectLst/>
                        </a:rPr>
                        <a:t>60</a:t>
                      </a:r>
                      <a:endParaRPr lang="en-US" sz="1100" b="0" i="0" u="none" strike="noStrike">
                        <a:solidFill>
                          <a:srgbClr val="000000"/>
                        </a:solidFill>
                        <a:effectLst/>
                        <a:latin typeface="Times New Roman" panose="02020603050405020304" pitchFamily="18" charset="0"/>
                      </a:endParaRPr>
                    </a:p>
                  </a:txBody>
                  <a:tcPr marL="4461" marR="4461" marT="4461" marB="0" anchor="b"/>
                </a:tc>
                <a:tc>
                  <a:txBody>
                    <a:bodyPr/>
                    <a:lstStyle/>
                    <a:p>
                      <a:pPr algn="r" fontAlgn="b"/>
                      <a:r>
                        <a:rPr lang="en-US" sz="1100" u="none" strike="noStrike">
                          <a:effectLst/>
                        </a:rPr>
                        <a:t>4:20 PM</a:t>
                      </a:r>
                      <a:endParaRPr lang="en-US" sz="1100" b="0" i="0" u="none" strike="noStrike">
                        <a:solidFill>
                          <a:srgbClr val="000000"/>
                        </a:solidFill>
                        <a:effectLst/>
                        <a:latin typeface="Times New Roman1"/>
                      </a:endParaRPr>
                    </a:p>
                  </a:txBody>
                  <a:tcPr marL="4461" marR="4461" marT="4461" marB="0" anchor="b"/>
                </a:tc>
                <a:extLst>
                  <a:ext uri="{0D108BD9-81ED-4DB2-BD59-A6C34878D82A}">
                    <a16:rowId xmlns:a16="http://schemas.microsoft.com/office/drawing/2014/main" val="2248950412"/>
                  </a:ext>
                </a:extLst>
              </a:tr>
              <a:tr h="406960">
                <a:tc>
                  <a:txBody>
                    <a:bodyPr/>
                    <a:lstStyle/>
                    <a:p>
                      <a:pPr algn="ctr" fontAlgn="t"/>
                      <a:r>
                        <a:rPr lang="en-US" sz="1050" u="none" strike="noStrike">
                          <a:effectLst/>
                        </a:rPr>
                        <a:t>2.4</a:t>
                      </a:r>
                      <a:endParaRPr lang="en-US" sz="1050" b="0" i="0" u="none" strike="noStrike">
                        <a:solidFill>
                          <a:srgbClr val="000000"/>
                        </a:solidFill>
                        <a:effectLst/>
                        <a:latin typeface="Times New Roman1"/>
                      </a:endParaRPr>
                    </a:p>
                  </a:txBody>
                  <a:tcPr marL="4461" marR="4461" marT="4461" marB="0"/>
                </a:tc>
                <a:tc>
                  <a:txBody>
                    <a:bodyPr/>
                    <a:lstStyle/>
                    <a:p>
                      <a:pPr algn="l" fontAlgn="t"/>
                      <a:r>
                        <a:rPr lang="en-US" sz="1100" u="none" strike="noStrike">
                          <a:effectLst/>
                        </a:rPr>
                        <a:t>Whitepaper/document for application-specific use cases of Sub 1GHz standards 802.15.4g and 802.11ah</a:t>
                      </a:r>
                      <a:endParaRPr lang="en-US" sz="1100" b="0" i="0" u="none" strike="noStrike">
                        <a:solidFill>
                          <a:srgbClr val="000000"/>
                        </a:solidFill>
                        <a:effectLst/>
                        <a:latin typeface="Times New Roman" panose="02020603050405020304" pitchFamily="18" charset="0"/>
                      </a:endParaRPr>
                    </a:p>
                  </a:txBody>
                  <a:tcPr marL="4461" marR="4461" marT="4461" marB="0"/>
                </a:tc>
                <a:tc>
                  <a:txBody>
                    <a:bodyPr/>
                    <a:lstStyle/>
                    <a:p>
                      <a:pPr algn="l" fontAlgn="b"/>
                      <a:r>
                        <a:rPr lang="en-US" sz="1100" u="none" strike="noStrike">
                          <a:effectLst/>
                        </a:rPr>
                        <a:t>Godfrey/Rolfe</a:t>
                      </a:r>
                      <a:endParaRPr lang="en-US" sz="1100" b="0" i="0" u="none" strike="noStrike">
                        <a:solidFill>
                          <a:srgbClr val="000000"/>
                        </a:solidFill>
                        <a:effectLst/>
                        <a:latin typeface="Times New Roman" panose="02020603050405020304" pitchFamily="18" charset="0"/>
                      </a:endParaRPr>
                    </a:p>
                  </a:txBody>
                  <a:tcPr marL="4461" marR="4461" marT="4461" marB="0" anchor="b"/>
                </a:tc>
                <a:tc>
                  <a:txBody>
                    <a:bodyPr/>
                    <a:lstStyle/>
                    <a:p>
                      <a:pPr algn="r" fontAlgn="b"/>
                      <a:r>
                        <a:rPr lang="en-US" sz="1100" u="none" strike="noStrike">
                          <a:effectLst/>
                        </a:rPr>
                        <a:t>15</a:t>
                      </a:r>
                      <a:endParaRPr lang="en-US" sz="1100" b="0" i="0" u="none" strike="noStrike">
                        <a:solidFill>
                          <a:srgbClr val="000000"/>
                        </a:solidFill>
                        <a:effectLst/>
                        <a:latin typeface="Times New Roman" panose="02020603050405020304" pitchFamily="18" charset="0"/>
                      </a:endParaRPr>
                    </a:p>
                  </a:txBody>
                  <a:tcPr marL="4461" marR="4461" marT="4461" marB="0" anchor="b"/>
                </a:tc>
                <a:tc>
                  <a:txBody>
                    <a:bodyPr/>
                    <a:lstStyle/>
                    <a:p>
                      <a:pPr algn="r" fontAlgn="b"/>
                      <a:r>
                        <a:rPr lang="en-US" sz="1100" u="none" strike="noStrike">
                          <a:effectLst/>
                        </a:rPr>
                        <a:t>5:20 PM</a:t>
                      </a:r>
                      <a:endParaRPr lang="en-US" sz="1100" b="0" i="0" u="none" strike="noStrike">
                        <a:solidFill>
                          <a:srgbClr val="000000"/>
                        </a:solidFill>
                        <a:effectLst/>
                        <a:latin typeface="Times New Roman1"/>
                      </a:endParaRPr>
                    </a:p>
                  </a:txBody>
                  <a:tcPr marL="4461" marR="4461" marT="4461" marB="0" anchor="b"/>
                </a:tc>
                <a:extLst>
                  <a:ext uri="{0D108BD9-81ED-4DB2-BD59-A6C34878D82A}">
                    <a16:rowId xmlns:a16="http://schemas.microsoft.com/office/drawing/2014/main" val="1089688148"/>
                  </a:ext>
                </a:extLst>
              </a:tr>
              <a:tr h="216590">
                <a:tc>
                  <a:txBody>
                    <a:bodyPr/>
                    <a:lstStyle/>
                    <a:p>
                      <a:pPr algn="ctr" fontAlgn="t"/>
                      <a:r>
                        <a:rPr lang="en-US" sz="1050" u="none" strike="noStrike">
                          <a:effectLst/>
                        </a:rPr>
                        <a:t>2.5</a:t>
                      </a:r>
                      <a:endParaRPr lang="en-US" sz="1050" b="0" i="0" u="none" strike="noStrike">
                        <a:solidFill>
                          <a:srgbClr val="000000"/>
                        </a:solidFill>
                        <a:effectLst/>
                        <a:latin typeface="Times New Roman1"/>
                      </a:endParaRPr>
                    </a:p>
                  </a:txBody>
                  <a:tcPr marL="4461" marR="4461" marT="4461" marB="0"/>
                </a:tc>
                <a:tc>
                  <a:txBody>
                    <a:bodyPr/>
                    <a:lstStyle/>
                    <a:p>
                      <a:pPr algn="l" fontAlgn="b"/>
                      <a:r>
                        <a:rPr lang="en-US" sz="1100" u="none" strike="noStrike">
                          <a:effectLst/>
                        </a:rPr>
                        <a:t>802.24 New Action Items, New Activities, AOB</a:t>
                      </a:r>
                      <a:endParaRPr lang="en-US" sz="1100" b="0" i="0" u="none" strike="noStrike">
                        <a:solidFill>
                          <a:srgbClr val="000000"/>
                        </a:solidFill>
                        <a:effectLst/>
                        <a:latin typeface="Times New Roman" panose="02020603050405020304" pitchFamily="18" charset="0"/>
                      </a:endParaRPr>
                    </a:p>
                  </a:txBody>
                  <a:tcPr marL="4461" marR="4461" marT="4461" marB="0" anchor="b"/>
                </a:tc>
                <a:tc>
                  <a:txBody>
                    <a:bodyPr/>
                    <a:lstStyle/>
                    <a:p>
                      <a:pPr algn="l" fontAlgn="b"/>
                      <a:r>
                        <a:rPr lang="en-US" sz="1100" u="none" strike="noStrike">
                          <a:effectLst/>
                        </a:rPr>
                        <a:t>Godfrey</a:t>
                      </a:r>
                      <a:endParaRPr lang="en-US" sz="1100" b="0" i="0" u="none" strike="noStrike">
                        <a:solidFill>
                          <a:srgbClr val="000000"/>
                        </a:solidFill>
                        <a:effectLst/>
                        <a:latin typeface="Times New Roman" panose="02020603050405020304" pitchFamily="18" charset="0"/>
                      </a:endParaRPr>
                    </a:p>
                  </a:txBody>
                  <a:tcPr marL="4461" marR="4461" marT="4461" marB="0" anchor="b"/>
                </a:tc>
                <a:tc>
                  <a:txBody>
                    <a:bodyPr/>
                    <a:lstStyle/>
                    <a:p>
                      <a:pPr algn="r" fontAlgn="b"/>
                      <a:r>
                        <a:rPr lang="en-US" sz="1100" u="none" strike="noStrike">
                          <a:effectLst/>
                        </a:rPr>
                        <a:t>15</a:t>
                      </a:r>
                      <a:endParaRPr lang="en-US" sz="1100" b="0" i="0" u="none" strike="noStrike">
                        <a:solidFill>
                          <a:srgbClr val="000000"/>
                        </a:solidFill>
                        <a:effectLst/>
                        <a:latin typeface="Times New Roman" panose="02020603050405020304" pitchFamily="18" charset="0"/>
                      </a:endParaRPr>
                    </a:p>
                  </a:txBody>
                  <a:tcPr marL="4461" marR="4461" marT="4461" marB="0" anchor="b"/>
                </a:tc>
                <a:tc>
                  <a:txBody>
                    <a:bodyPr/>
                    <a:lstStyle/>
                    <a:p>
                      <a:pPr algn="r" fontAlgn="b"/>
                      <a:r>
                        <a:rPr lang="en-US" sz="1100" u="none" strike="noStrike">
                          <a:effectLst/>
                        </a:rPr>
                        <a:t>5:35 PM</a:t>
                      </a:r>
                      <a:endParaRPr lang="en-US" sz="1100" b="0" i="0" u="none" strike="noStrike">
                        <a:solidFill>
                          <a:srgbClr val="000000"/>
                        </a:solidFill>
                        <a:effectLst/>
                        <a:latin typeface="Times New Roman1"/>
                      </a:endParaRPr>
                    </a:p>
                  </a:txBody>
                  <a:tcPr marL="4461" marR="4461" marT="4461" marB="0" anchor="b"/>
                </a:tc>
                <a:extLst>
                  <a:ext uri="{0D108BD9-81ED-4DB2-BD59-A6C34878D82A}">
                    <a16:rowId xmlns:a16="http://schemas.microsoft.com/office/drawing/2014/main" val="1397745681"/>
                  </a:ext>
                </a:extLst>
              </a:tr>
              <a:tr h="216590">
                <a:tc>
                  <a:txBody>
                    <a:bodyPr/>
                    <a:lstStyle/>
                    <a:p>
                      <a:pPr algn="ctr" fontAlgn="t"/>
                      <a:r>
                        <a:rPr lang="en-US" sz="1050" u="none" strike="noStrike">
                          <a:effectLst/>
                        </a:rPr>
                        <a:t>2.6</a:t>
                      </a:r>
                      <a:endParaRPr lang="en-US" sz="1050" b="0" i="0" u="none" strike="noStrike">
                        <a:solidFill>
                          <a:srgbClr val="000000"/>
                        </a:solidFill>
                        <a:effectLst/>
                        <a:latin typeface="Times New Roman1"/>
                      </a:endParaRPr>
                    </a:p>
                  </a:txBody>
                  <a:tcPr marL="4461" marR="4461" marT="4461" marB="0"/>
                </a:tc>
                <a:tc>
                  <a:txBody>
                    <a:bodyPr/>
                    <a:lstStyle/>
                    <a:p>
                      <a:pPr algn="l" fontAlgn="b"/>
                      <a:r>
                        <a:rPr lang="en-US" sz="1100" u="none" strike="noStrike">
                          <a:effectLst/>
                        </a:rPr>
                        <a:t>Adjourn </a:t>
                      </a:r>
                      <a:endParaRPr lang="en-US" sz="1100" b="0" i="0" u="none" strike="noStrike">
                        <a:solidFill>
                          <a:srgbClr val="000000"/>
                        </a:solidFill>
                        <a:effectLst/>
                        <a:latin typeface="Times New Roman" panose="02020603050405020304" pitchFamily="18" charset="0"/>
                      </a:endParaRPr>
                    </a:p>
                  </a:txBody>
                  <a:tcPr marL="4461" marR="4461" marT="4461" marB="0" anchor="b"/>
                </a:tc>
                <a:tc>
                  <a:txBody>
                    <a:bodyPr/>
                    <a:lstStyle/>
                    <a:p>
                      <a:pPr algn="l" fontAlgn="b"/>
                      <a:r>
                        <a:rPr lang="en-US" sz="1100" u="none" strike="noStrike">
                          <a:effectLst/>
                        </a:rPr>
                        <a:t>Godfrey</a:t>
                      </a:r>
                      <a:endParaRPr lang="en-US" sz="1100" b="0" i="0" u="none" strike="noStrike">
                        <a:solidFill>
                          <a:srgbClr val="000000"/>
                        </a:solidFill>
                        <a:effectLst/>
                        <a:latin typeface="Times New Roman" panose="02020603050405020304" pitchFamily="18" charset="0"/>
                      </a:endParaRPr>
                    </a:p>
                  </a:txBody>
                  <a:tcPr marL="4461" marR="4461" marT="4461" marB="0" anchor="b"/>
                </a:tc>
                <a:tc>
                  <a:txBody>
                    <a:bodyPr/>
                    <a:lstStyle/>
                    <a:p>
                      <a:pPr algn="r" fontAlgn="t"/>
                      <a:r>
                        <a:rPr lang="en-US" sz="1100" u="none" strike="noStrike">
                          <a:effectLst/>
                        </a:rPr>
                        <a:t>0</a:t>
                      </a:r>
                      <a:endParaRPr lang="en-US" sz="1100" b="0" i="0" u="none" strike="noStrike">
                        <a:solidFill>
                          <a:srgbClr val="000000"/>
                        </a:solidFill>
                        <a:effectLst/>
                        <a:latin typeface="Times New Roman" panose="02020603050405020304" pitchFamily="18" charset="0"/>
                      </a:endParaRPr>
                    </a:p>
                  </a:txBody>
                  <a:tcPr marL="4461" marR="4461" marT="4461" marB="0"/>
                </a:tc>
                <a:tc>
                  <a:txBody>
                    <a:bodyPr/>
                    <a:lstStyle/>
                    <a:p>
                      <a:pPr algn="r" fontAlgn="b"/>
                      <a:r>
                        <a:rPr lang="en-US" sz="1100" u="none" strike="noStrike" dirty="0">
                          <a:effectLst/>
                        </a:rPr>
                        <a:t>5:50 PM</a:t>
                      </a:r>
                      <a:endParaRPr lang="en-US" sz="1100" b="0" i="0" u="none" strike="noStrike" dirty="0">
                        <a:solidFill>
                          <a:srgbClr val="000000"/>
                        </a:solidFill>
                        <a:effectLst/>
                        <a:latin typeface="Times New Roman1"/>
                      </a:endParaRPr>
                    </a:p>
                  </a:txBody>
                  <a:tcPr marL="4461" marR="4461" marT="4461" marB="0" anchor="b"/>
                </a:tc>
                <a:extLst>
                  <a:ext uri="{0D108BD9-81ED-4DB2-BD59-A6C34878D82A}">
                    <a16:rowId xmlns:a16="http://schemas.microsoft.com/office/drawing/2014/main" val="4243009868"/>
                  </a:ext>
                </a:extLst>
              </a:tr>
            </a:tbl>
          </a:graphicData>
        </a:graphic>
      </p:graphicFrame>
    </p:spTree>
    <p:extLst>
      <p:ext uri="{BB962C8B-B14F-4D97-AF65-F5344CB8AC3E}">
        <p14:creationId xmlns:p14="http://schemas.microsoft.com/office/powerpoint/2010/main" val="11554155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1857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914400" y="1289050"/>
            <a:ext cx="10439400" cy="518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5</a:t>
            </a:fld>
            <a:endParaRPr lang="en-US" altLang="en-US"/>
          </a:p>
        </p:txBody>
      </p:sp>
    </p:spTree>
    <p:extLst>
      <p:ext uri="{BB962C8B-B14F-4D97-AF65-F5344CB8AC3E}">
        <p14:creationId xmlns:p14="http://schemas.microsoft.com/office/powerpoint/2010/main" val="34646500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600200"/>
            <a:ext cx="10361084" cy="4953000"/>
          </a:xfrm>
        </p:spPr>
        <p:txBody>
          <a:bodyPr>
            <a:normAutofit fontScale="85000" lnSpcReduction="10000"/>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6</a:t>
            </a:fld>
            <a:endParaRPr lang="en-US" altLang="en-US"/>
          </a:p>
        </p:txBody>
      </p:sp>
    </p:spTree>
    <p:extLst>
      <p:ext uri="{BB962C8B-B14F-4D97-AF65-F5344CB8AC3E}">
        <p14:creationId xmlns:p14="http://schemas.microsoft.com/office/powerpoint/2010/main" val="131171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 behavior in IEEE-SA activities is guided</a:t>
            </a:r>
            <a:br>
              <a:rPr lang="en-US" dirty="0">
                <a:solidFill>
                  <a:schemeClr val="accent5">
                    <a:lumMod val="50000"/>
                  </a:schemeClr>
                </a:solidFill>
              </a:rPr>
            </a:br>
            <a:r>
              <a:rPr lang="en-US" dirty="0">
                <a:solidFill>
                  <a:schemeClr val="accent5">
                    <a:lumMod val="50000"/>
                  </a:schemeClr>
                </a:solidFill>
              </a:rPr>
              <a:t>by the IEEE Codes of Ethics &amp; Conduct</a:t>
            </a:r>
          </a:p>
        </p:txBody>
      </p:sp>
      <p:sp>
        <p:nvSpPr>
          <p:cNvPr id="3" name="Content Placeholder 2"/>
          <p:cNvSpPr>
            <a:spLocks noGrp="1"/>
          </p:cNvSpPr>
          <p:nvPr>
            <p:ph idx="1"/>
          </p:nvPr>
        </p:nvSpPr>
        <p:spPr>
          <a:xfrm>
            <a:off x="914400" y="1981200"/>
            <a:ext cx="10363200" cy="4419600"/>
          </a:xfrm>
        </p:spPr>
        <p:txBody>
          <a:bodyPr>
            <a:normAutofit fontScale="92500" lnSpcReduction="20000"/>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dirty="0"/>
              <a:t>Uphold the highest standards of integrity, responsible behavior, and ethical and professional conduct</a:t>
            </a:r>
          </a:p>
          <a:p>
            <a:pPr lvl="1">
              <a:buFont typeface="Arial" panose="020B0604020202020204" pitchFamily="34" charset="0"/>
              <a:buChar char="•"/>
            </a:pPr>
            <a:r>
              <a:rPr lang="en-US" sz="1800" dirty="0"/>
              <a:t>Treat people fairly and with respect, to not engage in harassment, discrimination, or retaliation, and to protect people's privacy.</a:t>
            </a:r>
          </a:p>
          <a:p>
            <a:pPr lvl="1">
              <a:buFont typeface="Arial" panose="020B0604020202020204" pitchFamily="34" charset="0"/>
              <a:buChar char="•"/>
            </a:pPr>
            <a:r>
              <a:rPr lang="en-US" sz="180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Participants in the IEEE-SA “individual process” shall</a:t>
            </a:r>
            <a:br>
              <a:rPr lang="en-US" dirty="0">
                <a:solidFill>
                  <a:schemeClr val="accent5">
                    <a:lumMod val="50000"/>
                  </a:schemeClr>
                </a:solidFill>
              </a:rPr>
            </a:br>
            <a:r>
              <a:rPr lang="en-US" dirty="0">
                <a:solidFill>
                  <a:schemeClr val="accent5">
                    <a:lumMod val="50000"/>
                  </a:schemeClr>
                </a:solidFill>
              </a:rPr>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IEEE-SA standards activities shall allow the fair &amp;</a:t>
            </a:r>
            <a:br>
              <a:rPr lang="en-US" dirty="0">
                <a:solidFill>
                  <a:schemeClr val="accent5">
                    <a:lumMod val="50000"/>
                  </a:schemeClr>
                </a:solidFill>
              </a:rPr>
            </a:br>
            <a:r>
              <a:rPr lang="en-US" dirty="0">
                <a:solidFill>
                  <a:schemeClr val="accent5">
                    <a:lumMod val="50000"/>
                  </a:schemeClr>
                </a:solidFill>
              </a:rPr>
              <a:t>equitable consideration of all viewpoints</a:t>
            </a:r>
          </a:p>
        </p:txBody>
      </p:sp>
      <p:sp>
        <p:nvSpPr>
          <p:cNvPr id="3" name="Content Placeholder 2"/>
          <p:cNvSpPr>
            <a:spLocks noGrp="1"/>
          </p:cNvSpPr>
          <p:nvPr>
            <p:ph idx="1"/>
          </p:nvPr>
        </p:nvSpPr>
        <p:spPr>
          <a:xfrm>
            <a:off x="914400" y="1981200"/>
            <a:ext cx="10363200" cy="4419600"/>
          </a:xfrm>
        </p:spPr>
        <p:txBody>
          <a:bodyPr>
            <a:normAutofit fontScale="850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969542746"/>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802-24-Theme1</Template>
  <TotalTime>41869</TotalTime>
  <Words>1855</Words>
  <Application>Microsoft Office PowerPoint</Application>
  <PresentationFormat>Widescreen</PresentationFormat>
  <Paragraphs>310</Paragraphs>
  <Slides>21</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21</vt:i4>
      </vt:variant>
    </vt:vector>
  </HeadingPairs>
  <TitlesOfParts>
    <vt:vector size="29" baseType="lpstr">
      <vt:lpstr>Arial</vt:lpstr>
      <vt:lpstr>Arial1</vt:lpstr>
      <vt:lpstr>Calibri</vt:lpstr>
      <vt:lpstr>Helvetica</vt:lpstr>
      <vt:lpstr>Monotype Sorts</vt:lpstr>
      <vt:lpstr>Times New Roman</vt:lpstr>
      <vt:lpstr>Times New Roman1</vt:lpstr>
      <vt:lpstr>802-24-Theme1</vt:lpstr>
      <vt:lpstr>802.24 Vertical Applications TAG</vt:lpstr>
      <vt:lpstr>802.24 Overview</vt:lpstr>
      <vt:lpstr>PowerPoint Presentation</vt:lpstr>
      <vt:lpstr>Guidelines for IEEE-SA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Administration</vt:lpstr>
      <vt:lpstr>802.24 TAG</vt:lpstr>
      <vt:lpstr>Radio Regulatory Items</vt:lpstr>
      <vt:lpstr>Liaison Review</vt:lpstr>
      <vt:lpstr>SEPA request for update to Wireless Matrix</vt:lpstr>
      <vt:lpstr>“Low latency” White Paper</vt:lpstr>
      <vt:lpstr>Next Steps</vt:lpstr>
      <vt:lpstr>Wednesday 802.24 TAG</vt:lpstr>
      <vt:lpstr>New ZigBee “Project Connected Home over IP”</vt:lpstr>
      <vt:lpstr>"IEEE 802 Solutions for Vertical Applications"</vt:lpstr>
      <vt:lpstr>2020 Future TAG Activity Planning</vt:lpstr>
      <vt:lpstr>802.24 TAG closing</vt:lpstr>
    </vt:vector>
  </TitlesOfParts>
  <Company>EPRI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Opening Report</dc:title>
  <dc:subject>802.24 Opening Report</dc:subject>
  <dc:creator>Godfrey, Tim</dc:creator>
  <cp:keywords/>
  <dc:description>&lt;doc#&gt;</dc:description>
  <cp:lastModifiedBy>Godfrey, Tim</cp:lastModifiedBy>
  <cp:revision>789</cp:revision>
  <cp:lastPrinted>1998-02-10T13:28:06Z</cp:lastPrinted>
  <dcterms:created xsi:type="dcterms:W3CDTF">2015-05-13T21:49:41Z</dcterms:created>
  <dcterms:modified xsi:type="dcterms:W3CDTF">2020-01-13T16:01:27Z</dcterms:modified>
</cp:coreProperties>
</file>