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3"/>
  </p:notesMasterIdLst>
  <p:handoutMasterIdLst>
    <p:handoutMasterId r:id="rId24"/>
  </p:handoutMasterIdLst>
  <p:sldIdLst>
    <p:sldId id="258" r:id="rId2"/>
    <p:sldId id="500" r:id="rId3"/>
    <p:sldId id="285" r:id="rId4"/>
    <p:sldId id="414" r:id="rId5"/>
    <p:sldId id="283" r:id="rId6"/>
    <p:sldId id="284" r:id="rId7"/>
    <p:sldId id="287" r:id="rId8"/>
    <p:sldId id="288" r:id="rId9"/>
    <p:sldId id="289" r:id="rId10"/>
    <p:sldId id="259" r:id="rId11"/>
    <p:sldId id="270" r:id="rId12"/>
    <p:sldId id="415" r:id="rId13"/>
    <p:sldId id="495" r:id="rId14"/>
    <p:sldId id="517" r:id="rId15"/>
    <p:sldId id="475" r:id="rId16"/>
    <p:sldId id="488" r:id="rId17"/>
    <p:sldId id="501" r:id="rId18"/>
    <p:sldId id="518" r:id="rId19"/>
    <p:sldId id="486" r:id="rId20"/>
    <p:sldId id="474" r:id="rId21"/>
    <p:sldId id="391"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285"/>
            <p14:sldId id="414"/>
            <p14:sldId id="283"/>
            <p14:sldId id="284"/>
            <p14:sldId id="287"/>
            <p14:sldId id="288"/>
            <p14:sldId id="289"/>
            <p14:sldId id="259"/>
            <p14:sldId id="270"/>
            <p14:sldId id="415"/>
            <p14:sldId id="495"/>
            <p14:sldId id="517"/>
            <p14:sldId id="475"/>
            <p14:sldId id="488"/>
            <p14:sldId id="501"/>
            <p14:sldId id="518"/>
            <p14:sldId id="486"/>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54" autoAdjust="0"/>
    <p:restoredTop sz="94099" autoAdjust="0"/>
  </p:normalViewPr>
  <p:slideViewPr>
    <p:cSldViewPr>
      <p:cViewPr varScale="1">
        <p:scale>
          <a:sx n="118" d="100"/>
          <a:sy n="118" d="100"/>
        </p:scale>
        <p:origin x="110" y="355"/>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802.24-20-0002r0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January 2020</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24/dcn/19/24-19-0003-05-0000-low-latency-communication-white-paper.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hyperlink" Target="https://www.connectedhomeip.co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24/dcn/19/24-19-0034-01-0000-802-1cf-introduction-to-solutios-for-vertical-applications.docx" TargetMode="External"/><Relationship Id="rId2" Type="http://schemas.openxmlformats.org/officeDocument/2006/relationships/hyperlink" Target="https://mentor.ieee.org/802.24/dcn/19/24-19-0017-03-0000-ieee-802-solutions-for-vertical-applications.docxhttps:/mentor.ieee.org/802.24/dcn/19/24-19-0017-02-0000-ieee-802-solutions-for-vertical-applications.docxhttps:/mentor.ieee.org/802.24/dcn/19/24-19-0017-01-0000-ieee-802-solutions-for-vertical-applications.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January 2020</a:t>
            </a:r>
          </a:p>
          <a:p>
            <a:endParaRPr lang="en-US" dirty="0"/>
          </a:p>
          <a:p>
            <a:r>
              <a:rPr lang="en-US" dirty="0"/>
              <a:t>Irvine, CA</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914400" y="1828800"/>
            <a:ext cx="10566400" cy="4114800"/>
          </a:xfrm>
        </p:spPr>
        <p:txBody>
          <a:bodyPr>
            <a:normAutofit fontScale="92500" lnSpcReduction="10000"/>
          </a:bodyPr>
          <a:lstStyle/>
          <a:p>
            <a:endParaRPr lang="en-US" dirty="0"/>
          </a:p>
          <a:p>
            <a:r>
              <a:rPr lang="en-US" dirty="0"/>
              <a:t>Approve November TAG minutes</a:t>
            </a:r>
          </a:p>
          <a:p>
            <a:pPr lvl="1"/>
            <a:r>
              <a:rPr lang="en-US" dirty="0"/>
              <a:t>802.24-19-36r0</a:t>
            </a:r>
          </a:p>
          <a:p>
            <a:pPr lvl="1"/>
            <a:endParaRPr lang="en-US" dirty="0"/>
          </a:p>
          <a:p>
            <a:pPr lvl="2"/>
            <a:endParaRPr lang="en-US" dirty="0"/>
          </a:p>
          <a:p>
            <a:pPr lvl="1"/>
            <a:endParaRPr lang="en-US" dirty="0"/>
          </a:p>
          <a:p>
            <a:pPr lvl="1"/>
            <a:endParaRPr lang="en-US" dirty="0"/>
          </a:p>
          <a:p>
            <a:r>
              <a:rPr lang="en-US" dirty="0"/>
              <a:t>TAG Action Items from November:</a:t>
            </a:r>
          </a:p>
          <a:p>
            <a:pPr lvl="1"/>
            <a:r>
              <a:rPr lang="en-US" dirty="0"/>
              <a:t>none</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Radio Regulatory Items</a:t>
            </a:r>
          </a:p>
        </p:txBody>
      </p:sp>
      <p:sp>
        <p:nvSpPr>
          <p:cNvPr id="7" name="Content Placeholder 6"/>
          <p:cNvSpPr>
            <a:spLocks noGrp="1"/>
          </p:cNvSpPr>
          <p:nvPr>
            <p:ph idx="1"/>
          </p:nvPr>
        </p:nvSpPr>
        <p:spPr>
          <a:xfrm>
            <a:off x="914400" y="1676402"/>
            <a:ext cx="10439400" cy="4799013"/>
          </a:xfrm>
        </p:spPr>
        <p:txBody>
          <a:bodyPr>
            <a:normAutofit/>
          </a:bodyPr>
          <a:lstStyle/>
          <a:p>
            <a:pPr marL="457200" lvl="1" indent="0">
              <a:buNone/>
            </a:pPr>
            <a:endParaRPr lang="en-US" dirty="0"/>
          </a:p>
          <a:p>
            <a:r>
              <a:rPr lang="en-US" dirty="0"/>
              <a:t>Update from 802.18 – Jay Holcomb</a:t>
            </a:r>
          </a:p>
          <a:p>
            <a:pPr lvl="1"/>
            <a:r>
              <a:rPr lang="en-US" dirty="0"/>
              <a:t>WRC-19 ?</a:t>
            </a:r>
          </a:p>
          <a:p>
            <a:pPr lvl="1"/>
            <a:r>
              <a:rPr lang="en-US" dirty="0"/>
              <a:t>FCC – R&amp;O on 6 GHz ?</a:t>
            </a:r>
          </a:p>
          <a:p>
            <a:pPr lvl="1"/>
            <a:endParaRPr lang="en-US" dirty="0"/>
          </a:p>
          <a:p>
            <a:pPr lvl="1"/>
            <a:endParaRPr lang="en-US" dirty="0"/>
          </a:p>
          <a:p>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A42A6F1F-89D0-4C7C-88C0-E46BC40C428C}" type="slidenum">
              <a:rPr lang="en-US" altLang="en-US" smtClean="0"/>
              <a:pPr/>
              <a:t>12</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Review</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p:txBody>
          <a:bodyPr/>
          <a:lstStyle/>
          <a:p>
            <a:r>
              <a:rPr lang="en-US" sz="2400" dirty="0"/>
              <a:t>P2413				Ludwig Winkel</a:t>
            </a:r>
          </a:p>
          <a:p>
            <a:r>
              <a:rPr lang="en-US" sz="2400" dirty="0"/>
              <a:t>ATIS TOPS 			Farrokh </a:t>
            </a:r>
            <a:r>
              <a:rPr lang="en-US" sz="2400" dirty="0" err="1"/>
              <a:t>Khatibi</a:t>
            </a:r>
            <a:endParaRPr lang="en-US" sz="2400" dirty="0"/>
          </a:p>
          <a:p>
            <a:r>
              <a:rPr lang="en-US" sz="2400" dirty="0"/>
              <a:t>Wi-Fi Alliance (Informal)		Alan Berkema</a:t>
            </a:r>
          </a:p>
          <a:p>
            <a:r>
              <a:rPr lang="en-US" sz="2400" dirty="0"/>
              <a:t>IEC SEG8	 			Patrick Wetterwald   (concluding)</a:t>
            </a:r>
          </a:p>
          <a:p>
            <a:r>
              <a:rPr lang="en-US" sz="2400" dirty="0"/>
              <a:t>IEEE PSCC TF S6		Marc Lacroix</a:t>
            </a:r>
          </a:p>
          <a:p>
            <a:r>
              <a:rPr lang="en-US" sz="2400" dirty="0"/>
              <a:t>IEEE P2030.5			Bob </a:t>
            </a:r>
            <a:r>
              <a:rPr lang="en-US" sz="2400" dirty="0" err="1"/>
              <a:t>Heile</a:t>
            </a:r>
            <a:endParaRPr lang="en-US" sz="2400" dirty="0"/>
          </a:p>
          <a:p>
            <a:r>
              <a:rPr lang="en-US" sz="2400" dirty="0"/>
              <a:t>Industrial Internet Consortium	Wael Diab (status?)  assign to Chris D</a:t>
            </a:r>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AE770-93A0-4D56-BD3C-AFA7F9D3F1F4}"/>
              </a:ext>
            </a:extLst>
          </p:cNvPr>
          <p:cNvSpPr>
            <a:spLocks noGrp="1"/>
          </p:cNvSpPr>
          <p:nvPr>
            <p:ph type="title"/>
          </p:nvPr>
        </p:nvSpPr>
        <p:spPr/>
        <p:txBody>
          <a:bodyPr/>
          <a:lstStyle/>
          <a:p>
            <a:r>
              <a:rPr lang="en-US" dirty="0"/>
              <a:t>SEPA request for update to Wireless Matrix</a:t>
            </a:r>
          </a:p>
        </p:txBody>
      </p:sp>
      <p:sp>
        <p:nvSpPr>
          <p:cNvPr id="3" name="Content Placeholder 2">
            <a:extLst>
              <a:ext uri="{FF2B5EF4-FFF2-40B4-BE49-F238E27FC236}">
                <a16:creationId xmlns:a16="http://schemas.microsoft.com/office/drawing/2014/main" id="{EBD080CD-4925-4DF5-99D3-96FCB0C06DF5}"/>
              </a:ext>
            </a:extLst>
          </p:cNvPr>
          <p:cNvSpPr>
            <a:spLocks noGrp="1"/>
          </p:cNvSpPr>
          <p:nvPr>
            <p:ph idx="1"/>
          </p:nvPr>
        </p:nvSpPr>
        <p:spPr>
          <a:xfrm>
            <a:off x="914400" y="1981200"/>
            <a:ext cx="10566400" cy="4114800"/>
          </a:xfrm>
        </p:spPr>
        <p:txBody>
          <a:bodyPr/>
          <a:lstStyle/>
          <a:p>
            <a:r>
              <a:rPr lang="en-US" dirty="0"/>
              <a:t>Document started as SGIP PAP2 resource 6 years ago</a:t>
            </a:r>
          </a:p>
          <a:p>
            <a:endParaRPr lang="en-US" dirty="0"/>
          </a:p>
          <a:p>
            <a:r>
              <a:rPr lang="en-US" dirty="0"/>
              <a:t>Last version provided by 802.24:</a:t>
            </a:r>
          </a:p>
          <a:p>
            <a:pPr lvl="1"/>
            <a:r>
              <a:rPr lang="en-US" dirty="0"/>
              <a:t>24-18-0028-00-sgtg-wireless-characteristics-matrix-update-2018-08-29-Draft-dot24edits.xlsx</a:t>
            </a:r>
          </a:p>
          <a:p>
            <a:endParaRPr lang="en-US" dirty="0"/>
          </a:p>
          <a:p>
            <a:endParaRPr lang="en-US" dirty="0"/>
          </a:p>
        </p:txBody>
      </p:sp>
      <p:sp>
        <p:nvSpPr>
          <p:cNvPr id="4" name="Footer Placeholder 3">
            <a:extLst>
              <a:ext uri="{FF2B5EF4-FFF2-40B4-BE49-F238E27FC236}">
                <a16:creationId xmlns:a16="http://schemas.microsoft.com/office/drawing/2014/main" id="{75D1E84F-CB05-4939-A850-D2FC63D4AA8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A3EC185-3CFA-489A-8697-F8062903320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095328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775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r>
              <a:rPr lang="en-US" dirty="0"/>
              <a:t>Latest Draft is </a:t>
            </a:r>
            <a:r>
              <a:rPr lang="en-US" dirty="0">
                <a:hlinkClick r:id="rId2"/>
              </a:rPr>
              <a:t>802.24-19-0003r5</a:t>
            </a:r>
            <a:r>
              <a:rPr lang="en-US" dirty="0"/>
              <a:t>.  </a:t>
            </a:r>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fontScale="40000" lnSpcReduction="20000"/>
          </a:bodyPr>
          <a:lstStyle/>
          <a:p>
            <a:r>
              <a:rPr lang="en-US" dirty="0"/>
              <a:t>Individuals from 802.21 interested in AR/VR to provide text contributions</a:t>
            </a:r>
          </a:p>
          <a:p>
            <a:endParaRPr lang="en-US" dirty="0"/>
          </a:p>
          <a:p>
            <a:r>
              <a:rPr lang="en-US" dirty="0"/>
              <a:t>Need volunteers to pare down AR/VR section to limit scope to Low Latency networking concepts. </a:t>
            </a:r>
          </a:p>
          <a:p>
            <a:endParaRPr lang="en-US" dirty="0"/>
          </a:p>
          <a:p>
            <a:r>
              <a:rPr lang="en-US" dirty="0"/>
              <a:t>A topic to explore is the relationship between high throughput and low latency. Can you have low latency without high bandwidth? </a:t>
            </a:r>
          </a:p>
          <a:p>
            <a:r>
              <a:rPr lang="en-US" dirty="0"/>
              <a:t>Can we follow the example of 5G URLLC? </a:t>
            </a:r>
          </a:p>
          <a:p>
            <a:endParaRPr lang="en-US" dirty="0"/>
          </a:p>
          <a:p>
            <a:r>
              <a:rPr lang="en-US" dirty="0"/>
              <a:t>This can be seen as alternative to 5G approaches, but standards-based and lower cost to use.</a:t>
            </a:r>
          </a:p>
          <a:p>
            <a:pPr lvl="1"/>
            <a:r>
              <a:rPr lang="en-US" dirty="0"/>
              <a:t>Show how Wi-Fi technology can provide an equally good or better result and performance (bandwidth and low jitter and low latency)</a:t>
            </a:r>
          </a:p>
          <a:p>
            <a:r>
              <a:rPr lang="en-US" dirty="0"/>
              <a:t>Map identified uses cases on to various IEEE 802 standards.</a:t>
            </a:r>
          </a:p>
          <a:p>
            <a:r>
              <a:rPr lang="en-US" dirty="0"/>
              <a:t>Tie low latency to 802.1 TSN – how can 802.1 TSN functionality be carried into other MAC/PHY standards. </a:t>
            </a:r>
          </a:p>
          <a:p>
            <a:pPr lvl="1"/>
            <a:r>
              <a:rPr lang="en-US" dirty="0"/>
              <a:t>Follow collaboration of 802.11be with 802.1 TSN – there are gaps in expectations from 802.11 and TSN. </a:t>
            </a:r>
          </a:p>
          <a:p>
            <a:pPr lvl="1"/>
            <a:r>
              <a:rPr lang="en-US" dirty="0"/>
              <a:t>Discuss how FRER could compensate for lack of reliability/predictability of unlicensed spectrum</a:t>
            </a:r>
          </a:p>
          <a:p>
            <a:pPr lvl="1"/>
            <a:endParaRPr lang="en-US" dirty="0"/>
          </a:p>
          <a:p>
            <a:r>
              <a:rPr lang="en-US" dirty="0"/>
              <a:t>Trim down section 6 from RTA TIG. – action Allen. </a:t>
            </a:r>
          </a:p>
          <a:p>
            <a:r>
              <a:rPr lang="en-US" dirty="0"/>
              <a:t>Max could review section on relation of TSN to 802.11</a:t>
            </a:r>
          </a:p>
          <a:p>
            <a:endParaRPr lang="en-US" dirty="0"/>
          </a:p>
          <a:p>
            <a:r>
              <a:rPr lang="en-US" dirty="0"/>
              <a:t>Keep 802.1 TSN TG in the loop – plan for Joint Session in March.</a:t>
            </a:r>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a:t>
            </a:r>
            <a:br>
              <a:rPr lang="en-US" dirty="0"/>
            </a:br>
            <a:r>
              <a:rPr lang="en-US" dirty="0"/>
              <a:t>TAG</a:t>
            </a:r>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a:prstGeom prst="rect">
            <a:avLst/>
          </a:prstGeom>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14948936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3F8EB-FED6-4EB8-B026-647F81873742}"/>
              </a:ext>
            </a:extLst>
          </p:cNvPr>
          <p:cNvSpPr>
            <a:spLocks noGrp="1"/>
          </p:cNvSpPr>
          <p:nvPr>
            <p:ph type="title"/>
          </p:nvPr>
        </p:nvSpPr>
        <p:spPr/>
        <p:txBody>
          <a:bodyPr/>
          <a:lstStyle/>
          <a:p>
            <a:r>
              <a:rPr lang="en-US" dirty="0"/>
              <a:t>New ZigBee “Project Connected Home over IP”</a:t>
            </a:r>
          </a:p>
        </p:txBody>
      </p:sp>
      <p:sp>
        <p:nvSpPr>
          <p:cNvPr id="3" name="Content Placeholder 2">
            <a:extLst>
              <a:ext uri="{FF2B5EF4-FFF2-40B4-BE49-F238E27FC236}">
                <a16:creationId xmlns:a16="http://schemas.microsoft.com/office/drawing/2014/main" id="{138E6F75-54D5-421F-A22F-011EBD4D4763}"/>
              </a:ext>
            </a:extLst>
          </p:cNvPr>
          <p:cNvSpPr>
            <a:spLocks noGrp="1"/>
          </p:cNvSpPr>
          <p:nvPr>
            <p:ph idx="1"/>
          </p:nvPr>
        </p:nvSpPr>
        <p:spPr/>
        <p:txBody>
          <a:bodyPr/>
          <a:lstStyle/>
          <a:p>
            <a:r>
              <a:rPr lang="en-US" dirty="0">
                <a:hlinkClick r:id="rId2"/>
              </a:rPr>
              <a:t>https://www.connectedhomeip.com/</a:t>
            </a:r>
            <a:endParaRPr lang="en-US" dirty="0"/>
          </a:p>
          <a:p>
            <a:pPr lvl="1"/>
            <a:r>
              <a:rPr lang="en-US" dirty="0"/>
              <a:t>“The goal of the first specification release will be Wi-Fi, up to and including 802.11ax (aka Wi-Fi 6), that is 802.11a/b/g/n/ac/ax; Thread over 802.15.4-2006 at 2.4 GHz; and IP implementations for Bluetooth Low Energy, versions 4.1, 4.2, and 5.0 for the network and physical wireless protocols. ”</a:t>
            </a:r>
          </a:p>
          <a:p>
            <a:pPr lvl="1"/>
            <a:endParaRPr lang="en-US" dirty="0"/>
          </a:p>
          <a:p>
            <a:endParaRPr lang="en-US" dirty="0"/>
          </a:p>
        </p:txBody>
      </p:sp>
      <p:sp>
        <p:nvSpPr>
          <p:cNvPr id="4" name="Footer Placeholder 3">
            <a:extLst>
              <a:ext uri="{FF2B5EF4-FFF2-40B4-BE49-F238E27FC236}">
                <a16:creationId xmlns:a16="http://schemas.microsoft.com/office/drawing/2014/main" id="{5BEC9251-5845-4C67-B60C-BB549199638D}"/>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612B745B-47F7-42DB-9162-E082964DAFE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14993600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fontScale="62500" lnSpcReduction="20000"/>
          </a:bodyPr>
          <a:lstStyle/>
          <a:p>
            <a:r>
              <a:rPr lang="en-US" dirty="0"/>
              <a:t>Previously called “Network Integration”</a:t>
            </a:r>
          </a:p>
          <a:p>
            <a:r>
              <a:rPr lang="en-US" dirty="0"/>
              <a:t>Draft White Paper is posted as </a:t>
            </a:r>
            <a:r>
              <a:rPr lang="en-US" dirty="0">
                <a:hlinkClick r:id="rId2"/>
              </a:rPr>
              <a:t>IEEE802-24/19-0017r3</a:t>
            </a:r>
            <a:endParaRPr lang="en-US" dirty="0"/>
          </a:p>
          <a:p>
            <a:pPr lvl="1"/>
            <a:endParaRPr lang="en-US" dirty="0"/>
          </a:p>
          <a:p>
            <a:r>
              <a:rPr lang="en-US" dirty="0"/>
              <a:t>Input from Max Riegel</a:t>
            </a:r>
          </a:p>
          <a:p>
            <a:pPr lvl="1"/>
            <a:r>
              <a:rPr lang="en-US" dirty="0">
                <a:hlinkClick r:id="rId3"/>
              </a:rPr>
              <a:t>802.24-19-0034r1 </a:t>
            </a:r>
            <a:endParaRPr lang="en-US" dirty="0"/>
          </a:p>
          <a:p>
            <a:pPr lvl="1"/>
            <a:endParaRPr lang="en-US" dirty="0"/>
          </a:p>
          <a:p>
            <a:pPr lvl="1"/>
            <a:endParaRPr lang="en-US" dirty="0"/>
          </a:p>
          <a:p>
            <a:r>
              <a:rPr lang="en-US" dirty="0"/>
              <a:t>Discussion</a:t>
            </a:r>
          </a:p>
          <a:p>
            <a:pPr lvl="1"/>
            <a:r>
              <a:rPr lang="en-US" dirty="0"/>
              <a:t>802.11 AANI, report talking about using 802.1CF model for how an 802 radio technology could be integrated with 5G Core. </a:t>
            </a:r>
          </a:p>
          <a:p>
            <a:pPr lvl="1"/>
            <a:r>
              <a:rPr lang="en-US" dirty="0"/>
              <a:t>Review for applicability to this white paper, and invite the author(s) to attend next session.</a:t>
            </a:r>
          </a:p>
          <a:p>
            <a:pPr lvl="1"/>
            <a:endParaRPr lang="en-US" dirty="0"/>
          </a:p>
          <a:p>
            <a:r>
              <a:rPr lang="en-US" dirty="0"/>
              <a:t> </a:t>
            </a:r>
          </a:p>
          <a:p>
            <a:endParaRPr lang="en-US" dirty="0"/>
          </a:p>
          <a:p>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fontScale="700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solidFill>
                  <a:schemeClr val="bg1">
                    <a:lumMod val="75000"/>
                  </a:schemeClr>
                </a:solidFill>
              </a:rPr>
              <a:t>802.24.2	IoT TG			Chris </a:t>
            </a:r>
            <a:r>
              <a:rPr lang="en-US" altLang="en-US" dirty="0" err="1">
                <a:solidFill>
                  <a:schemeClr val="bg1">
                    <a:lumMod val="75000"/>
                  </a:schemeClr>
                </a:solidFill>
              </a:rPr>
              <a:t>DiMinico</a:t>
            </a:r>
            <a:endParaRPr lang="en-US" altLang="en-US" dirty="0">
              <a:solidFill>
                <a:schemeClr val="bg1">
                  <a:lumMod val="75000"/>
                </a:schemeClr>
              </a:solidFill>
            </a:endParaRPr>
          </a:p>
          <a:p>
            <a:r>
              <a:rPr lang="en-US" altLang="en-US" dirty="0"/>
              <a:t>27 Voting Members</a:t>
            </a:r>
          </a:p>
          <a:p>
            <a:pPr marL="342900" lvl="1" indent="-342900">
              <a:buFontTx/>
              <a:buChar char="•"/>
            </a:pPr>
            <a:r>
              <a:rPr lang="en-US" altLang="en-US" dirty="0"/>
              <a:t>Agenda: 	</a:t>
            </a:r>
            <a:r>
              <a:rPr lang="en-US" dirty="0"/>
              <a:t>24-20-0001-00</a:t>
            </a:r>
            <a:endParaRPr lang="en-US" altLang="en-US" dirty="0"/>
          </a:p>
          <a:p>
            <a:r>
              <a:rPr lang="en-US" altLang="en-US" dirty="0"/>
              <a:t>Meetings for the Week</a:t>
            </a:r>
          </a:p>
          <a:p>
            <a:pPr lvl="1"/>
            <a:r>
              <a:rPr lang="en-US" altLang="en-US" dirty="0"/>
              <a:t>Tuesday PM2		24</a:t>
            </a:r>
          </a:p>
          <a:p>
            <a:pPr lvl="1"/>
            <a:r>
              <a:rPr lang="en-US" altLang="en-US" dirty="0"/>
              <a:t>Wednesday PM2		24</a:t>
            </a:r>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2020 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752600"/>
            <a:ext cx="10668000" cy="4495800"/>
          </a:xfrm>
        </p:spPr>
        <p:txBody>
          <a:bodyPr>
            <a:normAutofit fontScale="62500" lnSpcReduction="20000"/>
          </a:bodyPr>
          <a:lstStyle/>
          <a:p>
            <a:endParaRPr lang="en-US" dirty="0"/>
          </a:p>
          <a:p>
            <a:r>
              <a:rPr lang="en-US" dirty="0"/>
              <a:t>A whitepaper/document for application-specific use cases of Sub 1GHz standards 802.15.4g and 802.11ah. Identifying where each standard is most suitable, and how to make best use of mechanisms proposed in 802.19.3 TG. </a:t>
            </a:r>
          </a:p>
          <a:p>
            <a:pPr lvl="1"/>
            <a:r>
              <a:rPr lang="en-US" dirty="0"/>
              <a:t>Can this also include applying 802.15.4s in sub-1GHz spectrum?</a:t>
            </a:r>
          </a:p>
          <a:p>
            <a:pPr lvl="1"/>
            <a:r>
              <a:rPr lang="en-US" dirty="0"/>
              <a:t>1H 2020 for starting, depending on 802.19.3 progress</a:t>
            </a:r>
          </a:p>
          <a:p>
            <a:pPr lvl="2"/>
            <a:r>
              <a:rPr lang="en-US" dirty="0"/>
              <a:t>19.3 draft for informal review at end of 2019.  LB following January 2020 meeting. SA Ballot before July. </a:t>
            </a:r>
          </a:p>
          <a:p>
            <a:pPr lvl="2"/>
            <a:r>
              <a:rPr lang="en-US" dirty="0"/>
              <a:t>Contributors to 19.3 would be interested in contributing to this work. </a:t>
            </a:r>
          </a:p>
          <a:p>
            <a:pPr lvl="1"/>
            <a:r>
              <a:rPr lang="en-US" dirty="0"/>
              <a:t>Plan to ramp up work during 2020 as balloting on 19.3 completes.</a:t>
            </a:r>
          </a:p>
          <a:p>
            <a:pPr lvl="1"/>
            <a:endParaRPr lang="en-US" dirty="0"/>
          </a:p>
          <a:p>
            <a:r>
              <a:rPr lang="en-US" dirty="0"/>
              <a:t>TBD</a:t>
            </a:r>
          </a:p>
          <a:p>
            <a:pPr lvl="1"/>
            <a:r>
              <a:rPr lang="en-US" dirty="0"/>
              <a:t>802.24 white paper on IoT and P2413  </a:t>
            </a:r>
          </a:p>
          <a:p>
            <a:pPr lvl="2"/>
            <a:r>
              <a:rPr lang="en-US" dirty="0"/>
              <a:t>Need to study what the new P2413 projects are about. </a:t>
            </a:r>
          </a:p>
          <a:p>
            <a:pPr lvl="1"/>
            <a:endParaRPr lang="en-US" dirty="0"/>
          </a:p>
          <a:p>
            <a:pPr lvl="1"/>
            <a:r>
              <a:rPr lang="en-US" dirty="0"/>
              <a:t>Update of first Smart Grid white paper to address latest amendments of 802.15.4 u, v, w, x, y, </a:t>
            </a:r>
            <a:r>
              <a:rPr lang="en-US" dirty="0" err="1"/>
              <a:t>Revmd</a:t>
            </a:r>
            <a:endParaRPr lang="en-US" dirty="0"/>
          </a:p>
          <a:p>
            <a:pPr lvl="2"/>
            <a:r>
              <a:rPr lang="en-US" dirty="0"/>
              <a:t>Get the 802.15.4 experts back once </a:t>
            </a:r>
            <a:r>
              <a:rPr lang="en-US" dirty="0" err="1"/>
              <a:t>RevMd</a:t>
            </a:r>
            <a:r>
              <a:rPr lang="en-US" dirty="0"/>
              <a:t> goes to balloting.  Try to work on scheduling to avoid conflicts. </a:t>
            </a:r>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a:bodyPr>
          <a:lstStyle/>
          <a:p>
            <a:r>
              <a:rPr lang="en-US" dirty="0"/>
              <a:t>Action Items from this meeting</a:t>
            </a:r>
          </a:p>
          <a:p>
            <a:pPr lvl="1"/>
            <a:r>
              <a:rPr lang="en-US" dirty="0"/>
              <a:t>None</a:t>
            </a:r>
          </a:p>
          <a:p>
            <a:pPr lvl="1"/>
            <a:endParaRPr lang="en-US" dirty="0"/>
          </a:p>
          <a:p>
            <a:r>
              <a:rPr lang="en-US" dirty="0"/>
              <a:t>Any New Business?</a:t>
            </a:r>
          </a:p>
          <a:p>
            <a:pPr lvl="1"/>
            <a:endParaRPr lang="en-US" dirty="0"/>
          </a:p>
          <a:p>
            <a:pPr lvl="1"/>
            <a:endParaRPr lang="en-US" dirty="0"/>
          </a:p>
          <a:p>
            <a:r>
              <a:rPr lang="en-US" dirty="0"/>
              <a:t>Adjourn</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3</a:t>
            </a:fld>
            <a:endParaRPr lang="en-US" altLang="en-US"/>
          </a:p>
        </p:txBody>
      </p:sp>
      <p:graphicFrame>
        <p:nvGraphicFramePr>
          <p:cNvPr id="2" name="Table 1">
            <a:extLst>
              <a:ext uri="{FF2B5EF4-FFF2-40B4-BE49-F238E27FC236}">
                <a16:creationId xmlns:a16="http://schemas.microsoft.com/office/drawing/2014/main" id="{80D8AA18-96E6-4597-8CB1-D8F704C38F83}"/>
              </a:ext>
            </a:extLst>
          </p:cNvPr>
          <p:cNvGraphicFramePr>
            <a:graphicFrameLocks noGrp="1"/>
          </p:cNvGraphicFramePr>
          <p:nvPr>
            <p:extLst>
              <p:ext uri="{D42A27DB-BD31-4B8C-83A1-F6EECF244321}">
                <p14:modId xmlns:p14="http://schemas.microsoft.com/office/powerpoint/2010/main" val="2627349266"/>
              </p:ext>
            </p:extLst>
          </p:nvPr>
        </p:nvGraphicFramePr>
        <p:xfrm>
          <a:off x="1066800" y="609600"/>
          <a:ext cx="10210799" cy="5967986"/>
        </p:xfrm>
        <a:graphic>
          <a:graphicData uri="http://schemas.openxmlformats.org/drawingml/2006/table">
            <a:tbl>
              <a:tblPr>
                <a:tableStyleId>{5C22544A-7EE6-4342-B048-85BDC9FD1C3A}</a:tableStyleId>
              </a:tblPr>
              <a:tblGrid>
                <a:gridCol w="403058">
                  <a:extLst>
                    <a:ext uri="{9D8B030D-6E8A-4147-A177-3AD203B41FA5}">
                      <a16:colId xmlns:a16="http://schemas.microsoft.com/office/drawing/2014/main" val="3654832830"/>
                    </a:ext>
                  </a:extLst>
                </a:gridCol>
                <a:gridCol w="6759742">
                  <a:extLst>
                    <a:ext uri="{9D8B030D-6E8A-4147-A177-3AD203B41FA5}">
                      <a16:colId xmlns:a16="http://schemas.microsoft.com/office/drawing/2014/main" val="490763837"/>
                    </a:ext>
                  </a:extLst>
                </a:gridCol>
                <a:gridCol w="1176263">
                  <a:extLst>
                    <a:ext uri="{9D8B030D-6E8A-4147-A177-3AD203B41FA5}">
                      <a16:colId xmlns:a16="http://schemas.microsoft.com/office/drawing/2014/main" val="906771734"/>
                    </a:ext>
                  </a:extLst>
                </a:gridCol>
                <a:gridCol w="325760">
                  <a:extLst>
                    <a:ext uri="{9D8B030D-6E8A-4147-A177-3AD203B41FA5}">
                      <a16:colId xmlns:a16="http://schemas.microsoft.com/office/drawing/2014/main" val="2026642335"/>
                    </a:ext>
                  </a:extLst>
                </a:gridCol>
                <a:gridCol w="795074">
                  <a:extLst>
                    <a:ext uri="{9D8B030D-6E8A-4147-A177-3AD203B41FA5}">
                      <a16:colId xmlns:a16="http://schemas.microsoft.com/office/drawing/2014/main" val="3829582293"/>
                    </a:ext>
                  </a:extLst>
                </a:gridCol>
                <a:gridCol w="750902">
                  <a:extLst>
                    <a:ext uri="{9D8B030D-6E8A-4147-A177-3AD203B41FA5}">
                      <a16:colId xmlns:a16="http://schemas.microsoft.com/office/drawing/2014/main" val="90857915"/>
                    </a:ext>
                  </a:extLst>
                </a:gridCol>
              </a:tblGrid>
              <a:tr h="318624">
                <a:tc gridSpan="2">
                  <a:txBody>
                    <a:bodyPr/>
                    <a:lstStyle/>
                    <a:p>
                      <a:pPr algn="l" fontAlgn="b"/>
                      <a:r>
                        <a:rPr lang="en-US" sz="1050" b="1" u="none" strike="noStrike" dirty="0">
                          <a:effectLst/>
                        </a:rPr>
                        <a:t>802.24 Agenda - January 2020, Waikoloa, Hawaii</a:t>
                      </a:r>
                      <a:endParaRPr lang="en-US" sz="1050" b="1" i="0" u="none" strike="noStrike" dirty="0">
                        <a:solidFill>
                          <a:srgbClr val="000000"/>
                        </a:solidFill>
                        <a:effectLst/>
                        <a:latin typeface="Arial1"/>
                      </a:endParaRPr>
                    </a:p>
                  </a:txBody>
                  <a:tcPr marL="2904" marR="2904" marT="2904" marB="0" anchor="b"/>
                </a:tc>
                <a:tc hMerge="1">
                  <a:txBody>
                    <a:bodyPr/>
                    <a:lstStyle/>
                    <a:p>
                      <a:endParaRPr lang="en-US"/>
                    </a:p>
                  </a:txBody>
                  <a:tcPr/>
                </a:tc>
                <a:tc gridSpan="2">
                  <a:txBody>
                    <a:bodyPr/>
                    <a:lstStyle/>
                    <a:p>
                      <a:pPr algn="l" fontAlgn="b"/>
                      <a:r>
                        <a:rPr lang="en-US" sz="1050" b="1" u="none" strike="noStrike">
                          <a:effectLst/>
                        </a:rPr>
                        <a:t>24-19-0031-02-0000</a:t>
                      </a:r>
                      <a:endParaRPr lang="en-US" sz="1050" b="1" i="0" u="none" strike="noStrike">
                        <a:solidFill>
                          <a:srgbClr val="000000"/>
                        </a:solidFill>
                        <a:effectLst/>
                        <a:latin typeface="Arial1"/>
                      </a:endParaRPr>
                    </a:p>
                  </a:txBody>
                  <a:tcPr marL="2904" marR="2904" marT="2904" marB="0" anchor="b"/>
                </a:tc>
                <a:tc hMerge="1">
                  <a:txBody>
                    <a:bodyPr/>
                    <a:lstStyle/>
                    <a:p>
                      <a:endParaRPr lang="en-US"/>
                    </a:p>
                  </a:txBody>
                  <a:tcPr/>
                </a:tc>
                <a:tc>
                  <a:txBody>
                    <a:bodyPr/>
                    <a:lstStyle/>
                    <a:p>
                      <a:pPr algn="l" fontAlgn="b"/>
                      <a:endParaRPr lang="en-US" sz="1000" b="1" i="0" u="none" strike="noStrike">
                        <a:solidFill>
                          <a:srgbClr val="000000"/>
                        </a:solidFill>
                        <a:effectLst/>
                        <a:latin typeface="Arial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2996068759"/>
                  </a:ext>
                </a:extLst>
              </a:tr>
              <a:tr h="163817">
                <a:tc>
                  <a:txBody>
                    <a:bodyPr/>
                    <a:lstStyle/>
                    <a:p>
                      <a:pPr algn="ctr" fontAlgn="b"/>
                      <a:endParaRPr lang="en-US" sz="1000" b="1" i="0" u="none" strike="noStrike">
                        <a:solidFill>
                          <a:srgbClr val="000000"/>
                        </a:solidFill>
                        <a:effectLst/>
                        <a:latin typeface="Times New Roman1"/>
                      </a:endParaRPr>
                    </a:p>
                  </a:txBody>
                  <a:tcPr marL="2904" marR="2904" marT="2904" marB="0" anchor="b"/>
                </a:tc>
                <a:tc>
                  <a:txBody>
                    <a:bodyPr/>
                    <a:lstStyle/>
                    <a:p>
                      <a:pPr algn="l" fontAlgn="b"/>
                      <a:endParaRPr lang="en-US" sz="100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0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2548727357"/>
                  </a:ext>
                </a:extLst>
              </a:tr>
              <a:tr h="163817">
                <a:tc>
                  <a:txBody>
                    <a:bodyPr/>
                    <a:lstStyle/>
                    <a:p>
                      <a:pPr algn="ctr" fontAlgn="t"/>
                      <a:r>
                        <a:rPr lang="en-US" sz="1050" b="1" u="none" strike="noStrike">
                          <a:effectLst/>
                        </a:rPr>
                        <a:t>1</a:t>
                      </a:r>
                      <a:endParaRPr lang="en-US" sz="1050" b="1" i="0" u="none" strike="noStrike">
                        <a:solidFill>
                          <a:srgbClr val="000000"/>
                        </a:solidFill>
                        <a:effectLst/>
                        <a:latin typeface="Times New Roman1"/>
                      </a:endParaRPr>
                    </a:p>
                  </a:txBody>
                  <a:tcPr marL="2904" marR="2904" marT="2904" marB="0"/>
                </a:tc>
                <a:tc>
                  <a:txBody>
                    <a:bodyPr/>
                    <a:lstStyle/>
                    <a:p>
                      <a:pPr algn="ctr" fontAlgn="b"/>
                      <a:r>
                        <a:rPr lang="en-US" sz="1050" b="1" u="none" strike="noStrike">
                          <a:effectLst/>
                        </a:rPr>
                        <a:t>Tuesday PM2 </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Arial1"/>
                      </a:endParaRPr>
                    </a:p>
                  </a:txBody>
                  <a:tcPr marL="2904" marR="2904" marT="2904"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endParaRPr lang="en-US" sz="1050" b="1" i="0" u="none" strike="noStrike">
                        <a:solidFill>
                          <a:srgbClr val="000000"/>
                        </a:solidFill>
                        <a:effectLst/>
                        <a:latin typeface="Arial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1346808315"/>
                  </a:ext>
                </a:extLst>
              </a:tr>
              <a:tr h="163817">
                <a:tc>
                  <a:txBody>
                    <a:bodyPr/>
                    <a:lstStyle/>
                    <a:p>
                      <a:pPr algn="ctr" fontAlgn="t"/>
                      <a:r>
                        <a:rPr lang="en-US" sz="1050" b="1" u="none" strike="noStrike">
                          <a:effectLst/>
                        </a:rPr>
                        <a:t>1.1</a:t>
                      </a:r>
                      <a:endParaRPr lang="en-US" sz="1050" b="1" i="0" u="none" strike="noStrike">
                        <a:solidFill>
                          <a:srgbClr val="000000"/>
                        </a:solidFill>
                        <a:effectLst/>
                        <a:latin typeface="Times New Roman1"/>
                      </a:endParaRPr>
                    </a:p>
                  </a:txBody>
                  <a:tcPr marL="2904" marR="2904" marT="2904" marB="0"/>
                </a:tc>
                <a:tc>
                  <a:txBody>
                    <a:bodyPr/>
                    <a:lstStyle/>
                    <a:p>
                      <a:pPr algn="l" fontAlgn="t"/>
                      <a:r>
                        <a:rPr lang="en-US" sz="1050" b="1" u="none" strike="noStrike">
                          <a:effectLst/>
                        </a:rPr>
                        <a:t>Call session to order, present “Guidelines for IEEE SA meetings”, Quorum</a:t>
                      </a:r>
                      <a:endParaRPr lang="en-US" sz="1050" b="1" i="0" u="none" strike="noStrike">
                        <a:solidFill>
                          <a:srgbClr val="000000"/>
                        </a:solidFill>
                        <a:effectLst/>
                        <a:latin typeface="Times New Roman" panose="02020603050405020304" pitchFamily="18" charset="0"/>
                      </a:endParaRPr>
                    </a:p>
                  </a:txBody>
                  <a:tcPr marL="2904" marR="2904" marT="2904"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5</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4:00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2927965272"/>
                  </a:ext>
                </a:extLst>
              </a:tr>
              <a:tr h="163817">
                <a:tc>
                  <a:txBody>
                    <a:bodyPr/>
                    <a:lstStyle/>
                    <a:p>
                      <a:pPr algn="ctr" fontAlgn="t"/>
                      <a:r>
                        <a:rPr lang="en-US" sz="1050" b="1" u="none" strike="noStrike">
                          <a:effectLst/>
                        </a:rPr>
                        <a:t>1.2</a:t>
                      </a:r>
                      <a:endParaRPr lang="en-US" sz="1050" b="1" i="0" u="none" strike="noStrike">
                        <a:solidFill>
                          <a:srgbClr val="000000"/>
                        </a:solidFill>
                        <a:effectLst/>
                        <a:latin typeface="Times New Roman1"/>
                      </a:endParaRPr>
                    </a:p>
                  </a:txBody>
                  <a:tcPr marL="2904" marR="2904" marT="2904" marB="0"/>
                </a:tc>
                <a:tc>
                  <a:txBody>
                    <a:bodyPr/>
                    <a:lstStyle/>
                    <a:p>
                      <a:pPr algn="l" fontAlgn="t"/>
                      <a:r>
                        <a:rPr lang="en-US" sz="1050" b="1" u="none" strike="noStrike">
                          <a:effectLst/>
                        </a:rPr>
                        <a:t>Review of Agenda / Approval of Agenda</a:t>
                      </a:r>
                      <a:endParaRPr lang="en-US" sz="1050" b="1" i="0" u="none" strike="noStrike">
                        <a:solidFill>
                          <a:srgbClr val="000000"/>
                        </a:solidFill>
                        <a:effectLst/>
                        <a:latin typeface="Times New Roman" panose="02020603050405020304" pitchFamily="18" charset="0"/>
                      </a:endParaRPr>
                    </a:p>
                  </a:txBody>
                  <a:tcPr marL="2904" marR="2904" marT="2904"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5</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4:05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1642742754"/>
                  </a:ext>
                </a:extLst>
              </a:tr>
              <a:tr h="163817">
                <a:tc>
                  <a:txBody>
                    <a:bodyPr/>
                    <a:lstStyle/>
                    <a:p>
                      <a:pPr algn="ctr" fontAlgn="t"/>
                      <a:r>
                        <a:rPr lang="en-US" sz="1050" b="1" u="none" strike="noStrike">
                          <a:effectLst/>
                        </a:rPr>
                        <a:t>1.3</a:t>
                      </a:r>
                      <a:endParaRPr lang="en-US" sz="1050" b="1" i="0" u="none" strike="noStrike">
                        <a:solidFill>
                          <a:srgbClr val="000000"/>
                        </a:solidFill>
                        <a:effectLst/>
                        <a:latin typeface="Times New Roman1"/>
                      </a:endParaRPr>
                    </a:p>
                  </a:txBody>
                  <a:tcPr marL="2904" marR="2904" marT="2904" marB="0"/>
                </a:tc>
                <a:tc>
                  <a:txBody>
                    <a:bodyPr/>
                    <a:lstStyle/>
                    <a:p>
                      <a:pPr algn="l" fontAlgn="t"/>
                      <a:r>
                        <a:rPr lang="en-US" sz="1050" b="1" u="none" strike="noStrike">
                          <a:effectLst/>
                        </a:rPr>
                        <a:t>Approve minutes from prior TAG meeting</a:t>
                      </a:r>
                      <a:endParaRPr lang="en-US" sz="1050" b="1" i="0" u="none" strike="noStrike">
                        <a:solidFill>
                          <a:srgbClr val="000000"/>
                        </a:solidFill>
                        <a:effectLst/>
                        <a:latin typeface="Times New Roman" panose="02020603050405020304" pitchFamily="18" charset="0"/>
                      </a:endParaRPr>
                    </a:p>
                  </a:txBody>
                  <a:tcPr marL="2904" marR="2904" marT="2904"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5</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4:10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1087923051"/>
                  </a:ext>
                </a:extLst>
              </a:tr>
              <a:tr h="163817">
                <a:tc>
                  <a:txBody>
                    <a:bodyPr/>
                    <a:lstStyle/>
                    <a:p>
                      <a:pPr algn="ctr" fontAlgn="t"/>
                      <a:r>
                        <a:rPr lang="en-US" sz="1050" b="1" u="none" strike="noStrike">
                          <a:effectLst/>
                        </a:rPr>
                        <a:t>1.4</a:t>
                      </a:r>
                      <a:endParaRPr lang="en-US" sz="1050" b="1" i="0" u="none" strike="noStrike">
                        <a:solidFill>
                          <a:srgbClr val="000000"/>
                        </a:solidFill>
                        <a:effectLst/>
                        <a:latin typeface="Times New Roman1"/>
                      </a:endParaRPr>
                    </a:p>
                  </a:txBody>
                  <a:tcPr marL="2904" marR="2904" marT="2904" marB="0"/>
                </a:tc>
                <a:tc>
                  <a:txBody>
                    <a:bodyPr/>
                    <a:lstStyle/>
                    <a:p>
                      <a:pPr algn="l" fontAlgn="t"/>
                      <a:r>
                        <a:rPr lang="en-US" sz="1050" b="1" u="none" strike="noStrike">
                          <a:effectLst/>
                        </a:rPr>
                        <a:t>Introduction/meeting objectives / Review action items from previous meeting</a:t>
                      </a:r>
                      <a:endParaRPr lang="en-US" sz="1050" b="1" i="0" u="none" strike="noStrike">
                        <a:solidFill>
                          <a:srgbClr val="000000"/>
                        </a:solidFill>
                        <a:effectLst/>
                        <a:latin typeface="Times New Roman" panose="02020603050405020304" pitchFamily="18" charset="0"/>
                      </a:endParaRPr>
                    </a:p>
                  </a:txBody>
                  <a:tcPr marL="2904" marR="2904" marT="2904"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5</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4:15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3606749392"/>
                  </a:ext>
                </a:extLst>
              </a:tr>
              <a:tr h="163817">
                <a:tc>
                  <a:txBody>
                    <a:bodyPr/>
                    <a:lstStyle/>
                    <a:p>
                      <a:pPr algn="ctr" fontAlgn="t"/>
                      <a:r>
                        <a:rPr lang="en-US" sz="1050" b="1" u="none" strike="noStrike">
                          <a:effectLst/>
                        </a:rPr>
                        <a:t>1.5</a:t>
                      </a:r>
                      <a:endParaRPr lang="en-US" sz="1050" b="1" i="0" u="none" strike="noStrike">
                        <a:solidFill>
                          <a:srgbClr val="000000"/>
                        </a:solidFill>
                        <a:effectLst/>
                        <a:latin typeface="Times New Roman1"/>
                      </a:endParaRPr>
                    </a:p>
                  </a:txBody>
                  <a:tcPr marL="2904" marR="2904" marT="2904" marB="0"/>
                </a:tc>
                <a:tc>
                  <a:txBody>
                    <a:bodyPr/>
                    <a:lstStyle/>
                    <a:p>
                      <a:pPr algn="l" fontAlgn="t"/>
                      <a:r>
                        <a:rPr lang="en-US" sz="1050" b="1" u="none" strike="noStrike">
                          <a:effectLst/>
                        </a:rPr>
                        <a:t>802.24.1 Smart Grid Task Group </a:t>
                      </a:r>
                      <a:endParaRPr lang="en-US" sz="1050" b="1" i="0" u="none" strike="noStrike">
                        <a:solidFill>
                          <a:srgbClr val="000000"/>
                        </a:solidFill>
                        <a:effectLst/>
                        <a:latin typeface="Times New Roman" panose="02020603050405020304" pitchFamily="18" charset="0"/>
                      </a:endParaRPr>
                    </a:p>
                  </a:txBody>
                  <a:tcPr marL="2904" marR="2904" marT="2904"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0</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4:20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2598281949"/>
                  </a:ext>
                </a:extLst>
              </a:tr>
              <a:tr h="304988">
                <a:tc>
                  <a:txBody>
                    <a:bodyPr/>
                    <a:lstStyle/>
                    <a:p>
                      <a:pPr algn="ctr" fontAlgn="t"/>
                      <a:r>
                        <a:rPr lang="en-US" sz="1050" b="1" u="none" strike="noStrike">
                          <a:effectLst/>
                        </a:rPr>
                        <a:t>1.6</a:t>
                      </a:r>
                      <a:endParaRPr lang="en-US" sz="1050" b="1" i="0" u="none" strike="noStrike">
                        <a:solidFill>
                          <a:srgbClr val="000000"/>
                        </a:solidFill>
                        <a:effectLst/>
                        <a:latin typeface="Times New Roman1"/>
                      </a:endParaRPr>
                    </a:p>
                  </a:txBody>
                  <a:tcPr marL="2904" marR="2904" marT="2904" marB="0"/>
                </a:tc>
                <a:tc>
                  <a:txBody>
                    <a:bodyPr/>
                    <a:lstStyle/>
                    <a:p>
                      <a:pPr algn="l" fontAlgn="t"/>
                      <a:r>
                        <a:rPr lang="en-US" sz="1050" b="1" u="none" strike="noStrike">
                          <a:effectLst/>
                        </a:rPr>
                        <a:t>ITU and regulatory items</a:t>
                      </a:r>
                      <a:endParaRPr lang="en-US" sz="1050" b="1" i="0" u="none" strike="noStrike">
                        <a:solidFill>
                          <a:srgbClr val="000000"/>
                        </a:solidFill>
                        <a:effectLst/>
                        <a:latin typeface="Times New Roman" panose="02020603050405020304" pitchFamily="18" charset="0"/>
                      </a:endParaRPr>
                    </a:p>
                  </a:txBody>
                  <a:tcPr marL="2904" marR="2904" marT="2904" marB="0"/>
                </a:tc>
                <a:tc>
                  <a:txBody>
                    <a:bodyPr/>
                    <a:lstStyle/>
                    <a:p>
                      <a:pPr algn="l" fontAlgn="b"/>
                      <a:r>
                        <a:rPr lang="en-US" sz="1050" b="1" u="none" strike="noStrike">
                          <a:effectLst/>
                        </a:rPr>
                        <a:t>Godfrey/Holcomb</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10</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4:20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1739620435"/>
                  </a:ext>
                </a:extLst>
              </a:tr>
              <a:tr h="163817">
                <a:tc>
                  <a:txBody>
                    <a:bodyPr/>
                    <a:lstStyle/>
                    <a:p>
                      <a:pPr algn="ctr" fontAlgn="t"/>
                      <a:r>
                        <a:rPr lang="en-US" sz="1050" b="1" u="none" strike="noStrike">
                          <a:effectLst/>
                        </a:rPr>
                        <a:t>1.7</a:t>
                      </a:r>
                      <a:endParaRPr lang="en-US" sz="1050" b="1" i="0" u="none" strike="noStrike">
                        <a:solidFill>
                          <a:srgbClr val="000000"/>
                        </a:solidFill>
                        <a:effectLst/>
                        <a:latin typeface="Times New Roman1"/>
                      </a:endParaRPr>
                    </a:p>
                  </a:txBody>
                  <a:tcPr marL="2904" marR="2904" marT="2904" marB="0"/>
                </a:tc>
                <a:tc>
                  <a:txBody>
                    <a:bodyPr/>
                    <a:lstStyle/>
                    <a:p>
                      <a:pPr algn="l" fontAlgn="t"/>
                      <a:r>
                        <a:rPr lang="en-US" sz="1050" b="1" u="none" strike="noStrike">
                          <a:effectLst/>
                        </a:rPr>
                        <a:t>Liaison Review - ATIS IoT</a:t>
                      </a:r>
                      <a:endParaRPr lang="en-US" sz="1050" b="1" i="0" u="none" strike="noStrike">
                        <a:solidFill>
                          <a:srgbClr val="000000"/>
                        </a:solidFill>
                        <a:effectLst/>
                        <a:latin typeface="Times New Roman" panose="02020603050405020304" pitchFamily="18" charset="0"/>
                      </a:endParaRPr>
                    </a:p>
                  </a:txBody>
                  <a:tcPr marL="2904" marR="2904" marT="2904"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15</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4:30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3082128253"/>
                  </a:ext>
                </a:extLst>
              </a:tr>
              <a:tr h="155626">
                <a:tc>
                  <a:txBody>
                    <a:bodyPr/>
                    <a:lstStyle/>
                    <a:p>
                      <a:pPr algn="ctr" fontAlgn="t"/>
                      <a:r>
                        <a:rPr lang="en-US" sz="1050" b="1" u="none" strike="noStrike">
                          <a:effectLst/>
                        </a:rPr>
                        <a:t>1.8</a:t>
                      </a:r>
                      <a:endParaRPr lang="en-US" sz="1050" b="1" i="0" u="none" strike="noStrike">
                        <a:solidFill>
                          <a:srgbClr val="000000"/>
                        </a:solidFill>
                        <a:effectLst/>
                        <a:latin typeface="Times New Roman1"/>
                      </a:endParaRPr>
                    </a:p>
                  </a:txBody>
                  <a:tcPr marL="2904" marR="2904" marT="2904" marB="0"/>
                </a:tc>
                <a:tc>
                  <a:txBody>
                    <a:bodyPr/>
                    <a:lstStyle/>
                    <a:p>
                      <a:pPr algn="l" fontAlgn="t"/>
                      <a:r>
                        <a:rPr lang="en-US" sz="1050" b="1" u="none" strike="noStrike">
                          <a:effectLst/>
                        </a:rPr>
                        <a:t>802.16t PAR and CSD Review and discussion</a:t>
                      </a:r>
                      <a:endParaRPr lang="en-US" sz="1050" b="1" i="0" u="none" strike="noStrike">
                        <a:solidFill>
                          <a:srgbClr val="000000"/>
                        </a:solidFill>
                        <a:effectLst/>
                        <a:latin typeface="Times New Roman" panose="02020603050405020304" pitchFamily="18" charset="0"/>
                      </a:endParaRPr>
                    </a:p>
                  </a:txBody>
                  <a:tcPr marL="2904" marR="2904" marT="2904"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60</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4:45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2055505299"/>
                  </a:ext>
                </a:extLst>
              </a:tr>
              <a:tr h="155626">
                <a:tc>
                  <a:txBody>
                    <a:bodyPr/>
                    <a:lstStyle/>
                    <a:p>
                      <a:pPr algn="ctr" fontAlgn="t"/>
                      <a:r>
                        <a:rPr lang="en-US" sz="1050" b="1" u="none" strike="noStrike">
                          <a:effectLst/>
                        </a:rPr>
                        <a:t>1.9</a:t>
                      </a:r>
                      <a:endParaRPr lang="en-US" sz="1050" b="1" i="0" u="none" strike="noStrike">
                        <a:solidFill>
                          <a:srgbClr val="000000"/>
                        </a:solidFill>
                        <a:effectLst/>
                        <a:latin typeface="Times New Roman1"/>
                      </a:endParaRPr>
                    </a:p>
                  </a:txBody>
                  <a:tcPr marL="2904" marR="2904" marT="2904" marB="0"/>
                </a:tc>
                <a:tc>
                  <a:txBody>
                    <a:bodyPr/>
                    <a:lstStyle/>
                    <a:p>
                      <a:pPr algn="l" fontAlgn="t"/>
                      <a:r>
                        <a:rPr lang="en-US" sz="1050" b="1" u="none" strike="noStrike">
                          <a:effectLst/>
                        </a:rPr>
                        <a:t>SGIP/SEPA Wireless Characteristics Matrix </a:t>
                      </a:r>
                      <a:endParaRPr lang="en-US" sz="1050" b="1" i="0" u="none" strike="noStrike">
                        <a:solidFill>
                          <a:srgbClr val="000000"/>
                        </a:solidFill>
                        <a:effectLst/>
                        <a:latin typeface="Times New Roman" panose="02020603050405020304" pitchFamily="18" charset="0"/>
                      </a:endParaRPr>
                    </a:p>
                  </a:txBody>
                  <a:tcPr marL="2904" marR="2904" marT="2904"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15</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5:45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609296847"/>
                  </a:ext>
                </a:extLst>
              </a:tr>
              <a:tr h="304988">
                <a:tc>
                  <a:txBody>
                    <a:bodyPr/>
                    <a:lstStyle/>
                    <a:p>
                      <a:pPr algn="ctr" fontAlgn="t"/>
                      <a:endParaRPr lang="en-US" sz="1050" b="1" i="0" u="none" strike="noStrike">
                        <a:solidFill>
                          <a:srgbClr val="000000"/>
                        </a:solidFill>
                        <a:effectLst/>
                        <a:latin typeface="Times New Roman1"/>
                      </a:endParaRPr>
                    </a:p>
                  </a:txBody>
                  <a:tcPr marL="2904" marR="2904" marT="2904" marB="0"/>
                </a:tc>
                <a:tc>
                  <a:txBody>
                    <a:bodyPr/>
                    <a:lstStyle/>
                    <a:p>
                      <a:pPr algn="l" fontAlgn="b"/>
                      <a:r>
                        <a:rPr lang="en-US" sz="1050" b="1" u="none" strike="noStrike">
                          <a:effectLst/>
                        </a:rPr>
                        <a:t>Joint Session with 802.1 on Low Latency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r>
                        <a:rPr lang="en-US" sz="1050" b="1" u="none" strike="noStrike">
                          <a:effectLst/>
                        </a:rPr>
                        <a:t>Godfrey / Farkas</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30</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6:00 PM</a:t>
                      </a:r>
                      <a:endParaRPr lang="en-US" sz="1050" b="1" i="0" u="none" strike="noStrike">
                        <a:solidFill>
                          <a:srgbClr val="000000"/>
                        </a:solidFill>
                        <a:effectLst/>
                        <a:latin typeface="Times New Roman1"/>
                      </a:endParaRPr>
                    </a:p>
                  </a:txBody>
                  <a:tcPr marL="2904" marR="2904" marT="2904" marB="0" anchor="b"/>
                </a:tc>
                <a:tc>
                  <a:txBody>
                    <a:bodyPr/>
                    <a:lstStyle/>
                    <a:p>
                      <a:pPr algn="l" fontAlgn="b"/>
                      <a:r>
                        <a:rPr lang="en-US" sz="1050" b="1" u="none" strike="noStrike">
                          <a:effectLst/>
                        </a:rPr>
                        <a:t>Fixed Time</a:t>
                      </a:r>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3434806621"/>
                  </a:ext>
                </a:extLst>
              </a:tr>
              <a:tr h="196580">
                <a:tc>
                  <a:txBody>
                    <a:bodyPr/>
                    <a:lstStyle/>
                    <a:p>
                      <a:pPr algn="ctr" fontAlgn="t"/>
                      <a:endParaRPr lang="en-US" sz="1050" b="1" i="0" u="none" strike="noStrike">
                        <a:solidFill>
                          <a:srgbClr val="000000"/>
                        </a:solidFill>
                        <a:effectLst/>
                        <a:latin typeface="Times New Roman1"/>
                      </a:endParaRPr>
                    </a:p>
                  </a:txBody>
                  <a:tcPr marL="2904" marR="2904" marT="2904" marB="0"/>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597003523"/>
                  </a:ext>
                </a:extLst>
              </a:tr>
              <a:tr h="168185">
                <a:tc>
                  <a:txBody>
                    <a:bodyPr/>
                    <a:lstStyle/>
                    <a:p>
                      <a:pPr algn="ctr" fontAlgn="t"/>
                      <a:r>
                        <a:rPr lang="en-US" sz="1050" b="1" u="none" strike="noStrike">
                          <a:effectLst/>
                        </a:rPr>
                        <a:t>2</a:t>
                      </a:r>
                      <a:endParaRPr lang="en-US" sz="1050" b="1" i="0" u="none" strike="noStrike">
                        <a:solidFill>
                          <a:srgbClr val="000000"/>
                        </a:solidFill>
                        <a:effectLst/>
                        <a:latin typeface="Times New Roman1"/>
                      </a:endParaRPr>
                    </a:p>
                  </a:txBody>
                  <a:tcPr marL="2904" marR="2904" marT="2904" marB="0"/>
                </a:tc>
                <a:tc>
                  <a:txBody>
                    <a:bodyPr/>
                    <a:lstStyle/>
                    <a:p>
                      <a:pPr algn="ctr" fontAlgn="b"/>
                      <a:r>
                        <a:rPr lang="en-US" sz="1050" b="1" u="none" strike="noStrike">
                          <a:effectLst/>
                        </a:rPr>
                        <a:t>Wednesday PM2 </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Arial1"/>
                      </a:endParaRPr>
                    </a:p>
                  </a:txBody>
                  <a:tcPr marL="2904" marR="2904" marT="2904"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388041042"/>
                  </a:ext>
                </a:extLst>
              </a:tr>
              <a:tr h="155626">
                <a:tc>
                  <a:txBody>
                    <a:bodyPr/>
                    <a:lstStyle/>
                    <a:p>
                      <a:pPr algn="ctr" fontAlgn="t"/>
                      <a:r>
                        <a:rPr lang="en-US" sz="1000" b="1" u="none" strike="noStrike">
                          <a:effectLst/>
                        </a:rPr>
                        <a:t>2.1</a:t>
                      </a:r>
                      <a:endParaRPr lang="en-US" sz="1000" b="1" i="0" u="none" strike="noStrike">
                        <a:solidFill>
                          <a:srgbClr val="000000"/>
                        </a:solidFill>
                        <a:effectLst/>
                        <a:latin typeface="Times New Roman1"/>
                      </a:endParaRPr>
                    </a:p>
                  </a:txBody>
                  <a:tcPr marL="2904" marR="2904" marT="2904" marB="0"/>
                </a:tc>
                <a:tc>
                  <a:txBody>
                    <a:bodyPr/>
                    <a:lstStyle/>
                    <a:p>
                      <a:pPr algn="l" fontAlgn="b"/>
                      <a:r>
                        <a:rPr lang="en-US" sz="1050" b="1" u="none" strike="noStrike">
                          <a:effectLst/>
                        </a:rPr>
                        <a:t>Call to Order  802.24.1 Smart Grid TG</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0</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4:00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1670948487"/>
                  </a:ext>
                </a:extLst>
              </a:tr>
              <a:tr h="155626">
                <a:tc>
                  <a:txBody>
                    <a:bodyPr/>
                    <a:lstStyle/>
                    <a:p>
                      <a:pPr algn="ctr" fontAlgn="t"/>
                      <a:r>
                        <a:rPr lang="en-US" sz="1000" b="1" u="none" strike="noStrike">
                          <a:effectLst/>
                        </a:rPr>
                        <a:t>2.2</a:t>
                      </a:r>
                      <a:endParaRPr lang="en-US" sz="1000" b="1" i="0" u="none" strike="noStrike">
                        <a:solidFill>
                          <a:srgbClr val="000000"/>
                        </a:solidFill>
                        <a:effectLst/>
                        <a:latin typeface="Times New Roman1"/>
                      </a:endParaRPr>
                    </a:p>
                  </a:txBody>
                  <a:tcPr marL="2904" marR="2904" marT="2904" marB="0"/>
                </a:tc>
                <a:tc>
                  <a:txBody>
                    <a:bodyPr/>
                    <a:lstStyle/>
                    <a:p>
                      <a:pPr algn="l" fontAlgn="t"/>
                      <a:r>
                        <a:rPr lang="fr-FR" sz="1050" b="1" u="none" strike="noStrike">
                          <a:effectLst/>
                        </a:rPr>
                        <a:t>802.16t PAR and CSD Comment Responses</a:t>
                      </a:r>
                      <a:endParaRPr lang="fr-FR" sz="1050" b="1" i="0" u="none" strike="noStrike">
                        <a:solidFill>
                          <a:srgbClr val="000000"/>
                        </a:solidFill>
                        <a:effectLst/>
                        <a:latin typeface="Times New Roman" panose="02020603050405020304" pitchFamily="18" charset="0"/>
                      </a:endParaRPr>
                    </a:p>
                  </a:txBody>
                  <a:tcPr marL="2904" marR="2904" marT="2904" marB="0"/>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60</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4:00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3291881873"/>
                  </a:ext>
                </a:extLst>
              </a:tr>
              <a:tr h="155626">
                <a:tc>
                  <a:txBody>
                    <a:bodyPr/>
                    <a:lstStyle/>
                    <a:p>
                      <a:pPr algn="ctr" fontAlgn="t"/>
                      <a:r>
                        <a:rPr lang="en-US" sz="1000" b="1" u="none" strike="noStrike">
                          <a:effectLst/>
                        </a:rPr>
                        <a:t>2.3</a:t>
                      </a:r>
                      <a:endParaRPr lang="en-US" sz="1000" b="1" i="0" u="none" strike="noStrike">
                        <a:solidFill>
                          <a:srgbClr val="000000"/>
                        </a:solidFill>
                        <a:effectLst/>
                        <a:latin typeface="Times New Roman1"/>
                      </a:endParaRPr>
                    </a:p>
                  </a:txBody>
                  <a:tcPr marL="2904" marR="2904" marT="2904" marB="0"/>
                </a:tc>
                <a:tc>
                  <a:txBody>
                    <a:bodyPr/>
                    <a:lstStyle/>
                    <a:p>
                      <a:pPr algn="l" fontAlgn="b"/>
                      <a:r>
                        <a:rPr lang="en-US" sz="1050" b="1" u="none" strike="noStrike">
                          <a:effectLst/>
                        </a:rPr>
                        <a:t>Call to Order  802.24.2 TG</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r>
                        <a:rPr lang="en-US" sz="1050" b="1" u="none" strike="noStrike">
                          <a:effectLst/>
                        </a:rPr>
                        <a:t>DiMinico</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0</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5:00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1674729368"/>
                  </a:ext>
                </a:extLst>
              </a:tr>
              <a:tr h="155626">
                <a:tc>
                  <a:txBody>
                    <a:bodyPr/>
                    <a:lstStyle/>
                    <a:p>
                      <a:pPr algn="ctr" fontAlgn="t"/>
                      <a:r>
                        <a:rPr lang="en-US" sz="1000" b="1" u="none" strike="noStrike">
                          <a:effectLst/>
                        </a:rPr>
                        <a:t>2.4</a:t>
                      </a:r>
                      <a:endParaRPr lang="en-US" sz="1000" b="1" i="0" u="none" strike="noStrike">
                        <a:solidFill>
                          <a:srgbClr val="000000"/>
                        </a:solidFill>
                        <a:effectLst/>
                        <a:latin typeface="Times New Roman1"/>
                      </a:endParaRPr>
                    </a:p>
                  </a:txBody>
                  <a:tcPr marL="2904" marR="2904" marT="2904" marB="0"/>
                </a:tc>
                <a:tc>
                  <a:txBody>
                    <a:bodyPr/>
                    <a:lstStyle/>
                    <a:p>
                      <a:pPr algn="l" fontAlgn="b"/>
                      <a:r>
                        <a:rPr lang="en-US" sz="1050" b="1" u="none" strike="noStrike">
                          <a:effectLst/>
                        </a:rPr>
                        <a:t>802.24.2 Liaison Coordinator's Report and Update</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r>
                        <a:rPr lang="en-US" sz="1050" b="1" u="none" strike="noStrike">
                          <a:effectLst/>
                        </a:rPr>
                        <a:t>DiMinico</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10</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5:00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2172158698"/>
                  </a:ext>
                </a:extLst>
              </a:tr>
              <a:tr h="155626">
                <a:tc>
                  <a:txBody>
                    <a:bodyPr/>
                    <a:lstStyle/>
                    <a:p>
                      <a:pPr algn="ctr" fontAlgn="t"/>
                      <a:r>
                        <a:rPr lang="en-US" sz="1000" b="1" u="none" strike="noStrike">
                          <a:effectLst/>
                        </a:rPr>
                        <a:t>2.5</a:t>
                      </a:r>
                      <a:endParaRPr lang="en-US" sz="1000" b="1" i="0" u="none" strike="noStrike">
                        <a:solidFill>
                          <a:srgbClr val="000000"/>
                        </a:solidFill>
                        <a:effectLst/>
                        <a:latin typeface="Times New Roman1"/>
                      </a:endParaRPr>
                    </a:p>
                  </a:txBody>
                  <a:tcPr marL="2904" marR="2904" marT="2904" marB="0"/>
                </a:tc>
                <a:tc>
                  <a:txBody>
                    <a:bodyPr/>
                    <a:lstStyle/>
                    <a:p>
                      <a:pPr algn="l" fontAlgn="b"/>
                      <a:r>
                        <a:rPr lang="en-US" sz="1050" b="1" u="none" strike="noStrike">
                          <a:effectLst/>
                        </a:rPr>
                        <a:t>Review of IoT white paper development, expanding scope and participation</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r>
                        <a:rPr lang="en-US" sz="1050" b="1" u="none" strike="noStrike">
                          <a:effectLst/>
                        </a:rPr>
                        <a:t>DiMinico</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15</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5:10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2277893170"/>
                  </a:ext>
                </a:extLst>
              </a:tr>
              <a:tr h="155626">
                <a:tc>
                  <a:txBody>
                    <a:bodyPr/>
                    <a:lstStyle/>
                    <a:p>
                      <a:pPr algn="ctr" fontAlgn="t"/>
                      <a:r>
                        <a:rPr lang="en-US" sz="1000" b="1" u="none" strike="noStrike">
                          <a:effectLst/>
                        </a:rPr>
                        <a:t>2.6</a:t>
                      </a:r>
                      <a:endParaRPr lang="en-US" sz="1000" b="1" i="0" u="none" strike="noStrike">
                        <a:solidFill>
                          <a:srgbClr val="000000"/>
                        </a:solidFill>
                        <a:effectLst/>
                        <a:latin typeface="Times New Roman1"/>
                      </a:endParaRPr>
                    </a:p>
                  </a:txBody>
                  <a:tcPr marL="2904" marR="2904" marT="2904" marB="0"/>
                </a:tc>
                <a:tc>
                  <a:txBody>
                    <a:bodyPr/>
                    <a:lstStyle/>
                    <a:p>
                      <a:pPr algn="l" fontAlgn="t"/>
                      <a:r>
                        <a:rPr lang="en-US" sz="1050" b="1" u="none" strike="noStrike">
                          <a:effectLst/>
                        </a:rPr>
                        <a:t>P2413 Liaison report / Update</a:t>
                      </a:r>
                      <a:endParaRPr lang="en-US" sz="1050" b="1" i="0" u="none" strike="noStrike">
                        <a:solidFill>
                          <a:srgbClr val="000000"/>
                        </a:solidFill>
                        <a:effectLst/>
                        <a:latin typeface="Times New Roman" panose="02020603050405020304" pitchFamily="18" charset="0"/>
                      </a:endParaRPr>
                    </a:p>
                  </a:txBody>
                  <a:tcPr marL="2904" marR="2904" marT="2904" marB="0"/>
                </a:tc>
                <a:tc>
                  <a:txBody>
                    <a:bodyPr/>
                    <a:lstStyle/>
                    <a:p>
                      <a:pPr algn="l" fontAlgn="b"/>
                      <a:r>
                        <a:rPr lang="en-US" sz="1050" b="1" u="none" strike="noStrike">
                          <a:effectLst/>
                        </a:rPr>
                        <a:t>Winkel</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15</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5:25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4204817048"/>
                  </a:ext>
                </a:extLst>
              </a:tr>
              <a:tr h="155626">
                <a:tc>
                  <a:txBody>
                    <a:bodyPr/>
                    <a:lstStyle/>
                    <a:p>
                      <a:pPr algn="ctr" fontAlgn="t"/>
                      <a:r>
                        <a:rPr lang="en-US" sz="1000" b="1" u="none" strike="noStrike">
                          <a:effectLst/>
                        </a:rPr>
                        <a:t>2.7</a:t>
                      </a:r>
                      <a:endParaRPr lang="en-US" sz="1000" b="1" i="0" u="none" strike="noStrike">
                        <a:solidFill>
                          <a:srgbClr val="000000"/>
                        </a:solidFill>
                        <a:effectLst/>
                        <a:latin typeface="Times New Roman1"/>
                      </a:endParaRPr>
                    </a:p>
                  </a:txBody>
                  <a:tcPr marL="2904" marR="2904" marT="2904" marB="0"/>
                </a:tc>
                <a:tc>
                  <a:txBody>
                    <a:bodyPr/>
                    <a:lstStyle/>
                    <a:p>
                      <a:pPr algn="l" fontAlgn="b"/>
                      <a:r>
                        <a:rPr lang="en-US" sz="1050" b="1" u="none" strike="noStrike">
                          <a:effectLst/>
                        </a:rPr>
                        <a:t>Recess</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t"/>
                      <a:r>
                        <a:rPr lang="en-US" sz="1050" b="1" u="none" strike="noStrike">
                          <a:effectLst/>
                        </a:rPr>
                        <a:t>0</a:t>
                      </a:r>
                      <a:endParaRPr lang="en-US" sz="1050" b="1" i="0" u="none" strike="noStrike">
                        <a:solidFill>
                          <a:srgbClr val="000000"/>
                        </a:solidFill>
                        <a:effectLst/>
                        <a:latin typeface="Times New Roman" panose="02020603050405020304" pitchFamily="18" charset="0"/>
                      </a:endParaRPr>
                    </a:p>
                  </a:txBody>
                  <a:tcPr marL="2904" marR="2904" marT="2904" marB="0"/>
                </a:tc>
                <a:tc>
                  <a:txBody>
                    <a:bodyPr/>
                    <a:lstStyle/>
                    <a:p>
                      <a:pPr algn="r" fontAlgn="b"/>
                      <a:r>
                        <a:rPr lang="en-US" sz="1050" b="1" u="none" strike="noStrike">
                          <a:effectLst/>
                        </a:rPr>
                        <a:t>5:40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2115357374"/>
                  </a:ext>
                </a:extLst>
              </a:tr>
              <a:tr h="155626">
                <a:tc>
                  <a:txBody>
                    <a:bodyPr/>
                    <a:lstStyle/>
                    <a:p>
                      <a:pPr algn="ctr" fontAlgn="t"/>
                      <a:endParaRPr lang="en-US" sz="1050" b="1" i="0" u="none" strike="noStrike">
                        <a:solidFill>
                          <a:srgbClr val="000000"/>
                        </a:solidFill>
                        <a:effectLst/>
                        <a:latin typeface="Calibri" panose="020F0502020204030204" pitchFamily="34" charset="0"/>
                      </a:endParaRPr>
                    </a:p>
                  </a:txBody>
                  <a:tcPr marL="2904" marR="2904" marT="2904" marB="0"/>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6722045"/>
                  </a:ext>
                </a:extLst>
              </a:tr>
              <a:tr h="155626">
                <a:tc>
                  <a:txBody>
                    <a:bodyPr/>
                    <a:lstStyle/>
                    <a:p>
                      <a:pPr algn="ctr" fontAlgn="b"/>
                      <a:endParaRPr lang="en-US" sz="1050" b="1" i="0" u="none" strike="noStrike">
                        <a:solidFill>
                          <a:srgbClr val="000000"/>
                        </a:solidFill>
                        <a:effectLst/>
                        <a:latin typeface="Calibri" panose="020F0502020204030204" pitchFamily="34" charset="0"/>
                      </a:endParaRPr>
                    </a:p>
                  </a:txBody>
                  <a:tcPr marL="2904" marR="2904" marT="2904"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228221632"/>
                  </a:ext>
                </a:extLst>
              </a:tr>
              <a:tr h="168185">
                <a:tc>
                  <a:txBody>
                    <a:bodyPr/>
                    <a:lstStyle/>
                    <a:p>
                      <a:pPr algn="ctr" fontAlgn="t"/>
                      <a:r>
                        <a:rPr lang="en-US" sz="1050" b="1" u="none" strike="noStrike">
                          <a:effectLst/>
                        </a:rPr>
                        <a:t>3</a:t>
                      </a:r>
                      <a:endParaRPr lang="en-US" sz="1050" b="1" i="0" u="none" strike="noStrike">
                        <a:solidFill>
                          <a:srgbClr val="000000"/>
                        </a:solidFill>
                        <a:effectLst/>
                        <a:latin typeface="Times New Roman1"/>
                      </a:endParaRPr>
                    </a:p>
                  </a:txBody>
                  <a:tcPr marL="2904" marR="2904" marT="2904" marB="0"/>
                </a:tc>
                <a:tc>
                  <a:txBody>
                    <a:bodyPr/>
                    <a:lstStyle/>
                    <a:p>
                      <a:pPr algn="ctr" fontAlgn="b"/>
                      <a:r>
                        <a:rPr lang="en-US" sz="1050" b="1" u="none" strike="noStrike">
                          <a:effectLst/>
                        </a:rPr>
                        <a:t>Thursday PM1 </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Arial1"/>
                      </a:endParaRPr>
                    </a:p>
                  </a:txBody>
                  <a:tcPr marL="2904" marR="2904" marT="2904" marB="0" anchor="b"/>
                </a:tc>
                <a:tc>
                  <a:txBody>
                    <a:bodyPr/>
                    <a:lstStyle/>
                    <a:p>
                      <a:pPr algn="l" fontAlgn="b"/>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1908062999"/>
                  </a:ext>
                </a:extLst>
              </a:tr>
              <a:tr h="155626">
                <a:tc>
                  <a:txBody>
                    <a:bodyPr/>
                    <a:lstStyle/>
                    <a:p>
                      <a:pPr algn="ctr" fontAlgn="t"/>
                      <a:r>
                        <a:rPr lang="en-US" sz="1000" b="1" u="none" strike="noStrike">
                          <a:effectLst/>
                        </a:rPr>
                        <a:t>3.1</a:t>
                      </a:r>
                      <a:endParaRPr lang="en-US" sz="1000" b="1" i="0" u="none" strike="noStrike">
                        <a:solidFill>
                          <a:srgbClr val="000000"/>
                        </a:solidFill>
                        <a:effectLst/>
                        <a:latin typeface="Times New Roman1"/>
                      </a:endParaRPr>
                    </a:p>
                  </a:txBody>
                  <a:tcPr marL="2904" marR="2904" marT="2904" marB="0"/>
                </a:tc>
                <a:tc>
                  <a:txBody>
                    <a:bodyPr/>
                    <a:lstStyle/>
                    <a:p>
                      <a:pPr algn="l" fontAlgn="b"/>
                      <a:r>
                        <a:rPr lang="en-US" sz="1050" b="1" u="none" strike="noStrike">
                          <a:effectLst/>
                        </a:rPr>
                        <a:t>Call to Order  802.24 TAG</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0</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1:30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334461621"/>
                  </a:ext>
                </a:extLst>
              </a:tr>
              <a:tr h="304988">
                <a:tc>
                  <a:txBody>
                    <a:bodyPr/>
                    <a:lstStyle/>
                    <a:p>
                      <a:pPr algn="ctr" fontAlgn="t"/>
                      <a:r>
                        <a:rPr lang="en-US" sz="1000" b="1" u="none" strike="noStrike">
                          <a:effectLst/>
                        </a:rPr>
                        <a:t>3.2</a:t>
                      </a:r>
                      <a:endParaRPr lang="en-US" sz="1000" b="1" i="0" u="none" strike="noStrike">
                        <a:solidFill>
                          <a:srgbClr val="000000"/>
                        </a:solidFill>
                        <a:effectLst/>
                        <a:latin typeface="Times New Roman1"/>
                      </a:endParaRPr>
                    </a:p>
                  </a:txBody>
                  <a:tcPr marL="2904" marR="2904" marT="2904" marB="0"/>
                </a:tc>
                <a:tc>
                  <a:txBody>
                    <a:bodyPr/>
                    <a:lstStyle/>
                    <a:p>
                      <a:pPr algn="l" fontAlgn="t"/>
                      <a:r>
                        <a:rPr lang="en-US" sz="1050" b="1" u="none" strike="noStrike">
                          <a:effectLst/>
                        </a:rPr>
                        <a:t>Low Latency White Paper</a:t>
                      </a:r>
                      <a:endParaRPr lang="en-US" sz="1050" b="1" i="0" u="none" strike="noStrike">
                        <a:solidFill>
                          <a:srgbClr val="000000"/>
                        </a:solidFill>
                        <a:effectLst/>
                        <a:latin typeface="Times New Roman" panose="02020603050405020304" pitchFamily="18" charset="0"/>
                      </a:endParaRPr>
                    </a:p>
                  </a:txBody>
                  <a:tcPr marL="2904" marR="2904" marT="2904" marB="0"/>
                </a:tc>
                <a:tc>
                  <a:txBody>
                    <a:bodyPr/>
                    <a:lstStyle/>
                    <a:p>
                      <a:pPr algn="l" fontAlgn="b"/>
                      <a:r>
                        <a:rPr lang="en-US" sz="1050" b="1" u="none" strike="noStrike">
                          <a:effectLst/>
                        </a:rPr>
                        <a:t>Holland / Seo</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60</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1:30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1257839471"/>
                  </a:ext>
                </a:extLst>
              </a:tr>
              <a:tr h="304988">
                <a:tc>
                  <a:txBody>
                    <a:bodyPr/>
                    <a:lstStyle/>
                    <a:p>
                      <a:pPr algn="ctr" fontAlgn="t"/>
                      <a:r>
                        <a:rPr lang="en-US" sz="1000" b="1" u="none" strike="noStrike">
                          <a:effectLst/>
                        </a:rPr>
                        <a:t>3.3</a:t>
                      </a:r>
                      <a:endParaRPr lang="en-US" sz="1000" b="1" i="0" u="none" strike="noStrike">
                        <a:solidFill>
                          <a:srgbClr val="000000"/>
                        </a:solidFill>
                        <a:effectLst/>
                        <a:latin typeface="Times New Roman1"/>
                      </a:endParaRPr>
                    </a:p>
                  </a:txBody>
                  <a:tcPr marL="2904" marR="2904" marT="2904" marB="0"/>
                </a:tc>
                <a:tc>
                  <a:txBody>
                    <a:bodyPr/>
                    <a:lstStyle/>
                    <a:p>
                      <a:pPr algn="l" fontAlgn="t"/>
                      <a:r>
                        <a:rPr lang="en-US" sz="1050" b="1" u="none" strike="noStrike">
                          <a:effectLst/>
                        </a:rPr>
                        <a:t>"IEEE 802 Solutions for Vertical Applications" White Paper</a:t>
                      </a:r>
                      <a:endParaRPr lang="en-US" sz="1050" b="1" i="0" u="none" strike="noStrike">
                        <a:solidFill>
                          <a:srgbClr val="000000"/>
                        </a:solidFill>
                        <a:effectLst/>
                        <a:latin typeface="Times New Roman" panose="02020603050405020304" pitchFamily="18" charset="0"/>
                      </a:endParaRPr>
                    </a:p>
                  </a:txBody>
                  <a:tcPr marL="2904" marR="2904" marT="2904" marB="0"/>
                </a:tc>
                <a:tc>
                  <a:txBody>
                    <a:bodyPr/>
                    <a:lstStyle/>
                    <a:p>
                      <a:pPr algn="l" fontAlgn="b"/>
                      <a:r>
                        <a:rPr lang="en-US" sz="1050" b="1" u="none" strike="noStrike" dirty="0">
                          <a:effectLst/>
                        </a:rPr>
                        <a:t>Godfrey</a:t>
                      </a:r>
                      <a:endParaRPr lang="en-US" sz="1050" b="1" i="0" u="none" strike="noStrike" dirty="0">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40</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2:30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1121356675"/>
                  </a:ext>
                </a:extLst>
              </a:tr>
              <a:tr h="304988">
                <a:tc>
                  <a:txBody>
                    <a:bodyPr/>
                    <a:lstStyle/>
                    <a:p>
                      <a:pPr algn="ctr" fontAlgn="t"/>
                      <a:r>
                        <a:rPr lang="en-US" sz="1000" b="1" u="none" strike="noStrike">
                          <a:effectLst/>
                        </a:rPr>
                        <a:t>3.4</a:t>
                      </a:r>
                      <a:endParaRPr lang="en-US" sz="1000" b="1" i="0" u="none" strike="noStrike">
                        <a:solidFill>
                          <a:srgbClr val="000000"/>
                        </a:solidFill>
                        <a:effectLst/>
                        <a:latin typeface="Times New Roman1"/>
                      </a:endParaRPr>
                    </a:p>
                  </a:txBody>
                  <a:tcPr marL="2904" marR="2904" marT="2904" marB="0"/>
                </a:tc>
                <a:tc>
                  <a:txBody>
                    <a:bodyPr/>
                    <a:lstStyle/>
                    <a:p>
                      <a:pPr algn="l" fontAlgn="t"/>
                      <a:r>
                        <a:rPr lang="en-US" sz="1050" b="1" u="none" strike="noStrike" dirty="0">
                          <a:effectLst/>
                        </a:rPr>
                        <a:t>Whitepaper/document for application-specific use cases of Sub 1GHz standards 802.15.4g and 802.11ah</a:t>
                      </a:r>
                      <a:endParaRPr lang="en-US" sz="1050" b="1" i="0" u="none" strike="noStrike" dirty="0">
                        <a:solidFill>
                          <a:srgbClr val="000000"/>
                        </a:solidFill>
                        <a:effectLst/>
                        <a:latin typeface="Times New Roman" panose="02020603050405020304" pitchFamily="18" charset="0"/>
                      </a:endParaRPr>
                    </a:p>
                  </a:txBody>
                  <a:tcPr marL="2904" marR="2904" marT="2904" marB="0"/>
                </a:tc>
                <a:tc>
                  <a:txBody>
                    <a:bodyPr/>
                    <a:lstStyle/>
                    <a:p>
                      <a:pPr algn="l" fontAlgn="b"/>
                      <a:r>
                        <a:rPr lang="en-US" sz="1050" b="1" u="none" strike="noStrike">
                          <a:effectLst/>
                        </a:rPr>
                        <a:t>Godfrey/Rolfe</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10</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3:10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1564905009"/>
                  </a:ext>
                </a:extLst>
              </a:tr>
              <a:tr h="155626">
                <a:tc>
                  <a:txBody>
                    <a:bodyPr/>
                    <a:lstStyle/>
                    <a:p>
                      <a:pPr algn="ctr" fontAlgn="t"/>
                      <a:r>
                        <a:rPr lang="en-US" sz="1000" b="1" u="none" strike="noStrike">
                          <a:effectLst/>
                        </a:rPr>
                        <a:t>3.5</a:t>
                      </a:r>
                      <a:endParaRPr lang="en-US" sz="1000" b="1" i="0" u="none" strike="noStrike">
                        <a:solidFill>
                          <a:srgbClr val="000000"/>
                        </a:solidFill>
                        <a:effectLst/>
                        <a:latin typeface="Times New Roman1"/>
                      </a:endParaRPr>
                    </a:p>
                  </a:txBody>
                  <a:tcPr marL="2904" marR="2904" marT="2904" marB="0"/>
                </a:tc>
                <a:tc>
                  <a:txBody>
                    <a:bodyPr/>
                    <a:lstStyle/>
                    <a:p>
                      <a:pPr algn="l" fontAlgn="b"/>
                      <a:r>
                        <a:rPr lang="en-US" sz="1050" b="1" u="none" strike="noStrike">
                          <a:effectLst/>
                        </a:rPr>
                        <a:t>802.24 New Action Items, New Activities, AOB</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10</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b"/>
                      <a:r>
                        <a:rPr lang="en-US" sz="1050" b="1" u="none" strike="noStrike">
                          <a:effectLst/>
                        </a:rPr>
                        <a:t>3:20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271537026"/>
                  </a:ext>
                </a:extLst>
              </a:tr>
              <a:tr h="155626">
                <a:tc>
                  <a:txBody>
                    <a:bodyPr/>
                    <a:lstStyle/>
                    <a:p>
                      <a:pPr algn="ctr" fontAlgn="t"/>
                      <a:r>
                        <a:rPr lang="en-US" sz="1000" b="1" u="none" strike="noStrike">
                          <a:effectLst/>
                        </a:rPr>
                        <a:t>3.6</a:t>
                      </a:r>
                      <a:endParaRPr lang="en-US" sz="1000" b="1" i="0" u="none" strike="noStrike">
                        <a:solidFill>
                          <a:srgbClr val="000000"/>
                        </a:solidFill>
                        <a:effectLst/>
                        <a:latin typeface="Times New Roman1"/>
                      </a:endParaRPr>
                    </a:p>
                  </a:txBody>
                  <a:tcPr marL="2904" marR="2904" marT="2904" marB="0"/>
                </a:tc>
                <a:tc>
                  <a:txBody>
                    <a:bodyPr/>
                    <a:lstStyle/>
                    <a:p>
                      <a:pPr algn="l" fontAlgn="b"/>
                      <a:r>
                        <a:rPr lang="en-US" sz="1050" b="1" u="none" strike="noStrike" dirty="0">
                          <a:effectLst/>
                        </a:rPr>
                        <a:t>Adjourn </a:t>
                      </a:r>
                      <a:endParaRPr lang="en-US" sz="1050" b="1" i="0" u="none" strike="noStrike" dirty="0">
                        <a:solidFill>
                          <a:srgbClr val="000000"/>
                        </a:solidFill>
                        <a:effectLst/>
                        <a:latin typeface="Times New Roman" panose="02020603050405020304" pitchFamily="18" charset="0"/>
                      </a:endParaRPr>
                    </a:p>
                  </a:txBody>
                  <a:tcPr marL="2904" marR="2904" marT="2904" marB="0" anchor="b"/>
                </a:tc>
                <a:tc>
                  <a:txBody>
                    <a:bodyPr/>
                    <a:lstStyle/>
                    <a:p>
                      <a:pPr algn="l" fontAlgn="b"/>
                      <a:r>
                        <a:rPr lang="en-US" sz="1050" b="1" u="none" strike="noStrike">
                          <a:effectLst/>
                        </a:rPr>
                        <a:t>Godfrey</a:t>
                      </a:r>
                      <a:endParaRPr lang="en-US" sz="1050" b="1" i="0" u="none" strike="noStrike">
                        <a:solidFill>
                          <a:srgbClr val="000000"/>
                        </a:solidFill>
                        <a:effectLst/>
                        <a:latin typeface="Times New Roman" panose="02020603050405020304" pitchFamily="18" charset="0"/>
                      </a:endParaRPr>
                    </a:p>
                  </a:txBody>
                  <a:tcPr marL="2904" marR="2904" marT="2904" marB="0" anchor="b"/>
                </a:tc>
                <a:tc>
                  <a:txBody>
                    <a:bodyPr/>
                    <a:lstStyle/>
                    <a:p>
                      <a:pPr algn="r" fontAlgn="t"/>
                      <a:r>
                        <a:rPr lang="en-US" sz="1050" b="1" u="none" strike="noStrike">
                          <a:effectLst/>
                        </a:rPr>
                        <a:t>0</a:t>
                      </a:r>
                      <a:endParaRPr lang="en-US" sz="1050" b="1" i="0" u="none" strike="noStrike">
                        <a:solidFill>
                          <a:srgbClr val="000000"/>
                        </a:solidFill>
                        <a:effectLst/>
                        <a:latin typeface="Times New Roman" panose="02020603050405020304" pitchFamily="18" charset="0"/>
                      </a:endParaRPr>
                    </a:p>
                  </a:txBody>
                  <a:tcPr marL="2904" marR="2904" marT="2904" marB="0"/>
                </a:tc>
                <a:tc>
                  <a:txBody>
                    <a:bodyPr/>
                    <a:lstStyle/>
                    <a:p>
                      <a:pPr algn="r" fontAlgn="b"/>
                      <a:r>
                        <a:rPr lang="en-US" sz="1050" b="1" u="none" strike="noStrike">
                          <a:effectLst/>
                        </a:rPr>
                        <a:t>3:30 PM</a:t>
                      </a:r>
                      <a:endParaRPr lang="en-US" sz="1050" b="1" i="0" u="none" strike="noStrike">
                        <a:solidFill>
                          <a:srgbClr val="000000"/>
                        </a:solidFill>
                        <a:effectLst/>
                        <a:latin typeface="Times New Roman1"/>
                      </a:endParaRPr>
                    </a:p>
                  </a:txBody>
                  <a:tcPr marL="2904" marR="2904" marT="2904" marB="0" anchor="b"/>
                </a:tc>
                <a:tc>
                  <a:txBody>
                    <a:bodyPr/>
                    <a:lstStyle/>
                    <a:p>
                      <a:pPr algn="l" fontAlgn="b"/>
                      <a:endParaRPr lang="en-US" sz="1050" b="1" i="0" u="none" strike="noStrike" dirty="0">
                        <a:solidFill>
                          <a:srgbClr val="000000"/>
                        </a:solidFill>
                        <a:effectLst/>
                        <a:latin typeface="Calibri" panose="020F0502020204030204" pitchFamily="34" charset="0"/>
                      </a:endParaRPr>
                    </a:p>
                  </a:txBody>
                  <a:tcPr marL="2904" marR="2904" marT="2904" marB="0" anchor="b"/>
                </a:tc>
                <a:extLst>
                  <a:ext uri="{0D108BD9-81ED-4DB2-BD59-A6C34878D82A}">
                    <a16:rowId xmlns:a16="http://schemas.microsoft.com/office/drawing/2014/main" val="2809127706"/>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5</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969542746"/>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802-24-Theme1</Template>
  <TotalTime>41867</TotalTime>
  <Words>1957</Words>
  <Application>Microsoft Office PowerPoint</Application>
  <PresentationFormat>Widescreen</PresentationFormat>
  <Paragraphs>357</Paragraphs>
  <Slides>21</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Arial1</vt:lpstr>
      <vt:lpstr>Calibri</vt:lpstr>
      <vt:lpstr>Helvetica</vt:lpstr>
      <vt:lpstr>Monotype Sorts</vt:lpstr>
      <vt:lpstr>Times New Roman</vt:lpstr>
      <vt:lpstr>Times New Roman1</vt:lpstr>
      <vt:lpstr>802-24-Theme1</vt:lpstr>
      <vt:lpstr>802.24 Vertical Applications TAG</vt:lpstr>
      <vt:lpstr>802.24 Overview</vt:lpstr>
      <vt:lpstr>PowerPoint Presentation</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vt:lpstr>
      <vt:lpstr>Radio Regulatory Items</vt:lpstr>
      <vt:lpstr>Liaison Review</vt:lpstr>
      <vt:lpstr>SEPA request for update to Wireless Matrix</vt:lpstr>
      <vt:lpstr>“Low latency” White Paper</vt:lpstr>
      <vt:lpstr>Next Steps</vt:lpstr>
      <vt:lpstr>Wednesday 802.24 TAG</vt:lpstr>
      <vt:lpstr>New ZigBee “Project Connected Home over IP”</vt:lpstr>
      <vt:lpstr>"IEEE 802 Solutions for Vertical Applications"</vt:lpstr>
      <vt:lpstr>2020 Future TAG Activity Planning</vt:lpstr>
      <vt:lpstr>802.24 TAG 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788</cp:revision>
  <cp:lastPrinted>1998-02-10T13:28:06Z</cp:lastPrinted>
  <dcterms:created xsi:type="dcterms:W3CDTF">2015-05-13T21:49:41Z</dcterms:created>
  <dcterms:modified xsi:type="dcterms:W3CDTF">2020-01-06T22:06:55Z</dcterms:modified>
</cp:coreProperties>
</file>