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258" r:id="rId2"/>
    <p:sldId id="500" r:id="rId3"/>
    <p:sldId id="285" r:id="rId4"/>
    <p:sldId id="270" r:id="rId5"/>
    <p:sldId id="506" r:id="rId6"/>
    <p:sldId id="495" r:id="rId7"/>
    <p:sldId id="509" r:id="rId8"/>
    <p:sldId id="510" r:id="rId9"/>
    <p:sldId id="421" r:id="rId10"/>
    <p:sldId id="517" r:id="rId11"/>
    <p:sldId id="520" r:id="rId12"/>
    <p:sldId id="430" r:id="rId13"/>
    <p:sldId id="435" r:id="rId14"/>
    <p:sldId id="432" r:id="rId15"/>
    <p:sldId id="436" r:id="rId16"/>
    <p:sldId id="519" r:id="rId17"/>
    <p:sldId id="507" r:id="rId18"/>
    <p:sldId id="475" r:id="rId19"/>
    <p:sldId id="488" r:id="rId20"/>
    <p:sldId id="486" r:id="rId21"/>
    <p:sldId id="474" r:id="rId22"/>
    <p:sldId id="391" r:id="rId2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285"/>
            <p14:sldId id="270"/>
            <p14:sldId id="506"/>
            <p14:sldId id="495"/>
            <p14:sldId id="509"/>
            <p14:sldId id="510"/>
            <p14:sldId id="421"/>
            <p14:sldId id="517"/>
            <p14:sldId id="520"/>
            <p14:sldId id="430"/>
            <p14:sldId id="435"/>
            <p14:sldId id="432"/>
            <p14:sldId id="436"/>
            <p14:sldId id="519"/>
            <p14:sldId id="507"/>
            <p14:sldId id="475"/>
            <p14:sldId id="488"/>
            <p14:sldId id="486"/>
            <p14:sldId id="474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4" autoAdjust="0"/>
    <p:restoredTop sz="94099" autoAdjust="0"/>
  </p:normalViewPr>
  <p:slideViewPr>
    <p:cSldViewPr>
      <p:cViewPr varScale="1">
        <p:scale>
          <a:sx n="122" d="100"/>
          <a:sy n="122" d="100"/>
        </p:scale>
        <p:origin x="183" y="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802.24-19-0039r0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29-06-0000-licensed-narrowband-amendment-par.pdf" TargetMode="External"/><Relationship Id="rId2" Type="http://schemas.openxmlformats.org/officeDocument/2006/relationships/hyperlink" Target="https://mentor.ieee.org/802.24/dcn/19/24-19-0035-00-0000-licensed-narrowband-amendment-16t-par-comment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9/24-19-0030-01-0000-licensed-narrowband-amendment-csd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29-06-0000-licensed-narrowband-amendment-par.pdf" TargetMode="External"/><Relationship Id="rId2" Type="http://schemas.openxmlformats.org/officeDocument/2006/relationships/hyperlink" Target="https://mentor.ieee.org/802.24/dcn/19/24-19-0035-00-0000-licensed-narrowband-amendment-16t-par-comment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9/24-19-0030-01-0000-licensed-narrowband-amendment-csd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30-01-0000-licensed-narrowband-amendment-csd.docx" TargetMode="External"/><Relationship Id="rId2" Type="http://schemas.openxmlformats.org/officeDocument/2006/relationships/hyperlink" Target="https://mentor.ieee.org/802.24/dcn/19/24-19-0029-06-0000-licensed-narrowband-amendment-par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30-01-0000-licensed-narrowband-amendment-csd.docx" TargetMode="External"/><Relationship Id="rId2" Type="http://schemas.openxmlformats.org/officeDocument/2006/relationships/hyperlink" Target="https://mentor.ieee.org/802.24/dcn/19/24-19-0029-06-0000-licensed-narrowband-amendment-par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3-06-0000-low-latency-communication-white-paper.docx" TargetMode="External"/><Relationship Id="rId2" Type="http://schemas.openxmlformats.org/officeDocument/2006/relationships/hyperlink" Target="https://mentor.ieee.org/802.24/dcn/19/24-19-0003-05-0000-low-latency-communication-white-paper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34-00-0000-802-1cf-introduction-to-solutios-for-vertical-applications.docx" TargetMode="External"/><Relationship Id="rId2" Type="http://schemas.openxmlformats.org/officeDocument/2006/relationships/hyperlink" Target="https://mentor.ieee.org/802.24/dcn/19/24-19-0017-03-0000-ieee-802-solutions-for-vertical-applications.docxhttps:/mentor.ieee.org/802.24/dcn/19/24-19-0017-02-0000-ieee-802-solutions-for-vertical-applications.docxhttps:/mentor.ieee.org/802.24/dcn/19/24-19-0017-01-0000-ieee-802-solutions-for-vertical-applications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eeexplore.ieee.org/abstract/document/887029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ss.atis.org/apps/group_public/download.php/49200/ATIS-I-0000075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  <a:br>
              <a:rPr lang="en-US" altLang="en-US" sz="3600" dirty="0"/>
            </a:br>
            <a:r>
              <a:rPr lang="en-US" altLang="en-US" sz="3600" dirty="0"/>
              <a:t>Closing Report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2019</a:t>
            </a:r>
          </a:p>
          <a:p>
            <a:endParaRPr lang="en-US" dirty="0"/>
          </a:p>
          <a:p>
            <a:r>
              <a:rPr lang="en-US" dirty="0"/>
              <a:t>Waikoloa, Hawaii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AE770-93A0-4D56-BD3C-AFA7F9D3F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 request for update to Wireless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080CD-4925-4DF5-99D3-96FCB0C06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66400" cy="4114800"/>
          </a:xfrm>
        </p:spPr>
        <p:txBody>
          <a:bodyPr/>
          <a:lstStyle/>
          <a:p>
            <a:r>
              <a:rPr lang="en-US" dirty="0"/>
              <a:t>Document started as SGIP PAP2 resource 6 years ago</a:t>
            </a:r>
          </a:p>
          <a:p>
            <a:endParaRPr lang="en-US" dirty="0"/>
          </a:p>
          <a:p>
            <a:r>
              <a:rPr lang="en-US" dirty="0"/>
              <a:t>Last version provided by 802.24:</a:t>
            </a:r>
          </a:p>
          <a:p>
            <a:pPr lvl="1"/>
            <a:r>
              <a:rPr lang="en-US" dirty="0"/>
              <a:t>24-18-0028-00-sgtg-wireless-characteristics-matrix-update-2018-08-29-Draft-dot24edits.xlsx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Updated version posted as 802.24-19-0037r0</a:t>
            </a:r>
          </a:p>
          <a:p>
            <a:pPr lvl="1"/>
            <a:r>
              <a:rPr lang="en-US" dirty="0"/>
              <a:t>Further contributions needed to update 802.15.4x details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D1E84F-CB05-4939-A850-D2FC63D4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EC185-3CFA-489A-8697-F8062903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328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E6F4-E3B8-4AC6-A0B2-BE8F1B30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Licensed Narrowband Amendment 802.16t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E1C05-D705-4B4A-9285-02D6CE040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 Discussion</a:t>
            </a:r>
          </a:p>
          <a:p>
            <a:pPr lvl="1"/>
            <a:r>
              <a:rPr lang="en-US" dirty="0"/>
              <a:t>Completed discussion of comments from 802.3</a:t>
            </a:r>
          </a:p>
          <a:p>
            <a:pPr lvl="1"/>
            <a:r>
              <a:rPr lang="en-US" dirty="0"/>
              <a:t>Complete comments and responses in Document 802.24-19-0035r0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D66E7-D712-48D9-ACF3-D1DE13B4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2FD6E-DEF6-4468-82C5-A6E77C3A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09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C1C1-B6F8-41E5-BCAE-915AB70B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Motion to approve PAR Comment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B52C-7D29-4327-9CEE-170E591F5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Move to approve the PAR and CSD comment responses in document </a:t>
            </a:r>
            <a:r>
              <a:rPr lang="en-US" dirty="0">
                <a:hlinkClick r:id="rId2"/>
              </a:rPr>
              <a:t>802.24-19-0035r0</a:t>
            </a:r>
            <a:r>
              <a:rPr lang="en-US" dirty="0"/>
              <a:t>, and the resulting changes to the P802.16t PAR and CSD (as  updated in </a:t>
            </a:r>
            <a:r>
              <a:rPr lang="en-US" dirty="0">
                <a:hlinkClick r:id="rId3"/>
              </a:rPr>
              <a:t>802.24-19-0029r6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802.24-19-0030r1</a:t>
            </a:r>
            <a:r>
              <a:rPr lang="en-US" dirty="0"/>
              <a:t> respectively)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Ben Rolfe</a:t>
            </a:r>
          </a:p>
          <a:p>
            <a:pPr lvl="1"/>
            <a:r>
              <a:rPr lang="en-US" dirty="0"/>
              <a:t>Second: Allan Jones</a:t>
            </a:r>
          </a:p>
          <a:p>
            <a:pPr lvl="1"/>
            <a:r>
              <a:rPr lang="en-US" dirty="0"/>
              <a:t>Vote:  7 / 0 /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8DD90-66C3-43CD-BB95-F9C9C3C594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35CD4-CE02-4B15-B855-D7D9D6664C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309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C1C1-B6F8-41E5-BCAE-915AB70B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Motion to recommend 802.15 approve PAR/CSD Comment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B52C-7D29-4327-9CEE-170E591F5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Move to recommend that 802.15 approve the PAR and CSD comment responses in document </a:t>
            </a:r>
            <a:r>
              <a:rPr lang="en-US" dirty="0">
                <a:hlinkClick r:id="rId2"/>
              </a:rPr>
              <a:t>802.24-19-0035r0</a:t>
            </a:r>
            <a:r>
              <a:rPr lang="en-US" dirty="0"/>
              <a:t>, and the resulting changes to the P802.16t PAR and CSD (as  updated in </a:t>
            </a:r>
            <a:r>
              <a:rPr lang="en-US" dirty="0">
                <a:hlinkClick r:id="rId3"/>
              </a:rPr>
              <a:t>802.24-19-0029r6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802.24-19-0030r1</a:t>
            </a:r>
            <a:r>
              <a:rPr lang="en-US" dirty="0"/>
              <a:t> respectively).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 Ann Krieger</a:t>
            </a:r>
          </a:p>
          <a:p>
            <a:pPr lvl="1"/>
            <a:r>
              <a:rPr lang="en-US" dirty="0"/>
              <a:t>Second: Allan Jones</a:t>
            </a:r>
          </a:p>
          <a:p>
            <a:pPr lvl="1"/>
            <a:r>
              <a:rPr lang="en-US" dirty="0"/>
              <a:t>Vote: 7 / 0 /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8DD90-66C3-43CD-BB95-F9C9C3C594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35CD4-CE02-4B15-B855-D7D9D6664C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321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C1C1-B6F8-41E5-BCAE-915AB70B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Motion to approve P802.16t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B52C-7D29-4327-9CEE-170E591F5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PAR and CSD contained in </a:t>
            </a:r>
            <a:r>
              <a:rPr lang="en-US" dirty="0">
                <a:hlinkClick r:id="rId2"/>
              </a:rPr>
              <a:t>802.24-19-0029r6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802.24-19-0030r1</a:t>
            </a:r>
            <a:r>
              <a:rPr lang="en-US" dirty="0"/>
              <a:t>, respectively, and request the EC to forward the PAR to </a:t>
            </a:r>
            <a:r>
              <a:rPr lang="en-US" dirty="0" err="1"/>
              <a:t>NesCom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Moved:  Ben Rolfe</a:t>
            </a:r>
          </a:p>
          <a:p>
            <a:pPr lvl="1"/>
            <a:r>
              <a:rPr lang="en-US" dirty="0"/>
              <a:t>Second:  Allan Jones</a:t>
            </a:r>
          </a:p>
          <a:p>
            <a:pPr lvl="1"/>
            <a:r>
              <a:rPr lang="en-US" dirty="0"/>
              <a:t>Vote:  7 / 0 /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8DD90-66C3-43CD-BB95-F9C9C3C594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35CD4-CE02-4B15-B855-D7D9D6664C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255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C1C1-B6F8-41E5-BCAE-915AB70B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Motion to recommend 802.15 approval of  P802.16t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B52C-7D29-4327-9CEE-170E591F5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376" y="1981200"/>
            <a:ext cx="10363200" cy="4114800"/>
          </a:xfrm>
        </p:spPr>
        <p:txBody>
          <a:bodyPr/>
          <a:lstStyle/>
          <a:p>
            <a:r>
              <a:rPr lang="en-US" dirty="0"/>
              <a:t>Recommend that the PAR and CSD contained in </a:t>
            </a:r>
            <a:r>
              <a:rPr lang="en-US" dirty="0">
                <a:hlinkClick r:id="rId2"/>
              </a:rPr>
              <a:t>802.24-19-0029r6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802.24-19-0030r1</a:t>
            </a:r>
            <a:r>
              <a:rPr lang="en-US" dirty="0"/>
              <a:t>, respectively, be approved by the IEEE 802.15 WG, and that the EC be requested to forward the PAR to </a:t>
            </a:r>
            <a:r>
              <a:rPr lang="en-US" dirty="0" err="1"/>
              <a:t>NesCom</a:t>
            </a:r>
            <a:r>
              <a:rPr lang="en-US" dirty="0"/>
              <a:t>. </a:t>
            </a:r>
          </a:p>
          <a:p>
            <a:endParaRPr lang="en-US" dirty="0"/>
          </a:p>
          <a:p>
            <a:pPr lvl="1"/>
            <a:r>
              <a:rPr lang="en-US" dirty="0"/>
              <a:t>Moved: Ben Rolfe	</a:t>
            </a:r>
          </a:p>
          <a:p>
            <a:pPr lvl="1"/>
            <a:r>
              <a:rPr lang="en-US" dirty="0"/>
              <a:t>Second: Ann Krieger</a:t>
            </a:r>
          </a:p>
          <a:p>
            <a:pPr lvl="1"/>
            <a:r>
              <a:rPr lang="en-US" dirty="0"/>
              <a:t>Vote:  7 / 0 /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8DD90-66C3-43CD-BB95-F9C9C3C594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35CD4-CE02-4B15-B855-D7D9D6664C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3658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9249-579C-4C71-AF72-D143847A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Meeting Planning for 802.16t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3FD02-E6EB-423F-9917-B33A73AE2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Assuming PAR approval, the Task Group will begin at January Interim.</a:t>
            </a:r>
          </a:p>
          <a:p>
            <a:pPr lvl="1"/>
            <a:r>
              <a:rPr lang="en-US" dirty="0"/>
              <a:t>Basic Agenda</a:t>
            </a:r>
          </a:p>
          <a:p>
            <a:pPr lvl="2"/>
            <a:r>
              <a:rPr lang="en-US" dirty="0"/>
              <a:t>TG Startup – TG leadership, project plan, timeline</a:t>
            </a:r>
          </a:p>
          <a:p>
            <a:pPr lvl="2"/>
            <a:r>
              <a:rPr lang="en-US" dirty="0"/>
              <a:t>Discuss development process, and key documents (System Requirements Document, System Description Document, Spec Framework evolving into Draft)</a:t>
            </a:r>
          </a:p>
          <a:p>
            <a:pPr lvl="2"/>
            <a:r>
              <a:rPr lang="en-US" dirty="0"/>
              <a:t>Call for contributions? </a:t>
            </a:r>
          </a:p>
          <a:p>
            <a:endParaRPr lang="en-US" dirty="0"/>
          </a:p>
          <a:p>
            <a:r>
              <a:rPr lang="en-US" dirty="0"/>
              <a:t>I will need to provide meeting slot </a:t>
            </a:r>
            <a:r>
              <a:rPr lang="en-US" dirty="0" err="1"/>
              <a:t>requiresments</a:t>
            </a:r>
            <a:r>
              <a:rPr lang="en-US" dirty="0"/>
              <a:t> and room sizes to the 802.15 chair</a:t>
            </a:r>
          </a:p>
          <a:p>
            <a:pPr lvl="1"/>
            <a:r>
              <a:rPr lang="en-US" dirty="0"/>
              <a:t>4 or 5 slots. Prefer Tuesday - Thursday slots that do not overlap with 802.24 or 802.18. </a:t>
            </a:r>
          </a:p>
          <a:p>
            <a:pPr lvl="1"/>
            <a:r>
              <a:rPr lang="en-US" dirty="0"/>
              <a:t>Ask for room for 30 – other stakeholders may show up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9CEF7-0494-44E4-B817-ABAAF69F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A2EF4-1E73-4954-B21B-36C9CB75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637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F296-D417-4FB9-AF89-53595AAB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 IoT TG: Single Pair Ethernet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42A43-33C7-45A4-9576-DB9D0F161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Chris </a:t>
            </a:r>
            <a:r>
              <a:rPr lang="en-US" dirty="0" err="1"/>
              <a:t>DiMinico</a:t>
            </a:r>
            <a:r>
              <a:rPr lang="en-US" dirty="0"/>
              <a:t> presented tutorial on Power over Single Pair Ethernet.</a:t>
            </a:r>
          </a:p>
          <a:p>
            <a:r>
              <a:rPr lang="en-US" dirty="0"/>
              <a:t>Draft was returned from IEEE editors for TAG Review</a:t>
            </a:r>
          </a:p>
          <a:p>
            <a:r>
              <a:rPr lang="en-US" dirty="0"/>
              <a:t>Chris </a:t>
            </a:r>
            <a:r>
              <a:rPr lang="en-US" dirty="0" err="1"/>
              <a:t>DiMinico</a:t>
            </a:r>
            <a:r>
              <a:rPr lang="en-US" dirty="0"/>
              <a:t> will provide edits and respond back to IEEE Editor and include materials on PODL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682E7-3593-413C-A728-311E082E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F6A7C-51A0-4235-ACC2-363D27DB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91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15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Achieving low latency with IEEE 802 standards</a:t>
            </a:r>
          </a:p>
          <a:p>
            <a:pPr lvl="1"/>
            <a:r>
              <a:rPr lang="en-US" dirty="0"/>
              <a:t>Including wired and wireless communications</a:t>
            </a:r>
          </a:p>
          <a:p>
            <a:pPr lvl="1"/>
            <a:r>
              <a:rPr lang="en-US" dirty="0"/>
              <a:t>An alternative (or complement) to 5G URLLC</a:t>
            </a:r>
          </a:p>
          <a:p>
            <a:r>
              <a:rPr lang="en-US" dirty="0"/>
              <a:t>A set of vertical applications enabled by low latency</a:t>
            </a:r>
          </a:p>
          <a:p>
            <a:r>
              <a:rPr lang="en-US" dirty="0"/>
              <a:t>The challenges of reliable low latency in unlicensed spectrum.  </a:t>
            </a:r>
          </a:p>
          <a:p>
            <a:pPr lvl="1"/>
            <a:r>
              <a:rPr lang="en-US" dirty="0"/>
              <a:t>Adapting TSN’s “FRER” feature</a:t>
            </a:r>
          </a:p>
          <a:p>
            <a:pPr lvl="1"/>
            <a:r>
              <a:rPr lang="en-US" dirty="0"/>
              <a:t>Adapting 802 wireless to licensed spectrum?</a:t>
            </a:r>
          </a:p>
          <a:p>
            <a:pPr lvl="1"/>
            <a:r>
              <a:rPr lang="en-US" dirty="0"/>
              <a:t>Operating over multiple bands or channels?</a:t>
            </a:r>
          </a:p>
          <a:p>
            <a:r>
              <a:rPr lang="en-US" dirty="0"/>
              <a:t>Special cases for high data rates for immersive video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2F315-F810-4D64-A691-A55E9D457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6FED7-F909-48D0-B0F1-1F32F3555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Joint meeting was held with 802.1 TSN. Provided overview of white paper and goals.</a:t>
            </a:r>
          </a:p>
          <a:p>
            <a:pPr lvl="1"/>
            <a:r>
              <a:rPr lang="en-US" dirty="0"/>
              <a:t>Joint Meetings will be scheduled at Plenary meetings. </a:t>
            </a:r>
          </a:p>
          <a:p>
            <a:r>
              <a:rPr lang="en-US" dirty="0"/>
              <a:t>From September version is </a:t>
            </a:r>
            <a:r>
              <a:rPr lang="en-US" dirty="0">
                <a:hlinkClick r:id="rId2"/>
              </a:rPr>
              <a:t>802.24-19-0003r5</a:t>
            </a:r>
            <a:r>
              <a:rPr lang="en-US" dirty="0"/>
              <a:t>.  </a:t>
            </a:r>
          </a:p>
          <a:p>
            <a:r>
              <a:rPr lang="en-US" dirty="0"/>
              <a:t>Progress between meetings</a:t>
            </a:r>
          </a:p>
          <a:p>
            <a:pPr lvl="1"/>
            <a:r>
              <a:rPr lang="en-US" dirty="0"/>
              <a:t>Allen Jones worked on section 6 from RTA TIG. </a:t>
            </a:r>
          </a:p>
          <a:p>
            <a:pPr lvl="1"/>
            <a:r>
              <a:rPr lang="en-US" dirty="0"/>
              <a:t>Document was sent as link to a private </a:t>
            </a:r>
            <a:r>
              <a:rPr lang="en-US" dirty="0" err="1"/>
              <a:t>Sharepoint</a:t>
            </a:r>
            <a:r>
              <a:rPr lang="en-US" dirty="0"/>
              <a:t> – TAG could not access</a:t>
            </a:r>
          </a:p>
          <a:p>
            <a:pPr lvl="1"/>
            <a:r>
              <a:rPr lang="en-US" dirty="0"/>
              <a:t>Oliver Holland led TAG on cleaning up document structure </a:t>
            </a:r>
          </a:p>
          <a:p>
            <a:endParaRPr lang="en-US" dirty="0"/>
          </a:p>
          <a:p>
            <a:r>
              <a:rPr lang="en-US" dirty="0"/>
              <a:t>Output from this meeting is </a:t>
            </a:r>
            <a:r>
              <a:rPr lang="en-US" dirty="0">
                <a:hlinkClick r:id="rId3"/>
              </a:rPr>
              <a:t>802.24-19-0003r6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Still seeking text contributions and other input based on comments in draft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2D73E-05D6-4960-93E8-46A865A3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9D234-ABE2-4202-8EA6-6EEB2D0E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14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39400" cy="44958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31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24-19-0031-00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Tuesday PM2		24.1</a:t>
            </a:r>
          </a:p>
          <a:p>
            <a:pPr lvl="1"/>
            <a:r>
              <a:rPr lang="en-US" altLang="en-US" dirty="0"/>
              <a:t>Tuesday 18:00  		Joint session with 802.1</a:t>
            </a:r>
          </a:p>
          <a:p>
            <a:pPr lvl="1"/>
            <a:r>
              <a:rPr lang="en-US" altLang="en-US" dirty="0"/>
              <a:t>Wednesday PM2		24.2</a:t>
            </a:r>
          </a:p>
          <a:p>
            <a:pPr lvl="1"/>
            <a:r>
              <a:rPr lang="en-US" altLang="en-US" dirty="0"/>
              <a:t>Thursday </a:t>
            </a:r>
            <a:r>
              <a:rPr lang="en-US" altLang="en-US" dirty="0">
                <a:highlight>
                  <a:srgbClr val="FFFF00"/>
                </a:highlight>
              </a:rPr>
              <a:t>PM1</a:t>
            </a:r>
            <a:r>
              <a:rPr lang="en-US" altLang="en-US" dirty="0"/>
              <a:t>		24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Previously called “Network Integration”</a:t>
            </a:r>
          </a:p>
          <a:p>
            <a:r>
              <a:rPr lang="en-US" dirty="0"/>
              <a:t>Draft White Paper From September</a:t>
            </a:r>
          </a:p>
          <a:p>
            <a:pPr lvl="2"/>
            <a:r>
              <a:rPr lang="en-US" dirty="0"/>
              <a:t>Output of this meeting has been posted as </a:t>
            </a:r>
            <a:r>
              <a:rPr lang="en-US" dirty="0">
                <a:hlinkClick r:id="rId2"/>
              </a:rPr>
              <a:t>IEEE802-24/19-0017r3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Input from Max Riegel</a:t>
            </a:r>
          </a:p>
          <a:p>
            <a:pPr lvl="1"/>
            <a:r>
              <a:rPr lang="en-US" dirty="0">
                <a:hlinkClick r:id="rId3"/>
              </a:rPr>
              <a:t>802.24-19-0034r0</a:t>
            </a:r>
            <a:r>
              <a:rPr lang="en-US" dirty="0"/>
              <a:t>  “802.1CF introduction to </a:t>
            </a:r>
            <a:r>
              <a:rPr lang="en-US" dirty="0" err="1"/>
              <a:t>solutios</a:t>
            </a:r>
            <a:r>
              <a:rPr lang="en-US" dirty="0"/>
              <a:t> for vertical applications”</a:t>
            </a:r>
          </a:p>
          <a:p>
            <a:pPr lvl="1"/>
            <a:r>
              <a:rPr lang="en-US" dirty="0"/>
              <a:t>Updated to r1 during discussion and review </a:t>
            </a:r>
          </a:p>
          <a:p>
            <a:pPr lvl="1"/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802.11 AANI, report talking about using 802.1CF model for how an 802 radio technology could be integrated with 5G Core. </a:t>
            </a:r>
          </a:p>
          <a:p>
            <a:pPr lvl="1"/>
            <a:r>
              <a:rPr lang="en-US" dirty="0"/>
              <a:t>Review for applicability to this white paper, and invite the author(s) to attend next session.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TAG Activity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668000" cy="44958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 whitepaper/document for application-specific use cases of Sub 1GHz standards 802.15.4g and 802.11ah. Identifying where each standard is most suitable, and how to make best use of mechanisms proposed in 802.19.3 TG. </a:t>
            </a:r>
          </a:p>
          <a:p>
            <a:pPr lvl="1"/>
            <a:r>
              <a:rPr lang="en-US" dirty="0"/>
              <a:t>Can this also include applying 802.15.4s in sub-1GHz spectrum?</a:t>
            </a:r>
          </a:p>
          <a:p>
            <a:pPr lvl="1"/>
            <a:r>
              <a:rPr lang="en-US" dirty="0"/>
              <a:t>1H 2020 for starting, depending on 802.19.3 progress</a:t>
            </a:r>
          </a:p>
          <a:p>
            <a:pPr lvl="2"/>
            <a:r>
              <a:rPr lang="en-US" dirty="0"/>
              <a:t>19.3 draft for informal review at end of 2019.  LB following January 2020 meeting. SA Ballot before July. </a:t>
            </a:r>
          </a:p>
          <a:p>
            <a:pPr lvl="2"/>
            <a:r>
              <a:rPr lang="en-US" dirty="0"/>
              <a:t>Contributors to 19.3 would be interested in contributing to this work. </a:t>
            </a:r>
          </a:p>
          <a:p>
            <a:r>
              <a:rPr lang="en-US" dirty="0"/>
              <a:t>Plan of action:</a:t>
            </a:r>
          </a:p>
          <a:p>
            <a:pPr lvl="1"/>
            <a:r>
              <a:rPr lang="en-US" dirty="0"/>
              <a:t>Ramp up work during 2020 as balloting on 19.3 completes.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1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4394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Action Items from this meeting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Next Meeting  12-17 January 2020  - Wireless Interim </a:t>
            </a:r>
          </a:p>
          <a:p>
            <a:pPr lvl="1"/>
            <a:r>
              <a:rPr lang="en-US" dirty="0"/>
              <a:t>Hotel Irvine, Irvine, CA. </a:t>
            </a:r>
          </a:p>
          <a:p>
            <a:endParaRPr lang="en-US" dirty="0"/>
          </a:p>
          <a:p>
            <a:r>
              <a:rPr lang="en-US" dirty="0"/>
              <a:t>Adjourn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D8AA18-96E6-4597-8CB1-D8F704C38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349266"/>
              </p:ext>
            </p:extLst>
          </p:nvPr>
        </p:nvGraphicFramePr>
        <p:xfrm>
          <a:off x="1066800" y="609600"/>
          <a:ext cx="10210799" cy="59679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58">
                  <a:extLst>
                    <a:ext uri="{9D8B030D-6E8A-4147-A177-3AD203B41FA5}">
                      <a16:colId xmlns:a16="http://schemas.microsoft.com/office/drawing/2014/main" val="3654832830"/>
                    </a:ext>
                  </a:extLst>
                </a:gridCol>
                <a:gridCol w="6759742">
                  <a:extLst>
                    <a:ext uri="{9D8B030D-6E8A-4147-A177-3AD203B41FA5}">
                      <a16:colId xmlns:a16="http://schemas.microsoft.com/office/drawing/2014/main" val="490763837"/>
                    </a:ext>
                  </a:extLst>
                </a:gridCol>
                <a:gridCol w="1176263">
                  <a:extLst>
                    <a:ext uri="{9D8B030D-6E8A-4147-A177-3AD203B41FA5}">
                      <a16:colId xmlns:a16="http://schemas.microsoft.com/office/drawing/2014/main" val="906771734"/>
                    </a:ext>
                  </a:extLst>
                </a:gridCol>
                <a:gridCol w="325760">
                  <a:extLst>
                    <a:ext uri="{9D8B030D-6E8A-4147-A177-3AD203B41FA5}">
                      <a16:colId xmlns:a16="http://schemas.microsoft.com/office/drawing/2014/main" val="2026642335"/>
                    </a:ext>
                  </a:extLst>
                </a:gridCol>
                <a:gridCol w="795074">
                  <a:extLst>
                    <a:ext uri="{9D8B030D-6E8A-4147-A177-3AD203B41FA5}">
                      <a16:colId xmlns:a16="http://schemas.microsoft.com/office/drawing/2014/main" val="3829582293"/>
                    </a:ext>
                  </a:extLst>
                </a:gridCol>
                <a:gridCol w="750902">
                  <a:extLst>
                    <a:ext uri="{9D8B030D-6E8A-4147-A177-3AD203B41FA5}">
                      <a16:colId xmlns:a16="http://schemas.microsoft.com/office/drawing/2014/main" val="90857915"/>
                    </a:ext>
                  </a:extLst>
                </a:gridCol>
              </a:tblGrid>
              <a:tr h="3186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802.24 Agenda - November 2019, Waikoloa, Hawaii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2904" marR="2904" marT="290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24-19-0031-02-0000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2904" marR="2904" marT="290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996068759"/>
                  </a:ext>
                </a:extLst>
              </a:tr>
              <a:tr h="163817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548727357"/>
                  </a:ext>
                </a:extLst>
              </a:tr>
              <a:tr h="1638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</a:rPr>
                        <a:t>Tuesday PM2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346808315"/>
                  </a:ext>
                </a:extLst>
              </a:tr>
              <a:tr h="1638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1.1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4:00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927965272"/>
                  </a:ext>
                </a:extLst>
              </a:tr>
              <a:tr h="1638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1.2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Review of Agenda / Approval of Agenda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4:05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642742754"/>
                  </a:ext>
                </a:extLst>
              </a:tr>
              <a:tr h="1638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1.3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Approve minutes from prior TAG meeting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4:10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087923051"/>
                  </a:ext>
                </a:extLst>
              </a:tr>
              <a:tr h="1638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1.4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4:15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3606749392"/>
                  </a:ext>
                </a:extLst>
              </a:tr>
              <a:tr h="1638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1.5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802.24.1 Smart Grid Task Group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4:20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598281949"/>
                  </a:ext>
                </a:extLst>
              </a:tr>
              <a:tr h="3049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1.6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ITU and regulatory items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Godfrey/Holcomb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4:20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739620435"/>
                  </a:ext>
                </a:extLst>
              </a:tr>
              <a:tr h="1638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1.7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Liaison Review - ATIS IoT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4:30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3082128253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1.8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802.16t PAR and CSD Review and discussion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60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4:45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055505299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1.9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SGIP/SEPA Wireless Characteristics Matrix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5:45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609296847"/>
                  </a:ext>
                </a:extLst>
              </a:tr>
              <a:tr h="304988">
                <a:tc>
                  <a:txBody>
                    <a:bodyPr/>
                    <a:lstStyle/>
                    <a:p>
                      <a:pPr algn="ctr" fontAlgn="t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Joint Session with 802.1 on Low Latency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 / Farkas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30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6:00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Fixed Time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3434806621"/>
                  </a:ext>
                </a:extLst>
              </a:tr>
              <a:tr h="196580">
                <a:tc>
                  <a:txBody>
                    <a:bodyPr/>
                    <a:lstStyle/>
                    <a:p>
                      <a:pPr algn="ctr" fontAlgn="t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597003523"/>
                  </a:ext>
                </a:extLst>
              </a:tr>
              <a:tr h="1681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2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</a:rPr>
                        <a:t>Wednesday PM2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388041042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2.1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Call to Order  802.24.1 Smart Grid TG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4:00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670948487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2.2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50" b="1" u="none" strike="noStrike">
                          <a:effectLst/>
                        </a:rPr>
                        <a:t>802.16t PAR and CSD Comment Responses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60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4:00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3291881873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2.3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Call to Order  802.24.2 TG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DiMinico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5:00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674729368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2.4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802.24.2 Liaison Coordinator's Report and Update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DiMinico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5:00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172158698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2.5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Review of IoT white paper development, expanding scope and participation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DiMinico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5:10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277893170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2.6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P2413 Liaison report / Update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Winkel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5:25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4204817048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2.7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Recess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b="1" u="none" strike="noStrike">
                          <a:effectLst/>
                        </a:rPr>
                        <a:t>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5:40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115357374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6722045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28221632"/>
                  </a:ext>
                </a:extLst>
              </a:tr>
              <a:tr h="1681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>
                          <a:effectLst/>
                        </a:rPr>
                        <a:t>3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</a:rPr>
                        <a:t>Thursday PM1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908062999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3.1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Call to Order  802.24 TAG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1:30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334461621"/>
                  </a:ext>
                </a:extLst>
              </a:tr>
              <a:tr h="3049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3.2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Low Latency White Paper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Holland / Seo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60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1:30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257839471"/>
                  </a:ext>
                </a:extLst>
              </a:tr>
              <a:tr h="3049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3.3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>
                          <a:effectLst/>
                        </a:rPr>
                        <a:t>"IEEE 802 Solutions for Vertical Applications" White Paper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Godfrey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40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2:30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121356675"/>
                  </a:ext>
                </a:extLst>
              </a:tr>
              <a:tr h="3049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3.4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u="none" strike="noStrike" dirty="0">
                          <a:effectLst/>
                        </a:rPr>
                        <a:t>Whitepaper/document for application-specific use cases of Sub 1GHz standards 802.15.4g and 802.11ah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Godfrey/Rolfe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3:10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1564905009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3.5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802.24 New Action Items, New Activities, AOB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10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3:20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71537026"/>
                  </a:ext>
                </a:extLst>
              </a:tr>
              <a:tr h="155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effectLst/>
                        </a:rPr>
                        <a:t>3.6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Adjourn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Godfrey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b="1" u="none" strike="noStrike">
                          <a:effectLst/>
                        </a:rPr>
                        <a:t>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4" marR="2904" marT="290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>
                          <a:effectLst/>
                        </a:rPr>
                        <a:t>3:30 PM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2904" marR="2904" marT="29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4" marR="2904" marT="2904" marB="0" anchor="b"/>
                </a:tc>
                <a:extLst>
                  <a:ext uri="{0D108BD9-81ED-4DB2-BD59-A6C34878D82A}">
                    <a16:rowId xmlns:a16="http://schemas.microsoft.com/office/drawing/2014/main" val="280912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566400" cy="41148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Approve September TAG minutes</a:t>
            </a:r>
          </a:p>
          <a:p>
            <a:pPr lvl="1"/>
            <a:r>
              <a:rPr lang="en-US" dirty="0"/>
              <a:t>802.24-19-27r0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Teleconference Minutes</a:t>
            </a:r>
          </a:p>
          <a:p>
            <a:pPr lvl="2"/>
            <a:r>
              <a:rPr lang="en-US" dirty="0"/>
              <a:t>802.24-19-0028r0	Minutes of October 1 Teleconference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Approved with unanimous consent</a:t>
            </a:r>
          </a:p>
          <a:p>
            <a:pPr lvl="1"/>
            <a:endParaRPr lang="en-US" dirty="0"/>
          </a:p>
          <a:p>
            <a:r>
              <a:rPr lang="en-US" dirty="0"/>
              <a:t>TAG Action Items from September: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2174"/>
          </a:xfrm>
        </p:spPr>
        <p:txBody>
          <a:bodyPr/>
          <a:lstStyle/>
          <a:p>
            <a:r>
              <a:rPr lang="en-US" dirty="0"/>
              <a:t>TSN White Paper - </a:t>
            </a:r>
            <a:r>
              <a:rPr lang="en-US" sz="2000" dirty="0">
                <a:hlinkClick r:id="rId2"/>
              </a:rPr>
              <a:t>https://ieeexplore.ieee.org/abstract/document/8870295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3200400" cy="4114800"/>
          </a:xfrm>
        </p:spPr>
        <p:txBody>
          <a:bodyPr/>
          <a:lstStyle/>
          <a:p>
            <a:r>
              <a:rPr lang="en-US" dirty="0"/>
              <a:t>Published</a:t>
            </a:r>
            <a:br>
              <a:rPr lang="en-US" dirty="0"/>
            </a:br>
            <a:r>
              <a:rPr lang="en-US" dirty="0"/>
              <a:t>October 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0EDA0F-E902-410B-BF87-352C6D1D9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344979"/>
            <a:ext cx="7934726" cy="513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1DC3-D0B7-46F3-AA2D-4A0A21B8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BFB69-2387-49A0-A9B5-4BD601FC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P2413				Ludwig Winkel</a:t>
            </a:r>
          </a:p>
          <a:p>
            <a:r>
              <a:rPr lang="en-US" sz="2400" dirty="0"/>
              <a:t>ATIS TOPS 			Farrokh </a:t>
            </a:r>
            <a:r>
              <a:rPr lang="en-US" sz="2400" dirty="0" err="1"/>
              <a:t>Khatibi</a:t>
            </a:r>
            <a:endParaRPr lang="en-US" sz="2400" dirty="0"/>
          </a:p>
          <a:p>
            <a:r>
              <a:rPr lang="en-US" sz="2400" dirty="0"/>
              <a:t>Wi-Fi Alliance (Informal)		Alan Berkema</a:t>
            </a:r>
          </a:p>
          <a:p>
            <a:r>
              <a:rPr lang="en-US" sz="2400" dirty="0"/>
              <a:t>IEC SEG8	 			Patrick Wetterwald   (concluding)</a:t>
            </a:r>
          </a:p>
          <a:p>
            <a:r>
              <a:rPr lang="en-US" sz="2400" dirty="0"/>
              <a:t>IEEE PSCC TF S6		Marc Lacroix</a:t>
            </a:r>
          </a:p>
          <a:p>
            <a:r>
              <a:rPr lang="en-US" sz="2400" dirty="0"/>
              <a:t>IEEE P2030.5			Bob </a:t>
            </a:r>
            <a:r>
              <a:rPr lang="en-US" sz="2400" dirty="0" err="1"/>
              <a:t>Heile</a:t>
            </a:r>
            <a:endParaRPr lang="en-US" sz="2400" dirty="0"/>
          </a:p>
          <a:p>
            <a:r>
              <a:rPr lang="en-US" sz="2400" dirty="0"/>
              <a:t>Industrial Internet Consortium	Wael Diab (status?)  assign to Chris 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074C8-E6EE-4E6A-85A6-19469732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5F0CE-BE1D-4DB7-92D4-80CD70EB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31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E2C6-778F-4691-A973-90EEFA56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ATIS Liaison – IoT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9AE9-9537-4452-948C-1BE9C9BCD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20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802.24 contributed to this document</a:t>
            </a:r>
          </a:p>
          <a:p>
            <a:endParaRPr lang="en-US" dirty="0"/>
          </a:p>
          <a:p>
            <a:r>
              <a:rPr lang="en-US" dirty="0"/>
              <a:t>ATIS welcomes comments and feedback on the final </a:t>
            </a:r>
            <a:r>
              <a:rPr lang="en-US" u="sng" dirty="0">
                <a:hlinkClick r:id="rId2"/>
              </a:rPr>
              <a:t>https://access.atis.org/apps/group_public/download.php/49200/ATIS-I-0000075.pdf</a:t>
            </a:r>
            <a:endParaRPr lang="en-US" u="sng" dirty="0"/>
          </a:p>
          <a:p>
            <a:endParaRPr lang="en-US" u="sng" dirty="0"/>
          </a:p>
          <a:p>
            <a:r>
              <a:rPr lang="en-US" dirty="0"/>
              <a:t>Initial observations</a:t>
            </a:r>
          </a:p>
          <a:p>
            <a:pPr lvl="1"/>
            <a:r>
              <a:rPr lang="en-US" dirty="0"/>
              <a:t>Almost entirely 3GPP focused – not surprising given that ATIS is an organizational partner of 3GPP </a:t>
            </a:r>
          </a:p>
          <a:p>
            <a:pPr lvl="1"/>
            <a:r>
              <a:rPr lang="en-US" dirty="0"/>
              <a:t>The terms “IEEE” and “802” do not appear anywhere in the document</a:t>
            </a:r>
          </a:p>
          <a:p>
            <a:pPr lvl="1"/>
            <a:r>
              <a:rPr lang="en-US" dirty="0"/>
              <a:t>Wi-Fi is mentioned. Wi-SUN is not. </a:t>
            </a:r>
          </a:p>
          <a:p>
            <a:endParaRPr lang="en-US" dirty="0"/>
          </a:p>
          <a:p>
            <a:r>
              <a:rPr lang="en-US" dirty="0"/>
              <a:t>Note the final title: </a:t>
            </a:r>
          </a:p>
          <a:p>
            <a:pPr lvl="1"/>
            <a:r>
              <a:rPr lang="en-US" dirty="0"/>
              <a:t>IOT Categorization: Exploring the Need for Standardizing Additional Network Slices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36379-8EAE-40D3-B982-EFB69B9E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2378-72F1-4E31-B753-BEF1E990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52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21F0-3F01-42DB-B4FF-34D64A96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ATIS: IOT Categorization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418D3-F887-4745-BF1D-8BCA904A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4886324" cy="4419600"/>
          </a:xfrm>
        </p:spPr>
        <p:txBody>
          <a:bodyPr/>
          <a:lstStyle/>
          <a:p>
            <a:r>
              <a:rPr lang="en-US" dirty="0"/>
              <a:t>New Slice Proposed:</a:t>
            </a:r>
          </a:p>
          <a:p>
            <a:pPr lvl="1"/>
            <a:r>
              <a:rPr lang="en-US" dirty="0"/>
              <a:t>Sounds like 802.1 TSN?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521EB7-4823-49D8-8A30-D7C18921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CCAD7-DCDD-4D5A-A39E-021E383B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A70E37-DB63-4819-8046-46B46D4C6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524" y="1666159"/>
            <a:ext cx="6181725" cy="8863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7C9499-98EE-4D3C-A688-B47985196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278570"/>
            <a:ext cx="6353174" cy="419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5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50F3-8919-47E1-A91D-D3AEE58B2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Licensed Narrowband Amendment 802.16t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A3A4-B02D-4A4B-B430-218560874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on comments received from 802.11 </a:t>
            </a:r>
          </a:p>
          <a:p>
            <a:pPr lvl="1"/>
            <a:r>
              <a:rPr lang="en-US" dirty="0"/>
              <a:t>Document 802.24-19-0035r0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9B9C3-CC1A-4D1F-99BE-C32E017845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3862E-F15E-4662-A8AF-F6ED9C804C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3314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802-24-Theme1</Template>
  <TotalTime>41558</TotalTime>
  <Words>1427</Words>
  <Application>Microsoft Office PowerPoint</Application>
  <PresentationFormat>Widescreen</PresentationFormat>
  <Paragraphs>339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Arial1</vt:lpstr>
      <vt:lpstr>Calibri</vt:lpstr>
      <vt:lpstr>Times New Roman</vt:lpstr>
      <vt:lpstr>Times New Roman1</vt:lpstr>
      <vt:lpstr>802-24-Theme1</vt:lpstr>
      <vt:lpstr>802.24 Vertical Applications TAG Closing Report</vt:lpstr>
      <vt:lpstr>802.24 Overview</vt:lpstr>
      <vt:lpstr>PowerPoint Presentation</vt:lpstr>
      <vt:lpstr>802.24 TAG</vt:lpstr>
      <vt:lpstr>TSN White Paper - https://ieeexplore.ieee.org/abstract/document/8870295</vt:lpstr>
      <vt:lpstr>Liaison Review</vt:lpstr>
      <vt:lpstr>ATIS Liaison – IoT </vt:lpstr>
      <vt:lpstr>ATIS: IOT Categorization</vt:lpstr>
      <vt:lpstr>Licensed Narrowband Amendment 802.16t</vt:lpstr>
      <vt:lpstr>SEPA request for update to Wireless Matrix</vt:lpstr>
      <vt:lpstr>Licensed Narrowband Amendment 802.16t</vt:lpstr>
      <vt:lpstr>802.24 Motion to approve PAR Comment Responses</vt:lpstr>
      <vt:lpstr>802.24 Motion to recommend 802.15 approve PAR/CSD Comment Responses</vt:lpstr>
      <vt:lpstr>802.24 Motion to approve P802.16t PAR and CSD</vt:lpstr>
      <vt:lpstr>802.24 Motion to recommend 802.15 approval of  P802.16t PAR and CSD</vt:lpstr>
      <vt:lpstr>January Meeting Planning for 802.16t Project</vt:lpstr>
      <vt:lpstr>802.24.2 IoT TG: Single Pair Ethernet white paper</vt:lpstr>
      <vt:lpstr>“Low latency” White Paper</vt:lpstr>
      <vt:lpstr>“Low latency” White Paper</vt:lpstr>
      <vt:lpstr>"IEEE 802 Solutions for Vertical Applications"</vt:lpstr>
      <vt:lpstr>2020 Future TAG Activity Planning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786</cp:revision>
  <cp:lastPrinted>1998-02-10T13:28:06Z</cp:lastPrinted>
  <dcterms:created xsi:type="dcterms:W3CDTF">2015-05-13T21:49:41Z</dcterms:created>
  <dcterms:modified xsi:type="dcterms:W3CDTF">2019-11-15T03:28:23Z</dcterms:modified>
</cp:coreProperties>
</file>