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9" r:id="rId1"/>
  </p:sldMasterIdLst>
  <p:notesMasterIdLst>
    <p:notesMasterId r:id="rId24"/>
  </p:notesMasterIdLst>
  <p:handoutMasterIdLst>
    <p:handoutMasterId r:id="rId25"/>
  </p:handoutMasterIdLst>
  <p:sldIdLst>
    <p:sldId id="258" r:id="rId2"/>
    <p:sldId id="500" r:id="rId3"/>
    <p:sldId id="285" r:id="rId4"/>
    <p:sldId id="270" r:id="rId5"/>
    <p:sldId id="506" r:id="rId6"/>
    <p:sldId id="495" r:id="rId7"/>
    <p:sldId id="509" r:id="rId8"/>
    <p:sldId id="510" r:id="rId9"/>
    <p:sldId id="421" r:id="rId10"/>
    <p:sldId id="517" r:id="rId11"/>
    <p:sldId id="520" r:id="rId12"/>
    <p:sldId id="430" r:id="rId13"/>
    <p:sldId id="435" r:id="rId14"/>
    <p:sldId id="432" r:id="rId15"/>
    <p:sldId id="436" r:id="rId16"/>
    <p:sldId id="519" r:id="rId17"/>
    <p:sldId id="507" r:id="rId18"/>
    <p:sldId id="475" r:id="rId19"/>
    <p:sldId id="488" r:id="rId20"/>
    <p:sldId id="486" r:id="rId21"/>
    <p:sldId id="474" r:id="rId22"/>
    <p:sldId id="391" r:id="rId23"/>
  </p:sldIdLst>
  <p:sldSz cx="12192000" cy="6858000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FDC62493-49E5-4F60-86E9-F555B970C0E0}">
          <p14:sldIdLst>
            <p14:sldId id="258"/>
            <p14:sldId id="500"/>
            <p14:sldId id="285"/>
            <p14:sldId id="270"/>
            <p14:sldId id="506"/>
            <p14:sldId id="495"/>
            <p14:sldId id="509"/>
            <p14:sldId id="510"/>
            <p14:sldId id="421"/>
            <p14:sldId id="517"/>
            <p14:sldId id="520"/>
            <p14:sldId id="430"/>
            <p14:sldId id="435"/>
            <p14:sldId id="432"/>
            <p14:sldId id="436"/>
            <p14:sldId id="519"/>
            <p14:sldId id="507"/>
            <p14:sldId id="475"/>
            <p14:sldId id="488"/>
            <p14:sldId id="486"/>
            <p14:sldId id="474"/>
            <p14:sldId id="391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554" autoAdjust="0"/>
    <p:restoredTop sz="94099" autoAdjust="0"/>
  </p:normalViewPr>
  <p:slideViewPr>
    <p:cSldViewPr>
      <p:cViewPr varScale="1">
        <p:scale>
          <a:sx n="122" d="100"/>
          <a:sy n="122" d="100"/>
        </p:scale>
        <p:origin x="183" y="63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3869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56"/>
    </p:cViewPr>
  </p:sorterViewPr>
  <p:notesViewPr>
    <p:cSldViewPr>
      <p:cViewPr varScale="1">
        <p:scale>
          <a:sx n="114" d="100"/>
          <a:sy n="114" d="100"/>
        </p:scale>
        <p:origin x="2899" y="101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544888" y="177800"/>
            <a:ext cx="2693987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altLang="en-US"/>
              <a:t>doc.: IEEE 802.15-&lt;doc#&gt;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2309813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altLang="en-US"/>
              <a:t>&lt;month year&gt;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160838" y="8982075"/>
            <a:ext cx="2157412" cy="15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000"/>
            </a:lvl1pPr>
          </a:lstStyle>
          <a:p>
            <a:r>
              <a:rPr lang="en-US" altLang="en-US"/>
              <a:t>&lt;author&gt;, &lt;company&gt;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2697163" y="8982075"/>
            <a:ext cx="1385887" cy="15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 sz="1000"/>
            </a:lvl1pPr>
          </a:lstStyle>
          <a:p>
            <a:r>
              <a:rPr lang="en-US" altLang="en-US"/>
              <a:t>Page </a:t>
            </a:r>
            <a:fld id="{F05CCD38-E3BA-4351-86DA-0A746BC4558B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defTabSz="9334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61963" defTabSz="9334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923925" defTabSz="9334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387475" defTabSz="9334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849438" defTabSz="9334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3066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7638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2210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6782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339129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467100" y="98425"/>
            <a:ext cx="281463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altLang="en-US"/>
              <a:t>doc.: IEEE 802.15-&lt;doc#&gt;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27368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altLang="en-US"/>
              <a:t>&lt;month year&gt;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771900" y="8985250"/>
            <a:ext cx="2509838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 altLang="en-US"/>
              <a:t>&lt;author&gt;, &lt;company&gt;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2933700" y="8985250"/>
            <a:ext cx="801688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 altLang="en-US"/>
              <a:t>Page </a:t>
            </a:r>
            <a:fld id="{F9031878-2613-4CF8-8C8B-1C8D0CA1FB2E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r>
              <a:rPr lang="en-US" alt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6220718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altLang="en-US"/>
              <a:t>doc.: IEEE 802.15-&lt;doc#&gt;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altLang="en-US"/>
              <a:t>&lt;month year&gt;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altLang="en-US"/>
              <a:t>&lt;author&gt;, &lt;company&gt;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altLang="en-US"/>
              <a:t>Page </a:t>
            </a:r>
            <a:fld id="{CEDB8187-817F-4946-82F7-CCFC76068F71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368586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869219CD-136A-40C3-85E0-D9FA436669C2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80693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605539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1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6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A42A6F1F-89D0-4C7C-88C0-E46BC40C428C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689928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43D6F4AB-797C-4E10-8BE8-7E7A0FDF1173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31594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365128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319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0319" y="2505075"/>
            <a:ext cx="5158316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EFA497F3-03E4-43CE-BA28-C5FC5BC2AE2C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084043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71B338A4-ED28-4298-8247-49C20A64E3B7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350403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10F6A3D7-DD84-42AF-989C-56ECD19EC4B5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267166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9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717" y="987428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9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14400" y="378281"/>
            <a:ext cx="2133600" cy="21544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&lt;month year&gt;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68D59594-AA2E-416C-8D6D-4EAE56C9B638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118374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315200" y="6475413"/>
            <a:ext cx="41656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717198" y="6475413"/>
            <a:ext cx="859211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 altLang="en-US"/>
              <a:t>Slide </a:t>
            </a:r>
            <a:fld id="{4CFCE8D9-1B5D-49FC-8389-90980ECCA564}" type="slidenum">
              <a:rPr lang="en-US" altLang="en-US" smtClean="0"/>
              <a:pPr/>
              <a:t>‹#›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689600" y="394156"/>
            <a:ext cx="558800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 anchor="b">
            <a:spAutoFit/>
          </a:bodyPr>
          <a:lstStyle/>
          <a:p>
            <a:pPr lvl="4" algn="r"/>
            <a:r>
              <a:rPr lang="en-US" altLang="en-US" sz="1400" b="1" dirty="0"/>
              <a:t>doc.: IEEE 802.24-19-0039r0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200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0" y="6475413"/>
            <a:ext cx="948267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r>
              <a:rPr lang="en-US" altLang="en-US" sz="120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200"/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914400" y="381000"/>
            <a:ext cx="579120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 anchor="b">
            <a:spAutoFit/>
          </a:bodyPr>
          <a:lstStyle/>
          <a:p>
            <a:pPr marL="0" lvl="4" algn="l"/>
            <a:r>
              <a:rPr lang="en-US" altLang="en-US" sz="1400" b="1" dirty="0"/>
              <a:t>November 2019</a:t>
            </a:r>
          </a:p>
        </p:txBody>
      </p:sp>
    </p:spTree>
    <p:extLst>
      <p:ext uri="{BB962C8B-B14F-4D97-AF65-F5344CB8AC3E}">
        <p14:creationId xmlns:p14="http://schemas.microsoft.com/office/powerpoint/2010/main" val="22604707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</p:sldLayoutIdLst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6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24/dcn/19/24-19-0029-06-0000-licensed-narrowband-amendment-par.pdf" TargetMode="External"/><Relationship Id="rId2" Type="http://schemas.openxmlformats.org/officeDocument/2006/relationships/hyperlink" Target="https://mentor.ieee.org/802.24/dcn/19/24-19-0035-00-0000-licensed-narrowband-amendment-16t-par-comments.ppt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24/dcn/19/24-19-0030-01-0000-licensed-narrowband-amendment-csd.docx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24/dcn/19/24-19-0029-06-0000-licensed-narrowband-amendment-par.pdf" TargetMode="External"/><Relationship Id="rId2" Type="http://schemas.openxmlformats.org/officeDocument/2006/relationships/hyperlink" Target="https://mentor.ieee.org/802.24/dcn/19/24-19-0035-00-0000-licensed-narrowband-amendment-16t-par-comments.ppt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24/dcn/19/24-19-0030-01-0000-licensed-narrowband-amendment-csd.docx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24/dcn/19/24-19-0030-01-0000-licensed-narrowband-amendment-csd.docx" TargetMode="External"/><Relationship Id="rId2" Type="http://schemas.openxmlformats.org/officeDocument/2006/relationships/hyperlink" Target="https://mentor.ieee.org/802.24/dcn/19/24-19-0029-06-0000-licensed-narrowband-amendment-par.pdf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24/dcn/19/24-19-0030-01-0000-licensed-narrowband-amendment-csd.docx" TargetMode="External"/><Relationship Id="rId2" Type="http://schemas.openxmlformats.org/officeDocument/2006/relationships/hyperlink" Target="https://mentor.ieee.org/802.24/dcn/19/24-19-0029-06-0000-licensed-narrowband-amendment-par.pdf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24/dcn/19/24-19-0003-06-0000-low-latency-communication-white-paper.docx" TargetMode="External"/><Relationship Id="rId2" Type="http://schemas.openxmlformats.org/officeDocument/2006/relationships/hyperlink" Target="https://mentor.ieee.org/802.24/dcn/19/24-19-0003-05-0000-low-latency-communication-white-paper.docx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24/dcn/19/24-19-0034-00-0000-802-1cf-introduction-to-solutios-for-vertical-applications.docx" TargetMode="External"/><Relationship Id="rId2" Type="http://schemas.openxmlformats.org/officeDocument/2006/relationships/hyperlink" Target="https://mentor.ieee.org/802.24/dcn/19/24-19-0017-03-0000-ieee-802-solutions-for-vertical-applications.docxhttps:/mentor.ieee.org/802.24/dcn/19/24-19-0017-02-0000-ieee-802-solutions-for-vertical-applications.docxhttps:/mentor.ieee.org/802.24/dcn/19/24-19-0017-01-0000-ieee-802-solutions-for-vertical-applications.docx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ieeexplore.ieee.org/abstract/document/8870295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access.atis.org/apps/group_public/download.php/49200/ATIS-I-0000075.pdf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ctrTitle"/>
          </p:nvPr>
        </p:nvSpPr>
        <p:spPr/>
        <p:txBody>
          <a:bodyPr anchor="ctr"/>
          <a:lstStyle/>
          <a:p>
            <a:r>
              <a:rPr lang="en-US" altLang="en-US" sz="3600" dirty="0"/>
              <a:t>802.24 Vertical Applications TAG</a:t>
            </a:r>
            <a:br>
              <a:rPr lang="en-US" altLang="en-US" sz="3600" dirty="0"/>
            </a:br>
            <a:r>
              <a:rPr lang="en-US" altLang="en-US" sz="3600" dirty="0"/>
              <a:t>Closing Report</a:t>
            </a:r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November 2019</a:t>
            </a:r>
          </a:p>
          <a:p>
            <a:endParaRPr lang="en-US" dirty="0"/>
          </a:p>
          <a:p>
            <a:r>
              <a:rPr lang="en-US" dirty="0"/>
              <a:t>Waikoloa, Hawaii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dirty="0"/>
              <a:t>Tim Godfrey, EPRI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930398" y="6475413"/>
            <a:ext cx="432811" cy="184666"/>
          </a:xfrm>
        </p:spPr>
        <p:txBody>
          <a:bodyPr/>
          <a:lstStyle/>
          <a:p>
            <a:r>
              <a:rPr lang="en-US" altLang="en-US"/>
              <a:t>Slide </a:t>
            </a:r>
            <a:fld id="{FB77950E-B72B-4A4A-976E-ED1B46E90826}" type="slidenum">
              <a:rPr lang="en-US" altLang="en-US"/>
              <a:pPr/>
              <a:t>1</a:t>
            </a:fld>
            <a:endParaRPr lang="en-US" alt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7AE770-93A0-4D56-BD3C-AFA7F9D3F1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SEPA request for update to Wireless Matrix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D080CD-4925-4DF5-99D3-96FCB0C06D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981200"/>
            <a:ext cx="10566400" cy="4114800"/>
          </a:xfrm>
        </p:spPr>
        <p:txBody>
          <a:bodyPr/>
          <a:lstStyle/>
          <a:p>
            <a:r>
              <a:rPr lang="en-US" dirty="0"/>
              <a:t>Document started as SGIP PAP2 resource 6 years ago</a:t>
            </a:r>
          </a:p>
          <a:p>
            <a:endParaRPr lang="en-US" dirty="0"/>
          </a:p>
          <a:p>
            <a:r>
              <a:rPr lang="en-US" dirty="0"/>
              <a:t>Last version provided by 802.24:</a:t>
            </a:r>
          </a:p>
          <a:p>
            <a:pPr lvl="1"/>
            <a:r>
              <a:rPr lang="en-US" dirty="0"/>
              <a:t>24-18-0028-00-sgtg-wireless-characteristics-matrix-update-2018-08-29-Draft-dot24edits.xlsx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Updated version posted as 802.24-19-0037r0</a:t>
            </a:r>
          </a:p>
          <a:p>
            <a:pPr lvl="1"/>
            <a:r>
              <a:rPr lang="en-US" dirty="0"/>
              <a:t>Further contributions needed to update 802.15.4x details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5D1E84F-CB05-4939-A850-D2FC63D4AA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A3EC185-3CFA-489A-8697-F806290332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10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953281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FAE6F4-E3B8-4AC6-A0B2-BE8F1B30B3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Licensed Narrowband Amendment 802.16t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BE1C05-D705-4B4A-9285-02D6CE0402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Wednesday Discussion</a:t>
            </a:r>
          </a:p>
          <a:p>
            <a:pPr lvl="1"/>
            <a:r>
              <a:rPr lang="en-US" dirty="0"/>
              <a:t>Completed discussion of comments from 802.3</a:t>
            </a:r>
          </a:p>
          <a:p>
            <a:pPr lvl="1"/>
            <a:r>
              <a:rPr lang="en-US" dirty="0"/>
              <a:t>Complete comments and responses in Document 802.24-19-0035r0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EBD66E7-D712-48D9-ACF3-D1DE13B4EF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722FD6E-DEF6-4468-82C5-A6E77C3A28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11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030958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1AC1C1-B6F8-41E5-BCAE-915AB70B24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802.24 Motion to approve PAR Comment Responses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11B52C-7D29-4327-9CEE-170E591F52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Move to approve the PAR and CSD comment responses in document </a:t>
            </a:r>
            <a:r>
              <a:rPr lang="en-US" dirty="0">
                <a:hlinkClick r:id="rId2"/>
              </a:rPr>
              <a:t>802.24-19-0035r0</a:t>
            </a:r>
            <a:r>
              <a:rPr lang="en-US" dirty="0"/>
              <a:t>, and the resulting changes to the P802.16t PAR and CSD (as  updated in </a:t>
            </a:r>
            <a:r>
              <a:rPr lang="en-US" dirty="0">
                <a:hlinkClick r:id="rId3"/>
              </a:rPr>
              <a:t>802.24-19-0029r6</a:t>
            </a:r>
            <a:r>
              <a:rPr lang="en-US" dirty="0"/>
              <a:t> and </a:t>
            </a:r>
            <a:r>
              <a:rPr lang="en-US" dirty="0">
                <a:hlinkClick r:id="rId4"/>
              </a:rPr>
              <a:t>802.24-19-0030r1</a:t>
            </a:r>
            <a:r>
              <a:rPr lang="en-US" dirty="0"/>
              <a:t> respectively)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Moved: Ben Rolfe</a:t>
            </a:r>
          </a:p>
          <a:p>
            <a:pPr lvl="1"/>
            <a:r>
              <a:rPr lang="en-US" dirty="0"/>
              <a:t>Second: Allan Jones</a:t>
            </a:r>
          </a:p>
          <a:p>
            <a:pPr lvl="1"/>
            <a:r>
              <a:rPr lang="en-US" dirty="0"/>
              <a:t>Vote:  7 / 0 / 1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C18DD90-66C3-43CD-BB95-F9C9C3C5949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auto">
          <a:xfrm>
            <a:off x="10186988" y="6475413"/>
            <a:ext cx="1204912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GB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en-GB"/>
              <a:t>Tim Godfrey, EPRI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9C35CD4-CE02-4B15-B855-D7D9D6664C6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0CE1B40-7737-4184-A389-A2739479027B}" type="slidenum">
              <a:rPr lang="en-GB" altLang="en-US" smtClean="0"/>
              <a:pPr>
                <a:defRPr/>
              </a:pPr>
              <a:t>12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9373091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1AC1C1-B6F8-41E5-BCAE-915AB70B24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802.24 Motion to recommend 802.15 approve PAR/CSD Comment Responses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11B52C-7D29-4327-9CEE-170E591F52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Move to recommend that 802.15 approve the PAR and CSD comment responses in document </a:t>
            </a:r>
            <a:r>
              <a:rPr lang="en-US" dirty="0">
                <a:hlinkClick r:id="rId2"/>
              </a:rPr>
              <a:t>802.24-19-0035r0</a:t>
            </a:r>
            <a:r>
              <a:rPr lang="en-US" dirty="0"/>
              <a:t>, and the resulting changes to the P802.16t PAR and CSD (as  updated in </a:t>
            </a:r>
            <a:r>
              <a:rPr lang="en-US" dirty="0">
                <a:hlinkClick r:id="rId3"/>
              </a:rPr>
              <a:t>802.24-19-0029r6</a:t>
            </a:r>
            <a:r>
              <a:rPr lang="en-US" dirty="0"/>
              <a:t> and </a:t>
            </a:r>
            <a:r>
              <a:rPr lang="en-US" dirty="0">
                <a:hlinkClick r:id="rId4"/>
              </a:rPr>
              <a:t>802.24-19-0030r1</a:t>
            </a:r>
            <a:r>
              <a:rPr lang="en-US" dirty="0"/>
              <a:t> respectively).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Moved:  Ann Krieger</a:t>
            </a:r>
          </a:p>
          <a:p>
            <a:pPr lvl="1"/>
            <a:r>
              <a:rPr lang="en-US" dirty="0"/>
              <a:t>Second: Allan Jones</a:t>
            </a:r>
          </a:p>
          <a:p>
            <a:pPr lvl="1"/>
            <a:r>
              <a:rPr lang="en-US" dirty="0"/>
              <a:t>Vote: 7 / 0 / 1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C18DD90-66C3-43CD-BB95-F9C9C3C5949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auto">
          <a:xfrm>
            <a:off x="10186988" y="6475413"/>
            <a:ext cx="1204912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GB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en-GB"/>
              <a:t>Tim Godfrey, EPRI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9C35CD4-CE02-4B15-B855-D7D9D6664C6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0CE1B40-7737-4184-A389-A2739479027B}" type="slidenum">
              <a:rPr lang="en-GB" altLang="en-US" smtClean="0"/>
              <a:pPr>
                <a:defRPr/>
              </a:pPr>
              <a:t>13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0032183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1AC1C1-B6F8-41E5-BCAE-915AB70B24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802.24 Motion to approve P802.16t PAR and CSD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11B52C-7D29-4327-9CEE-170E591F52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Approve the PAR and CSD contained in </a:t>
            </a:r>
            <a:r>
              <a:rPr lang="en-US" dirty="0">
                <a:hlinkClick r:id="rId2"/>
              </a:rPr>
              <a:t>802.24-19-0029r6</a:t>
            </a:r>
            <a:r>
              <a:rPr lang="en-US" dirty="0"/>
              <a:t> and </a:t>
            </a:r>
            <a:r>
              <a:rPr lang="en-US" dirty="0">
                <a:hlinkClick r:id="rId3"/>
              </a:rPr>
              <a:t>802.24-19-0030r1</a:t>
            </a:r>
            <a:r>
              <a:rPr lang="en-US" dirty="0"/>
              <a:t>, respectively, and request the EC to forward the PAR to </a:t>
            </a:r>
            <a:r>
              <a:rPr lang="en-US" dirty="0" err="1"/>
              <a:t>NesCom</a:t>
            </a:r>
            <a:r>
              <a:rPr lang="en-US" dirty="0"/>
              <a:t>. </a:t>
            </a:r>
          </a:p>
          <a:p>
            <a:endParaRPr lang="en-US" dirty="0"/>
          </a:p>
          <a:p>
            <a:endParaRPr lang="en-US" dirty="0"/>
          </a:p>
          <a:p>
            <a:pPr lvl="1"/>
            <a:r>
              <a:rPr lang="en-US" dirty="0"/>
              <a:t>Moved:  Ben Rolfe</a:t>
            </a:r>
          </a:p>
          <a:p>
            <a:pPr lvl="1"/>
            <a:r>
              <a:rPr lang="en-US" dirty="0"/>
              <a:t>Second:  Allan Jones</a:t>
            </a:r>
          </a:p>
          <a:p>
            <a:pPr lvl="1"/>
            <a:r>
              <a:rPr lang="en-US" dirty="0"/>
              <a:t>Vote:  7 / 0 / 1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C18DD90-66C3-43CD-BB95-F9C9C3C5949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auto">
          <a:xfrm>
            <a:off x="10186988" y="6475413"/>
            <a:ext cx="1204912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GB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en-GB"/>
              <a:t>Tim Godfrey, EPRI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9C35CD4-CE02-4B15-B855-D7D9D6664C6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0CE1B40-7737-4184-A389-A2739479027B}" type="slidenum">
              <a:rPr lang="en-GB" altLang="en-US" smtClean="0"/>
              <a:pPr>
                <a:defRPr/>
              </a:pPr>
              <a:t>14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4825572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1AC1C1-B6F8-41E5-BCAE-915AB70B24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802.24 Motion to recommend 802.15 approval of  P802.16t PAR and CSD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11B52C-7D29-4327-9CEE-170E591F52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7376" y="1981200"/>
            <a:ext cx="10363200" cy="4114800"/>
          </a:xfrm>
        </p:spPr>
        <p:txBody>
          <a:bodyPr/>
          <a:lstStyle/>
          <a:p>
            <a:r>
              <a:rPr lang="en-US" dirty="0"/>
              <a:t>Recommend that the PAR and CSD contained in </a:t>
            </a:r>
            <a:r>
              <a:rPr lang="en-US" dirty="0">
                <a:hlinkClick r:id="rId2"/>
              </a:rPr>
              <a:t>802.24-19-0029r6</a:t>
            </a:r>
            <a:r>
              <a:rPr lang="en-US" dirty="0"/>
              <a:t> and </a:t>
            </a:r>
            <a:r>
              <a:rPr lang="en-US" dirty="0">
                <a:hlinkClick r:id="rId3"/>
              </a:rPr>
              <a:t>802.24-19-0030r1</a:t>
            </a:r>
            <a:r>
              <a:rPr lang="en-US" dirty="0"/>
              <a:t>, respectively, be approved by the IEEE 802.15 WG, and that the EC be requested to forward the PAR to </a:t>
            </a:r>
            <a:r>
              <a:rPr lang="en-US" dirty="0" err="1"/>
              <a:t>NesCom</a:t>
            </a:r>
            <a:r>
              <a:rPr lang="en-US" dirty="0"/>
              <a:t>. </a:t>
            </a:r>
          </a:p>
          <a:p>
            <a:endParaRPr lang="en-US" dirty="0"/>
          </a:p>
          <a:p>
            <a:pPr lvl="1"/>
            <a:r>
              <a:rPr lang="en-US" dirty="0"/>
              <a:t>Moved: Ben Rolfe	</a:t>
            </a:r>
          </a:p>
          <a:p>
            <a:pPr lvl="1"/>
            <a:r>
              <a:rPr lang="en-US" dirty="0"/>
              <a:t>Second: Ann Krieger</a:t>
            </a:r>
          </a:p>
          <a:p>
            <a:pPr lvl="1"/>
            <a:r>
              <a:rPr lang="en-US" dirty="0"/>
              <a:t>Vote:  7 / 0 / 1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C18DD90-66C3-43CD-BB95-F9C9C3C5949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auto">
          <a:xfrm>
            <a:off x="10186988" y="6475413"/>
            <a:ext cx="1204912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GB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en-GB"/>
              <a:t>Tim Godfrey, EPRI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9C35CD4-CE02-4B15-B855-D7D9D6664C6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0CE1B40-7737-4184-A389-A2739479027B}" type="slidenum">
              <a:rPr lang="en-GB" altLang="en-US" smtClean="0"/>
              <a:pPr>
                <a:defRPr/>
              </a:pPr>
              <a:t>15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7365827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A09249-579C-4C71-AF72-D143847AF3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January Meeting Planning for 802.16t Project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B3FD02-E6EB-423F-9917-B33A73AE2F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Assuming PAR approval, the Task Group will begin at January Interim.</a:t>
            </a:r>
          </a:p>
          <a:p>
            <a:pPr lvl="1"/>
            <a:r>
              <a:rPr lang="en-US" dirty="0"/>
              <a:t>Basic Agenda</a:t>
            </a:r>
          </a:p>
          <a:p>
            <a:pPr lvl="2"/>
            <a:r>
              <a:rPr lang="en-US" dirty="0"/>
              <a:t>TG Startup – TG leadership, project plan, timeline</a:t>
            </a:r>
          </a:p>
          <a:p>
            <a:pPr lvl="2"/>
            <a:r>
              <a:rPr lang="en-US" dirty="0"/>
              <a:t>Discuss development process, and key documents (System Requirements Document, System Description Document, Spec Framework evolving into Draft)</a:t>
            </a:r>
          </a:p>
          <a:p>
            <a:pPr lvl="2"/>
            <a:r>
              <a:rPr lang="en-US" dirty="0"/>
              <a:t>Call for contributions? </a:t>
            </a:r>
          </a:p>
          <a:p>
            <a:endParaRPr lang="en-US" dirty="0"/>
          </a:p>
          <a:p>
            <a:r>
              <a:rPr lang="en-US" dirty="0"/>
              <a:t>I will need to provide meeting slot </a:t>
            </a:r>
            <a:r>
              <a:rPr lang="en-US" dirty="0" err="1"/>
              <a:t>requiresments</a:t>
            </a:r>
            <a:r>
              <a:rPr lang="en-US" dirty="0"/>
              <a:t> and room sizes to the 802.15 chair</a:t>
            </a:r>
          </a:p>
          <a:p>
            <a:pPr lvl="1"/>
            <a:r>
              <a:rPr lang="en-US" dirty="0"/>
              <a:t>4 or 5 slots. Prefer Tuesday - Thursday slots that do not overlap with 802.24 or 802.18. </a:t>
            </a:r>
          </a:p>
          <a:p>
            <a:pPr lvl="1"/>
            <a:r>
              <a:rPr lang="en-US" dirty="0"/>
              <a:t>Ask for room for 30 – other stakeholders may show up</a:t>
            </a:r>
          </a:p>
          <a:p>
            <a:pPr lvl="1"/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D09CEF7-0494-44E4-B817-ABAAF69F62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00A2EF4-1E73-4954-B21B-36C9CB750F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16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4563724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54F296-D417-4FB9-AF89-53595AABC8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802.24.2 IoT TG: Single Pair Ethernet white paper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E42A43-33C7-45A4-9576-DB9D0F1614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Chris </a:t>
            </a:r>
            <a:r>
              <a:rPr lang="en-US" dirty="0" err="1"/>
              <a:t>DiMinico</a:t>
            </a:r>
            <a:r>
              <a:rPr lang="en-US" dirty="0"/>
              <a:t> presented tutorial on Power over Single Pair Ethernet.</a:t>
            </a:r>
          </a:p>
          <a:p>
            <a:r>
              <a:rPr lang="en-US" dirty="0"/>
              <a:t>Draft was returned from IEEE editors for TAG Review</a:t>
            </a:r>
          </a:p>
          <a:p>
            <a:r>
              <a:rPr lang="en-US" dirty="0"/>
              <a:t>Chris </a:t>
            </a:r>
            <a:r>
              <a:rPr lang="en-US" dirty="0" err="1"/>
              <a:t>DiMinico</a:t>
            </a:r>
            <a:r>
              <a:rPr lang="en-US" dirty="0"/>
              <a:t> will provide edits and respond back to IEEE Editor and include materials on PODL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6C682E7-3593-413C-A728-311E082EB2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33F6A7C-51A0-4235-ACC2-363D27DB60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17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3191355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9B0C0A-4CF0-4BE5-A8BA-E99B820195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“Low latency” White Paper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CDD10A-D17A-4D19-ACDF-E56AB68C17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981200"/>
            <a:ext cx="10515600" cy="4114800"/>
          </a:xfrm>
        </p:spPr>
        <p:txBody>
          <a:bodyPr>
            <a:normAutofit fontScale="85000" lnSpcReduction="10000"/>
          </a:bodyPr>
          <a:lstStyle/>
          <a:p>
            <a:r>
              <a:rPr lang="en-US" dirty="0"/>
              <a:t>Achieving low latency with IEEE 802 standards</a:t>
            </a:r>
          </a:p>
          <a:p>
            <a:pPr lvl="1"/>
            <a:r>
              <a:rPr lang="en-US" dirty="0"/>
              <a:t>Including wired and wireless communications</a:t>
            </a:r>
          </a:p>
          <a:p>
            <a:pPr lvl="1"/>
            <a:r>
              <a:rPr lang="en-US" dirty="0"/>
              <a:t>An alternative (or complement) to 5G URLLC</a:t>
            </a:r>
          </a:p>
          <a:p>
            <a:r>
              <a:rPr lang="en-US" dirty="0"/>
              <a:t>A set of vertical applications enabled by low latency</a:t>
            </a:r>
          </a:p>
          <a:p>
            <a:r>
              <a:rPr lang="en-US" dirty="0"/>
              <a:t>The challenges of reliable low latency in unlicensed spectrum.  </a:t>
            </a:r>
          </a:p>
          <a:p>
            <a:pPr lvl="1"/>
            <a:r>
              <a:rPr lang="en-US" dirty="0"/>
              <a:t>Adapting TSN’s “FRER” feature</a:t>
            </a:r>
          </a:p>
          <a:p>
            <a:pPr lvl="1"/>
            <a:r>
              <a:rPr lang="en-US" dirty="0"/>
              <a:t>Adapting 802 wireless to licensed spectrum?</a:t>
            </a:r>
          </a:p>
          <a:p>
            <a:pPr lvl="1"/>
            <a:r>
              <a:rPr lang="en-US" dirty="0"/>
              <a:t>Operating over multiple bands or channels?</a:t>
            </a:r>
          </a:p>
          <a:p>
            <a:r>
              <a:rPr lang="en-US" dirty="0"/>
              <a:t>Special cases for high data rates for immersive video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543921C-5A9E-4DC6-A37F-41CCD028BB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2EB8714-5E0B-4F8F-992B-5DCC1227A6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891926" y="6475413"/>
            <a:ext cx="509755" cy="184666"/>
          </a:xfrm>
        </p:spPr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18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3063944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62F315-F810-4D64-A691-A55E9D4577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“Low latency” White Paper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46FED7-F909-48D0-B0F1-1F32F3555F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Joint meeting was held with 802.1 TSN. Provided overview of white paper and goals.</a:t>
            </a:r>
          </a:p>
          <a:p>
            <a:pPr lvl="1"/>
            <a:r>
              <a:rPr lang="en-US" dirty="0"/>
              <a:t>Joint Meetings will be scheduled at Plenary meetings. </a:t>
            </a:r>
          </a:p>
          <a:p>
            <a:r>
              <a:rPr lang="en-US" dirty="0"/>
              <a:t>From September version is </a:t>
            </a:r>
            <a:r>
              <a:rPr lang="en-US" dirty="0">
                <a:hlinkClick r:id="rId2"/>
              </a:rPr>
              <a:t>802.24-19-0003r5</a:t>
            </a:r>
            <a:r>
              <a:rPr lang="en-US" dirty="0"/>
              <a:t>.  </a:t>
            </a:r>
          </a:p>
          <a:p>
            <a:r>
              <a:rPr lang="en-US" dirty="0"/>
              <a:t>Progress between meetings</a:t>
            </a:r>
          </a:p>
          <a:p>
            <a:pPr lvl="1"/>
            <a:r>
              <a:rPr lang="en-US" dirty="0"/>
              <a:t>Allen Jones worked on section 6 from RTA TIG. </a:t>
            </a:r>
          </a:p>
          <a:p>
            <a:pPr lvl="1"/>
            <a:r>
              <a:rPr lang="en-US" dirty="0"/>
              <a:t>Document was sent as link to a private </a:t>
            </a:r>
            <a:r>
              <a:rPr lang="en-US" dirty="0" err="1"/>
              <a:t>Sharepoint</a:t>
            </a:r>
            <a:r>
              <a:rPr lang="en-US" dirty="0"/>
              <a:t> – TAG could not access</a:t>
            </a:r>
          </a:p>
          <a:p>
            <a:pPr lvl="1"/>
            <a:r>
              <a:rPr lang="en-US" dirty="0"/>
              <a:t>Oliver Holland led TAG on cleaning up document structure </a:t>
            </a:r>
          </a:p>
          <a:p>
            <a:endParaRPr lang="en-US" dirty="0"/>
          </a:p>
          <a:p>
            <a:r>
              <a:rPr lang="en-US" dirty="0"/>
              <a:t>Output from this meeting is </a:t>
            </a:r>
            <a:r>
              <a:rPr lang="en-US" dirty="0">
                <a:hlinkClick r:id="rId3"/>
              </a:rPr>
              <a:t>802.24-19-0003r6</a:t>
            </a:r>
            <a:r>
              <a:rPr lang="en-US" dirty="0"/>
              <a:t>.  </a:t>
            </a:r>
          </a:p>
          <a:p>
            <a:pPr lvl="1"/>
            <a:r>
              <a:rPr lang="en-US" dirty="0"/>
              <a:t>Still seeking text contributions and other input based on comments in draft</a:t>
            </a:r>
          </a:p>
          <a:p>
            <a:pPr lvl="1"/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342D73E-05D6-4960-93E8-46A865A33D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429D234-ABE2-4202-8EA6-6EEB2D0E1B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19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831491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US" altLang="en-US" sz="3200" dirty="0"/>
              <a:t>802.24 Overview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676400"/>
            <a:ext cx="10439400" cy="4495800"/>
          </a:xfrm>
          <a:ln/>
        </p:spPr>
        <p:txBody>
          <a:bodyPr>
            <a:normAutofit fontScale="62500" lnSpcReduction="20000"/>
          </a:bodyPr>
          <a:lstStyle/>
          <a:p>
            <a:r>
              <a:rPr lang="en-US" altLang="en-US" dirty="0"/>
              <a:t>Officers</a:t>
            </a:r>
          </a:p>
          <a:p>
            <a:pPr lvl="1"/>
            <a:r>
              <a:rPr lang="en-US" altLang="en-US" sz="2900" dirty="0"/>
              <a:t>TAG Chair:			Tim Godfrey</a:t>
            </a:r>
          </a:p>
          <a:p>
            <a:pPr lvl="1"/>
            <a:r>
              <a:rPr lang="en-US" altLang="en-US" sz="2900" dirty="0"/>
              <a:t>Secretary &amp; TAG Vice Chair:		Ben Rolfe</a:t>
            </a:r>
          </a:p>
          <a:p>
            <a:r>
              <a:rPr lang="en-US" altLang="en-US" dirty="0"/>
              <a:t>Task Groups</a:t>
            </a:r>
          </a:p>
          <a:p>
            <a:pPr lvl="1"/>
            <a:r>
              <a:rPr lang="en-US" altLang="en-US" dirty="0"/>
              <a:t>802.24.1	Smart Grid TG		Tim Godfrey</a:t>
            </a:r>
          </a:p>
          <a:p>
            <a:pPr lvl="1"/>
            <a:r>
              <a:rPr lang="en-US" altLang="en-US" dirty="0"/>
              <a:t>802.24.2	IoT TG			Chris </a:t>
            </a:r>
            <a:r>
              <a:rPr lang="en-US" altLang="en-US" dirty="0" err="1"/>
              <a:t>DiMinico</a:t>
            </a:r>
            <a:endParaRPr lang="en-US" altLang="en-US" dirty="0"/>
          </a:p>
          <a:p>
            <a:r>
              <a:rPr lang="en-US" altLang="en-US" dirty="0"/>
              <a:t>31 Voting Members</a:t>
            </a:r>
          </a:p>
          <a:p>
            <a:pPr marL="342900" lvl="1" indent="-342900">
              <a:buFontTx/>
              <a:buChar char="•"/>
            </a:pPr>
            <a:r>
              <a:rPr lang="en-US" altLang="en-US" dirty="0"/>
              <a:t>Agenda: 	</a:t>
            </a:r>
            <a:r>
              <a:rPr lang="en-US" dirty="0"/>
              <a:t>24-19-0031-00</a:t>
            </a:r>
            <a:endParaRPr lang="en-US" altLang="en-US" dirty="0"/>
          </a:p>
          <a:p>
            <a:r>
              <a:rPr lang="en-US" altLang="en-US" dirty="0"/>
              <a:t>Meetings for the Week</a:t>
            </a:r>
          </a:p>
          <a:p>
            <a:pPr lvl="1"/>
            <a:r>
              <a:rPr lang="en-US" altLang="en-US" dirty="0"/>
              <a:t>Tuesday PM2		24.1</a:t>
            </a:r>
          </a:p>
          <a:p>
            <a:pPr lvl="1"/>
            <a:r>
              <a:rPr lang="en-US" altLang="en-US" dirty="0"/>
              <a:t>Tuesday 18:00  		Joint session with 802.1</a:t>
            </a:r>
          </a:p>
          <a:p>
            <a:pPr lvl="1"/>
            <a:r>
              <a:rPr lang="en-US" altLang="en-US" dirty="0"/>
              <a:t>Wednesday PM2		24.2</a:t>
            </a:r>
          </a:p>
          <a:p>
            <a:pPr lvl="1"/>
            <a:r>
              <a:rPr lang="en-US" altLang="en-US" dirty="0"/>
              <a:t>Thursday </a:t>
            </a:r>
            <a:r>
              <a:rPr lang="en-US" altLang="en-US" dirty="0">
                <a:highlight>
                  <a:srgbClr val="FFFF00"/>
                </a:highlight>
              </a:rPr>
              <a:t>PM1</a:t>
            </a:r>
            <a:r>
              <a:rPr lang="en-US" altLang="en-US" dirty="0"/>
              <a:t>		24</a:t>
            </a:r>
          </a:p>
          <a:p>
            <a:pPr lvl="1"/>
            <a:endParaRPr lang="en-US" altLang="en-US" dirty="0"/>
          </a:p>
          <a:p>
            <a:r>
              <a:rPr lang="en-US" altLang="en-US" dirty="0"/>
              <a:t>Manual attendance tracking for 802.1 &amp; 802.3 members	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930398" y="6475413"/>
            <a:ext cx="432811" cy="184666"/>
          </a:xfrm>
          <a:prstGeom prst="rect">
            <a:avLst/>
          </a:prstGeom>
        </p:spPr>
        <p:txBody>
          <a:bodyPr/>
          <a:lstStyle/>
          <a:p>
            <a:r>
              <a:rPr lang="en-US" altLang="en-US"/>
              <a:t>Slide </a:t>
            </a:r>
            <a:fld id="{21094F23-5605-4FD6-98C1-874C85FFA791}" type="slidenum">
              <a:rPr lang="en-US" altLang="en-US" smtClean="0"/>
              <a:pPr/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5346469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A001C9-E376-4DF8-9BF6-60901B3E15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"IEEE 802 Solutions for Vertical Applications"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F2CF68-157A-4033-BD60-D52BEAC9A4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Previously called “Network Integration”</a:t>
            </a:r>
          </a:p>
          <a:p>
            <a:r>
              <a:rPr lang="en-US" dirty="0"/>
              <a:t>Draft White Paper From September</a:t>
            </a:r>
          </a:p>
          <a:p>
            <a:pPr lvl="2"/>
            <a:r>
              <a:rPr lang="en-US" dirty="0"/>
              <a:t>Output of this meeting has been posted as </a:t>
            </a:r>
            <a:r>
              <a:rPr lang="en-US" dirty="0">
                <a:hlinkClick r:id="rId2"/>
              </a:rPr>
              <a:t>IEEE802-24/19-0017r3</a:t>
            </a:r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Input from Max Riegel</a:t>
            </a:r>
          </a:p>
          <a:p>
            <a:pPr lvl="1"/>
            <a:r>
              <a:rPr lang="en-US" dirty="0">
                <a:hlinkClick r:id="rId3"/>
              </a:rPr>
              <a:t>802.24-19-0034r0</a:t>
            </a:r>
            <a:r>
              <a:rPr lang="en-US" dirty="0"/>
              <a:t>  “802.1CF introduction to </a:t>
            </a:r>
            <a:r>
              <a:rPr lang="en-US" dirty="0" err="1"/>
              <a:t>solutios</a:t>
            </a:r>
            <a:r>
              <a:rPr lang="en-US" dirty="0"/>
              <a:t> for vertical applications”</a:t>
            </a:r>
          </a:p>
          <a:p>
            <a:pPr lvl="1"/>
            <a:r>
              <a:rPr lang="en-US" dirty="0"/>
              <a:t>Updated to r1 during discussion and review </a:t>
            </a:r>
          </a:p>
          <a:p>
            <a:pPr lvl="1"/>
            <a:endParaRPr lang="en-US" dirty="0"/>
          </a:p>
          <a:p>
            <a:r>
              <a:rPr lang="en-US" dirty="0"/>
              <a:t>Discussion</a:t>
            </a:r>
          </a:p>
          <a:p>
            <a:pPr lvl="1"/>
            <a:r>
              <a:rPr lang="en-US" dirty="0"/>
              <a:t>802.11 AANI, report talking about using 802.1CF model for how an 802 radio technology could be integrated with 5G Core. </a:t>
            </a:r>
          </a:p>
          <a:p>
            <a:pPr lvl="1"/>
            <a:r>
              <a:rPr lang="en-US" dirty="0"/>
              <a:t>Review for applicability to this white paper, and invite the author(s) to attend next session.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7CFF186-9736-43C3-9F71-8E83038987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9D7872B-F5E7-41F6-9DDF-2B98B1C72D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20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8833245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89947B-1EDB-4267-BCE9-FF9BB85513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2020 Future TAG Activity Planning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652FBF-CC55-4915-9C7F-4AC2887D98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752600"/>
            <a:ext cx="10668000" cy="4495800"/>
          </a:xfrm>
        </p:spPr>
        <p:txBody>
          <a:bodyPr>
            <a:normAutofit fontScale="85000" lnSpcReduction="20000"/>
          </a:bodyPr>
          <a:lstStyle/>
          <a:p>
            <a:endParaRPr lang="en-US" dirty="0"/>
          </a:p>
          <a:p>
            <a:r>
              <a:rPr lang="en-US" dirty="0"/>
              <a:t>A whitepaper/document for application-specific use cases of Sub 1GHz standards 802.15.4g and 802.11ah. Identifying where each standard is most suitable, and how to make best use of mechanisms proposed in 802.19.3 TG. </a:t>
            </a:r>
          </a:p>
          <a:p>
            <a:pPr lvl="1"/>
            <a:r>
              <a:rPr lang="en-US" dirty="0"/>
              <a:t>Can this also include applying 802.15.4s in sub-1GHz spectrum?</a:t>
            </a:r>
          </a:p>
          <a:p>
            <a:pPr lvl="1"/>
            <a:r>
              <a:rPr lang="en-US" dirty="0"/>
              <a:t>1H 2020 for starting, depending on 802.19.3 progress</a:t>
            </a:r>
          </a:p>
          <a:p>
            <a:pPr lvl="2"/>
            <a:r>
              <a:rPr lang="en-US" dirty="0"/>
              <a:t>19.3 draft for informal review at end of 2019.  LB following January 2020 meeting. SA Ballot before July. </a:t>
            </a:r>
          </a:p>
          <a:p>
            <a:pPr lvl="2"/>
            <a:r>
              <a:rPr lang="en-US" dirty="0"/>
              <a:t>Contributors to 19.3 would be interested in contributing to this work. </a:t>
            </a:r>
          </a:p>
          <a:p>
            <a:r>
              <a:rPr lang="en-US" dirty="0"/>
              <a:t>Plan of action:</a:t>
            </a:r>
          </a:p>
          <a:p>
            <a:pPr lvl="1"/>
            <a:r>
              <a:rPr lang="en-US" dirty="0"/>
              <a:t>Ramp up work during 2020 as balloting on 19.3 completes.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72BC836-DB99-4A9C-BF1F-70C5E50F7C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AFCB22E-C047-418D-813A-FEEE7AD39C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891926" y="6475413"/>
            <a:ext cx="509755" cy="184666"/>
          </a:xfrm>
        </p:spPr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21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3634190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802.24 TAG closing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828800"/>
            <a:ext cx="10439400" cy="4267200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Action Items from this meeting</a:t>
            </a:r>
          </a:p>
          <a:p>
            <a:pPr lvl="1"/>
            <a:r>
              <a:rPr lang="en-US" dirty="0"/>
              <a:t>None</a:t>
            </a:r>
          </a:p>
          <a:p>
            <a:pPr lvl="1"/>
            <a:endParaRPr lang="en-US" dirty="0"/>
          </a:p>
          <a:p>
            <a:r>
              <a:rPr lang="en-US" dirty="0"/>
              <a:t>Any New Business?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Next Meeting  12-17 January 2020  - Wireless Interim </a:t>
            </a:r>
          </a:p>
          <a:p>
            <a:pPr lvl="1"/>
            <a:r>
              <a:rPr lang="en-US" dirty="0"/>
              <a:t>Hotel Irvine, Irvine, CA. </a:t>
            </a:r>
          </a:p>
          <a:p>
            <a:endParaRPr lang="en-US" dirty="0"/>
          </a:p>
          <a:p>
            <a:r>
              <a:rPr lang="en-US" dirty="0"/>
              <a:t>Adjourn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5891926" y="6475413"/>
            <a:ext cx="509755" cy="184666"/>
          </a:xfrm>
        </p:spPr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22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933633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5930398" y="6475413"/>
            <a:ext cx="432811" cy="184666"/>
          </a:xfrm>
        </p:spPr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3</a:t>
            </a:fld>
            <a:endParaRPr lang="en-US" altLang="en-US"/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80D8AA18-96E6-4597-8CB1-D8F704C38F8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7349266"/>
              </p:ext>
            </p:extLst>
          </p:nvPr>
        </p:nvGraphicFramePr>
        <p:xfrm>
          <a:off x="1066800" y="609600"/>
          <a:ext cx="10210799" cy="596798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03058">
                  <a:extLst>
                    <a:ext uri="{9D8B030D-6E8A-4147-A177-3AD203B41FA5}">
                      <a16:colId xmlns:a16="http://schemas.microsoft.com/office/drawing/2014/main" val="3654832830"/>
                    </a:ext>
                  </a:extLst>
                </a:gridCol>
                <a:gridCol w="6759742">
                  <a:extLst>
                    <a:ext uri="{9D8B030D-6E8A-4147-A177-3AD203B41FA5}">
                      <a16:colId xmlns:a16="http://schemas.microsoft.com/office/drawing/2014/main" val="490763837"/>
                    </a:ext>
                  </a:extLst>
                </a:gridCol>
                <a:gridCol w="1176263">
                  <a:extLst>
                    <a:ext uri="{9D8B030D-6E8A-4147-A177-3AD203B41FA5}">
                      <a16:colId xmlns:a16="http://schemas.microsoft.com/office/drawing/2014/main" val="906771734"/>
                    </a:ext>
                  </a:extLst>
                </a:gridCol>
                <a:gridCol w="325760">
                  <a:extLst>
                    <a:ext uri="{9D8B030D-6E8A-4147-A177-3AD203B41FA5}">
                      <a16:colId xmlns:a16="http://schemas.microsoft.com/office/drawing/2014/main" val="2026642335"/>
                    </a:ext>
                  </a:extLst>
                </a:gridCol>
                <a:gridCol w="795074">
                  <a:extLst>
                    <a:ext uri="{9D8B030D-6E8A-4147-A177-3AD203B41FA5}">
                      <a16:colId xmlns:a16="http://schemas.microsoft.com/office/drawing/2014/main" val="3829582293"/>
                    </a:ext>
                  </a:extLst>
                </a:gridCol>
                <a:gridCol w="750902">
                  <a:extLst>
                    <a:ext uri="{9D8B030D-6E8A-4147-A177-3AD203B41FA5}">
                      <a16:colId xmlns:a16="http://schemas.microsoft.com/office/drawing/2014/main" val="90857915"/>
                    </a:ext>
                  </a:extLst>
                </a:gridCol>
              </a:tblGrid>
              <a:tr h="318624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050" b="1" u="none" strike="noStrike">
                          <a:effectLst/>
                        </a:rPr>
                        <a:t>802.24 Agenda - November 2019, Waikoloa, Hawaii</a:t>
                      </a:r>
                      <a:endParaRPr lang="en-US" sz="1050" b="1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2904" marR="2904" marT="2904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050" b="1" u="none" strike="noStrike">
                          <a:effectLst/>
                        </a:rPr>
                        <a:t>24-19-0031-02-0000</a:t>
                      </a:r>
                      <a:endParaRPr lang="en-US" sz="1050" b="1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2904" marR="2904" marT="2904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2904" marR="2904" marT="290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5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04" marR="2904" marT="2904" marB="0" anchor="b"/>
                </a:tc>
                <a:extLst>
                  <a:ext uri="{0D108BD9-81ED-4DB2-BD59-A6C34878D82A}">
                    <a16:rowId xmlns:a16="http://schemas.microsoft.com/office/drawing/2014/main" val="2996068759"/>
                  </a:ext>
                </a:extLst>
              </a:tr>
              <a:tr h="163817">
                <a:tc>
                  <a:txBody>
                    <a:bodyPr/>
                    <a:lstStyle/>
                    <a:p>
                      <a:pPr algn="ctr" fontAlgn="b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2904" marR="2904" marT="290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2904" marR="2904" marT="290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50" b="1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2904" marR="2904" marT="290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2904" marR="2904" marT="290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50" b="1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2904" marR="2904" marT="290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5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04" marR="2904" marT="2904" marB="0" anchor="b"/>
                </a:tc>
                <a:extLst>
                  <a:ext uri="{0D108BD9-81ED-4DB2-BD59-A6C34878D82A}">
                    <a16:rowId xmlns:a16="http://schemas.microsoft.com/office/drawing/2014/main" val="2548727357"/>
                  </a:ext>
                </a:extLst>
              </a:tr>
              <a:tr h="163817">
                <a:tc>
                  <a:txBody>
                    <a:bodyPr/>
                    <a:lstStyle/>
                    <a:p>
                      <a:pPr algn="ctr" fontAlgn="t"/>
                      <a:r>
                        <a:rPr lang="en-US" sz="1050" b="1" u="none" strike="noStrike">
                          <a:effectLst/>
                        </a:rPr>
                        <a:t>1</a:t>
                      </a:r>
                      <a:endParaRPr lang="en-US" sz="1050" b="1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2904" marR="2904" marT="2904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u="none" strike="noStrike">
                          <a:effectLst/>
                        </a:rPr>
                        <a:t>Tuesday PM2 </a:t>
                      </a:r>
                      <a:endParaRPr lang="en-US" sz="1050" b="1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2904" marR="2904" marT="290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50" b="1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2904" marR="2904" marT="290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5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2904" marR="2904" marT="290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50" b="1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2904" marR="2904" marT="290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5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04" marR="2904" marT="2904" marB="0" anchor="b"/>
                </a:tc>
                <a:extLst>
                  <a:ext uri="{0D108BD9-81ED-4DB2-BD59-A6C34878D82A}">
                    <a16:rowId xmlns:a16="http://schemas.microsoft.com/office/drawing/2014/main" val="1346808315"/>
                  </a:ext>
                </a:extLst>
              </a:tr>
              <a:tr h="163817">
                <a:tc>
                  <a:txBody>
                    <a:bodyPr/>
                    <a:lstStyle/>
                    <a:p>
                      <a:pPr algn="ctr" fontAlgn="t"/>
                      <a:r>
                        <a:rPr lang="en-US" sz="1050" b="1" u="none" strike="noStrike">
                          <a:effectLst/>
                        </a:rPr>
                        <a:t>1.1</a:t>
                      </a:r>
                      <a:endParaRPr lang="en-US" sz="1050" b="1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2904" marR="2904" marT="2904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1" u="none" strike="noStrike">
                          <a:effectLst/>
                        </a:rPr>
                        <a:t>Call session to order, present “Guidelines for IEEE SA meetings”, Quorum</a:t>
                      </a:r>
                      <a:endParaRPr lang="en-US" sz="105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2904" marR="2904" marT="2904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1" u="none" strike="noStrike">
                          <a:effectLst/>
                        </a:rPr>
                        <a:t>Godfrey</a:t>
                      </a:r>
                      <a:endParaRPr lang="en-US" sz="105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2904" marR="2904" marT="290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1" u="none" strike="noStrike">
                          <a:effectLst/>
                        </a:rPr>
                        <a:t>5</a:t>
                      </a:r>
                      <a:endParaRPr lang="en-US" sz="105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2904" marR="2904" marT="290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1" u="none" strike="noStrike">
                          <a:effectLst/>
                        </a:rPr>
                        <a:t>4:00 PM</a:t>
                      </a:r>
                      <a:endParaRPr lang="en-US" sz="1050" b="1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2904" marR="2904" marT="290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5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04" marR="2904" marT="2904" marB="0" anchor="b"/>
                </a:tc>
                <a:extLst>
                  <a:ext uri="{0D108BD9-81ED-4DB2-BD59-A6C34878D82A}">
                    <a16:rowId xmlns:a16="http://schemas.microsoft.com/office/drawing/2014/main" val="2927965272"/>
                  </a:ext>
                </a:extLst>
              </a:tr>
              <a:tr h="163817">
                <a:tc>
                  <a:txBody>
                    <a:bodyPr/>
                    <a:lstStyle/>
                    <a:p>
                      <a:pPr algn="ctr" fontAlgn="t"/>
                      <a:r>
                        <a:rPr lang="en-US" sz="1050" b="1" u="none" strike="noStrike">
                          <a:effectLst/>
                        </a:rPr>
                        <a:t>1.2</a:t>
                      </a:r>
                      <a:endParaRPr lang="en-US" sz="1050" b="1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2904" marR="2904" marT="2904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1" u="none" strike="noStrike">
                          <a:effectLst/>
                        </a:rPr>
                        <a:t>Review of Agenda / Approval of Agenda</a:t>
                      </a:r>
                      <a:endParaRPr lang="en-US" sz="105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2904" marR="2904" marT="2904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1" u="none" strike="noStrike">
                          <a:effectLst/>
                        </a:rPr>
                        <a:t>Godfrey</a:t>
                      </a:r>
                      <a:endParaRPr lang="en-US" sz="105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2904" marR="2904" marT="290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1" u="none" strike="noStrike">
                          <a:effectLst/>
                        </a:rPr>
                        <a:t>5</a:t>
                      </a:r>
                      <a:endParaRPr lang="en-US" sz="105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2904" marR="2904" marT="290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1" u="none" strike="noStrike">
                          <a:effectLst/>
                        </a:rPr>
                        <a:t>4:05 PM</a:t>
                      </a:r>
                      <a:endParaRPr lang="en-US" sz="1050" b="1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2904" marR="2904" marT="290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5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04" marR="2904" marT="2904" marB="0" anchor="b"/>
                </a:tc>
                <a:extLst>
                  <a:ext uri="{0D108BD9-81ED-4DB2-BD59-A6C34878D82A}">
                    <a16:rowId xmlns:a16="http://schemas.microsoft.com/office/drawing/2014/main" val="1642742754"/>
                  </a:ext>
                </a:extLst>
              </a:tr>
              <a:tr h="163817">
                <a:tc>
                  <a:txBody>
                    <a:bodyPr/>
                    <a:lstStyle/>
                    <a:p>
                      <a:pPr algn="ctr" fontAlgn="t"/>
                      <a:r>
                        <a:rPr lang="en-US" sz="1050" b="1" u="none" strike="noStrike">
                          <a:effectLst/>
                        </a:rPr>
                        <a:t>1.3</a:t>
                      </a:r>
                      <a:endParaRPr lang="en-US" sz="1050" b="1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2904" marR="2904" marT="2904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1" u="none" strike="noStrike">
                          <a:effectLst/>
                        </a:rPr>
                        <a:t>Approve minutes from prior TAG meeting</a:t>
                      </a:r>
                      <a:endParaRPr lang="en-US" sz="105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2904" marR="2904" marT="2904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1" u="none" strike="noStrike">
                          <a:effectLst/>
                        </a:rPr>
                        <a:t>Godfrey</a:t>
                      </a:r>
                      <a:endParaRPr lang="en-US" sz="105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2904" marR="2904" marT="290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1" u="none" strike="noStrike">
                          <a:effectLst/>
                        </a:rPr>
                        <a:t>5</a:t>
                      </a:r>
                      <a:endParaRPr lang="en-US" sz="105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2904" marR="2904" marT="290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1" u="none" strike="noStrike">
                          <a:effectLst/>
                        </a:rPr>
                        <a:t>4:10 PM</a:t>
                      </a:r>
                      <a:endParaRPr lang="en-US" sz="1050" b="1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2904" marR="2904" marT="290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5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04" marR="2904" marT="2904" marB="0" anchor="b"/>
                </a:tc>
                <a:extLst>
                  <a:ext uri="{0D108BD9-81ED-4DB2-BD59-A6C34878D82A}">
                    <a16:rowId xmlns:a16="http://schemas.microsoft.com/office/drawing/2014/main" val="1087923051"/>
                  </a:ext>
                </a:extLst>
              </a:tr>
              <a:tr h="163817">
                <a:tc>
                  <a:txBody>
                    <a:bodyPr/>
                    <a:lstStyle/>
                    <a:p>
                      <a:pPr algn="ctr" fontAlgn="t"/>
                      <a:r>
                        <a:rPr lang="en-US" sz="1050" b="1" u="none" strike="noStrike">
                          <a:effectLst/>
                        </a:rPr>
                        <a:t>1.4</a:t>
                      </a:r>
                      <a:endParaRPr lang="en-US" sz="1050" b="1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2904" marR="2904" marT="2904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1" u="none" strike="noStrike">
                          <a:effectLst/>
                        </a:rPr>
                        <a:t>Introduction/meeting objectives / Review action items from previous meeting</a:t>
                      </a:r>
                      <a:endParaRPr lang="en-US" sz="105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2904" marR="2904" marT="2904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1" u="none" strike="noStrike">
                          <a:effectLst/>
                        </a:rPr>
                        <a:t>Godfrey</a:t>
                      </a:r>
                      <a:endParaRPr lang="en-US" sz="105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2904" marR="2904" marT="290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1" u="none" strike="noStrike">
                          <a:effectLst/>
                        </a:rPr>
                        <a:t>5</a:t>
                      </a:r>
                      <a:endParaRPr lang="en-US" sz="105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2904" marR="2904" marT="290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1" u="none" strike="noStrike">
                          <a:effectLst/>
                        </a:rPr>
                        <a:t>4:15 PM</a:t>
                      </a:r>
                      <a:endParaRPr lang="en-US" sz="1050" b="1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2904" marR="2904" marT="290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5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04" marR="2904" marT="2904" marB="0" anchor="b"/>
                </a:tc>
                <a:extLst>
                  <a:ext uri="{0D108BD9-81ED-4DB2-BD59-A6C34878D82A}">
                    <a16:rowId xmlns:a16="http://schemas.microsoft.com/office/drawing/2014/main" val="3606749392"/>
                  </a:ext>
                </a:extLst>
              </a:tr>
              <a:tr h="163817">
                <a:tc>
                  <a:txBody>
                    <a:bodyPr/>
                    <a:lstStyle/>
                    <a:p>
                      <a:pPr algn="ctr" fontAlgn="t"/>
                      <a:r>
                        <a:rPr lang="en-US" sz="1050" b="1" u="none" strike="noStrike">
                          <a:effectLst/>
                        </a:rPr>
                        <a:t>1.5</a:t>
                      </a:r>
                      <a:endParaRPr lang="en-US" sz="1050" b="1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2904" marR="2904" marT="2904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1" u="none" strike="noStrike">
                          <a:effectLst/>
                        </a:rPr>
                        <a:t>802.24.1 Smart Grid Task Group </a:t>
                      </a:r>
                      <a:endParaRPr lang="en-US" sz="105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2904" marR="2904" marT="2904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1" u="none" strike="noStrike">
                          <a:effectLst/>
                        </a:rPr>
                        <a:t>Godfrey</a:t>
                      </a:r>
                      <a:endParaRPr lang="en-US" sz="105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2904" marR="2904" marT="290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1" u="none" strike="noStrike">
                          <a:effectLst/>
                        </a:rPr>
                        <a:t>0</a:t>
                      </a:r>
                      <a:endParaRPr lang="en-US" sz="105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2904" marR="2904" marT="290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1" u="none" strike="noStrike">
                          <a:effectLst/>
                        </a:rPr>
                        <a:t>4:20 PM</a:t>
                      </a:r>
                      <a:endParaRPr lang="en-US" sz="1050" b="1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2904" marR="2904" marT="290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5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04" marR="2904" marT="2904" marB="0" anchor="b"/>
                </a:tc>
                <a:extLst>
                  <a:ext uri="{0D108BD9-81ED-4DB2-BD59-A6C34878D82A}">
                    <a16:rowId xmlns:a16="http://schemas.microsoft.com/office/drawing/2014/main" val="2598281949"/>
                  </a:ext>
                </a:extLst>
              </a:tr>
              <a:tr h="304988">
                <a:tc>
                  <a:txBody>
                    <a:bodyPr/>
                    <a:lstStyle/>
                    <a:p>
                      <a:pPr algn="ctr" fontAlgn="t"/>
                      <a:r>
                        <a:rPr lang="en-US" sz="1050" b="1" u="none" strike="noStrike">
                          <a:effectLst/>
                        </a:rPr>
                        <a:t>1.6</a:t>
                      </a:r>
                      <a:endParaRPr lang="en-US" sz="1050" b="1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2904" marR="2904" marT="2904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1" u="none" strike="noStrike">
                          <a:effectLst/>
                        </a:rPr>
                        <a:t>ITU and regulatory items</a:t>
                      </a:r>
                      <a:endParaRPr lang="en-US" sz="105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2904" marR="2904" marT="2904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1" u="none" strike="noStrike">
                          <a:effectLst/>
                        </a:rPr>
                        <a:t>Godfrey/Holcomb</a:t>
                      </a:r>
                      <a:endParaRPr lang="en-US" sz="105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2904" marR="2904" marT="290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1" u="none" strike="noStrike">
                          <a:effectLst/>
                        </a:rPr>
                        <a:t>10</a:t>
                      </a:r>
                      <a:endParaRPr lang="en-US" sz="105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2904" marR="2904" marT="290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1" u="none" strike="noStrike">
                          <a:effectLst/>
                        </a:rPr>
                        <a:t>4:20 PM</a:t>
                      </a:r>
                      <a:endParaRPr lang="en-US" sz="1050" b="1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2904" marR="2904" marT="290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5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04" marR="2904" marT="2904" marB="0" anchor="b"/>
                </a:tc>
                <a:extLst>
                  <a:ext uri="{0D108BD9-81ED-4DB2-BD59-A6C34878D82A}">
                    <a16:rowId xmlns:a16="http://schemas.microsoft.com/office/drawing/2014/main" val="1739620435"/>
                  </a:ext>
                </a:extLst>
              </a:tr>
              <a:tr h="163817">
                <a:tc>
                  <a:txBody>
                    <a:bodyPr/>
                    <a:lstStyle/>
                    <a:p>
                      <a:pPr algn="ctr" fontAlgn="t"/>
                      <a:r>
                        <a:rPr lang="en-US" sz="1050" b="1" u="none" strike="noStrike">
                          <a:effectLst/>
                        </a:rPr>
                        <a:t>1.7</a:t>
                      </a:r>
                      <a:endParaRPr lang="en-US" sz="1050" b="1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2904" marR="2904" marT="2904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1" u="none" strike="noStrike">
                          <a:effectLst/>
                        </a:rPr>
                        <a:t>Liaison Review - ATIS IoT</a:t>
                      </a:r>
                      <a:endParaRPr lang="en-US" sz="105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2904" marR="2904" marT="2904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1" u="none" strike="noStrike">
                          <a:effectLst/>
                        </a:rPr>
                        <a:t>Godfrey</a:t>
                      </a:r>
                      <a:endParaRPr lang="en-US" sz="105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2904" marR="2904" marT="290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1" u="none" strike="noStrike">
                          <a:effectLst/>
                        </a:rPr>
                        <a:t>15</a:t>
                      </a:r>
                      <a:endParaRPr lang="en-US" sz="105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2904" marR="2904" marT="290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1" u="none" strike="noStrike">
                          <a:effectLst/>
                        </a:rPr>
                        <a:t>4:30 PM</a:t>
                      </a:r>
                      <a:endParaRPr lang="en-US" sz="1050" b="1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2904" marR="2904" marT="290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5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04" marR="2904" marT="2904" marB="0" anchor="b"/>
                </a:tc>
                <a:extLst>
                  <a:ext uri="{0D108BD9-81ED-4DB2-BD59-A6C34878D82A}">
                    <a16:rowId xmlns:a16="http://schemas.microsoft.com/office/drawing/2014/main" val="3082128253"/>
                  </a:ext>
                </a:extLst>
              </a:tr>
              <a:tr h="155626">
                <a:tc>
                  <a:txBody>
                    <a:bodyPr/>
                    <a:lstStyle/>
                    <a:p>
                      <a:pPr algn="ctr" fontAlgn="t"/>
                      <a:r>
                        <a:rPr lang="en-US" sz="1050" b="1" u="none" strike="noStrike">
                          <a:effectLst/>
                        </a:rPr>
                        <a:t>1.8</a:t>
                      </a:r>
                      <a:endParaRPr lang="en-US" sz="1050" b="1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2904" marR="2904" marT="2904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1" u="none" strike="noStrike">
                          <a:effectLst/>
                        </a:rPr>
                        <a:t>802.16t PAR and CSD Review and discussion</a:t>
                      </a:r>
                      <a:endParaRPr lang="en-US" sz="105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2904" marR="2904" marT="2904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1" u="none" strike="noStrike">
                          <a:effectLst/>
                        </a:rPr>
                        <a:t>Godfrey</a:t>
                      </a:r>
                      <a:endParaRPr lang="en-US" sz="105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2904" marR="2904" marT="290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1" u="none" strike="noStrike">
                          <a:effectLst/>
                        </a:rPr>
                        <a:t>60</a:t>
                      </a:r>
                      <a:endParaRPr lang="en-US" sz="105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2904" marR="2904" marT="290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1" u="none" strike="noStrike">
                          <a:effectLst/>
                        </a:rPr>
                        <a:t>4:45 PM</a:t>
                      </a:r>
                      <a:endParaRPr lang="en-US" sz="1050" b="1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2904" marR="2904" marT="290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5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04" marR="2904" marT="2904" marB="0" anchor="b"/>
                </a:tc>
                <a:extLst>
                  <a:ext uri="{0D108BD9-81ED-4DB2-BD59-A6C34878D82A}">
                    <a16:rowId xmlns:a16="http://schemas.microsoft.com/office/drawing/2014/main" val="2055505299"/>
                  </a:ext>
                </a:extLst>
              </a:tr>
              <a:tr h="155626">
                <a:tc>
                  <a:txBody>
                    <a:bodyPr/>
                    <a:lstStyle/>
                    <a:p>
                      <a:pPr algn="ctr" fontAlgn="t"/>
                      <a:r>
                        <a:rPr lang="en-US" sz="1050" b="1" u="none" strike="noStrike">
                          <a:effectLst/>
                        </a:rPr>
                        <a:t>1.9</a:t>
                      </a:r>
                      <a:endParaRPr lang="en-US" sz="1050" b="1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2904" marR="2904" marT="2904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1" u="none" strike="noStrike">
                          <a:effectLst/>
                        </a:rPr>
                        <a:t>SGIP/SEPA Wireless Characteristics Matrix </a:t>
                      </a:r>
                      <a:endParaRPr lang="en-US" sz="105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2904" marR="2904" marT="2904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1" u="none" strike="noStrike">
                          <a:effectLst/>
                        </a:rPr>
                        <a:t>Godfrey</a:t>
                      </a:r>
                      <a:endParaRPr lang="en-US" sz="105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2904" marR="2904" marT="290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1" u="none" strike="noStrike">
                          <a:effectLst/>
                        </a:rPr>
                        <a:t>15</a:t>
                      </a:r>
                      <a:endParaRPr lang="en-US" sz="105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2904" marR="2904" marT="290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1" u="none" strike="noStrike">
                          <a:effectLst/>
                        </a:rPr>
                        <a:t>5:45 PM</a:t>
                      </a:r>
                      <a:endParaRPr lang="en-US" sz="1050" b="1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2904" marR="2904" marT="290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5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04" marR="2904" marT="2904" marB="0" anchor="b"/>
                </a:tc>
                <a:extLst>
                  <a:ext uri="{0D108BD9-81ED-4DB2-BD59-A6C34878D82A}">
                    <a16:rowId xmlns:a16="http://schemas.microsoft.com/office/drawing/2014/main" val="609296847"/>
                  </a:ext>
                </a:extLst>
              </a:tr>
              <a:tr h="304988">
                <a:tc>
                  <a:txBody>
                    <a:bodyPr/>
                    <a:lstStyle/>
                    <a:p>
                      <a:pPr algn="ctr" fontAlgn="t"/>
                      <a:endParaRPr lang="en-US" sz="1050" b="1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2904" marR="2904" marT="2904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1" u="none" strike="noStrike">
                          <a:effectLst/>
                        </a:rPr>
                        <a:t>Joint Session with 802.1 on Low Latency</a:t>
                      </a:r>
                      <a:endParaRPr lang="en-US" sz="105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2904" marR="2904" marT="290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1" u="none" strike="noStrike">
                          <a:effectLst/>
                        </a:rPr>
                        <a:t>Godfrey / Farkas</a:t>
                      </a:r>
                      <a:endParaRPr lang="en-US" sz="105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2904" marR="2904" marT="290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1" u="none" strike="noStrike">
                          <a:effectLst/>
                        </a:rPr>
                        <a:t>30</a:t>
                      </a:r>
                      <a:endParaRPr lang="en-US" sz="105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2904" marR="2904" marT="290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1" u="none" strike="noStrike">
                          <a:effectLst/>
                        </a:rPr>
                        <a:t>6:00 PM</a:t>
                      </a:r>
                      <a:endParaRPr lang="en-US" sz="1050" b="1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2904" marR="2904" marT="290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1" u="none" strike="noStrike">
                          <a:effectLst/>
                        </a:rPr>
                        <a:t>Fixed Time</a:t>
                      </a:r>
                      <a:endParaRPr lang="en-US" sz="105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04" marR="2904" marT="2904" marB="0" anchor="b"/>
                </a:tc>
                <a:extLst>
                  <a:ext uri="{0D108BD9-81ED-4DB2-BD59-A6C34878D82A}">
                    <a16:rowId xmlns:a16="http://schemas.microsoft.com/office/drawing/2014/main" val="3434806621"/>
                  </a:ext>
                </a:extLst>
              </a:tr>
              <a:tr h="196580">
                <a:tc>
                  <a:txBody>
                    <a:bodyPr/>
                    <a:lstStyle/>
                    <a:p>
                      <a:pPr algn="ctr" fontAlgn="t"/>
                      <a:endParaRPr lang="en-US" sz="1050" b="1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2904" marR="2904" marT="2904" marB="0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5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04" marR="2904" marT="290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5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2904" marR="2904" marT="290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5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2904" marR="2904" marT="290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50" b="1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2904" marR="2904" marT="290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5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04" marR="2904" marT="2904" marB="0" anchor="b"/>
                </a:tc>
                <a:extLst>
                  <a:ext uri="{0D108BD9-81ED-4DB2-BD59-A6C34878D82A}">
                    <a16:rowId xmlns:a16="http://schemas.microsoft.com/office/drawing/2014/main" val="597003523"/>
                  </a:ext>
                </a:extLst>
              </a:tr>
              <a:tr h="168185">
                <a:tc>
                  <a:txBody>
                    <a:bodyPr/>
                    <a:lstStyle/>
                    <a:p>
                      <a:pPr algn="ctr" fontAlgn="t"/>
                      <a:r>
                        <a:rPr lang="en-US" sz="1050" b="1" u="none" strike="noStrike">
                          <a:effectLst/>
                        </a:rPr>
                        <a:t>2</a:t>
                      </a:r>
                      <a:endParaRPr lang="en-US" sz="1050" b="1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2904" marR="2904" marT="2904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u="none" strike="noStrike">
                          <a:effectLst/>
                        </a:rPr>
                        <a:t>Wednesday PM2 </a:t>
                      </a:r>
                      <a:endParaRPr lang="en-US" sz="1050" b="1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2904" marR="2904" marT="290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50" b="1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2904" marR="2904" marT="290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5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2904" marR="2904" marT="290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50" b="1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2904" marR="2904" marT="290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5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04" marR="2904" marT="2904" marB="0" anchor="b"/>
                </a:tc>
                <a:extLst>
                  <a:ext uri="{0D108BD9-81ED-4DB2-BD59-A6C34878D82A}">
                    <a16:rowId xmlns:a16="http://schemas.microsoft.com/office/drawing/2014/main" val="388041042"/>
                  </a:ext>
                </a:extLst>
              </a:tr>
              <a:tr h="155626"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1" u="none" strike="noStrike">
                          <a:effectLst/>
                        </a:rPr>
                        <a:t>2.1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2904" marR="2904" marT="2904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1" u="none" strike="noStrike">
                          <a:effectLst/>
                        </a:rPr>
                        <a:t>Call to Order  802.24.1 Smart Grid TG</a:t>
                      </a:r>
                      <a:endParaRPr lang="en-US" sz="105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2904" marR="2904" marT="290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1" u="none" strike="noStrike">
                          <a:effectLst/>
                        </a:rPr>
                        <a:t>Godfrey</a:t>
                      </a:r>
                      <a:endParaRPr lang="en-US" sz="105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2904" marR="2904" marT="290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1" u="none" strike="noStrike">
                          <a:effectLst/>
                        </a:rPr>
                        <a:t>0</a:t>
                      </a:r>
                      <a:endParaRPr lang="en-US" sz="105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2904" marR="2904" marT="290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1" u="none" strike="noStrike">
                          <a:effectLst/>
                        </a:rPr>
                        <a:t>4:00 PM</a:t>
                      </a:r>
                      <a:endParaRPr lang="en-US" sz="1050" b="1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2904" marR="2904" marT="290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5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04" marR="2904" marT="2904" marB="0" anchor="b"/>
                </a:tc>
                <a:extLst>
                  <a:ext uri="{0D108BD9-81ED-4DB2-BD59-A6C34878D82A}">
                    <a16:rowId xmlns:a16="http://schemas.microsoft.com/office/drawing/2014/main" val="1670948487"/>
                  </a:ext>
                </a:extLst>
              </a:tr>
              <a:tr h="155626"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1" u="none" strike="noStrike">
                          <a:effectLst/>
                        </a:rPr>
                        <a:t>2.2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2904" marR="2904" marT="2904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FR" sz="1050" b="1" u="none" strike="noStrike">
                          <a:effectLst/>
                        </a:rPr>
                        <a:t>802.16t PAR and CSD Comment Responses</a:t>
                      </a:r>
                      <a:endParaRPr lang="fr-FR" sz="105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2904" marR="2904" marT="2904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1" u="none" strike="noStrike">
                          <a:effectLst/>
                        </a:rPr>
                        <a:t>Godfrey</a:t>
                      </a:r>
                      <a:endParaRPr lang="en-US" sz="105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2904" marR="2904" marT="290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1" u="none" strike="noStrike">
                          <a:effectLst/>
                        </a:rPr>
                        <a:t>60</a:t>
                      </a:r>
                      <a:endParaRPr lang="en-US" sz="105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2904" marR="2904" marT="290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1" u="none" strike="noStrike">
                          <a:effectLst/>
                        </a:rPr>
                        <a:t>4:00 PM</a:t>
                      </a:r>
                      <a:endParaRPr lang="en-US" sz="1050" b="1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2904" marR="2904" marT="290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5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04" marR="2904" marT="2904" marB="0" anchor="b"/>
                </a:tc>
                <a:extLst>
                  <a:ext uri="{0D108BD9-81ED-4DB2-BD59-A6C34878D82A}">
                    <a16:rowId xmlns:a16="http://schemas.microsoft.com/office/drawing/2014/main" val="3291881873"/>
                  </a:ext>
                </a:extLst>
              </a:tr>
              <a:tr h="155626"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1" u="none" strike="noStrike">
                          <a:effectLst/>
                        </a:rPr>
                        <a:t>2.3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2904" marR="2904" marT="2904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1" u="none" strike="noStrike">
                          <a:effectLst/>
                        </a:rPr>
                        <a:t>Call to Order  802.24.2 TG</a:t>
                      </a:r>
                      <a:endParaRPr lang="en-US" sz="105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2904" marR="2904" marT="290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1" u="none" strike="noStrike">
                          <a:effectLst/>
                        </a:rPr>
                        <a:t>DiMinico</a:t>
                      </a:r>
                      <a:endParaRPr lang="en-US" sz="105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2904" marR="2904" marT="290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1" u="none" strike="noStrike">
                          <a:effectLst/>
                        </a:rPr>
                        <a:t>0</a:t>
                      </a:r>
                      <a:endParaRPr lang="en-US" sz="105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2904" marR="2904" marT="290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1" u="none" strike="noStrike">
                          <a:effectLst/>
                        </a:rPr>
                        <a:t>5:00 PM</a:t>
                      </a:r>
                      <a:endParaRPr lang="en-US" sz="1050" b="1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2904" marR="2904" marT="290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5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04" marR="2904" marT="2904" marB="0" anchor="b"/>
                </a:tc>
                <a:extLst>
                  <a:ext uri="{0D108BD9-81ED-4DB2-BD59-A6C34878D82A}">
                    <a16:rowId xmlns:a16="http://schemas.microsoft.com/office/drawing/2014/main" val="1674729368"/>
                  </a:ext>
                </a:extLst>
              </a:tr>
              <a:tr h="155626"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1" u="none" strike="noStrike">
                          <a:effectLst/>
                        </a:rPr>
                        <a:t>2.4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2904" marR="2904" marT="2904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1" u="none" strike="noStrike">
                          <a:effectLst/>
                        </a:rPr>
                        <a:t>802.24.2 Liaison Coordinator's Report and Update</a:t>
                      </a:r>
                      <a:endParaRPr lang="en-US" sz="105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2904" marR="2904" marT="290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1" u="none" strike="noStrike">
                          <a:effectLst/>
                        </a:rPr>
                        <a:t>DiMinico</a:t>
                      </a:r>
                      <a:endParaRPr lang="en-US" sz="105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2904" marR="2904" marT="290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1" u="none" strike="noStrike">
                          <a:effectLst/>
                        </a:rPr>
                        <a:t>10</a:t>
                      </a:r>
                      <a:endParaRPr lang="en-US" sz="105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2904" marR="2904" marT="290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1" u="none" strike="noStrike">
                          <a:effectLst/>
                        </a:rPr>
                        <a:t>5:00 PM</a:t>
                      </a:r>
                      <a:endParaRPr lang="en-US" sz="1050" b="1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2904" marR="2904" marT="290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5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04" marR="2904" marT="2904" marB="0" anchor="b"/>
                </a:tc>
                <a:extLst>
                  <a:ext uri="{0D108BD9-81ED-4DB2-BD59-A6C34878D82A}">
                    <a16:rowId xmlns:a16="http://schemas.microsoft.com/office/drawing/2014/main" val="2172158698"/>
                  </a:ext>
                </a:extLst>
              </a:tr>
              <a:tr h="155626"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1" u="none" strike="noStrike">
                          <a:effectLst/>
                        </a:rPr>
                        <a:t>2.5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2904" marR="2904" marT="2904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1" u="none" strike="noStrike">
                          <a:effectLst/>
                        </a:rPr>
                        <a:t>Review of IoT white paper development, expanding scope and participation</a:t>
                      </a:r>
                      <a:endParaRPr lang="en-US" sz="105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2904" marR="2904" marT="290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1" u="none" strike="noStrike">
                          <a:effectLst/>
                        </a:rPr>
                        <a:t>DiMinico</a:t>
                      </a:r>
                      <a:endParaRPr lang="en-US" sz="105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2904" marR="2904" marT="290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1" u="none" strike="noStrike">
                          <a:effectLst/>
                        </a:rPr>
                        <a:t>15</a:t>
                      </a:r>
                      <a:endParaRPr lang="en-US" sz="105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2904" marR="2904" marT="290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1" u="none" strike="noStrike">
                          <a:effectLst/>
                        </a:rPr>
                        <a:t>5:10 PM</a:t>
                      </a:r>
                      <a:endParaRPr lang="en-US" sz="1050" b="1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2904" marR="2904" marT="290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5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04" marR="2904" marT="2904" marB="0" anchor="b"/>
                </a:tc>
                <a:extLst>
                  <a:ext uri="{0D108BD9-81ED-4DB2-BD59-A6C34878D82A}">
                    <a16:rowId xmlns:a16="http://schemas.microsoft.com/office/drawing/2014/main" val="2277893170"/>
                  </a:ext>
                </a:extLst>
              </a:tr>
              <a:tr h="155626"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1" u="none" strike="noStrike">
                          <a:effectLst/>
                        </a:rPr>
                        <a:t>2.6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2904" marR="2904" marT="2904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1" u="none" strike="noStrike">
                          <a:effectLst/>
                        </a:rPr>
                        <a:t>P2413 Liaison report / Update</a:t>
                      </a:r>
                      <a:endParaRPr lang="en-US" sz="105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2904" marR="2904" marT="2904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1" u="none" strike="noStrike">
                          <a:effectLst/>
                        </a:rPr>
                        <a:t>Winkel</a:t>
                      </a:r>
                      <a:endParaRPr lang="en-US" sz="105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2904" marR="2904" marT="290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1" u="none" strike="noStrike">
                          <a:effectLst/>
                        </a:rPr>
                        <a:t>15</a:t>
                      </a:r>
                      <a:endParaRPr lang="en-US" sz="105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2904" marR="2904" marT="290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1" u="none" strike="noStrike">
                          <a:effectLst/>
                        </a:rPr>
                        <a:t>5:25 PM</a:t>
                      </a:r>
                      <a:endParaRPr lang="en-US" sz="1050" b="1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2904" marR="2904" marT="290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5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04" marR="2904" marT="2904" marB="0" anchor="b"/>
                </a:tc>
                <a:extLst>
                  <a:ext uri="{0D108BD9-81ED-4DB2-BD59-A6C34878D82A}">
                    <a16:rowId xmlns:a16="http://schemas.microsoft.com/office/drawing/2014/main" val="4204817048"/>
                  </a:ext>
                </a:extLst>
              </a:tr>
              <a:tr h="155626"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1" u="none" strike="noStrike">
                          <a:effectLst/>
                        </a:rPr>
                        <a:t>2.7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2904" marR="2904" marT="2904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1" u="none" strike="noStrike">
                          <a:effectLst/>
                        </a:rPr>
                        <a:t>Recess</a:t>
                      </a:r>
                      <a:endParaRPr lang="en-US" sz="105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2904" marR="2904" marT="290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1" u="none" strike="noStrike">
                          <a:effectLst/>
                        </a:rPr>
                        <a:t>Godfrey</a:t>
                      </a:r>
                      <a:endParaRPr lang="en-US" sz="105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2904" marR="2904" marT="2904" marB="0" anchor="b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50" b="1" u="none" strike="noStrike">
                          <a:effectLst/>
                        </a:rPr>
                        <a:t>0</a:t>
                      </a:r>
                      <a:endParaRPr lang="en-US" sz="105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2904" marR="2904" marT="2904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1" u="none" strike="noStrike">
                          <a:effectLst/>
                        </a:rPr>
                        <a:t>5:40 PM</a:t>
                      </a:r>
                      <a:endParaRPr lang="en-US" sz="1050" b="1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2904" marR="2904" marT="290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5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04" marR="2904" marT="2904" marB="0" anchor="b"/>
                </a:tc>
                <a:extLst>
                  <a:ext uri="{0D108BD9-81ED-4DB2-BD59-A6C34878D82A}">
                    <a16:rowId xmlns:a16="http://schemas.microsoft.com/office/drawing/2014/main" val="2115357374"/>
                  </a:ext>
                </a:extLst>
              </a:tr>
              <a:tr h="155626">
                <a:tc>
                  <a:txBody>
                    <a:bodyPr/>
                    <a:lstStyle/>
                    <a:p>
                      <a:pPr algn="ctr" fontAlgn="t"/>
                      <a:endParaRPr lang="en-US" sz="105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04" marR="2904" marT="2904" marB="0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5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04" marR="2904" marT="290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5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04" marR="2904" marT="290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5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2904" marR="2904" marT="290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5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04" marR="2904" marT="290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5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04" marR="2904" marT="2904" marB="0" anchor="b"/>
                </a:tc>
                <a:extLst>
                  <a:ext uri="{0D108BD9-81ED-4DB2-BD59-A6C34878D82A}">
                    <a16:rowId xmlns:a16="http://schemas.microsoft.com/office/drawing/2014/main" val="6722045"/>
                  </a:ext>
                </a:extLst>
              </a:tr>
              <a:tr h="155626">
                <a:tc>
                  <a:txBody>
                    <a:bodyPr/>
                    <a:lstStyle/>
                    <a:p>
                      <a:pPr algn="ctr" fontAlgn="b"/>
                      <a:endParaRPr lang="en-US" sz="105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04" marR="2904" marT="290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5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2904" marR="2904" marT="290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5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2904" marR="2904" marT="290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5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2904" marR="2904" marT="290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5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04" marR="2904" marT="290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5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04" marR="2904" marT="2904" marB="0" anchor="b"/>
                </a:tc>
                <a:extLst>
                  <a:ext uri="{0D108BD9-81ED-4DB2-BD59-A6C34878D82A}">
                    <a16:rowId xmlns:a16="http://schemas.microsoft.com/office/drawing/2014/main" val="228221632"/>
                  </a:ext>
                </a:extLst>
              </a:tr>
              <a:tr h="168185">
                <a:tc>
                  <a:txBody>
                    <a:bodyPr/>
                    <a:lstStyle/>
                    <a:p>
                      <a:pPr algn="ctr" fontAlgn="t"/>
                      <a:r>
                        <a:rPr lang="en-US" sz="1050" b="1" u="none" strike="noStrike">
                          <a:effectLst/>
                        </a:rPr>
                        <a:t>3</a:t>
                      </a:r>
                      <a:endParaRPr lang="en-US" sz="1050" b="1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2904" marR="2904" marT="2904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u="none" strike="noStrike">
                          <a:effectLst/>
                        </a:rPr>
                        <a:t>Thursday PM1 </a:t>
                      </a:r>
                      <a:endParaRPr lang="en-US" sz="1050" b="1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2904" marR="2904" marT="290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50" b="1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2904" marR="2904" marT="290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5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2904" marR="2904" marT="290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50" b="1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2904" marR="2904" marT="290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5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04" marR="2904" marT="2904" marB="0" anchor="b"/>
                </a:tc>
                <a:extLst>
                  <a:ext uri="{0D108BD9-81ED-4DB2-BD59-A6C34878D82A}">
                    <a16:rowId xmlns:a16="http://schemas.microsoft.com/office/drawing/2014/main" val="1908062999"/>
                  </a:ext>
                </a:extLst>
              </a:tr>
              <a:tr h="155626"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1" u="none" strike="noStrike">
                          <a:effectLst/>
                        </a:rPr>
                        <a:t>3.1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2904" marR="2904" marT="2904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1" u="none" strike="noStrike">
                          <a:effectLst/>
                        </a:rPr>
                        <a:t>Call to Order  802.24 TAG</a:t>
                      </a:r>
                      <a:endParaRPr lang="en-US" sz="105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2904" marR="2904" marT="290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1" u="none" strike="noStrike">
                          <a:effectLst/>
                        </a:rPr>
                        <a:t>Godfrey</a:t>
                      </a:r>
                      <a:endParaRPr lang="en-US" sz="105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2904" marR="2904" marT="290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1" u="none" strike="noStrike">
                          <a:effectLst/>
                        </a:rPr>
                        <a:t>0</a:t>
                      </a:r>
                      <a:endParaRPr lang="en-US" sz="105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2904" marR="2904" marT="290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1" u="none" strike="noStrike">
                          <a:effectLst/>
                        </a:rPr>
                        <a:t>1:30 PM</a:t>
                      </a:r>
                      <a:endParaRPr lang="en-US" sz="1050" b="1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2904" marR="2904" marT="290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5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04" marR="2904" marT="2904" marB="0" anchor="b"/>
                </a:tc>
                <a:extLst>
                  <a:ext uri="{0D108BD9-81ED-4DB2-BD59-A6C34878D82A}">
                    <a16:rowId xmlns:a16="http://schemas.microsoft.com/office/drawing/2014/main" val="334461621"/>
                  </a:ext>
                </a:extLst>
              </a:tr>
              <a:tr h="304988"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1" u="none" strike="noStrike">
                          <a:effectLst/>
                        </a:rPr>
                        <a:t>3.2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2904" marR="2904" marT="2904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1" u="none" strike="noStrike">
                          <a:effectLst/>
                        </a:rPr>
                        <a:t>Low Latency White Paper</a:t>
                      </a:r>
                      <a:endParaRPr lang="en-US" sz="105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2904" marR="2904" marT="2904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1" u="none" strike="noStrike">
                          <a:effectLst/>
                        </a:rPr>
                        <a:t>Holland / Seo</a:t>
                      </a:r>
                      <a:endParaRPr lang="en-US" sz="105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2904" marR="2904" marT="290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1" u="none" strike="noStrike">
                          <a:effectLst/>
                        </a:rPr>
                        <a:t>60</a:t>
                      </a:r>
                      <a:endParaRPr lang="en-US" sz="105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2904" marR="2904" marT="290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1" u="none" strike="noStrike">
                          <a:effectLst/>
                        </a:rPr>
                        <a:t>1:30 PM</a:t>
                      </a:r>
                      <a:endParaRPr lang="en-US" sz="1050" b="1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2904" marR="2904" marT="290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5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04" marR="2904" marT="2904" marB="0" anchor="b"/>
                </a:tc>
                <a:extLst>
                  <a:ext uri="{0D108BD9-81ED-4DB2-BD59-A6C34878D82A}">
                    <a16:rowId xmlns:a16="http://schemas.microsoft.com/office/drawing/2014/main" val="1257839471"/>
                  </a:ext>
                </a:extLst>
              </a:tr>
              <a:tr h="304988"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1" u="none" strike="noStrike">
                          <a:effectLst/>
                        </a:rPr>
                        <a:t>3.3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2904" marR="2904" marT="2904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1" u="none" strike="noStrike">
                          <a:effectLst/>
                        </a:rPr>
                        <a:t>"IEEE 802 Solutions for Vertical Applications" White Paper</a:t>
                      </a:r>
                      <a:endParaRPr lang="en-US" sz="105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2904" marR="2904" marT="2904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1" u="none" strike="noStrike" dirty="0">
                          <a:effectLst/>
                        </a:rPr>
                        <a:t>Godfrey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2904" marR="2904" marT="290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1" u="none" strike="noStrike">
                          <a:effectLst/>
                        </a:rPr>
                        <a:t>40</a:t>
                      </a:r>
                      <a:endParaRPr lang="en-US" sz="105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2904" marR="2904" marT="290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1" u="none" strike="noStrike">
                          <a:effectLst/>
                        </a:rPr>
                        <a:t>2:30 PM</a:t>
                      </a:r>
                      <a:endParaRPr lang="en-US" sz="1050" b="1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2904" marR="2904" marT="290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5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04" marR="2904" marT="2904" marB="0" anchor="b"/>
                </a:tc>
                <a:extLst>
                  <a:ext uri="{0D108BD9-81ED-4DB2-BD59-A6C34878D82A}">
                    <a16:rowId xmlns:a16="http://schemas.microsoft.com/office/drawing/2014/main" val="1121356675"/>
                  </a:ext>
                </a:extLst>
              </a:tr>
              <a:tr h="304988"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1" u="none" strike="noStrike">
                          <a:effectLst/>
                        </a:rPr>
                        <a:t>3.4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2904" marR="2904" marT="2904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1" u="none" strike="noStrike" dirty="0">
                          <a:effectLst/>
                        </a:rPr>
                        <a:t>Whitepaper/document for application-specific use cases of Sub 1GHz standards 802.15.4g and 802.11ah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2904" marR="2904" marT="2904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1" u="none" strike="noStrike">
                          <a:effectLst/>
                        </a:rPr>
                        <a:t>Godfrey/Rolfe</a:t>
                      </a:r>
                      <a:endParaRPr lang="en-US" sz="105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2904" marR="2904" marT="290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1" u="none" strike="noStrike">
                          <a:effectLst/>
                        </a:rPr>
                        <a:t>10</a:t>
                      </a:r>
                      <a:endParaRPr lang="en-US" sz="105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2904" marR="2904" marT="290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1" u="none" strike="noStrike">
                          <a:effectLst/>
                        </a:rPr>
                        <a:t>3:10 PM</a:t>
                      </a:r>
                      <a:endParaRPr lang="en-US" sz="1050" b="1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2904" marR="2904" marT="290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5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04" marR="2904" marT="2904" marB="0" anchor="b"/>
                </a:tc>
                <a:extLst>
                  <a:ext uri="{0D108BD9-81ED-4DB2-BD59-A6C34878D82A}">
                    <a16:rowId xmlns:a16="http://schemas.microsoft.com/office/drawing/2014/main" val="1564905009"/>
                  </a:ext>
                </a:extLst>
              </a:tr>
              <a:tr h="155626"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1" u="none" strike="noStrike">
                          <a:effectLst/>
                        </a:rPr>
                        <a:t>3.5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2904" marR="2904" marT="2904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1" u="none" strike="noStrike">
                          <a:effectLst/>
                        </a:rPr>
                        <a:t>802.24 New Action Items, New Activities, AOB</a:t>
                      </a:r>
                      <a:endParaRPr lang="en-US" sz="105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2904" marR="2904" marT="290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1" u="none" strike="noStrike">
                          <a:effectLst/>
                        </a:rPr>
                        <a:t>Godfrey</a:t>
                      </a:r>
                      <a:endParaRPr lang="en-US" sz="105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2904" marR="2904" marT="290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1" u="none" strike="noStrike">
                          <a:effectLst/>
                        </a:rPr>
                        <a:t>10</a:t>
                      </a:r>
                      <a:endParaRPr lang="en-US" sz="105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2904" marR="2904" marT="290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1" u="none" strike="noStrike">
                          <a:effectLst/>
                        </a:rPr>
                        <a:t>3:20 PM</a:t>
                      </a:r>
                      <a:endParaRPr lang="en-US" sz="1050" b="1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2904" marR="2904" marT="290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5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04" marR="2904" marT="2904" marB="0" anchor="b"/>
                </a:tc>
                <a:extLst>
                  <a:ext uri="{0D108BD9-81ED-4DB2-BD59-A6C34878D82A}">
                    <a16:rowId xmlns:a16="http://schemas.microsoft.com/office/drawing/2014/main" val="271537026"/>
                  </a:ext>
                </a:extLst>
              </a:tr>
              <a:tr h="155626"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1" u="none" strike="noStrike">
                          <a:effectLst/>
                        </a:rPr>
                        <a:t>3.6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2904" marR="2904" marT="2904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1" u="none" strike="noStrike" dirty="0">
                          <a:effectLst/>
                        </a:rPr>
                        <a:t>Adjourn 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2904" marR="2904" marT="290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1" u="none" strike="noStrike">
                          <a:effectLst/>
                        </a:rPr>
                        <a:t>Godfrey</a:t>
                      </a:r>
                      <a:endParaRPr lang="en-US" sz="105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2904" marR="2904" marT="2904" marB="0" anchor="b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50" b="1" u="none" strike="noStrike">
                          <a:effectLst/>
                        </a:rPr>
                        <a:t>0</a:t>
                      </a:r>
                      <a:endParaRPr lang="en-US" sz="105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2904" marR="2904" marT="2904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1" u="none" strike="noStrike">
                          <a:effectLst/>
                        </a:rPr>
                        <a:t>3:30 PM</a:t>
                      </a:r>
                      <a:endParaRPr lang="en-US" sz="1050" b="1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2904" marR="2904" marT="290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04" marR="2904" marT="2904" marB="0" anchor="b"/>
                </a:tc>
                <a:extLst>
                  <a:ext uri="{0D108BD9-81ED-4DB2-BD59-A6C34878D82A}">
                    <a16:rowId xmlns:a16="http://schemas.microsoft.com/office/drawing/2014/main" val="28091277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554155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802.24 TAG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828800"/>
            <a:ext cx="10566400" cy="4114800"/>
          </a:xfrm>
        </p:spPr>
        <p:txBody>
          <a:bodyPr>
            <a:normAutofit fontScale="85000" lnSpcReduction="20000"/>
          </a:bodyPr>
          <a:lstStyle/>
          <a:p>
            <a:endParaRPr lang="en-US" dirty="0"/>
          </a:p>
          <a:p>
            <a:r>
              <a:rPr lang="en-US" dirty="0"/>
              <a:t>Approve September TAG minutes</a:t>
            </a:r>
          </a:p>
          <a:p>
            <a:pPr lvl="1"/>
            <a:r>
              <a:rPr lang="en-US" dirty="0"/>
              <a:t>802.24-19-27r0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Teleconference Minutes</a:t>
            </a:r>
          </a:p>
          <a:p>
            <a:pPr lvl="2"/>
            <a:r>
              <a:rPr lang="en-US" dirty="0"/>
              <a:t>802.24-19-0028r0	Minutes of October 1 Teleconference</a:t>
            </a:r>
          </a:p>
          <a:p>
            <a:pPr lvl="2"/>
            <a:endParaRPr lang="en-US" dirty="0"/>
          </a:p>
          <a:p>
            <a:pPr lvl="1"/>
            <a:r>
              <a:rPr lang="en-US" dirty="0"/>
              <a:t>Approved with unanimous consent</a:t>
            </a:r>
          </a:p>
          <a:p>
            <a:pPr lvl="1"/>
            <a:endParaRPr lang="en-US" dirty="0"/>
          </a:p>
          <a:p>
            <a:r>
              <a:rPr lang="en-US" dirty="0"/>
              <a:t>TAG Action Items from September:</a:t>
            </a:r>
          </a:p>
          <a:p>
            <a:pPr lvl="1"/>
            <a:r>
              <a:rPr lang="en-US" dirty="0"/>
              <a:t>none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5930398" y="6475413"/>
            <a:ext cx="432811" cy="184666"/>
          </a:xfrm>
        </p:spPr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476171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85800"/>
            <a:ext cx="10363200" cy="682174"/>
          </a:xfrm>
        </p:spPr>
        <p:txBody>
          <a:bodyPr/>
          <a:lstStyle/>
          <a:p>
            <a:r>
              <a:rPr lang="en-US" dirty="0"/>
              <a:t>TSN White Paper - </a:t>
            </a:r>
            <a:r>
              <a:rPr lang="en-US" sz="2000" dirty="0">
                <a:hlinkClick r:id="rId2"/>
              </a:rPr>
              <a:t>https://ieeexplore.ieee.org/abstract/document/8870295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981200"/>
            <a:ext cx="3200400" cy="4114800"/>
          </a:xfrm>
        </p:spPr>
        <p:txBody>
          <a:bodyPr/>
          <a:lstStyle/>
          <a:p>
            <a:r>
              <a:rPr lang="en-US" dirty="0"/>
              <a:t>Published</a:t>
            </a:r>
            <a:br>
              <a:rPr lang="en-US" dirty="0"/>
            </a:br>
            <a:r>
              <a:rPr lang="en-US" dirty="0"/>
              <a:t>October 16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5</a:t>
            </a:fld>
            <a:endParaRPr lang="en-US" alt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CA0EDA0F-E902-410B-BF87-352C6D1D9B7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91000" y="1344979"/>
            <a:ext cx="7934726" cy="51304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8273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211DC3-D0B7-46F3-AA2D-4A0A21B897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Liaison Review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FBFB69-2387-49A0-A9B5-4BD601FC99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P2413				Ludwig Winkel</a:t>
            </a:r>
          </a:p>
          <a:p>
            <a:r>
              <a:rPr lang="en-US" sz="2400" dirty="0"/>
              <a:t>ATIS TOPS 			Farrokh </a:t>
            </a:r>
            <a:r>
              <a:rPr lang="en-US" sz="2400" dirty="0" err="1"/>
              <a:t>Khatibi</a:t>
            </a:r>
            <a:endParaRPr lang="en-US" sz="2400" dirty="0"/>
          </a:p>
          <a:p>
            <a:r>
              <a:rPr lang="en-US" sz="2400" dirty="0"/>
              <a:t>Wi-Fi Alliance (Informal)		Alan Berkema</a:t>
            </a:r>
          </a:p>
          <a:p>
            <a:r>
              <a:rPr lang="en-US" sz="2400" dirty="0"/>
              <a:t>IEC SEG8	 			Patrick Wetterwald   (concluding)</a:t>
            </a:r>
          </a:p>
          <a:p>
            <a:r>
              <a:rPr lang="en-US" sz="2400" dirty="0"/>
              <a:t>IEEE PSCC TF S6		Marc Lacroix</a:t>
            </a:r>
          </a:p>
          <a:p>
            <a:r>
              <a:rPr lang="en-US" sz="2400" dirty="0"/>
              <a:t>IEEE P2030.5			Bob </a:t>
            </a:r>
            <a:r>
              <a:rPr lang="en-US" sz="2400" dirty="0" err="1"/>
              <a:t>Heile</a:t>
            </a:r>
            <a:endParaRPr lang="en-US" sz="2400" dirty="0"/>
          </a:p>
          <a:p>
            <a:r>
              <a:rPr lang="en-US" sz="2400" dirty="0"/>
              <a:t>Industrial Internet Consortium	Wael Diab (status?)  assign to Chris D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11074C8-E6EE-4E6A-85A6-1946973298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D85F0CE-BE1D-4DB7-92D4-80CD70EB12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583192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46E2C6-778F-4691-A973-90EEFA56E2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ATIS Liaison – IoT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7B9AE9-9537-4452-948C-1BE9C9BCD2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981200"/>
            <a:ext cx="10820400" cy="4114800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802.24 contributed to this document</a:t>
            </a:r>
          </a:p>
          <a:p>
            <a:endParaRPr lang="en-US" dirty="0"/>
          </a:p>
          <a:p>
            <a:r>
              <a:rPr lang="en-US" dirty="0"/>
              <a:t>ATIS welcomes comments and feedback on the final </a:t>
            </a:r>
            <a:r>
              <a:rPr lang="en-US" u="sng" dirty="0">
                <a:hlinkClick r:id="rId2"/>
              </a:rPr>
              <a:t>https://access.atis.org/apps/group_public/download.php/49200/ATIS-I-0000075.pdf</a:t>
            </a:r>
            <a:endParaRPr lang="en-US" u="sng" dirty="0"/>
          </a:p>
          <a:p>
            <a:endParaRPr lang="en-US" u="sng" dirty="0"/>
          </a:p>
          <a:p>
            <a:r>
              <a:rPr lang="en-US" dirty="0"/>
              <a:t>Initial observations</a:t>
            </a:r>
          </a:p>
          <a:p>
            <a:pPr lvl="1"/>
            <a:r>
              <a:rPr lang="en-US" dirty="0"/>
              <a:t>Almost entirely 3GPP focused – not surprising given that ATIS is an organizational partner of 3GPP </a:t>
            </a:r>
          </a:p>
          <a:p>
            <a:pPr lvl="1"/>
            <a:r>
              <a:rPr lang="en-US" dirty="0"/>
              <a:t>The terms “IEEE” and “802” do not appear anywhere in the document</a:t>
            </a:r>
          </a:p>
          <a:p>
            <a:pPr lvl="1"/>
            <a:r>
              <a:rPr lang="en-US" dirty="0"/>
              <a:t>Wi-Fi is mentioned. Wi-SUN is not. </a:t>
            </a:r>
          </a:p>
          <a:p>
            <a:endParaRPr lang="en-US" dirty="0"/>
          </a:p>
          <a:p>
            <a:r>
              <a:rPr lang="en-US" dirty="0"/>
              <a:t>Note the final title: </a:t>
            </a:r>
          </a:p>
          <a:p>
            <a:pPr lvl="1"/>
            <a:r>
              <a:rPr lang="en-US" dirty="0"/>
              <a:t>IOT Categorization: Exploring the Need for Standardizing Additional Network Slices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C436379-8EAE-40D3-B982-EFB69B9EAE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57D2378-72F1-4E31-B753-BEF1E9900B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495216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3D21F0-3F01-42DB-B4FF-34D64A9682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ATIS: IOT Categorization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C418D3-F887-4745-BF1D-8BCA904ABC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52600"/>
            <a:ext cx="4886324" cy="4419600"/>
          </a:xfrm>
        </p:spPr>
        <p:txBody>
          <a:bodyPr/>
          <a:lstStyle/>
          <a:p>
            <a:r>
              <a:rPr lang="en-US" dirty="0"/>
              <a:t>New Slice Proposed:</a:t>
            </a:r>
          </a:p>
          <a:p>
            <a:pPr lvl="1"/>
            <a:r>
              <a:rPr lang="en-US" dirty="0"/>
              <a:t>Sounds like 802.1 TSN?</a:t>
            </a:r>
          </a:p>
          <a:p>
            <a:pPr lvl="1"/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1521EB7-4823-49D8-8A30-D7C18921AC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69CCAD7-DCDD-4D5A-A39E-021E383BE5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8</a:t>
            </a:fld>
            <a:endParaRPr lang="en-US" alt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DA70E37-DB63-4819-8046-46B46D4C6D0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43524" y="1666159"/>
            <a:ext cx="6181725" cy="886378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AA7C9499-98EE-4D3C-A688-B4798519632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57800" y="2278570"/>
            <a:ext cx="6353174" cy="41924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84534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9B50F3-8919-47E1-A91D-D3AEE58B25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Licensed Narrowband Amendment 802.16t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6FA3A4-B02D-4A4B-B430-2185608742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Discussion on comments received from 802.11 </a:t>
            </a:r>
          </a:p>
          <a:p>
            <a:pPr lvl="1"/>
            <a:r>
              <a:rPr lang="en-US" dirty="0"/>
              <a:t>Document 802.24-19-0035r0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529B9C3-CC1A-4D1F-99BE-C32E0178457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auto">
          <a:xfrm>
            <a:off x="10186988" y="6475413"/>
            <a:ext cx="1204912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GB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en-GB"/>
              <a:t>Tim Godfrey, EPRI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863862E-F15E-4662-A8AF-F6ED9C804C0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0CE1B40-7737-4184-A389-A2739479027B}" type="slidenum">
              <a:rPr lang="en-GB" altLang="en-US" smtClean="0"/>
              <a:pPr>
                <a:defRPr/>
              </a:pPr>
              <a:t>9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43314735"/>
      </p:ext>
    </p:extLst>
  </p:cSld>
  <p:clrMapOvr>
    <a:masterClrMapping/>
  </p:clrMapOvr>
</p:sld>
</file>

<file path=ppt/theme/theme1.xml><?xml version="1.0" encoding="utf-8"?>
<a:theme xmlns:a="http://schemas.openxmlformats.org/drawingml/2006/main" name="802-24-Theme1">
  <a:themeElements>
    <a:clrScheme name="Office Theme 7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3399FF"/>
      </a:accent1>
      <a:accent2>
        <a:srgbClr val="99FFCC"/>
      </a:accent2>
      <a:accent3>
        <a:srgbClr val="FFFFFF"/>
      </a:accent3>
      <a:accent4>
        <a:srgbClr val="000000"/>
      </a:accent4>
      <a:accent5>
        <a:srgbClr val="ADCAFF"/>
      </a:accent5>
      <a:accent6>
        <a:srgbClr val="8AE7B9"/>
      </a:accent6>
      <a:hlink>
        <a:srgbClr val="CC00CC"/>
      </a:hlink>
      <a:folHlink>
        <a:srgbClr val="B2B2B2"/>
      </a:folHlink>
    </a:clrScheme>
    <a:fontScheme name="Office Theme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24-Theme1" id="{71AA4CE9-9702-411B-A30F-4CFFB88909A4}" vid="{122AA4A9-5C12-4562-9898-C2882640591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802-24-Theme1</Template>
  <TotalTime>41558</TotalTime>
  <Words>1427</Words>
  <Application>Microsoft Office PowerPoint</Application>
  <PresentationFormat>Widescreen</PresentationFormat>
  <Paragraphs>339</Paragraphs>
  <Slides>22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8" baseType="lpstr">
      <vt:lpstr>Arial</vt:lpstr>
      <vt:lpstr>Arial1</vt:lpstr>
      <vt:lpstr>Calibri</vt:lpstr>
      <vt:lpstr>Times New Roman</vt:lpstr>
      <vt:lpstr>Times New Roman1</vt:lpstr>
      <vt:lpstr>802-24-Theme1</vt:lpstr>
      <vt:lpstr>802.24 Vertical Applications TAG Closing Report</vt:lpstr>
      <vt:lpstr>802.24 Overview</vt:lpstr>
      <vt:lpstr>PowerPoint Presentation</vt:lpstr>
      <vt:lpstr>802.24 TAG</vt:lpstr>
      <vt:lpstr>TSN White Paper - https://ieeexplore.ieee.org/abstract/document/8870295</vt:lpstr>
      <vt:lpstr>Liaison Review</vt:lpstr>
      <vt:lpstr>ATIS Liaison – IoT </vt:lpstr>
      <vt:lpstr>ATIS: IOT Categorization</vt:lpstr>
      <vt:lpstr>Licensed Narrowband Amendment 802.16t</vt:lpstr>
      <vt:lpstr>SEPA request for update to Wireless Matrix</vt:lpstr>
      <vt:lpstr>Licensed Narrowband Amendment 802.16t</vt:lpstr>
      <vt:lpstr>802.24 Motion to approve PAR Comment Responses</vt:lpstr>
      <vt:lpstr>802.24 Motion to recommend 802.15 approve PAR/CSD Comment Responses</vt:lpstr>
      <vt:lpstr>802.24 Motion to approve P802.16t PAR and CSD</vt:lpstr>
      <vt:lpstr>802.24 Motion to recommend 802.15 approval of  P802.16t PAR and CSD</vt:lpstr>
      <vt:lpstr>January Meeting Planning for 802.16t Project</vt:lpstr>
      <vt:lpstr>802.24.2 IoT TG: Single Pair Ethernet white paper</vt:lpstr>
      <vt:lpstr>“Low latency” White Paper</vt:lpstr>
      <vt:lpstr>“Low latency” White Paper</vt:lpstr>
      <vt:lpstr>"IEEE 802 Solutions for Vertical Applications"</vt:lpstr>
      <vt:lpstr>2020 Future TAG Activity Planning</vt:lpstr>
      <vt:lpstr>802.24 TAG closing</vt:lpstr>
    </vt:vector>
  </TitlesOfParts>
  <Company>EPRI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802.24 Opening Report</dc:title>
  <dc:subject>802.24 Opening Report</dc:subject>
  <dc:creator>Godfrey, Tim</dc:creator>
  <cp:keywords/>
  <dc:description>&lt;doc#&gt;</dc:description>
  <cp:lastModifiedBy>Godfrey, Tim</cp:lastModifiedBy>
  <cp:revision>786</cp:revision>
  <cp:lastPrinted>1998-02-10T13:28:06Z</cp:lastPrinted>
  <dcterms:created xsi:type="dcterms:W3CDTF">2015-05-13T21:49:41Z</dcterms:created>
  <dcterms:modified xsi:type="dcterms:W3CDTF">2019-11-15T03:28:23Z</dcterms:modified>
</cp:coreProperties>
</file>