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31" r:id="rId2"/>
    <p:sldId id="423" r:id="rId3"/>
    <p:sldId id="408" r:id="rId4"/>
    <p:sldId id="424" r:id="rId5"/>
    <p:sldId id="427" r:id="rId6"/>
    <p:sldId id="426" r:id="rId7"/>
    <p:sldId id="425" r:id="rId8"/>
    <p:sldId id="429" r:id="rId9"/>
    <p:sldId id="428" r:id="rId10"/>
    <p:sldId id="431" r:id="rId11"/>
    <p:sldId id="432" r:id="rId12"/>
    <p:sldId id="433" r:id="rId13"/>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FF85"/>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36" autoAdjust="0"/>
    <p:restoredTop sz="96548" autoAdjust="0"/>
  </p:normalViewPr>
  <p:slideViewPr>
    <p:cSldViewPr>
      <p:cViewPr varScale="1">
        <p:scale>
          <a:sx n="122" d="100"/>
          <a:sy n="122" d="100"/>
        </p:scale>
        <p:origin x="138" y="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83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F15E6BE-6088-4EB5-89B9-9B5CD396C050}"/>
              </a:ext>
            </a:extLst>
          </p:cNvPr>
          <p:cNvSpPr>
            <a:spLocks noGrp="1" noChangeArrowheads="1"/>
          </p:cNvSpPr>
          <p:nvPr>
            <p:ph type="hdr" sz="quarter"/>
          </p:nvPr>
        </p:nvSpPr>
        <p:spPr bwMode="auto">
          <a:xfrm>
            <a:off x="3925888" y="204788"/>
            <a:ext cx="21859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802.11-12/1411r0</a:t>
            </a:r>
          </a:p>
        </p:txBody>
      </p:sp>
      <p:sp>
        <p:nvSpPr>
          <p:cNvPr id="3075" name="Rectangle 3">
            <a:extLst>
              <a:ext uri="{FF2B5EF4-FFF2-40B4-BE49-F238E27FC236}">
                <a16:creationId xmlns:a16="http://schemas.microsoft.com/office/drawing/2014/main" id="{C180AD08-CC56-46EB-A8AC-2C2BDE946457}"/>
              </a:ext>
            </a:extLst>
          </p:cNvPr>
          <p:cNvSpPr>
            <a:spLocks noGrp="1" noChangeArrowheads="1"/>
          </p:cNvSpPr>
          <p:nvPr>
            <p:ph type="dt" sz="quarter" idx="1"/>
          </p:nvPr>
        </p:nvSpPr>
        <p:spPr bwMode="auto">
          <a:xfrm>
            <a:off x="682625" y="204788"/>
            <a:ext cx="7127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Nov 2015</a:t>
            </a:r>
            <a:endParaRPr lang="en-GB"/>
          </a:p>
        </p:txBody>
      </p:sp>
      <p:sp>
        <p:nvSpPr>
          <p:cNvPr id="3076" name="Rectangle 4">
            <a:extLst>
              <a:ext uri="{FF2B5EF4-FFF2-40B4-BE49-F238E27FC236}">
                <a16:creationId xmlns:a16="http://schemas.microsoft.com/office/drawing/2014/main" id="{3486C975-613F-45A2-95A3-6C3204D1F706}"/>
              </a:ext>
            </a:extLst>
          </p:cNvPr>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GB"/>
              <a:t>Tim Godfrey (EPRI)</a:t>
            </a:r>
          </a:p>
        </p:txBody>
      </p:sp>
      <p:sp>
        <p:nvSpPr>
          <p:cNvPr id="3077" name="Rectangle 5">
            <a:extLst>
              <a:ext uri="{FF2B5EF4-FFF2-40B4-BE49-F238E27FC236}">
                <a16:creationId xmlns:a16="http://schemas.microsoft.com/office/drawing/2014/main" id="{5ADFFE49-6ACE-4BBA-BBDB-CBD5A5A03FAA}"/>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GB" altLang="en-US"/>
              <a:t>Page </a:t>
            </a:r>
            <a:fld id="{F2AAF832-0D10-45BE-AB2E-A49913A3852A}" type="slidenum">
              <a:rPr lang="en-GB" altLang="en-US" smtClean="0"/>
              <a:pPr>
                <a:defRPr/>
              </a:pPr>
              <a:t>‹#›</a:t>
            </a:fld>
            <a:endParaRPr lang="en-GB" altLang="en-US"/>
          </a:p>
        </p:txBody>
      </p:sp>
      <p:sp>
        <p:nvSpPr>
          <p:cNvPr id="3078" name="Line 6">
            <a:extLst>
              <a:ext uri="{FF2B5EF4-FFF2-40B4-BE49-F238E27FC236}">
                <a16:creationId xmlns:a16="http://schemas.microsoft.com/office/drawing/2014/main" id="{DCA042F3-6829-4A18-BE2A-2D3B82F6BF7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079" name="Rectangle 7">
            <a:extLst>
              <a:ext uri="{FF2B5EF4-FFF2-40B4-BE49-F238E27FC236}">
                <a16:creationId xmlns:a16="http://schemas.microsoft.com/office/drawing/2014/main" id="{6588F30D-E10E-46DD-A343-A80A684B3074}"/>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cs typeface="Arial" panose="020B0604020202020204" pitchFamily="34" charset="0"/>
              </a:defRPr>
            </a:lvl1pPr>
            <a:lvl2pPr marL="742950" indent="-285750" defTabSz="933450">
              <a:defRPr sz="1200">
                <a:solidFill>
                  <a:schemeClr val="tx1"/>
                </a:solidFill>
                <a:latin typeface="Times New Roman" panose="02020603050405020304" pitchFamily="18" charset="0"/>
                <a:cs typeface="Arial" panose="020B0604020202020204" pitchFamily="34" charset="0"/>
              </a:defRPr>
            </a:lvl2pPr>
            <a:lvl3pPr marL="1143000" indent="-228600" defTabSz="933450">
              <a:defRPr sz="1200">
                <a:solidFill>
                  <a:schemeClr val="tx1"/>
                </a:solidFill>
                <a:latin typeface="Times New Roman" panose="02020603050405020304" pitchFamily="18" charset="0"/>
                <a:cs typeface="Arial" panose="020B0604020202020204" pitchFamily="34" charset="0"/>
              </a:defRPr>
            </a:lvl3pPr>
            <a:lvl4pPr marL="1600200" indent="-228600" defTabSz="933450">
              <a:defRPr sz="1200">
                <a:solidFill>
                  <a:schemeClr val="tx1"/>
                </a:solidFill>
                <a:latin typeface="Times New Roman" panose="02020603050405020304" pitchFamily="18" charset="0"/>
                <a:cs typeface="Arial" panose="020B0604020202020204" pitchFamily="34" charset="0"/>
              </a:defRPr>
            </a:lvl4pPr>
            <a:lvl5pPr marL="2057400" indent="-228600" defTabSz="933450">
              <a:defRPr sz="1200">
                <a:solidFill>
                  <a:schemeClr val="tx1"/>
                </a:solidFill>
                <a:latin typeface="Times New Roman" panose="02020603050405020304" pitchFamily="18" charset="0"/>
                <a:cs typeface="Arial" panose="020B0604020202020204" pitchFamily="34"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r>
              <a:rPr lang="en-GB" altLang="en-US"/>
              <a:t>Submission</a:t>
            </a:r>
          </a:p>
        </p:txBody>
      </p:sp>
      <p:sp>
        <p:nvSpPr>
          <p:cNvPr id="3080" name="Line 8">
            <a:extLst>
              <a:ext uri="{FF2B5EF4-FFF2-40B4-BE49-F238E27FC236}">
                <a16:creationId xmlns:a16="http://schemas.microsoft.com/office/drawing/2014/main" id="{89B325CD-C8C0-4D8F-8330-5740004B1177}"/>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94E7C76-4CE3-4881-9FE6-FC080BD01701}"/>
              </a:ext>
            </a:extLst>
          </p:cNvPr>
          <p:cNvSpPr>
            <a:spLocks noGrp="1" noChangeArrowheads="1"/>
          </p:cNvSpPr>
          <p:nvPr>
            <p:ph type="hdr" sz="quarter"/>
          </p:nvPr>
        </p:nvSpPr>
        <p:spPr bwMode="auto">
          <a:xfrm>
            <a:off x="3968750" y="120650"/>
            <a:ext cx="218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802.11-12/1411r0</a:t>
            </a:r>
          </a:p>
        </p:txBody>
      </p:sp>
      <p:sp>
        <p:nvSpPr>
          <p:cNvPr id="2051" name="Rectangle 3">
            <a:extLst>
              <a:ext uri="{FF2B5EF4-FFF2-40B4-BE49-F238E27FC236}">
                <a16:creationId xmlns:a16="http://schemas.microsoft.com/office/drawing/2014/main" id="{B969DDD3-C51D-402A-962B-188A90D30292}"/>
              </a:ext>
            </a:extLst>
          </p:cNvPr>
          <p:cNvSpPr>
            <a:spLocks noGrp="1" noChangeArrowheads="1"/>
          </p:cNvSpPr>
          <p:nvPr>
            <p:ph type="dt" idx="1"/>
          </p:nvPr>
        </p:nvSpPr>
        <p:spPr bwMode="auto">
          <a:xfrm>
            <a:off x="641350" y="120650"/>
            <a:ext cx="7127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Nov 2015</a:t>
            </a:r>
            <a:endParaRPr lang="en-GB"/>
          </a:p>
        </p:txBody>
      </p:sp>
      <p:sp>
        <p:nvSpPr>
          <p:cNvPr id="2052" name="Rectangle 4">
            <a:extLst>
              <a:ext uri="{FF2B5EF4-FFF2-40B4-BE49-F238E27FC236}">
                <a16:creationId xmlns:a16="http://schemas.microsoft.com/office/drawing/2014/main" id="{FE5D5882-91FE-4D17-B7E5-01AD6DF84D63}"/>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195F9594-AB25-433B-94AC-6BC49F3E5D5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527D75D0-E275-4A8E-8868-9C846F167A53}"/>
              </a:ext>
            </a:extLst>
          </p:cNvPr>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eaLnBrk="0" hangingPunct="0">
              <a:defRPr>
                <a:cs typeface="+mn-cs"/>
              </a:defRPr>
            </a:lvl5pPr>
          </a:lstStyle>
          <a:p>
            <a:pPr lvl="4">
              <a:defRPr/>
            </a:pPr>
            <a:r>
              <a:rPr lang="en-GB"/>
              <a:t>Tim Godfrey (EPRI)</a:t>
            </a:r>
          </a:p>
        </p:txBody>
      </p:sp>
      <p:sp>
        <p:nvSpPr>
          <p:cNvPr id="2055" name="Rectangle 7">
            <a:extLst>
              <a:ext uri="{FF2B5EF4-FFF2-40B4-BE49-F238E27FC236}">
                <a16:creationId xmlns:a16="http://schemas.microsoft.com/office/drawing/2014/main" id="{F9C8E629-C349-48B5-850F-67F844306DE2}"/>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GB" altLang="en-US"/>
              <a:t>Page </a:t>
            </a:r>
            <a:fld id="{FBAF32D6-846E-4393-9535-71359DCE3E21}" type="slidenum">
              <a:rPr lang="en-GB" altLang="en-US" smtClean="0"/>
              <a:pPr>
                <a:defRPr/>
              </a:pPr>
              <a:t>‹#›</a:t>
            </a:fld>
            <a:endParaRPr lang="en-GB" altLang="en-US"/>
          </a:p>
        </p:txBody>
      </p:sp>
      <p:sp>
        <p:nvSpPr>
          <p:cNvPr id="2056" name="Rectangle 8">
            <a:extLst>
              <a:ext uri="{FF2B5EF4-FFF2-40B4-BE49-F238E27FC236}">
                <a16:creationId xmlns:a16="http://schemas.microsoft.com/office/drawing/2014/main" id="{867AE544-8DA5-45C1-9876-21265152BA27}"/>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r>
              <a:rPr lang="en-GB" altLang="en-US"/>
              <a:t>Submission</a:t>
            </a:r>
          </a:p>
        </p:txBody>
      </p:sp>
      <p:sp>
        <p:nvSpPr>
          <p:cNvPr id="2057" name="Line 9">
            <a:extLst>
              <a:ext uri="{FF2B5EF4-FFF2-40B4-BE49-F238E27FC236}">
                <a16:creationId xmlns:a16="http://schemas.microsoft.com/office/drawing/2014/main" id="{259422E5-EC06-46FB-9315-CCB5EAC073B8}"/>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a:extLst>
              <a:ext uri="{FF2B5EF4-FFF2-40B4-BE49-F238E27FC236}">
                <a16:creationId xmlns:a16="http://schemas.microsoft.com/office/drawing/2014/main" id="{F2BF687D-3ECE-4ACD-A792-1F52F69C8D09}"/>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F93A8539-262F-4B62-BFDB-9043556CDBCE}"/>
              </a:ext>
            </a:extLst>
          </p:cNvPr>
          <p:cNvSpPr>
            <a:spLocks noGrp="1" noChangeArrowheads="1"/>
          </p:cNvSpPr>
          <p:nvPr>
            <p:ph type="dt" sz="quarter" idx="1"/>
          </p:nvPr>
        </p:nvSpPr>
        <p:spPr>
          <a:xfrm>
            <a:off x="641350" y="1206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cs typeface="Arial" panose="020B0604020202020204" pitchFamily="34" charset="0"/>
              </a:rPr>
              <a:t>Nov 2015</a:t>
            </a:r>
            <a:endParaRPr lang="en-GB" altLang="en-US" sz="1400">
              <a:cs typeface="Arial" panose="020B0604020202020204" pitchFamily="34" charset="0"/>
            </a:endParaRPr>
          </a:p>
        </p:txBody>
      </p:sp>
      <p:sp>
        <p:nvSpPr>
          <p:cNvPr id="5123" name="Rectangle 6">
            <a:extLst>
              <a:ext uri="{FF2B5EF4-FFF2-40B4-BE49-F238E27FC236}">
                <a16:creationId xmlns:a16="http://schemas.microsoft.com/office/drawing/2014/main" id="{32432647-841C-4120-873B-EDCCFACC0DD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cs typeface="Arial" panose="020B0604020202020204" pitchFamily="34" charset="0"/>
              </a:rPr>
              <a:t>Tim Godfrey (EPRI)</a:t>
            </a:r>
          </a:p>
        </p:txBody>
      </p:sp>
      <p:sp>
        <p:nvSpPr>
          <p:cNvPr id="5124" name="Rectangle 7">
            <a:extLst>
              <a:ext uri="{FF2B5EF4-FFF2-40B4-BE49-F238E27FC236}">
                <a16:creationId xmlns:a16="http://schemas.microsoft.com/office/drawing/2014/main" id="{A02996B3-FCC1-4908-BDCC-42A1C391DE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E82D4C2-41DE-4B60-A41C-2D893392DF12}" type="slidenum">
              <a:rPr lang="en-GB" altLang="en-US" smtClean="0"/>
              <a:pPr>
                <a:spcBef>
                  <a:spcPct val="0"/>
                </a:spcBef>
              </a:pPr>
              <a:t>1</a:t>
            </a:fld>
            <a:endParaRPr lang="en-GB" altLang="en-US"/>
          </a:p>
        </p:txBody>
      </p:sp>
      <p:sp>
        <p:nvSpPr>
          <p:cNvPr id="5125" name="Rectangle 2">
            <a:extLst>
              <a:ext uri="{FF2B5EF4-FFF2-40B4-BE49-F238E27FC236}">
                <a16:creationId xmlns:a16="http://schemas.microsoft.com/office/drawing/2014/main" id="{10979739-557A-4A2E-B124-CA5D18B077FD}"/>
              </a:ext>
            </a:extLst>
          </p:cNvPr>
          <p:cNvSpPr>
            <a:spLocks noGrp="1" noRot="1" noChangeAspect="1" noChangeArrowheads="1" noTextEdit="1"/>
          </p:cNvSpPr>
          <p:nvPr>
            <p:ph type="sldImg"/>
          </p:nvPr>
        </p:nvSpPr>
        <p:spPr>
          <a:xfrm>
            <a:off x="98425" y="750888"/>
            <a:ext cx="6597650" cy="3711575"/>
          </a:xfrm>
          <a:ln/>
        </p:spPr>
      </p:sp>
      <p:sp>
        <p:nvSpPr>
          <p:cNvPr id="5126" name="Rectangle 3">
            <a:extLst>
              <a:ext uri="{FF2B5EF4-FFF2-40B4-BE49-F238E27FC236}">
                <a16:creationId xmlns:a16="http://schemas.microsoft.com/office/drawing/2014/main" id="{579096FC-7A9C-44B8-8419-BCB1F4FCC3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Nov 2015</a:t>
            </a:r>
            <a:endParaRPr lang="en-GB"/>
          </a:p>
        </p:txBody>
      </p:sp>
      <p:sp>
        <p:nvSpPr>
          <p:cNvPr id="5" name="Footer Placeholder 4"/>
          <p:cNvSpPr>
            <a:spLocks noGrp="1"/>
          </p:cNvSpPr>
          <p:nvPr>
            <p:ph type="ftr" sz="quarter" idx="11"/>
          </p:nvPr>
        </p:nvSpPr>
        <p:spPr/>
        <p:txBody>
          <a:bodyPr/>
          <a:lstStyle/>
          <a:p>
            <a:pPr lvl="4">
              <a:defRPr/>
            </a:pPr>
            <a:r>
              <a:rPr lang="en-GB"/>
              <a:t>Tim Godfrey (EPRI)</a:t>
            </a:r>
          </a:p>
        </p:txBody>
      </p:sp>
      <p:sp>
        <p:nvSpPr>
          <p:cNvPr id="6" name="Slide Number Placeholder 5"/>
          <p:cNvSpPr>
            <a:spLocks noGrp="1"/>
          </p:cNvSpPr>
          <p:nvPr>
            <p:ph type="sldNum" sz="quarter" idx="12"/>
          </p:nvPr>
        </p:nvSpPr>
        <p:spPr/>
        <p:txBody>
          <a:bodyPr/>
          <a:lstStyle/>
          <a:p>
            <a:pPr>
              <a:defRPr/>
            </a:pPr>
            <a:r>
              <a:rPr lang="en-GB" altLang="en-US"/>
              <a:t>Page </a:t>
            </a:r>
            <a:fld id="{FBAF32D6-846E-4393-9535-71359DCE3E21}" type="slidenum">
              <a:rPr lang="en-GB" altLang="en-US" smtClean="0"/>
              <a:pPr>
                <a:defRPr/>
              </a:pPr>
              <a:t>3</a:t>
            </a:fld>
            <a:endParaRPr lang="en-GB" altLang="en-US"/>
          </a:p>
        </p:txBody>
      </p:sp>
    </p:spTree>
    <p:extLst>
      <p:ext uri="{BB962C8B-B14F-4D97-AF65-F5344CB8AC3E}">
        <p14:creationId xmlns:p14="http://schemas.microsoft.com/office/powerpoint/2010/main" val="2357711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Nov 2015</a:t>
            </a:r>
            <a:endParaRPr lang="en-GB"/>
          </a:p>
        </p:txBody>
      </p:sp>
      <p:sp>
        <p:nvSpPr>
          <p:cNvPr id="5" name="Footer Placeholder 4"/>
          <p:cNvSpPr>
            <a:spLocks noGrp="1"/>
          </p:cNvSpPr>
          <p:nvPr>
            <p:ph type="ftr" sz="quarter" idx="11"/>
          </p:nvPr>
        </p:nvSpPr>
        <p:spPr/>
        <p:txBody>
          <a:bodyPr/>
          <a:lstStyle/>
          <a:p>
            <a:pPr lvl="4">
              <a:defRPr/>
            </a:pPr>
            <a:r>
              <a:rPr lang="en-GB"/>
              <a:t>Tim Godfrey (EPRI)</a:t>
            </a:r>
          </a:p>
        </p:txBody>
      </p:sp>
      <p:sp>
        <p:nvSpPr>
          <p:cNvPr id="6" name="Slide Number Placeholder 5"/>
          <p:cNvSpPr>
            <a:spLocks noGrp="1"/>
          </p:cNvSpPr>
          <p:nvPr>
            <p:ph type="sldNum" sz="quarter" idx="12"/>
          </p:nvPr>
        </p:nvSpPr>
        <p:spPr/>
        <p:txBody>
          <a:bodyPr/>
          <a:lstStyle/>
          <a:p>
            <a:pPr>
              <a:defRPr/>
            </a:pPr>
            <a:r>
              <a:rPr lang="en-GB" altLang="en-US"/>
              <a:t>Page </a:t>
            </a:r>
            <a:fld id="{FBAF32D6-846E-4393-9535-71359DCE3E21}" type="slidenum">
              <a:rPr lang="en-GB" altLang="en-US" smtClean="0"/>
              <a:pPr>
                <a:defRPr/>
              </a:pPr>
              <a:t>4</a:t>
            </a:fld>
            <a:endParaRPr lang="en-GB" altLang="en-US"/>
          </a:p>
        </p:txBody>
      </p:sp>
    </p:spTree>
    <p:extLst>
      <p:ext uri="{BB962C8B-B14F-4D97-AF65-F5344CB8AC3E}">
        <p14:creationId xmlns:p14="http://schemas.microsoft.com/office/powerpoint/2010/main" val="985793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Nov 2015</a:t>
            </a:r>
            <a:endParaRPr lang="en-GB"/>
          </a:p>
        </p:txBody>
      </p:sp>
      <p:sp>
        <p:nvSpPr>
          <p:cNvPr id="5" name="Footer Placeholder 4"/>
          <p:cNvSpPr>
            <a:spLocks noGrp="1"/>
          </p:cNvSpPr>
          <p:nvPr>
            <p:ph type="ftr" sz="quarter" idx="11"/>
          </p:nvPr>
        </p:nvSpPr>
        <p:spPr/>
        <p:txBody>
          <a:bodyPr/>
          <a:lstStyle/>
          <a:p>
            <a:pPr lvl="4">
              <a:defRPr/>
            </a:pPr>
            <a:r>
              <a:rPr lang="en-GB"/>
              <a:t>Tim Godfrey (EPRI)</a:t>
            </a:r>
          </a:p>
        </p:txBody>
      </p:sp>
      <p:sp>
        <p:nvSpPr>
          <p:cNvPr id="6" name="Slide Number Placeholder 5"/>
          <p:cNvSpPr>
            <a:spLocks noGrp="1"/>
          </p:cNvSpPr>
          <p:nvPr>
            <p:ph type="sldNum" sz="quarter" idx="12"/>
          </p:nvPr>
        </p:nvSpPr>
        <p:spPr/>
        <p:txBody>
          <a:bodyPr/>
          <a:lstStyle/>
          <a:p>
            <a:pPr>
              <a:defRPr/>
            </a:pPr>
            <a:r>
              <a:rPr lang="en-GB" altLang="en-US"/>
              <a:t>Page </a:t>
            </a:r>
            <a:fld id="{FBAF32D6-846E-4393-9535-71359DCE3E21}" type="slidenum">
              <a:rPr lang="en-GB" altLang="en-US" smtClean="0"/>
              <a:pPr>
                <a:defRPr/>
              </a:pPr>
              <a:t>5</a:t>
            </a:fld>
            <a:endParaRPr lang="en-GB" altLang="en-US"/>
          </a:p>
        </p:txBody>
      </p:sp>
    </p:spTree>
    <p:extLst>
      <p:ext uri="{BB962C8B-B14F-4D97-AF65-F5344CB8AC3E}">
        <p14:creationId xmlns:p14="http://schemas.microsoft.com/office/powerpoint/2010/main" val="3784969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Nov 2015</a:t>
            </a:r>
            <a:endParaRPr lang="en-GB"/>
          </a:p>
        </p:txBody>
      </p:sp>
      <p:sp>
        <p:nvSpPr>
          <p:cNvPr id="5" name="Footer Placeholder 4"/>
          <p:cNvSpPr>
            <a:spLocks noGrp="1"/>
          </p:cNvSpPr>
          <p:nvPr>
            <p:ph type="ftr" sz="quarter" idx="11"/>
          </p:nvPr>
        </p:nvSpPr>
        <p:spPr/>
        <p:txBody>
          <a:bodyPr/>
          <a:lstStyle/>
          <a:p>
            <a:pPr lvl="4">
              <a:defRPr/>
            </a:pPr>
            <a:r>
              <a:rPr lang="en-GB"/>
              <a:t>Tim Godfrey (EPRI)</a:t>
            </a:r>
          </a:p>
        </p:txBody>
      </p:sp>
      <p:sp>
        <p:nvSpPr>
          <p:cNvPr id="6" name="Slide Number Placeholder 5"/>
          <p:cNvSpPr>
            <a:spLocks noGrp="1"/>
          </p:cNvSpPr>
          <p:nvPr>
            <p:ph type="sldNum" sz="quarter" idx="12"/>
          </p:nvPr>
        </p:nvSpPr>
        <p:spPr/>
        <p:txBody>
          <a:bodyPr/>
          <a:lstStyle/>
          <a:p>
            <a:pPr>
              <a:defRPr/>
            </a:pPr>
            <a:r>
              <a:rPr lang="en-GB" altLang="en-US"/>
              <a:t>Page </a:t>
            </a:r>
            <a:fld id="{FBAF32D6-846E-4393-9535-71359DCE3E21}" type="slidenum">
              <a:rPr lang="en-GB" altLang="en-US" smtClean="0"/>
              <a:pPr>
                <a:defRPr/>
              </a:pPr>
              <a:t>6</a:t>
            </a:fld>
            <a:endParaRPr lang="en-GB" altLang="en-US"/>
          </a:p>
        </p:txBody>
      </p:sp>
    </p:spTree>
    <p:extLst>
      <p:ext uri="{BB962C8B-B14F-4D97-AF65-F5344CB8AC3E}">
        <p14:creationId xmlns:p14="http://schemas.microsoft.com/office/powerpoint/2010/main" val="2509213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AU"/>
          </a:p>
        </p:txBody>
      </p:sp>
      <p:sp>
        <p:nvSpPr>
          <p:cNvPr id="4" name="Rectangle 5">
            <a:extLst>
              <a:ext uri="{FF2B5EF4-FFF2-40B4-BE49-F238E27FC236}">
                <a16:creationId xmlns:a16="http://schemas.microsoft.com/office/drawing/2014/main" id="{AECE272A-D68C-4DA4-9B48-3160654F8BE6}"/>
              </a:ext>
            </a:extLst>
          </p:cNvPr>
          <p:cNvSpPr>
            <a:spLocks noGrp="1" noChangeArrowheads="1"/>
          </p:cNvSpPr>
          <p:nvPr>
            <p:ph type="ftr" sz="quarter" idx="10"/>
          </p:nvPr>
        </p:nvSpPr>
        <p:spPr>
          <a:ln/>
        </p:spPr>
        <p:txBody>
          <a:bodyPr/>
          <a:lstStyle>
            <a:lvl1pPr>
              <a:defRPr/>
            </a:lvl1pPr>
          </a:lstStyle>
          <a:p>
            <a:pPr>
              <a:defRPr/>
            </a:pPr>
            <a:r>
              <a:rPr lang="en-GB"/>
              <a:t>Tim Godfrey, EPRI</a:t>
            </a:r>
          </a:p>
        </p:txBody>
      </p:sp>
      <p:sp>
        <p:nvSpPr>
          <p:cNvPr id="5" name="Rectangle 6">
            <a:extLst>
              <a:ext uri="{FF2B5EF4-FFF2-40B4-BE49-F238E27FC236}">
                <a16:creationId xmlns:a16="http://schemas.microsoft.com/office/drawing/2014/main" id="{20531184-DCBE-4175-9582-5E730651554A}"/>
              </a:ext>
            </a:extLst>
          </p:cNvPr>
          <p:cNvSpPr>
            <a:spLocks noGrp="1" noChangeArrowheads="1"/>
          </p:cNvSpPr>
          <p:nvPr>
            <p:ph type="sldNum" sz="quarter" idx="11"/>
          </p:nvPr>
        </p:nvSpPr>
        <p:spPr>
          <a:ln/>
        </p:spPr>
        <p:txBody>
          <a:bodyPr/>
          <a:lstStyle>
            <a:lvl1pPr>
              <a:defRPr/>
            </a:lvl1pPr>
          </a:lstStyle>
          <a:p>
            <a:pPr>
              <a:defRPr/>
            </a:pPr>
            <a:r>
              <a:rPr lang="en-GB" altLang="en-US"/>
              <a:t>Slide </a:t>
            </a:r>
            <a:fld id="{E65C71F8-356A-4A7D-9B45-2AC1D328C11D}" type="slidenum">
              <a:rPr lang="en-GB" altLang="en-US" smtClean="0"/>
              <a:pPr>
                <a:defRPr/>
              </a:pPr>
              <a:t>‹#›</a:t>
            </a:fld>
            <a:endParaRPr lang="en-GB" altLang="en-US"/>
          </a:p>
        </p:txBody>
      </p:sp>
    </p:spTree>
    <p:extLst>
      <p:ext uri="{BB962C8B-B14F-4D97-AF65-F5344CB8AC3E}">
        <p14:creationId xmlns:p14="http://schemas.microsoft.com/office/powerpoint/2010/main" val="93316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5">
            <a:extLst>
              <a:ext uri="{FF2B5EF4-FFF2-40B4-BE49-F238E27FC236}">
                <a16:creationId xmlns:a16="http://schemas.microsoft.com/office/drawing/2014/main" id="{75321670-986C-4FFD-B551-EA03B106EA64}"/>
              </a:ext>
            </a:extLst>
          </p:cNvPr>
          <p:cNvSpPr>
            <a:spLocks noGrp="1" noChangeArrowheads="1"/>
          </p:cNvSpPr>
          <p:nvPr>
            <p:ph type="ftr" sz="quarter" idx="10"/>
          </p:nvPr>
        </p:nvSpPr>
        <p:spPr>
          <a:ln/>
        </p:spPr>
        <p:txBody>
          <a:bodyPr/>
          <a:lstStyle>
            <a:lvl1pPr>
              <a:defRPr/>
            </a:lvl1pPr>
          </a:lstStyle>
          <a:p>
            <a:pPr>
              <a:defRPr/>
            </a:pPr>
            <a:r>
              <a:rPr lang="en-GB"/>
              <a:t>Tim Godfrey, EPRI</a:t>
            </a:r>
          </a:p>
        </p:txBody>
      </p:sp>
      <p:sp>
        <p:nvSpPr>
          <p:cNvPr id="5" name="Rectangle 6">
            <a:extLst>
              <a:ext uri="{FF2B5EF4-FFF2-40B4-BE49-F238E27FC236}">
                <a16:creationId xmlns:a16="http://schemas.microsoft.com/office/drawing/2014/main" id="{2BC6EDE4-50DA-4FCB-9549-6F24EC0DF1C6}"/>
              </a:ext>
            </a:extLst>
          </p:cNvPr>
          <p:cNvSpPr>
            <a:spLocks noGrp="1" noChangeArrowheads="1"/>
          </p:cNvSpPr>
          <p:nvPr>
            <p:ph type="sldNum" sz="quarter" idx="11"/>
          </p:nvPr>
        </p:nvSpPr>
        <p:spPr>
          <a:ln/>
        </p:spPr>
        <p:txBody>
          <a:bodyPr/>
          <a:lstStyle>
            <a:lvl1pPr>
              <a:defRPr/>
            </a:lvl1pPr>
          </a:lstStyle>
          <a:p>
            <a:pPr>
              <a:defRPr/>
            </a:pPr>
            <a:r>
              <a:rPr lang="en-GB" altLang="en-US"/>
              <a:t>Slide </a:t>
            </a:r>
            <a:fld id="{60CE1B40-7737-4184-A389-A2739479027B}" type="slidenum">
              <a:rPr lang="en-GB" altLang="en-US" smtClean="0"/>
              <a:pPr>
                <a:defRPr/>
              </a:pPr>
              <a:t>‹#›</a:t>
            </a:fld>
            <a:endParaRPr lang="en-GB" altLang="en-US"/>
          </a:p>
        </p:txBody>
      </p:sp>
    </p:spTree>
    <p:extLst>
      <p:ext uri="{BB962C8B-B14F-4D97-AF65-F5344CB8AC3E}">
        <p14:creationId xmlns:p14="http://schemas.microsoft.com/office/powerpoint/2010/main" val="19160833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1C0E2A1-DB8A-43A7-B2EA-24417E498AA9}"/>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1E6D607C-B519-43AE-A6A1-6552AC3EDD76}"/>
              </a:ext>
            </a:extLst>
          </p:cNvPr>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9" name="Rectangle 5">
            <a:extLst>
              <a:ext uri="{FF2B5EF4-FFF2-40B4-BE49-F238E27FC236}">
                <a16:creationId xmlns:a16="http://schemas.microsoft.com/office/drawing/2014/main" id="{77C3392D-48D4-430F-9E0A-26AA0D699640}"/>
              </a:ext>
            </a:extLst>
          </p:cNvPr>
          <p:cNvSpPr>
            <a:spLocks noGrp="1" noChangeArrowheads="1"/>
          </p:cNvSpPr>
          <p:nvPr>
            <p:ph type="ftr" sz="quarter" idx="3"/>
          </p:nvPr>
        </p:nvSpPr>
        <p:spPr bwMode="auto">
          <a:xfrm>
            <a:off x="10186988" y="6475413"/>
            <a:ext cx="12049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GB"/>
              <a:t>Tim Godfrey, EPRI</a:t>
            </a:r>
          </a:p>
        </p:txBody>
      </p:sp>
      <p:sp>
        <p:nvSpPr>
          <p:cNvPr id="1030" name="Rectangle 6">
            <a:extLst>
              <a:ext uri="{FF2B5EF4-FFF2-40B4-BE49-F238E27FC236}">
                <a16:creationId xmlns:a16="http://schemas.microsoft.com/office/drawing/2014/main" id="{AFE6EE0A-65D0-43DD-AA1C-C7CEE9F7577C}"/>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GB" altLang="en-US"/>
              <a:t>Slide </a:t>
            </a:r>
            <a:fld id="{1FB5AE33-3223-4A87-9FA2-02FB580489A8}" type="slidenum">
              <a:rPr lang="en-GB" altLang="en-US" smtClean="0"/>
              <a:pPr>
                <a:defRPr/>
              </a:pPr>
              <a:t>‹#›</a:t>
            </a:fld>
            <a:endParaRPr lang="en-GB" altLang="en-US"/>
          </a:p>
        </p:txBody>
      </p:sp>
      <p:sp>
        <p:nvSpPr>
          <p:cNvPr id="2" name="Rectangle 7">
            <a:extLst>
              <a:ext uri="{FF2B5EF4-FFF2-40B4-BE49-F238E27FC236}">
                <a16:creationId xmlns:a16="http://schemas.microsoft.com/office/drawing/2014/main" id="{97F4A80D-C685-4783-A096-4181ABE44493}"/>
              </a:ext>
            </a:extLst>
          </p:cNvPr>
          <p:cNvSpPr>
            <a:spLocks noChangeArrowheads="1"/>
          </p:cNvSpPr>
          <p:nvPr/>
        </p:nvSpPr>
        <p:spPr bwMode="auto">
          <a:xfrm>
            <a:off x="7964363" y="334189"/>
            <a:ext cx="32957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457200">
              <a:defRPr sz="1200">
                <a:solidFill>
                  <a:schemeClr val="tx1"/>
                </a:solidFill>
                <a:latin typeface="Times New Roman" panose="02020603050405020304" pitchFamily="18" charset="0"/>
                <a:cs typeface="Arial" panose="020B0604020202020204" pitchFamily="34" charset="0"/>
              </a:defRPr>
            </a:lvl5pPr>
            <a:lvl6pPr marL="9144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1371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18288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22860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lvl="4" algn="r"/>
            <a:r>
              <a:rPr lang="en-GB" altLang="en-US" sz="1800" b="1" dirty="0"/>
              <a:t>doc.: IEEE 802.24-19/0035r0</a:t>
            </a:r>
          </a:p>
        </p:txBody>
      </p:sp>
      <p:sp>
        <p:nvSpPr>
          <p:cNvPr id="1031" name="Line 8">
            <a:extLst>
              <a:ext uri="{FF2B5EF4-FFF2-40B4-BE49-F238E27FC236}">
                <a16:creationId xmlns:a16="http://schemas.microsoft.com/office/drawing/2014/main" id="{9B8FA0D0-EE9C-4C34-AE8E-F2504C4B4790}"/>
              </a:ext>
            </a:extLst>
          </p:cNvPr>
          <p:cNvSpPr>
            <a:spLocks noChangeShapeType="1"/>
          </p:cNvSpPr>
          <p:nvPr/>
        </p:nvSpPr>
        <p:spPr bwMode="auto">
          <a:xfrm>
            <a:off x="914400" y="620713"/>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2" name="Rectangle 9">
            <a:extLst>
              <a:ext uri="{FF2B5EF4-FFF2-40B4-BE49-F238E27FC236}">
                <a16:creationId xmlns:a16="http://schemas.microsoft.com/office/drawing/2014/main" id="{F29F28E2-2790-40C3-AE4A-4DBE7DBCA7F8}"/>
              </a:ext>
            </a:extLst>
          </p:cNvPr>
          <p:cNvSpPr>
            <a:spLocks noChangeArrowheads="1"/>
          </p:cNvSpPr>
          <p:nvPr/>
        </p:nvSpPr>
        <p:spPr bwMode="auto">
          <a:xfrm>
            <a:off x="914400"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r>
              <a:rPr lang="en-GB" altLang="en-US"/>
              <a:t>Submission</a:t>
            </a:r>
          </a:p>
        </p:txBody>
      </p:sp>
      <p:sp>
        <p:nvSpPr>
          <p:cNvPr id="1033" name="Line 10">
            <a:extLst>
              <a:ext uri="{FF2B5EF4-FFF2-40B4-BE49-F238E27FC236}">
                <a16:creationId xmlns:a16="http://schemas.microsoft.com/office/drawing/2014/main" id="{7FC412EA-119F-437D-86C2-7EBDBCB0C94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4" name="TextBox 1">
            <a:extLst>
              <a:ext uri="{FF2B5EF4-FFF2-40B4-BE49-F238E27FC236}">
                <a16:creationId xmlns:a16="http://schemas.microsoft.com/office/drawing/2014/main" id="{EBBEFFDD-9B9D-4CBF-AC96-D5D6678BFFDD}"/>
              </a:ext>
            </a:extLst>
          </p:cNvPr>
          <p:cNvSpPr txBox="1">
            <a:spLocks noChangeArrowheads="1"/>
          </p:cNvSpPr>
          <p:nvPr userDrawn="1"/>
        </p:nvSpPr>
        <p:spPr bwMode="auto">
          <a:xfrm>
            <a:off x="703779" y="333375"/>
            <a:ext cx="155472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algn="just"/>
            <a:r>
              <a:rPr lang="en-US" altLang="en-US" sz="1600" b="1" dirty="0"/>
              <a:t>November 2019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2C7DE7A-1C42-4D28-94D9-093CF09887F4}"/>
              </a:ext>
            </a:extLst>
          </p:cNvPr>
          <p:cNvSpPr>
            <a:spLocks noGrp="1" noChangeArrowheads="1"/>
          </p:cNvSpPr>
          <p:nvPr>
            <p:ph type="title"/>
          </p:nvPr>
        </p:nvSpPr>
        <p:spPr>
          <a:xfrm>
            <a:off x="839788" y="1425574"/>
            <a:ext cx="10552112" cy="1571377"/>
          </a:xfrm>
        </p:spPr>
        <p:txBody>
          <a:bodyPr/>
          <a:lstStyle/>
          <a:p>
            <a:r>
              <a:rPr lang="en-GB" altLang="en-US" dirty="0"/>
              <a:t>P802.16t Licensed Narrowband Amendment</a:t>
            </a:r>
            <a:br>
              <a:rPr lang="en-GB" altLang="en-US" dirty="0"/>
            </a:br>
            <a:br>
              <a:rPr lang="en-GB" altLang="en-US" dirty="0"/>
            </a:br>
            <a:r>
              <a:rPr lang="en-GB" altLang="en-US" dirty="0"/>
              <a:t>PAR/CSD Comments and Responses </a:t>
            </a:r>
          </a:p>
        </p:txBody>
      </p:sp>
      <p:sp>
        <p:nvSpPr>
          <p:cNvPr id="4099" name="Rectangle 4">
            <a:extLst>
              <a:ext uri="{FF2B5EF4-FFF2-40B4-BE49-F238E27FC236}">
                <a16:creationId xmlns:a16="http://schemas.microsoft.com/office/drawing/2014/main" id="{69AD8F4E-1597-471F-ADE0-78C99368C3A2}"/>
              </a:ext>
            </a:extLst>
          </p:cNvPr>
          <p:cNvSpPr>
            <a:spLocks noGrp="1" noChangeArrowheads="1"/>
          </p:cNvSpPr>
          <p:nvPr>
            <p:ph idx="1"/>
          </p:nvPr>
        </p:nvSpPr>
        <p:spPr>
          <a:xfrm>
            <a:off x="2209800" y="3284538"/>
            <a:ext cx="7772400" cy="2811462"/>
          </a:xfrm>
        </p:spPr>
        <p:txBody>
          <a:bodyPr/>
          <a:lstStyle/>
          <a:p>
            <a:pPr algn="ctr">
              <a:buFontTx/>
              <a:buNone/>
            </a:pPr>
            <a:r>
              <a:rPr lang="en-GB" altLang="en-US" sz="2000" dirty="0"/>
              <a:t>Date:</a:t>
            </a:r>
            <a:r>
              <a:rPr lang="en-GB" altLang="en-US" sz="2000" b="0" dirty="0"/>
              <a:t> 2019-11-13</a:t>
            </a:r>
          </a:p>
        </p:txBody>
      </p:sp>
      <p:sp>
        <p:nvSpPr>
          <p:cNvPr id="4100" name="Slide Number Placeholder 5">
            <a:extLst>
              <a:ext uri="{FF2B5EF4-FFF2-40B4-BE49-F238E27FC236}">
                <a16:creationId xmlns:a16="http://schemas.microsoft.com/office/drawing/2014/main" id="{DC625472-6251-4BC9-ACDA-617761D51E6C}"/>
              </a:ext>
            </a:extLst>
          </p:cNvPr>
          <p:cNvSpPr>
            <a:spLocks noGrp="1"/>
          </p:cNvSpPr>
          <p:nvPr>
            <p:ph type="sldNum" sz="quarter" idx="11"/>
          </p:nvPr>
        </p:nvSpPr>
        <p:spPr>
          <a:xfrm>
            <a:off x="59309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06C5568-7EC6-4684-B2CB-85D34D1091F4}" type="slidenum">
              <a:rPr lang="en-GB" altLang="en-US" sz="1200" b="0" smtClean="0"/>
              <a:pPr>
                <a:spcBef>
                  <a:spcPct val="0"/>
                </a:spcBef>
                <a:buFontTx/>
                <a:buNone/>
              </a:pPr>
              <a:t>1</a:t>
            </a:fld>
            <a:endParaRPr lang="en-GB" altLang="en-US" sz="1200" b="0"/>
          </a:p>
        </p:txBody>
      </p:sp>
      <p:graphicFrame>
        <p:nvGraphicFramePr>
          <p:cNvPr id="4101" name="Object 146">
            <a:extLst>
              <a:ext uri="{FF2B5EF4-FFF2-40B4-BE49-F238E27FC236}">
                <a16:creationId xmlns:a16="http://schemas.microsoft.com/office/drawing/2014/main" id="{D0DA5E23-FE7D-4334-92B8-E06EF15CD986}"/>
              </a:ext>
            </a:extLst>
          </p:cNvPr>
          <p:cNvGraphicFramePr>
            <a:graphicFrameLocks noChangeAspect="1"/>
          </p:cNvGraphicFramePr>
          <p:nvPr/>
        </p:nvGraphicFramePr>
        <p:xfrm>
          <a:off x="2182813" y="3984625"/>
          <a:ext cx="8237537" cy="2324100"/>
        </p:xfrm>
        <a:graphic>
          <a:graphicData uri="http://schemas.openxmlformats.org/presentationml/2006/ole">
            <mc:AlternateContent xmlns:mc="http://schemas.openxmlformats.org/markup-compatibility/2006">
              <mc:Choice xmlns:v="urn:schemas-microsoft-com:vml" Requires="v">
                <p:oleObj spid="_x0000_s4181" name="Document" r:id="rId4" imgW="8152664" imgH="2297815" progId="">
                  <p:embed/>
                </p:oleObj>
              </mc:Choice>
              <mc:Fallback>
                <p:oleObj name="Document" r:id="rId4" imgW="8152664" imgH="2297815" progId="">
                  <p:embed/>
                  <p:pic>
                    <p:nvPicPr>
                      <p:cNvPr id="0" name="Object 14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82813" y="3984625"/>
                        <a:ext cx="8237537"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2" name="Rectangle 6">
            <a:extLst>
              <a:ext uri="{FF2B5EF4-FFF2-40B4-BE49-F238E27FC236}">
                <a16:creationId xmlns:a16="http://schemas.microsoft.com/office/drawing/2014/main" id="{B63665F6-5C07-4E62-A3FB-2B38CE7D418B}"/>
              </a:ext>
            </a:extLst>
          </p:cNvPr>
          <p:cNvSpPr>
            <a:spLocks noChangeArrowheads="1"/>
          </p:cNvSpPr>
          <p:nvPr/>
        </p:nvSpPr>
        <p:spPr bwMode="auto">
          <a:xfrm>
            <a:off x="2279650" y="35734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a:t>
            </a:r>
            <a:endParaRPr lang="en-GB" altLang="en-US" sz="2000" b="0"/>
          </a:p>
        </p:txBody>
      </p:sp>
      <p:sp>
        <p:nvSpPr>
          <p:cNvPr id="4103" name="Footer Placeholder 1">
            <a:extLst>
              <a:ext uri="{FF2B5EF4-FFF2-40B4-BE49-F238E27FC236}">
                <a16:creationId xmlns:a16="http://schemas.microsoft.com/office/drawing/2014/main" id="{2EB71B19-7C43-467A-9994-38EEB4F31B98}"/>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cs typeface="Arial" panose="020B0604020202020204" pitchFamily="34" charset="0"/>
              </a:rPr>
              <a:t>Tim Godfrey, EPRI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04F72-273F-4011-A0B0-4A60CC0495B8}"/>
              </a:ext>
            </a:extLst>
          </p:cNvPr>
          <p:cNvSpPr>
            <a:spLocks noGrp="1"/>
          </p:cNvSpPr>
          <p:nvPr>
            <p:ph type="title"/>
          </p:nvPr>
        </p:nvSpPr>
        <p:spPr/>
        <p:txBody>
          <a:bodyPr/>
          <a:lstStyle/>
          <a:p>
            <a:r>
              <a:rPr lang="en-US" dirty="0"/>
              <a:t>802.3 Comments (sent by email)</a:t>
            </a:r>
          </a:p>
        </p:txBody>
      </p:sp>
      <p:sp>
        <p:nvSpPr>
          <p:cNvPr id="3" name="Content Placeholder 2">
            <a:extLst>
              <a:ext uri="{FF2B5EF4-FFF2-40B4-BE49-F238E27FC236}">
                <a16:creationId xmlns:a16="http://schemas.microsoft.com/office/drawing/2014/main" id="{A8380E53-A262-45E4-BE7C-5263B63EE081}"/>
              </a:ext>
            </a:extLst>
          </p:cNvPr>
          <p:cNvSpPr>
            <a:spLocks noGrp="1"/>
          </p:cNvSpPr>
          <p:nvPr>
            <p:ph idx="1"/>
          </p:nvPr>
        </p:nvSpPr>
        <p:spPr/>
        <p:txBody>
          <a:bodyPr>
            <a:normAutofit lnSpcReduction="10000"/>
          </a:bodyPr>
          <a:lstStyle/>
          <a:p>
            <a:r>
              <a:rPr lang="en-US" dirty="0"/>
              <a:t>Comment: </a:t>
            </a:r>
            <a:r>
              <a:rPr lang="en-US" b="0" dirty="0"/>
              <a:t>2.1 (Title) — Why is “Amendment:” missing at the beginning of the second line?</a:t>
            </a:r>
          </a:p>
          <a:p>
            <a:r>
              <a:rPr lang="en-US" dirty="0"/>
              <a:t>Response:  </a:t>
            </a:r>
            <a:r>
              <a:rPr lang="en-US" b="0" dirty="0"/>
              <a:t>Fixed in PAR version 802.24-19-0029r5 </a:t>
            </a:r>
          </a:p>
          <a:p>
            <a:endParaRPr lang="en-US" dirty="0"/>
          </a:p>
          <a:p>
            <a:r>
              <a:rPr lang="en-US" dirty="0"/>
              <a:t>Comment:</a:t>
            </a:r>
            <a:r>
              <a:rPr lang="en-US" b="0" dirty="0"/>
              <a:t> 8.1 (additional explanation) — Is it correct to infer that providing expansions for acronyms in 5.2.a means that the acronyms weren’t properly expanded when the last revision of the scope was done? The 8.1 expansion of TDD in 5.2.b is unnecessary because it is properly expanded in 5.2.b.</a:t>
            </a:r>
          </a:p>
          <a:p>
            <a:r>
              <a:rPr lang="en-US" dirty="0"/>
              <a:t>Response:  </a:t>
            </a:r>
            <a:r>
              <a:rPr lang="en-US" b="0" dirty="0"/>
              <a:t>The PHY references in 5.2.a are proper names for the PHYs specified in 802.16, so the explanations are provided only for convenience.  TDD is expanded in 5.2.b and is not referenced in 8.1</a:t>
            </a:r>
          </a:p>
        </p:txBody>
      </p:sp>
      <p:sp>
        <p:nvSpPr>
          <p:cNvPr id="4" name="Footer Placeholder 3">
            <a:extLst>
              <a:ext uri="{FF2B5EF4-FFF2-40B4-BE49-F238E27FC236}">
                <a16:creationId xmlns:a16="http://schemas.microsoft.com/office/drawing/2014/main" id="{B7285A24-1C05-46F7-A082-46EDE3D984A4}"/>
              </a:ext>
            </a:extLst>
          </p:cNvPr>
          <p:cNvSpPr>
            <a:spLocks noGrp="1"/>
          </p:cNvSpPr>
          <p:nvPr>
            <p:ph type="ftr" sz="quarter" idx="10"/>
          </p:nvPr>
        </p:nvSpPr>
        <p:spPr/>
        <p:txBody>
          <a:bodyPr/>
          <a:lstStyle/>
          <a:p>
            <a:pPr>
              <a:defRPr/>
            </a:pPr>
            <a:r>
              <a:rPr lang="en-GB"/>
              <a:t>Tim Godfrey, EPRI</a:t>
            </a:r>
          </a:p>
        </p:txBody>
      </p:sp>
      <p:sp>
        <p:nvSpPr>
          <p:cNvPr id="5" name="Slide Number Placeholder 4">
            <a:extLst>
              <a:ext uri="{FF2B5EF4-FFF2-40B4-BE49-F238E27FC236}">
                <a16:creationId xmlns:a16="http://schemas.microsoft.com/office/drawing/2014/main" id="{B0FD62AC-D46D-4381-98D4-345E08692D51}"/>
              </a:ext>
            </a:extLst>
          </p:cNvPr>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10</a:t>
            </a:fld>
            <a:endParaRPr lang="en-GB" altLang="en-US"/>
          </a:p>
        </p:txBody>
      </p:sp>
    </p:spTree>
    <p:extLst>
      <p:ext uri="{BB962C8B-B14F-4D97-AF65-F5344CB8AC3E}">
        <p14:creationId xmlns:p14="http://schemas.microsoft.com/office/powerpoint/2010/main" val="140110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04F72-273F-4011-A0B0-4A60CC0495B8}"/>
              </a:ext>
            </a:extLst>
          </p:cNvPr>
          <p:cNvSpPr>
            <a:spLocks noGrp="1"/>
          </p:cNvSpPr>
          <p:nvPr>
            <p:ph type="title"/>
          </p:nvPr>
        </p:nvSpPr>
        <p:spPr/>
        <p:txBody>
          <a:bodyPr/>
          <a:lstStyle/>
          <a:p>
            <a:r>
              <a:rPr lang="en-US" dirty="0"/>
              <a:t>802.3 Comments (sent by email)</a:t>
            </a:r>
          </a:p>
        </p:txBody>
      </p:sp>
      <p:sp>
        <p:nvSpPr>
          <p:cNvPr id="3" name="Content Placeholder 2">
            <a:extLst>
              <a:ext uri="{FF2B5EF4-FFF2-40B4-BE49-F238E27FC236}">
                <a16:creationId xmlns:a16="http://schemas.microsoft.com/office/drawing/2014/main" id="{A8380E53-A262-45E4-BE7C-5263B63EE081}"/>
              </a:ext>
            </a:extLst>
          </p:cNvPr>
          <p:cNvSpPr>
            <a:spLocks noGrp="1"/>
          </p:cNvSpPr>
          <p:nvPr>
            <p:ph idx="1"/>
          </p:nvPr>
        </p:nvSpPr>
        <p:spPr/>
        <p:txBody>
          <a:bodyPr/>
          <a:lstStyle/>
          <a:p>
            <a:r>
              <a:rPr lang="en-US" dirty="0"/>
              <a:t>Comment: </a:t>
            </a:r>
            <a:r>
              <a:rPr lang="en-US" b="0" dirty="0"/>
              <a:t>CSD  1.2.4.a (proven technology) — minor grammar problem in third line “have are”, delete “have”, or is more wordy language like the first line of 1.2.4.b what was intended?</a:t>
            </a:r>
          </a:p>
          <a:p>
            <a:r>
              <a:rPr lang="en-US" dirty="0"/>
              <a:t>Response:  </a:t>
            </a:r>
            <a:r>
              <a:rPr lang="en-US" b="0" dirty="0"/>
              <a:t>Accepted. The extraneous “have” was deleted in CSD 802.24-19-0030r1</a:t>
            </a:r>
          </a:p>
          <a:p>
            <a:endParaRPr lang="en-US" b="0" dirty="0"/>
          </a:p>
        </p:txBody>
      </p:sp>
      <p:sp>
        <p:nvSpPr>
          <p:cNvPr id="4" name="Footer Placeholder 3">
            <a:extLst>
              <a:ext uri="{FF2B5EF4-FFF2-40B4-BE49-F238E27FC236}">
                <a16:creationId xmlns:a16="http://schemas.microsoft.com/office/drawing/2014/main" id="{B7285A24-1C05-46F7-A082-46EDE3D984A4}"/>
              </a:ext>
            </a:extLst>
          </p:cNvPr>
          <p:cNvSpPr>
            <a:spLocks noGrp="1"/>
          </p:cNvSpPr>
          <p:nvPr>
            <p:ph type="ftr" sz="quarter" idx="10"/>
          </p:nvPr>
        </p:nvSpPr>
        <p:spPr/>
        <p:txBody>
          <a:bodyPr/>
          <a:lstStyle/>
          <a:p>
            <a:pPr>
              <a:defRPr/>
            </a:pPr>
            <a:r>
              <a:rPr lang="en-GB"/>
              <a:t>Tim Godfrey, EPRI</a:t>
            </a:r>
          </a:p>
        </p:txBody>
      </p:sp>
      <p:sp>
        <p:nvSpPr>
          <p:cNvPr id="5" name="Slide Number Placeholder 4">
            <a:extLst>
              <a:ext uri="{FF2B5EF4-FFF2-40B4-BE49-F238E27FC236}">
                <a16:creationId xmlns:a16="http://schemas.microsoft.com/office/drawing/2014/main" id="{B0FD62AC-D46D-4381-98D4-345E08692D51}"/>
              </a:ext>
            </a:extLst>
          </p:cNvPr>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11</a:t>
            </a:fld>
            <a:endParaRPr lang="en-GB" altLang="en-US"/>
          </a:p>
        </p:txBody>
      </p:sp>
    </p:spTree>
    <p:extLst>
      <p:ext uri="{BB962C8B-B14F-4D97-AF65-F5344CB8AC3E}">
        <p14:creationId xmlns:p14="http://schemas.microsoft.com/office/powerpoint/2010/main" val="2267800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AC1C1-B6F8-41E5-BCAE-915AB70B240A}"/>
              </a:ext>
            </a:extLst>
          </p:cNvPr>
          <p:cNvSpPr>
            <a:spLocks noGrp="1"/>
          </p:cNvSpPr>
          <p:nvPr>
            <p:ph type="title"/>
          </p:nvPr>
        </p:nvSpPr>
        <p:spPr/>
        <p:txBody>
          <a:bodyPr/>
          <a:lstStyle/>
          <a:p>
            <a:r>
              <a:rPr lang="en-US" dirty="0"/>
              <a:t>802.24 Motion to approve PAR/CSD Comment Responses</a:t>
            </a:r>
          </a:p>
        </p:txBody>
      </p:sp>
      <p:sp>
        <p:nvSpPr>
          <p:cNvPr id="3" name="Content Placeholder 2">
            <a:extLst>
              <a:ext uri="{FF2B5EF4-FFF2-40B4-BE49-F238E27FC236}">
                <a16:creationId xmlns:a16="http://schemas.microsoft.com/office/drawing/2014/main" id="{3E11B52C-7D29-4327-9CEE-170E591F52E6}"/>
              </a:ext>
            </a:extLst>
          </p:cNvPr>
          <p:cNvSpPr>
            <a:spLocks noGrp="1"/>
          </p:cNvSpPr>
          <p:nvPr>
            <p:ph idx="1"/>
          </p:nvPr>
        </p:nvSpPr>
        <p:spPr/>
        <p:txBody>
          <a:bodyPr/>
          <a:lstStyle/>
          <a:p>
            <a:r>
              <a:rPr lang="en-US" dirty="0"/>
              <a:t>Move to approve the PAR and CSD comment responses in document 802.24-19-0035r0, and the resulting changes to the P802.16t PAR and CSD (as  updated </a:t>
            </a:r>
            <a:r>
              <a:rPr lang="en-US"/>
              <a:t>in 802.24-19-0029r6 </a:t>
            </a:r>
            <a:r>
              <a:rPr lang="en-US" dirty="0"/>
              <a:t>and 802.24-19-0030r1 respectively)</a:t>
            </a:r>
          </a:p>
          <a:p>
            <a:endParaRPr lang="en-US" dirty="0"/>
          </a:p>
          <a:p>
            <a:pPr lvl="1"/>
            <a:r>
              <a:rPr lang="en-US" dirty="0"/>
              <a:t>Moved: Ben Rolfe</a:t>
            </a:r>
          </a:p>
          <a:p>
            <a:pPr lvl="1"/>
            <a:r>
              <a:rPr lang="en-US" dirty="0"/>
              <a:t>Second: Allan Jones</a:t>
            </a:r>
          </a:p>
          <a:p>
            <a:pPr lvl="1"/>
            <a:endParaRPr lang="en-US" dirty="0"/>
          </a:p>
          <a:p>
            <a:pPr lvl="1"/>
            <a:r>
              <a:rPr lang="en-US" dirty="0"/>
              <a:t>Vote:  7 / 0 / 1</a:t>
            </a:r>
          </a:p>
        </p:txBody>
      </p:sp>
      <p:sp>
        <p:nvSpPr>
          <p:cNvPr id="4" name="Footer Placeholder 3">
            <a:extLst>
              <a:ext uri="{FF2B5EF4-FFF2-40B4-BE49-F238E27FC236}">
                <a16:creationId xmlns:a16="http://schemas.microsoft.com/office/drawing/2014/main" id="{BC18DD90-66C3-43CD-BB95-F9C9C3C5949C}"/>
              </a:ext>
            </a:extLst>
          </p:cNvPr>
          <p:cNvSpPr>
            <a:spLocks noGrp="1"/>
          </p:cNvSpPr>
          <p:nvPr>
            <p:ph type="ftr" sz="quarter" idx="10"/>
          </p:nvPr>
        </p:nvSpPr>
        <p:spPr/>
        <p:txBody>
          <a:bodyPr/>
          <a:lstStyle/>
          <a:p>
            <a:pPr>
              <a:defRPr/>
            </a:pPr>
            <a:r>
              <a:rPr lang="en-GB"/>
              <a:t>Tim Godfrey, EPRI</a:t>
            </a:r>
          </a:p>
        </p:txBody>
      </p:sp>
      <p:sp>
        <p:nvSpPr>
          <p:cNvPr id="5" name="Slide Number Placeholder 4">
            <a:extLst>
              <a:ext uri="{FF2B5EF4-FFF2-40B4-BE49-F238E27FC236}">
                <a16:creationId xmlns:a16="http://schemas.microsoft.com/office/drawing/2014/main" id="{B9C35CD4-CE02-4B15-B855-D7D9D6664C6D}"/>
              </a:ext>
            </a:extLst>
          </p:cNvPr>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12</a:t>
            </a:fld>
            <a:endParaRPr lang="en-GB" altLang="en-US"/>
          </a:p>
        </p:txBody>
      </p:sp>
    </p:spTree>
    <p:extLst>
      <p:ext uri="{BB962C8B-B14F-4D97-AF65-F5344CB8AC3E}">
        <p14:creationId xmlns:p14="http://schemas.microsoft.com/office/powerpoint/2010/main" val="4106363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33B2-C263-4812-BADC-BC907B4CD320}"/>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1C72A38A-4475-442D-8ADB-EB7BBC8C731D}"/>
              </a:ext>
            </a:extLst>
          </p:cNvPr>
          <p:cNvSpPr>
            <a:spLocks noGrp="1"/>
          </p:cNvSpPr>
          <p:nvPr>
            <p:ph idx="1"/>
          </p:nvPr>
        </p:nvSpPr>
        <p:spPr/>
        <p:txBody>
          <a:bodyPr/>
          <a:lstStyle/>
          <a:p>
            <a:r>
              <a:rPr lang="en-US" dirty="0"/>
              <a:t>P802.16t PAR and CSD Comments and Responses</a:t>
            </a:r>
          </a:p>
        </p:txBody>
      </p:sp>
      <p:sp>
        <p:nvSpPr>
          <p:cNvPr id="4" name="Footer Placeholder 3">
            <a:extLst>
              <a:ext uri="{FF2B5EF4-FFF2-40B4-BE49-F238E27FC236}">
                <a16:creationId xmlns:a16="http://schemas.microsoft.com/office/drawing/2014/main" id="{C6D388DD-216E-4D8D-A6CD-A5E0DB14A9B0}"/>
              </a:ext>
            </a:extLst>
          </p:cNvPr>
          <p:cNvSpPr>
            <a:spLocks noGrp="1"/>
          </p:cNvSpPr>
          <p:nvPr>
            <p:ph type="ftr" sz="quarter" idx="10"/>
          </p:nvPr>
        </p:nvSpPr>
        <p:spPr/>
        <p:txBody>
          <a:bodyPr/>
          <a:lstStyle/>
          <a:p>
            <a:pPr>
              <a:defRPr/>
            </a:pPr>
            <a:r>
              <a:rPr lang="en-GB"/>
              <a:t>Tim Godfrey, EPRI</a:t>
            </a:r>
          </a:p>
        </p:txBody>
      </p:sp>
      <p:sp>
        <p:nvSpPr>
          <p:cNvPr id="5" name="Slide Number Placeholder 4">
            <a:extLst>
              <a:ext uri="{FF2B5EF4-FFF2-40B4-BE49-F238E27FC236}">
                <a16:creationId xmlns:a16="http://schemas.microsoft.com/office/drawing/2014/main" id="{F2881611-F45E-4284-B8E6-0352B132810C}"/>
              </a:ext>
            </a:extLst>
          </p:cNvPr>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2</a:t>
            </a:fld>
            <a:endParaRPr lang="en-GB" altLang="en-US"/>
          </a:p>
        </p:txBody>
      </p:sp>
    </p:spTree>
    <p:extLst>
      <p:ext uri="{BB962C8B-B14F-4D97-AF65-F5344CB8AC3E}">
        <p14:creationId xmlns:p14="http://schemas.microsoft.com/office/powerpoint/2010/main" val="357486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Roger Marks comments</a:t>
            </a:r>
          </a:p>
        </p:txBody>
      </p:sp>
      <p:sp>
        <p:nvSpPr>
          <p:cNvPr id="3" name="Content Placeholder 2"/>
          <p:cNvSpPr>
            <a:spLocks noGrp="1"/>
          </p:cNvSpPr>
          <p:nvPr>
            <p:ph idx="1"/>
          </p:nvPr>
        </p:nvSpPr>
        <p:spPr>
          <a:xfrm>
            <a:off x="914400" y="1700808"/>
            <a:ext cx="10363200" cy="4395192"/>
          </a:xfrm>
        </p:spPr>
        <p:txBody>
          <a:bodyPr/>
          <a:lstStyle/>
          <a:p>
            <a:r>
              <a:rPr lang="en-US" dirty="0"/>
              <a:t>Comment: </a:t>
            </a:r>
            <a:r>
              <a:rPr lang="en-US" b="0" dirty="0"/>
              <a:t>Regarding 5.2.b Scope: “aggregated operation in adjacent and non-adjacent channels”, is the 5-100 kHz before or after aggregation? Does the text make that clear?</a:t>
            </a:r>
          </a:p>
          <a:p>
            <a:pPr lvl="1"/>
            <a:endParaRPr lang="en-US" dirty="0"/>
          </a:p>
          <a:p>
            <a:r>
              <a:rPr lang="en-US" dirty="0"/>
              <a:t>Response: </a:t>
            </a:r>
            <a:r>
              <a:rPr lang="en-US" b="0" dirty="0"/>
              <a:t>Explanatory Note 5.2b edited to clarify that the 5-100 kHz channels are the components of the aggregation, not the result.  “Aggregated operation means combining adjacent or non-adjacent channels </a:t>
            </a:r>
            <a:r>
              <a:rPr lang="en-US" b="0" dirty="0">
                <a:solidFill>
                  <a:srgbClr val="FF0000"/>
                </a:solidFill>
              </a:rPr>
              <a:t>(less than 100 kHz)</a:t>
            </a:r>
            <a:r>
              <a:rPr lang="en-US" b="0" dirty="0"/>
              <a:t> into a single larger logical channel”</a:t>
            </a:r>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3</a:t>
            </a:fld>
            <a:endParaRPr lang="en-GB" altLang="en-US"/>
          </a:p>
        </p:txBody>
      </p:sp>
    </p:spTree>
    <p:extLst>
      <p:ext uri="{BB962C8B-B14F-4D97-AF65-F5344CB8AC3E}">
        <p14:creationId xmlns:p14="http://schemas.microsoft.com/office/powerpoint/2010/main" val="884999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Roger Marks comments</a:t>
            </a:r>
          </a:p>
        </p:txBody>
      </p:sp>
      <p:sp>
        <p:nvSpPr>
          <p:cNvPr id="3" name="Content Placeholder 2"/>
          <p:cNvSpPr>
            <a:spLocks noGrp="1"/>
          </p:cNvSpPr>
          <p:nvPr>
            <p:ph idx="1"/>
          </p:nvPr>
        </p:nvSpPr>
        <p:spPr>
          <a:xfrm>
            <a:off x="914400" y="1700808"/>
            <a:ext cx="10363200" cy="4395192"/>
          </a:xfrm>
        </p:spPr>
        <p:txBody>
          <a:bodyPr/>
          <a:lstStyle/>
          <a:p>
            <a:r>
              <a:rPr lang="en-US" dirty="0"/>
              <a:t>Comment: </a:t>
            </a:r>
            <a:r>
              <a:rPr lang="en-US" b="0" dirty="0"/>
              <a:t>It’s a little confusing to have a title “Fixed and Mobile Wireless Access in Channel Bandwidth up to 100 kHz” after the prior amendment entitled “Fixed and Mobile Wireless Access in Channel Bandwidth up to 1.25 MHz”  What about “Fixed and Mobile Wireless Access in Narrowband Channels”</a:t>
            </a:r>
          </a:p>
          <a:p>
            <a:pPr lvl="1"/>
            <a:endParaRPr lang="en-US" dirty="0"/>
          </a:p>
          <a:p>
            <a:r>
              <a:rPr lang="en-US" dirty="0"/>
              <a:t>Response: </a:t>
            </a:r>
            <a:r>
              <a:rPr lang="en-US" b="0" dirty="0"/>
              <a:t>Accepted.  </a:t>
            </a:r>
          </a:p>
          <a:p>
            <a:pPr lvl="1"/>
            <a:r>
              <a:rPr lang="en-US" b="0" dirty="0"/>
              <a:t>Title updated as suggested. </a:t>
            </a:r>
          </a:p>
          <a:p>
            <a:pPr lvl="1"/>
            <a:r>
              <a:rPr lang="en-US" b="0" dirty="0"/>
              <a:t>In scope 5.2.b, “</a:t>
            </a:r>
            <a:r>
              <a:rPr lang="en-US" dirty="0"/>
              <a:t>1.25 MHz</a:t>
            </a:r>
            <a:r>
              <a:rPr lang="en-US" b="0" dirty="0"/>
              <a:t>” changed to “100 kHz”</a:t>
            </a:r>
          </a:p>
          <a:p>
            <a:pPr lvl="1"/>
            <a:endParaRPr lang="en-US" b="0" dirty="0"/>
          </a:p>
          <a:p>
            <a:endParaRPr lang="en-US" b="0" dirty="0"/>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4</a:t>
            </a:fld>
            <a:endParaRPr lang="en-GB" altLang="en-US"/>
          </a:p>
        </p:txBody>
      </p:sp>
    </p:spTree>
    <p:extLst>
      <p:ext uri="{BB962C8B-B14F-4D97-AF65-F5344CB8AC3E}">
        <p14:creationId xmlns:p14="http://schemas.microsoft.com/office/powerpoint/2010/main" val="2324037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Roger Marks comments</a:t>
            </a:r>
          </a:p>
        </p:txBody>
      </p:sp>
      <p:sp>
        <p:nvSpPr>
          <p:cNvPr id="3" name="Content Placeholder 2"/>
          <p:cNvSpPr>
            <a:spLocks noGrp="1"/>
          </p:cNvSpPr>
          <p:nvPr>
            <p:ph idx="1"/>
          </p:nvPr>
        </p:nvSpPr>
        <p:spPr>
          <a:xfrm>
            <a:off x="914400" y="1700808"/>
            <a:ext cx="10363200" cy="4395192"/>
          </a:xfrm>
        </p:spPr>
        <p:txBody>
          <a:bodyPr/>
          <a:lstStyle/>
          <a:p>
            <a:r>
              <a:rPr lang="en-US" dirty="0"/>
              <a:t>Comment: </a:t>
            </a:r>
            <a:r>
              <a:rPr lang="en-US" b="0" dirty="0"/>
              <a:t>The statement “The project adds a modified air interface protocol” is unclear</a:t>
            </a:r>
          </a:p>
          <a:p>
            <a:pPr lvl="1"/>
            <a:endParaRPr lang="en-US" dirty="0"/>
          </a:p>
          <a:p>
            <a:r>
              <a:rPr lang="en-US" dirty="0"/>
              <a:t>Response: </a:t>
            </a:r>
            <a:r>
              <a:rPr lang="en-US" b="0" dirty="0"/>
              <a:t>Edit 5.2.b to include “The project will specify a new PHY, and changes to the MAC as necessary to support the PHY”</a:t>
            </a:r>
          </a:p>
          <a:p>
            <a:pPr lvl="1"/>
            <a:endParaRPr lang="en-US" b="0" dirty="0"/>
          </a:p>
          <a:p>
            <a:endParaRPr lang="en-US" b="0" dirty="0"/>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5</a:t>
            </a:fld>
            <a:endParaRPr lang="en-GB" altLang="en-US"/>
          </a:p>
        </p:txBody>
      </p:sp>
    </p:spTree>
    <p:extLst>
      <p:ext uri="{BB962C8B-B14F-4D97-AF65-F5344CB8AC3E}">
        <p14:creationId xmlns:p14="http://schemas.microsoft.com/office/powerpoint/2010/main" val="169876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Menashe Shahar comments</a:t>
            </a:r>
          </a:p>
        </p:txBody>
      </p:sp>
      <p:sp>
        <p:nvSpPr>
          <p:cNvPr id="3" name="Content Placeholder 2"/>
          <p:cNvSpPr>
            <a:spLocks noGrp="1"/>
          </p:cNvSpPr>
          <p:nvPr>
            <p:ph idx="1"/>
          </p:nvPr>
        </p:nvSpPr>
        <p:spPr>
          <a:xfrm>
            <a:off x="914400" y="1700808"/>
            <a:ext cx="10363200" cy="4395192"/>
          </a:xfrm>
        </p:spPr>
        <p:txBody>
          <a:bodyPr/>
          <a:lstStyle/>
          <a:p>
            <a:r>
              <a:rPr lang="en-US" dirty="0"/>
              <a:t>Comment: </a:t>
            </a:r>
            <a:r>
              <a:rPr lang="en-US" b="0" dirty="0"/>
              <a:t>Paragraph 5.2.a: only the existing 802.16 PHY specifications are mentioned. Is there no need to mention new PHY layers?</a:t>
            </a:r>
          </a:p>
          <a:p>
            <a:endParaRPr lang="en-US" b="0" dirty="0"/>
          </a:p>
          <a:p>
            <a:pPr lvl="1"/>
            <a:endParaRPr lang="en-US" dirty="0"/>
          </a:p>
          <a:p>
            <a:r>
              <a:rPr lang="en-US" dirty="0"/>
              <a:t>Response: </a:t>
            </a:r>
            <a:r>
              <a:rPr lang="en-US" b="0" dirty="0"/>
              <a:t>Accepted.  The scope of the complete standard currently lists three specific PHYs:  “</a:t>
            </a:r>
            <a:r>
              <a:rPr lang="en-US" b="0" dirty="0" err="1"/>
              <a:t>WirelessMAN</a:t>
            </a:r>
            <a:r>
              <a:rPr lang="en-US" b="0" dirty="0"/>
              <a:t>-SC, </a:t>
            </a:r>
            <a:r>
              <a:rPr lang="en-US" b="0" dirty="0" err="1"/>
              <a:t>WirelessMAN</a:t>
            </a:r>
            <a:r>
              <a:rPr lang="en-US" b="0" dirty="0"/>
              <a:t>-OFDM, and </a:t>
            </a:r>
            <a:r>
              <a:rPr lang="en-US" b="0" dirty="0" err="1"/>
              <a:t>WirelessMAN</a:t>
            </a:r>
            <a:r>
              <a:rPr lang="en-US" b="0" dirty="0"/>
              <a:t>-OFDMA”.  A new PHY will be specified, but the name is not yet known. The phrase is changed to read “The MAC is structured to support multiple PHY specifications, including </a:t>
            </a:r>
            <a:r>
              <a:rPr lang="en-US" b="0" dirty="0" err="1"/>
              <a:t>WirelessMAN</a:t>
            </a:r>
            <a:r>
              <a:rPr lang="en-US" b="0" dirty="0"/>
              <a:t>-SC, </a:t>
            </a:r>
            <a:r>
              <a:rPr lang="en-US" b="0" dirty="0" err="1"/>
              <a:t>WirelessMAN</a:t>
            </a:r>
            <a:r>
              <a:rPr lang="en-US" b="0" dirty="0"/>
              <a:t>-OFDM, and </a:t>
            </a:r>
            <a:r>
              <a:rPr lang="en-US" b="0" dirty="0" err="1"/>
              <a:t>WirelessMAN</a:t>
            </a:r>
            <a:r>
              <a:rPr lang="en-US" b="0" dirty="0"/>
              <a:t>-OFDMA”</a:t>
            </a:r>
          </a:p>
          <a:p>
            <a:endParaRPr lang="en-US" b="0" dirty="0"/>
          </a:p>
          <a:p>
            <a:pPr lvl="1"/>
            <a:r>
              <a:rPr lang="en-US" dirty="0"/>
              <a:t>Note – superseded by resolution to 802.11 comment</a:t>
            </a:r>
            <a:endParaRPr lang="en-US" b="0" dirty="0"/>
          </a:p>
          <a:p>
            <a:endParaRPr lang="en-US" b="0" dirty="0"/>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6</a:t>
            </a:fld>
            <a:endParaRPr lang="en-GB" altLang="en-US"/>
          </a:p>
        </p:txBody>
      </p:sp>
    </p:spTree>
    <p:extLst>
      <p:ext uri="{BB962C8B-B14F-4D97-AF65-F5344CB8AC3E}">
        <p14:creationId xmlns:p14="http://schemas.microsoft.com/office/powerpoint/2010/main" val="1990028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A311D-F990-44FC-8516-03AB1883A236}"/>
              </a:ext>
            </a:extLst>
          </p:cNvPr>
          <p:cNvSpPr>
            <a:spLocks noGrp="1"/>
          </p:cNvSpPr>
          <p:nvPr>
            <p:ph type="title"/>
          </p:nvPr>
        </p:nvSpPr>
        <p:spPr/>
        <p:txBody>
          <a:bodyPr/>
          <a:lstStyle/>
          <a:p>
            <a:r>
              <a:rPr lang="en-US" dirty="0"/>
              <a:t>802.11 comments (</a:t>
            </a:r>
            <a:r>
              <a:rPr lang="en-GB" sz="2800" dirty="0">
                <a:solidFill>
                  <a:schemeClr val="tx1"/>
                </a:solidFill>
                <a:latin typeface="Times New Roman" pitchFamily="16" charset="0"/>
                <a:ea typeface="MS Gothic" charset="-128"/>
                <a:cs typeface="Arial Unicode MS" charset="0"/>
              </a:rPr>
              <a:t>IEEE</a:t>
            </a:r>
            <a:r>
              <a:rPr lang="en-GB" dirty="0">
                <a:solidFill>
                  <a:schemeClr val="tx1"/>
                </a:solidFill>
                <a:latin typeface="Times New Roman" pitchFamily="16" charset="0"/>
                <a:ea typeface="MS Gothic" charset="-128"/>
                <a:cs typeface="Arial Unicode MS" charset="0"/>
              </a:rPr>
              <a:t> 802.</a:t>
            </a:r>
            <a:r>
              <a:rPr lang="en-US" dirty="0">
                <a:solidFill>
                  <a:schemeClr val="tx1"/>
                </a:solidFill>
              </a:rPr>
              <a:t>11-19-1761r1 slide 13</a:t>
            </a:r>
            <a:r>
              <a:rPr lang="en-US" dirty="0"/>
              <a:t>)</a:t>
            </a:r>
          </a:p>
        </p:txBody>
      </p:sp>
      <p:sp>
        <p:nvSpPr>
          <p:cNvPr id="3" name="Content Placeholder 2">
            <a:extLst>
              <a:ext uri="{FF2B5EF4-FFF2-40B4-BE49-F238E27FC236}">
                <a16:creationId xmlns:a16="http://schemas.microsoft.com/office/drawing/2014/main" id="{64CB90DD-A80B-431E-B80C-F459C8E5CA7D}"/>
              </a:ext>
            </a:extLst>
          </p:cNvPr>
          <p:cNvSpPr>
            <a:spLocks noGrp="1"/>
          </p:cNvSpPr>
          <p:nvPr>
            <p:ph idx="1"/>
          </p:nvPr>
        </p:nvSpPr>
        <p:spPr/>
        <p:txBody>
          <a:bodyPr/>
          <a:lstStyle/>
          <a:p>
            <a:r>
              <a:rPr lang="en-US" dirty="0"/>
              <a:t>Comment:</a:t>
            </a:r>
            <a:r>
              <a:rPr lang="en-US" b="0" dirty="0"/>
              <a:t> </a:t>
            </a:r>
          </a:p>
          <a:p>
            <a:pPr lvl="1"/>
            <a:r>
              <a:rPr lang="en-US" b="0" dirty="0"/>
              <a:t>WG 802.16 is listed as the WG and WG Chair doing the work.  This is not our understanding. We understand that 802.24 is authoring the PAR, and 802.15 WG may be assigned to the work.  While this may sound like nice way to try to get around the normal method of amending a document, strictly speaking, if there is a true need to make this amendment, then 802.16 should have enough interest in making the amendment to come out of hibernation.  Otherwise there is not enough interest to do the work to start with.</a:t>
            </a:r>
          </a:p>
          <a:p>
            <a:endParaRPr lang="en-US" b="0" dirty="0"/>
          </a:p>
          <a:p>
            <a:r>
              <a:rPr lang="en-US" dirty="0"/>
              <a:t>Response:</a:t>
            </a:r>
          </a:p>
          <a:p>
            <a:pPr lvl="1"/>
            <a:r>
              <a:rPr lang="en-US" dirty="0"/>
              <a:t>With input from the IEEE staff, the PAR has been revised to show the 802.15 WG as the home group. The 802.15 WG has voted to accept this project. The amendment is appropriate for the “Wireless Specialty Networks” focus of the 802.15 WG. </a:t>
            </a:r>
          </a:p>
        </p:txBody>
      </p:sp>
      <p:sp>
        <p:nvSpPr>
          <p:cNvPr id="4" name="Footer Placeholder 3">
            <a:extLst>
              <a:ext uri="{FF2B5EF4-FFF2-40B4-BE49-F238E27FC236}">
                <a16:creationId xmlns:a16="http://schemas.microsoft.com/office/drawing/2014/main" id="{FFE0A04A-1CA2-45E7-920A-31B7F03F3AB5}"/>
              </a:ext>
            </a:extLst>
          </p:cNvPr>
          <p:cNvSpPr>
            <a:spLocks noGrp="1"/>
          </p:cNvSpPr>
          <p:nvPr>
            <p:ph type="ftr" sz="quarter" idx="10"/>
          </p:nvPr>
        </p:nvSpPr>
        <p:spPr/>
        <p:txBody>
          <a:bodyPr/>
          <a:lstStyle/>
          <a:p>
            <a:pPr>
              <a:defRPr/>
            </a:pPr>
            <a:r>
              <a:rPr lang="en-GB"/>
              <a:t>Tim Godfrey, EPRI</a:t>
            </a:r>
          </a:p>
        </p:txBody>
      </p:sp>
      <p:sp>
        <p:nvSpPr>
          <p:cNvPr id="5" name="Slide Number Placeholder 4">
            <a:extLst>
              <a:ext uri="{FF2B5EF4-FFF2-40B4-BE49-F238E27FC236}">
                <a16:creationId xmlns:a16="http://schemas.microsoft.com/office/drawing/2014/main" id="{E3DE7BEB-D4E4-4145-96F8-36EF27A32A3E}"/>
              </a:ext>
            </a:extLst>
          </p:cNvPr>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7</a:t>
            </a:fld>
            <a:endParaRPr lang="en-GB" altLang="en-US"/>
          </a:p>
        </p:txBody>
      </p:sp>
    </p:spTree>
    <p:extLst>
      <p:ext uri="{BB962C8B-B14F-4D97-AF65-F5344CB8AC3E}">
        <p14:creationId xmlns:p14="http://schemas.microsoft.com/office/powerpoint/2010/main" val="739963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A311D-F990-44FC-8516-03AB1883A236}"/>
              </a:ext>
            </a:extLst>
          </p:cNvPr>
          <p:cNvSpPr>
            <a:spLocks noGrp="1"/>
          </p:cNvSpPr>
          <p:nvPr>
            <p:ph type="title"/>
          </p:nvPr>
        </p:nvSpPr>
        <p:spPr/>
        <p:txBody>
          <a:bodyPr/>
          <a:lstStyle/>
          <a:p>
            <a:r>
              <a:rPr lang="en-US" dirty="0"/>
              <a:t>802.11 comments (</a:t>
            </a:r>
            <a:r>
              <a:rPr lang="en-GB" sz="2800" dirty="0">
                <a:solidFill>
                  <a:schemeClr val="tx1"/>
                </a:solidFill>
                <a:latin typeface="Times New Roman" pitchFamily="16" charset="0"/>
                <a:ea typeface="MS Gothic" charset="-128"/>
                <a:cs typeface="Arial Unicode MS" charset="0"/>
              </a:rPr>
              <a:t>IEEE</a:t>
            </a:r>
            <a:r>
              <a:rPr lang="en-GB" dirty="0">
                <a:solidFill>
                  <a:schemeClr val="tx1"/>
                </a:solidFill>
                <a:latin typeface="Times New Roman" pitchFamily="16" charset="0"/>
                <a:ea typeface="MS Gothic" charset="-128"/>
                <a:cs typeface="Arial Unicode MS" charset="0"/>
              </a:rPr>
              <a:t> 802.</a:t>
            </a:r>
            <a:r>
              <a:rPr lang="en-US" dirty="0">
                <a:solidFill>
                  <a:schemeClr val="tx1"/>
                </a:solidFill>
              </a:rPr>
              <a:t>11-19-1761r1 slide 13</a:t>
            </a:r>
            <a:r>
              <a:rPr lang="en-US" dirty="0"/>
              <a:t>)</a:t>
            </a:r>
          </a:p>
        </p:txBody>
      </p:sp>
      <p:sp>
        <p:nvSpPr>
          <p:cNvPr id="3" name="Content Placeholder 2">
            <a:extLst>
              <a:ext uri="{FF2B5EF4-FFF2-40B4-BE49-F238E27FC236}">
                <a16:creationId xmlns:a16="http://schemas.microsoft.com/office/drawing/2014/main" id="{64CB90DD-A80B-431E-B80C-F459C8E5CA7D}"/>
              </a:ext>
            </a:extLst>
          </p:cNvPr>
          <p:cNvSpPr>
            <a:spLocks noGrp="1"/>
          </p:cNvSpPr>
          <p:nvPr>
            <p:ph idx="1"/>
          </p:nvPr>
        </p:nvSpPr>
        <p:spPr/>
        <p:txBody>
          <a:bodyPr/>
          <a:lstStyle/>
          <a:p>
            <a:r>
              <a:rPr lang="en-US" dirty="0"/>
              <a:t>Comment:</a:t>
            </a:r>
            <a:r>
              <a:rPr lang="en-US" b="0" dirty="0"/>
              <a:t> </a:t>
            </a:r>
          </a:p>
          <a:p>
            <a:pPr lvl="1"/>
            <a:r>
              <a:rPr lang="en-US" dirty="0"/>
              <a:t>Why add a purpose clause? What is the rationale to add the purpose to an existing specification?</a:t>
            </a:r>
          </a:p>
          <a:p>
            <a:endParaRPr lang="en-US" b="0" dirty="0"/>
          </a:p>
          <a:p>
            <a:r>
              <a:rPr lang="en-US" dirty="0"/>
              <a:t>Response:</a:t>
            </a:r>
          </a:p>
          <a:p>
            <a:pPr lvl="1"/>
            <a:r>
              <a:rPr lang="en-US" dirty="0"/>
              <a:t>The base standard has a purpose clause and it is unchanged. It did not appear in the draft PAR reviewed because of an error in </a:t>
            </a:r>
            <a:r>
              <a:rPr lang="en-US" dirty="0" err="1"/>
              <a:t>MyProject</a:t>
            </a:r>
            <a:r>
              <a:rPr lang="en-US" dirty="0"/>
              <a:t>. </a:t>
            </a:r>
          </a:p>
        </p:txBody>
      </p:sp>
      <p:sp>
        <p:nvSpPr>
          <p:cNvPr id="4" name="Footer Placeholder 3">
            <a:extLst>
              <a:ext uri="{FF2B5EF4-FFF2-40B4-BE49-F238E27FC236}">
                <a16:creationId xmlns:a16="http://schemas.microsoft.com/office/drawing/2014/main" id="{FFE0A04A-1CA2-45E7-920A-31B7F03F3AB5}"/>
              </a:ext>
            </a:extLst>
          </p:cNvPr>
          <p:cNvSpPr>
            <a:spLocks noGrp="1"/>
          </p:cNvSpPr>
          <p:nvPr>
            <p:ph type="ftr" sz="quarter" idx="10"/>
          </p:nvPr>
        </p:nvSpPr>
        <p:spPr/>
        <p:txBody>
          <a:bodyPr/>
          <a:lstStyle/>
          <a:p>
            <a:pPr>
              <a:defRPr/>
            </a:pPr>
            <a:r>
              <a:rPr lang="en-GB"/>
              <a:t>Tim Godfrey, EPRI</a:t>
            </a:r>
          </a:p>
        </p:txBody>
      </p:sp>
      <p:sp>
        <p:nvSpPr>
          <p:cNvPr id="5" name="Slide Number Placeholder 4">
            <a:extLst>
              <a:ext uri="{FF2B5EF4-FFF2-40B4-BE49-F238E27FC236}">
                <a16:creationId xmlns:a16="http://schemas.microsoft.com/office/drawing/2014/main" id="{E3DE7BEB-D4E4-4145-96F8-36EF27A32A3E}"/>
              </a:ext>
            </a:extLst>
          </p:cNvPr>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8</a:t>
            </a:fld>
            <a:endParaRPr lang="en-GB" altLang="en-US"/>
          </a:p>
        </p:txBody>
      </p:sp>
    </p:spTree>
    <p:extLst>
      <p:ext uri="{BB962C8B-B14F-4D97-AF65-F5344CB8AC3E}">
        <p14:creationId xmlns:p14="http://schemas.microsoft.com/office/powerpoint/2010/main" val="1525466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A311D-F990-44FC-8516-03AB1883A236}"/>
              </a:ext>
            </a:extLst>
          </p:cNvPr>
          <p:cNvSpPr>
            <a:spLocks noGrp="1"/>
          </p:cNvSpPr>
          <p:nvPr>
            <p:ph type="title"/>
          </p:nvPr>
        </p:nvSpPr>
        <p:spPr/>
        <p:txBody>
          <a:bodyPr/>
          <a:lstStyle/>
          <a:p>
            <a:r>
              <a:rPr lang="en-US" dirty="0"/>
              <a:t>802.11 comments (</a:t>
            </a:r>
            <a:r>
              <a:rPr lang="en-GB" sz="2800" dirty="0">
                <a:solidFill>
                  <a:schemeClr val="tx1"/>
                </a:solidFill>
                <a:latin typeface="Times New Roman" pitchFamily="16" charset="0"/>
                <a:ea typeface="MS Gothic" charset="-128"/>
                <a:cs typeface="Arial Unicode MS" charset="0"/>
              </a:rPr>
              <a:t>IEEE</a:t>
            </a:r>
            <a:r>
              <a:rPr lang="en-GB" dirty="0">
                <a:solidFill>
                  <a:schemeClr val="tx1"/>
                </a:solidFill>
                <a:latin typeface="Times New Roman" pitchFamily="16" charset="0"/>
                <a:ea typeface="MS Gothic" charset="-128"/>
                <a:cs typeface="Arial Unicode MS" charset="0"/>
              </a:rPr>
              <a:t> 802.</a:t>
            </a:r>
            <a:r>
              <a:rPr lang="en-US" dirty="0">
                <a:solidFill>
                  <a:schemeClr val="tx1"/>
                </a:solidFill>
              </a:rPr>
              <a:t>11-19-1761r1 slide 13</a:t>
            </a:r>
            <a:r>
              <a:rPr lang="en-US" dirty="0"/>
              <a:t>)</a:t>
            </a:r>
          </a:p>
        </p:txBody>
      </p:sp>
      <p:sp>
        <p:nvSpPr>
          <p:cNvPr id="3" name="Content Placeholder 2">
            <a:extLst>
              <a:ext uri="{FF2B5EF4-FFF2-40B4-BE49-F238E27FC236}">
                <a16:creationId xmlns:a16="http://schemas.microsoft.com/office/drawing/2014/main" id="{64CB90DD-A80B-431E-B80C-F459C8E5CA7D}"/>
              </a:ext>
            </a:extLst>
          </p:cNvPr>
          <p:cNvSpPr>
            <a:spLocks noGrp="1"/>
          </p:cNvSpPr>
          <p:nvPr>
            <p:ph idx="1"/>
          </p:nvPr>
        </p:nvSpPr>
        <p:spPr/>
        <p:txBody>
          <a:bodyPr/>
          <a:lstStyle/>
          <a:p>
            <a:r>
              <a:rPr lang="en-US" dirty="0"/>
              <a:t>Comment:</a:t>
            </a:r>
            <a:r>
              <a:rPr lang="en-US" b="0" dirty="0"/>
              <a:t> </a:t>
            </a:r>
          </a:p>
          <a:p>
            <a:pPr lvl="1"/>
            <a:r>
              <a:rPr lang="en-US" dirty="0"/>
              <a:t>5.2.a. The changes to the scope does not seem meaningful and should not be made.</a:t>
            </a:r>
          </a:p>
          <a:p>
            <a:endParaRPr lang="en-US" b="0" dirty="0"/>
          </a:p>
          <a:p>
            <a:r>
              <a:rPr lang="en-US" dirty="0"/>
              <a:t>Response:</a:t>
            </a:r>
          </a:p>
          <a:p>
            <a:pPr lvl="1"/>
            <a:r>
              <a:rPr lang="en-US" dirty="0"/>
              <a:t>Accepted. The scope of the complete standard is unchanged.</a:t>
            </a:r>
          </a:p>
          <a:p>
            <a:pPr lvl="1"/>
            <a:endParaRPr lang="en-US" dirty="0"/>
          </a:p>
        </p:txBody>
      </p:sp>
      <p:sp>
        <p:nvSpPr>
          <p:cNvPr id="4" name="Footer Placeholder 3">
            <a:extLst>
              <a:ext uri="{FF2B5EF4-FFF2-40B4-BE49-F238E27FC236}">
                <a16:creationId xmlns:a16="http://schemas.microsoft.com/office/drawing/2014/main" id="{FFE0A04A-1CA2-45E7-920A-31B7F03F3AB5}"/>
              </a:ext>
            </a:extLst>
          </p:cNvPr>
          <p:cNvSpPr>
            <a:spLocks noGrp="1"/>
          </p:cNvSpPr>
          <p:nvPr>
            <p:ph type="ftr" sz="quarter" idx="10"/>
          </p:nvPr>
        </p:nvSpPr>
        <p:spPr/>
        <p:txBody>
          <a:bodyPr/>
          <a:lstStyle/>
          <a:p>
            <a:pPr>
              <a:defRPr/>
            </a:pPr>
            <a:r>
              <a:rPr lang="en-GB"/>
              <a:t>Tim Godfrey, EPRI</a:t>
            </a:r>
          </a:p>
        </p:txBody>
      </p:sp>
      <p:sp>
        <p:nvSpPr>
          <p:cNvPr id="5" name="Slide Number Placeholder 4">
            <a:extLst>
              <a:ext uri="{FF2B5EF4-FFF2-40B4-BE49-F238E27FC236}">
                <a16:creationId xmlns:a16="http://schemas.microsoft.com/office/drawing/2014/main" id="{E3DE7BEB-D4E4-4145-96F8-36EF27A32A3E}"/>
              </a:ext>
            </a:extLst>
          </p:cNvPr>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9</a:t>
            </a:fld>
            <a:endParaRPr lang="en-GB" altLang="en-US"/>
          </a:p>
        </p:txBody>
      </p:sp>
    </p:spTree>
    <p:extLst>
      <p:ext uri="{BB962C8B-B14F-4D97-AF65-F5344CB8AC3E}">
        <p14:creationId xmlns:p14="http://schemas.microsoft.com/office/powerpoint/2010/main" val="121933033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19626</TotalTime>
  <Words>971</Words>
  <Application>Microsoft Office PowerPoint</Application>
  <PresentationFormat>Widescreen</PresentationFormat>
  <Paragraphs>99</Paragraphs>
  <Slides>12</Slides>
  <Notes>5</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5" baseType="lpstr">
      <vt:lpstr>Times New Roman</vt:lpstr>
      <vt:lpstr>802-11-Submission</vt:lpstr>
      <vt:lpstr>Document</vt:lpstr>
      <vt:lpstr>P802.16t Licensed Narrowband Amendment  PAR/CSD Comments and Responses </vt:lpstr>
      <vt:lpstr>Abstract</vt:lpstr>
      <vt:lpstr>Roger Marks comments</vt:lpstr>
      <vt:lpstr>Roger Marks comments</vt:lpstr>
      <vt:lpstr>Roger Marks comments</vt:lpstr>
      <vt:lpstr>Menashe Shahar comments</vt:lpstr>
      <vt:lpstr>802.11 comments (IEEE 802.11-19-1761r1 slide 13)</vt:lpstr>
      <vt:lpstr>802.11 comments (IEEE 802.11-19-1761r1 slide 13)</vt:lpstr>
      <vt:lpstr>802.11 comments (IEEE 802.11-19-1761r1 slide 13)</vt:lpstr>
      <vt:lpstr>802.3 Comments (sent by email)</vt:lpstr>
      <vt:lpstr>802.3 Comments (sent by email)</vt:lpstr>
      <vt:lpstr>802.24 Motion to approve PAR/CSD Comment Responses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Liaison Report</dc:title>
  <dc:creator>Tim Godfrey</dc:creator>
  <cp:lastModifiedBy>Godfrey, Tim</cp:lastModifiedBy>
  <cp:revision>966</cp:revision>
  <cp:lastPrinted>1998-02-10T13:28:06Z</cp:lastPrinted>
  <dcterms:created xsi:type="dcterms:W3CDTF">2004-12-02T14:01:45Z</dcterms:created>
  <dcterms:modified xsi:type="dcterms:W3CDTF">2019-11-14T03:50:18Z</dcterms:modified>
</cp:coreProperties>
</file>