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331" r:id="rId2"/>
    <p:sldId id="408" r:id="rId3"/>
    <p:sldId id="422" r:id="rId4"/>
    <p:sldId id="257" r:id="rId5"/>
    <p:sldId id="258" r:id="rId6"/>
    <p:sldId id="416" r:id="rId7"/>
    <p:sldId id="417" r:id="rId8"/>
    <p:sldId id="418" r:id="rId9"/>
    <p:sldId id="421" r:id="rId10"/>
    <p:sldId id="419" r:id="rId11"/>
    <p:sldId id="420" r:id="rId12"/>
    <p:sldId id="259" r:id="rId13"/>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FFF85"/>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608" autoAdjust="0"/>
    <p:restoredTop sz="86450" autoAdjust="0"/>
  </p:normalViewPr>
  <p:slideViewPr>
    <p:cSldViewPr>
      <p:cViewPr varScale="1">
        <p:scale>
          <a:sx n="103" d="100"/>
          <a:sy n="103" d="100"/>
        </p:scale>
        <p:origin x="91" y="725"/>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830"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F15E6BE-6088-4EB5-89B9-9B5CD396C050}"/>
              </a:ext>
            </a:extLst>
          </p:cNvPr>
          <p:cNvSpPr>
            <a:spLocks noGrp="1" noChangeArrowheads="1"/>
          </p:cNvSpPr>
          <p:nvPr>
            <p:ph type="hdr" sz="quarter"/>
          </p:nvPr>
        </p:nvSpPr>
        <p:spPr bwMode="auto">
          <a:xfrm>
            <a:off x="3925888" y="204788"/>
            <a:ext cx="21859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GB"/>
              <a:t>doc.: IEEE 802.11-12/1411r0</a:t>
            </a:r>
          </a:p>
        </p:txBody>
      </p:sp>
      <p:sp>
        <p:nvSpPr>
          <p:cNvPr id="3075" name="Rectangle 3">
            <a:extLst>
              <a:ext uri="{FF2B5EF4-FFF2-40B4-BE49-F238E27FC236}">
                <a16:creationId xmlns:a16="http://schemas.microsoft.com/office/drawing/2014/main" id="{C180AD08-CC56-46EB-A8AC-2C2BDE946457}"/>
              </a:ext>
            </a:extLst>
          </p:cNvPr>
          <p:cNvSpPr>
            <a:spLocks noGrp="1" noChangeArrowheads="1"/>
          </p:cNvSpPr>
          <p:nvPr>
            <p:ph type="dt" sz="quarter" idx="1"/>
          </p:nvPr>
        </p:nvSpPr>
        <p:spPr bwMode="auto">
          <a:xfrm>
            <a:off x="682625" y="204788"/>
            <a:ext cx="7127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Nov 2015</a:t>
            </a:r>
            <a:endParaRPr lang="en-GB"/>
          </a:p>
        </p:txBody>
      </p:sp>
      <p:sp>
        <p:nvSpPr>
          <p:cNvPr id="3076" name="Rectangle 4">
            <a:extLst>
              <a:ext uri="{FF2B5EF4-FFF2-40B4-BE49-F238E27FC236}">
                <a16:creationId xmlns:a16="http://schemas.microsoft.com/office/drawing/2014/main" id="{3486C975-613F-45A2-95A3-6C3204D1F706}"/>
              </a:ext>
            </a:extLst>
          </p:cNvPr>
          <p:cNvSpPr>
            <a:spLocks noGrp="1" noChangeArrowheads="1"/>
          </p:cNvSpPr>
          <p:nvPr>
            <p:ph type="ftr" sz="quarter" idx="2"/>
          </p:nvPr>
        </p:nvSpPr>
        <p:spPr bwMode="auto">
          <a:xfrm>
            <a:off x="5722938" y="96123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GB"/>
              <a:t>Tim Godfrey (EPRI)</a:t>
            </a:r>
          </a:p>
        </p:txBody>
      </p:sp>
      <p:sp>
        <p:nvSpPr>
          <p:cNvPr id="3077" name="Rectangle 5">
            <a:extLst>
              <a:ext uri="{FF2B5EF4-FFF2-40B4-BE49-F238E27FC236}">
                <a16:creationId xmlns:a16="http://schemas.microsoft.com/office/drawing/2014/main" id="{5ADFFE49-6ACE-4BBA-BBDB-CBD5A5A03FAA}"/>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GB" altLang="en-US"/>
              <a:t>Page </a:t>
            </a:r>
            <a:fld id="{F2AAF832-0D10-45BE-AB2E-A49913A3852A}" type="slidenum">
              <a:rPr lang="en-GB" altLang="en-US" smtClean="0"/>
              <a:pPr>
                <a:defRPr/>
              </a:pPr>
              <a:t>‹#›</a:t>
            </a:fld>
            <a:endParaRPr lang="en-GB" altLang="en-US"/>
          </a:p>
        </p:txBody>
      </p:sp>
      <p:sp>
        <p:nvSpPr>
          <p:cNvPr id="3078" name="Line 6">
            <a:extLst>
              <a:ext uri="{FF2B5EF4-FFF2-40B4-BE49-F238E27FC236}">
                <a16:creationId xmlns:a16="http://schemas.microsoft.com/office/drawing/2014/main" id="{DCA042F3-6829-4A18-BE2A-2D3B82F6BF7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079" name="Rectangle 7">
            <a:extLst>
              <a:ext uri="{FF2B5EF4-FFF2-40B4-BE49-F238E27FC236}">
                <a16:creationId xmlns:a16="http://schemas.microsoft.com/office/drawing/2014/main" id="{6588F30D-E10E-46DD-A343-A80A684B3074}"/>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cs typeface="Arial" panose="020B0604020202020204" pitchFamily="34" charset="0"/>
              </a:defRPr>
            </a:lvl1pPr>
            <a:lvl2pPr marL="742950" indent="-285750" defTabSz="933450">
              <a:defRPr sz="1200">
                <a:solidFill>
                  <a:schemeClr val="tx1"/>
                </a:solidFill>
                <a:latin typeface="Times New Roman" panose="02020603050405020304" pitchFamily="18" charset="0"/>
                <a:cs typeface="Arial" panose="020B0604020202020204" pitchFamily="34" charset="0"/>
              </a:defRPr>
            </a:lvl2pPr>
            <a:lvl3pPr marL="1143000" indent="-228600" defTabSz="933450">
              <a:defRPr sz="1200">
                <a:solidFill>
                  <a:schemeClr val="tx1"/>
                </a:solidFill>
                <a:latin typeface="Times New Roman" panose="02020603050405020304" pitchFamily="18" charset="0"/>
                <a:cs typeface="Arial" panose="020B0604020202020204" pitchFamily="34" charset="0"/>
              </a:defRPr>
            </a:lvl3pPr>
            <a:lvl4pPr marL="1600200" indent="-228600" defTabSz="933450">
              <a:defRPr sz="1200">
                <a:solidFill>
                  <a:schemeClr val="tx1"/>
                </a:solidFill>
                <a:latin typeface="Times New Roman" panose="02020603050405020304" pitchFamily="18" charset="0"/>
                <a:cs typeface="Arial" panose="020B0604020202020204" pitchFamily="34" charset="0"/>
              </a:defRPr>
            </a:lvl4pPr>
            <a:lvl5pPr marL="2057400" indent="-228600" defTabSz="933450">
              <a:defRPr sz="1200">
                <a:solidFill>
                  <a:schemeClr val="tx1"/>
                </a:solidFill>
                <a:latin typeface="Times New Roman" panose="02020603050405020304" pitchFamily="18" charset="0"/>
                <a:cs typeface="Arial" panose="020B0604020202020204" pitchFamily="34"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r>
              <a:rPr lang="en-GB" altLang="en-US"/>
              <a:t>Submission</a:t>
            </a:r>
          </a:p>
        </p:txBody>
      </p:sp>
      <p:sp>
        <p:nvSpPr>
          <p:cNvPr id="3080" name="Line 8">
            <a:extLst>
              <a:ext uri="{FF2B5EF4-FFF2-40B4-BE49-F238E27FC236}">
                <a16:creationId xmlns:a16="http://schemas.microsoft.com/office/drawing/2014/main" id="{89B325CD-C8C0-4D8F-8330-5740004B1177}"/>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F94E7C76-4CE3-4881-9FE6-FC080BD01701}"/>
              </a:ext>
            </a:extLst>
          </p:cNvPr>
          <p:cNvSpPr>
            <a:spLocks noGrp="1" noChangeArrowheads="1"/>
          </p:cNvSpPr>
          <p:nvPr>
            <p:ph type="hdr" sz="quarter"/>
          </p:nvPr>
        </p:nvSpPr>
        <p:spPr bwMode="auto">
          <a:xfrm>
            <a:off x="3968750" y="120650"/>
            <a:ext cx="218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GB"/>
              <a:t>doc.: IEEE 802.11-12/1411r0</a:t>
            </a:r>
          </a:p>
        </p:txBody>
      </p:sp>
      <p:sp>
        <p:nvSpPr>
          <p:cNvPr id="2051" name="Rectangle 3">
            <a:extLst>
              <a:ext uri="{FF2B5EF4-FFF2-40B4-BE49-F238E27FC236}">
                <a16:creationId xmlns:a16="http://schemas.microsoft.com/office/drawing/2014/main" id="{B969DDD3-C51D-402A-962B-188A90D30292}"/>
              </a:ext>
            </a:extLst>
          </p:cNvPr>
          <p:cNvSpPr>
            <a:spLocks noGrp="1" noChangeArrowheads="1"/>
          </p:cNvSpPr>
          <p:nvPr>
            <p:ph type="dt" idx="1"/>
          </p:nvPr>
        </p:nvSpPr>
        <p:spPr bwMode="auto">
          <a:xfrm>
            <a:off x="641350" y="120650"/>
            <a:ext cx="7127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Nov 2015</a:t>
            </a:r>
            <a:endParaRPr lang="en-GB"/>
          </a:p>
        </p:txBody>
      </p:sp>
      <p:sp>
        <p:nvSpPr>
          <p:cNvPr id="2052" name="Rectangle 4">
            <a:extLst>
              <a:ext uri="{FF2B5EF4-FFF2-40B4-BE49-F238E27FC236}">
                <a16:creationId xmlns:a16="http://schemas.microsoft.com/office/drawing/2014/main" id="{FE5D5882-91FE-4D17-B7E5-01AD6DF84D63}"/>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195F9594-AB25-433B-94AC-6BC49F3E5D5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527D75D0-E275-4A8E-8868-9C846F167A53}"/>
              </a:ext>
            </a:extLst>
          </p:cNvPr>
          <p:cNvSpPr>
            <a:spLocks noGrp="1" noChangeArrowheads="1"/>
          </p:cNvSpPr>
          <p:nvPr>
            <p:ph type="ftr" sz="quarter" idx="4"/>
          </p:nvPr>
        </p:nvSpPr>
        <p:spPr bwMode="auto">
          <a:xfrm>
            <a:off x="5230813" y="9615488"/>
            <a:ext cx="9239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eaLnBrk="0" hangingPunct="0">
              <a:defRPr>
                <a:cs typeface="+mn-cs"/>
              </a:defRPr>
            </a:lvl5pPr>
          </a:lstStyle>
          <a:p>
            <a:pPr lvl="4">
              <a:defRPr/>
            </a:pPr>
            <a:r>
              <a:rPr lang="en-GB"/>
              <a:t>Tim Godfrey (EPRI)</a:t>
            </a:r>
          </a:p>
        </p:txBody>
      </p:sp>
      <p:sp>
        <p:nvSpPr>
          <p:cNvPr id="2055" name="Rectangle 7">
            <a:extLst>
              <a:ext uri="{FF2B5EF4-FFF2-40B4-BE49-F238E27FC236}">
                <a16:creationId xmlns:a16="http://schemas.microsoft.com/office/drawing/2014/main" id="{F9C8E629-C349-48B5-850F-67F844306DE2}"/>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GB" altLang="en-US"/>
              <a:t>Page </a:t>
            </a:r>
            <a:fld id="{FBAF32D6-846E-4393-9535-71359DCE3E21}" type="slidenum">
              <a:rPr lang="en-GB" altLang="en-US" smtClean="0"/>
              <a:pPr>
                <a:defRPr/>
              </a:pPr>
              <a:t>‹#›</a:t>
            </a:fld>
            <a:endParaRPr lang="en-GB" altLang="en-US"/>
          </a:p>
        </p:txBody>
      </p:sp>
      <p:sp>
        <p:nvSpPr>
          <p:cNvPr id="2056" name="Rectangle 8">
            <a:extLst>
              <a:ext uri="{FF2B5EF4-FFF2-40B4-BE49-F238E27FC236}">
                <a16:creationId xmlns:a16="http://schemas.microsoft.com/office/drawing/2014/main" id="{867AE544-8DA5-45C1-9876-21265152BA27}"/>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2057400" indent="-228600">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r>
              <a:rPr lang="en-GB" altLang="en-US"/>
              <a:t>Submission</a:t>
            </a:r>
          </a:p>
        </p:txBody>
      </p:sp>
      <p:sp>
        <p:nvSpPr>
          <p:cNvPr id="2057" name="Line 9">
            <a:extLst>
              <a:ext uri="{FF2B5EF4-FFF2-40B4-BE49-F238E27FC236}">
                <a16:creationId xmlns:a16="http://schemas.microsoft.com/office/drawing/2014/main" id="{259422E5-EC06-46FB-9315-CCB5EAC073B8}"/>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a:extLst>
              <a:ext uri="{FF2B5EF4-FFF2-40B4-BE49-F238E27FC236}">
                <a16:creationId xmlns:a16="http://schemas.microsoft.com/office/drawing/2014/main" id="{F2BF687D-3ECE-4ACD-A792-1F52F69C8D09}"/>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a:extLst>
              <a:ext uri="{FF2B5EF4-FFF2-40B4-BE49-F238E27FC236}">
                <a16:creationId xmlns:a16="http://schemas.microsoft.com/office/drawing/2014/main" id="{F93A8539-262F-4B62-BFDB-9043556CDBCE}"/>
              </a:ext>
            </a:extLst>
          </p:cNvPr>
          <p:cNvSpPr>
            <a:spLocks noGrp="1" noChangeArrowheads="1"/>
          </p:cNvSpPr>
          <p:nvPr>
            <p:ph type="dt" sz="quarter" idx="1"/>
          </p:nvPr>
        </p:nvSpPr>
        <p:spPr>
          <a:xfrm>
            <a:off x="641350" y="1206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cs typeface="Arial" panose="020B0604020202020204" pitchFamily="34" charset="0"/>
              </a:rPr>
              <a:t>Nov 2015</a:t>
            </a:r>
            <a:endParaRPr lang="en-GB" altLang="en-US" sz="1400">
              <a:cs typeface="Arial" panose="020B0604020202020204" pitchFamily="34" charset="0"/>
            </a:endParaRPr>
          </a:p>
        </p:txBody>
      </p:sp>
      <p:sp>
        <p:nvSpPr>
          <p:cNvPr id="5123" name="Rectangle 6">
            <a:extLst>
              <a:ext uri="{FF2B5EF4-FFF2-40B4-BE49-F238E27FC236}">
                <a16:creationId xmlns:a16="http://schemas.microsoft.com/office/drawing/2014/main" id="{32432647-841C-4120-873B-EDCCFACC0DD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cs typeface="Arial" panose="020B0604020202020204" pitchFamily="34" charset="0"/>
              </a:rPr>
              <a:t>Tim Godfrey (EPRI)</a:t>
            </a:r>
          </a:p>
        </p:txBody>
      </p:sp>
      <p:sp>
        <p:nvSpPr>
          <p:cNvPr id="5124" name="Rectangle 7">
            <a:extLst>
              <a:ext uri="{FF2B5EF4-FFF2-40B4-BE49-F238E27FC236}">
                <a16:creationId xmlns:a16="http://schemas.microsoft.com/office/drawing/2014/main" id="{A02996B3-FCC1-4908-BDCC-42A1C391DE2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E82D4C2-41DE-4B60-A41C-2D893392DF12}" type="slidenum">
              <a:rPr lang="en-GB" altLang="en-US" smtClean="0"/>
              <a:pPr>
                <a:spcBef>
                  <a:spcPct val="0"/>
                </a:spcBef>
              </a:pPr>
              <a:t>1</a:t>
            </a:fld>
            <a:endParaRPr lang="en-GB" altLang="en-US"/>
          </a:p>
        </p:txBody>
      </p:sp>
      <p:sp>
        <p:nvSpPr>
          <p:cNvPr id="5125" name="Rectangle 2">
            <a:extLst>
              <a:ext uri="{FF2B5EF4-FFF2-40B4-BE49-F238E27FC236}">
                <a16:creationId xmlns:a16="http://schemas.microsoft.com/office/drawing/2014/main" id="{10979739-557A-4A2E-B124-CA5D18B077FD}"/>
              </a:ext>
            </a:extLst>
          </p:cNvPr>
          <p:cNvSpPr>
            <a:spLocks noGrp="1" noRot="1" noChangeAspect="1" noChangeArrowheads="1" noTextEdit="1"/>
          </p:cNvSpPr>
          <p:nvPr>
            <p:ph type="sldImg"/>
          </p:nvPr>
        </p:nvSpPr>
        <p:spPr>
          <a:xfrm>
            <a:off x="98425" y="750888"/>
            <a:ext cx="6597650" cy="3711575"/>
          </a:xfrm>
          <a:ln/>
        </p:spPr>
      </p:sp>
      <p:sp>
        <p:nvSpPr>
          <p:cNvPr id="5126" name="Rectangle 3">
            <a:extLst>
              <a:ext uri="{FF2B5EF4-FFF2-40B4-BE49-F238E27FC236}">
                <a16:creationId xmlns:a16="http://schemas.microsoft.com/office/drawing/2014/main" id="{579096FC-7A9C-44B8-8419-BCB1F4FCC3A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r>
              <a:rPr lang="en-US"/>
              <a:t>Nov 2015</a:t>
            </a:r>
            <a:endParaRPr lang="en-GB"/>
          </a:p>
        </p:txBody>
      </p:sp>
      <p:sp>
        <p:nvSpPr>
          <p:cNvPr id="5" name="Footer Placeholder 4"/>
          <p:cNvSpPr>
            <a:spLocks noGrp="1"/>
          </p:cNvSpPr>
          <p:nvPr>
            <p:ph type="ftr" sz="quarter" idx="11"/>
          </p:nvPr>
        </p:nvSpPr>
        <p:spPr/>
        <p:txBody>
          <a:bodyPr/>
          <a:lstStyle/>
          <a:p>
            <a:pPr lvl="4">
              <a:defRPr/>
            </a:pPr>
            <a:r>
              <a:rPr lang="en-GB"/>
              <a:t>Tim Godfrey (EPRI)</a:t>
            </a:r>
          </a:p>
        </p:txBody>
      </p:sp>
      <p:sp>
        <p:nvSpPr>
          <p:cNvPr id="6" name="Slide Number Placeholder 5"/>
          <p:cNvSpPr>
            <a:spLocks noGrp="1"/>
          </p:cNvSpPr>
          <p:nvPr>
            <p:ph type="sldNum" sz="quarter" idx="12"/>
          </p:nvPr>
        </p:nvSpPr>
        <p:spPr/>
        <p:txBody>
          <a:bodyPr/>
          <a:lstStyle/>
          <a:p>
            <a:pPr>
              <a:defRPr/>
            </a:pPr>
            <a:r>
              <a:rPr lang="en-GB" altLang="en-US"/>
              <a:t>Page </a:t>
            </a:r>
            <a:fld id="{FBAF32D6-846E-4393-9535-71359DCE3E21}" type="slidenum">
              <a:rPr lang="en-GB" altLang="en-US" smtClean="0"/>
              <a:pPr>
                <a:defRPr/>
              </a:pPr>
              <a:t>2</a:t>
            </a:fld>
            <a:endParaRPr lang="en-GB" altLang="en-US"/>
          </a:p>
        </p:txBody>
      </p:sp>
    </p:spTree>
    <p:extLst>
      <p:ext uri="{BB962C8B-B14F-4D97-AF65-F5344CB8AC3E}">
        <p14:creationId xmlns:p14="http://schemas.microsoft.com/office/powerpoint/2010/main" val="2357711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r>
              <a:rPr lang="en-US"/>
              <a:t>Nov 2015</a:t>
            </a:r>
            <a:endParaRPr lang="en-GB"/>
          </a:p>
        </p:txBody>
      </p:sp>
      <p:sp>
        <p:nvSpPr>
          <p:cNvPr id="5" name="Footer Placeholder 4"/>
          <p:cNvSpPr>
            <a:spLocks noGrp="1"/>
          </p:cNvSpPr>
          <p:nvPr>
            <p:ph type="ftr" sz="quarter" idx="11"/>
          </p:nvPr>
        </p:nvSpPr>
        <p:spPr/>
        <p:txBody>
          <a:bodyPr/>
          <a:lstStyle/>
          <a:p>
            <a:pPr lvl="4">
              <a:defRPr/>
            </a:pPr>
            <a:r>
              <a:rPr lang="en-GB"/>
              <a:t>Tim Godfrey (EPRI)</a:t>
            </a:r>
          </a:p>
        </p:txBody>
      </p:sp>
      <p:sp>
        <p:nvSpPr>
          <p:cNvPr id="6" name="Slide Number Placeholder 5"/>
          <p:cNvSpPr>
            <a:spLocks noGrp="1"/>
          </p:cNvSpPr>
          <p:nvPr>
            <p:ph type="sldNum" sz="quarter" idx="12"/>
          </p:nvPr>
        </p:nvSpPr>
        <p:spPr/>
        <p:txBody>
          <a:bodyPr/>
          <a:lstStyle/>
          <a:p>
            <a:pPr>
              <a:defRPr/>
            </a:pPr>
            <a:r>
              <a:rPr lang="en-GB" altLang="en-US"/>
              <a:t>Page </a:t>
            </a:r>
            <a:fld id="{FBAF32D6-846E-4393-9535-71359DCE3E21}" type="slidenum">
              <a:rPr lang="en-GB" altLang="en-US" smtClean="0"/>
              <a:pPr>
                <a:defRPr/>
              </a:pPr>
              <a:t>10</a:t>
            </a:fld>
            <a:endParaRPr lang="en-GB" altLang="en-US"/>
          </a:p>
        </p:txBody>
      </p:sp>
    </p:spTree>
    <p:extLst>
      <p:ext uri="{BB962C8B-B14F-4D97-AF65-F5344CB8AC3E}">
        <p14:creationId xmlns:p14="http://schemas.microsoft.com/office/powerpoint/2010/main" val="14949575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AU"/>
          </a:p>
        </p:txBody>
      </p:sp>
      <p:sp>
        <p:nvSpPr>
          <p:cNvPr id="4" name="Rectangle 5">
            <a:extLst>
              <a:ext uri="{FF2B5EF4-FFF2-40B4-BE49-F238E27FC236}">
                <a16:creationId xmlns:a16="http://schemas.microsoft.com/office/drawing/2014/main" id="{AECE272A-D68C-4DA4-9B48-3160654F8BE6}"/>
              </a:ext>
            </a:extLst>
          </p:cNvPr>
          <p:cNvSpPr>
            <a:spLocks noGrp="1" noChangeArrowheads="1"/>
          </p:cNvSpPr>
          <p:nvPr>
            <p:ph type="ftr" sz="quarter" idx="10"/>
          </p:nvPr>
        </p:nvSpPr>
        <p:spPr>
          <a:ln/>
        </p:spPr>
        <p:txBody>
          <a:bodyPr/>
          <a:lstStyle>
            <a:lvl1pPr>
              <a:defRPr/>
            </a:lvl1pPr>
          </a:lstStyle>
          <a:p>
            <a:pPr>
              <a:defRPr/>
            </a:pPr>
            <a:r>
              <a:rPr lang="en-GB"/>
              <a:t>Tim Godfrey, EPRI</a:t>
            </a:r>
          </a:p>
        </p:txBody>
      </p:sp>
      <p:sp>
        <p:nvSpPr>
          <p:cNvPr id="5" name="Rectangle 6">
            <a:extLst>
              <a:ext uri="{FF2B5EF4-FFF2-40B4-BE49-F238E27FC236}">
                <a16:creationId xmlns:a16="http://schemas.microsoft.com/office/drawing/2014/main" id="{20531184-DCBE-4175-9582-5E730651554A}"/>
              </a:ext>
            </a:extLst>
          </p:cNvPr>
          <p:cNvSpPr>
            <a:spLocks noGrp="1" noChangeArrowheads="1"/>
          </p:cNvSpPr>
          <p:nvPr>
            <p:ph type="sldNum" sz="quarter" idx="11"/>
          </p:nvPr>
        </p:nvSpPr>
        <p:spPr>
          <a:ln/>
        </p:spPr>
        <p:txBody>
          <a:bodyPr/>
          <a:lstStyle>
            <a:lvl1pPr>
              <a:defRPr/>
            </a:lvl1pPr>
          </a:lstStyle>
          <a:p>
            <a:pPr>
              <a:defRPr/>
            </a:pPr>
            <a:r>
              <a:rPr lang="en-GB" altLang="en-US"/>
              <a:t>Slide </a:t>
            </a:r>
            <a:fld id="{E65C71F8-356A-4A7D-9B45-2AC1D328C11D}" type="slidenum">
              <a:rPr lang="en-GB" altLang="en-US" smtClean="0"/>
              <a:pPr>
                <a:defRPr/>
              </a:pPr>
              <a:t>‹#›</a:t>
            </a:fld>
            <a:endParaRPr lang="en-GB" altLang="en-US"/>
          </a:p>
        </p:txBody>
      </p:sp>
    </p:spTree>
    <p:extLst>
      <p:ext uri="{BB962C8B-B14F-4D97-AF65-F5344CB8AC3E}">
        <p14:creationId xmlns:p14="http://schemas.microsoft.com/office/powerpoint/2010/main" val="93316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Rectangle 5">
            <a:extLst>
              <a:ext uri="{FF2B5EF4-FFF2-40B4-BE49-F238E27FC236}">
                <a16:creationId xmlns:a16="http://schemas.microsoft.com/office/drawing/2014/main" id="{75321670-986C-4FFD-B551-EA03B106EA64}"/>
              </a:ext>
            </a:extLst>
          </p:cNvPr>
          <p:cNvSpPr>
            <a:spLocks noGrp="1" noChangeArrowheads="1"/>
          </p:cNvSpPr>
          <p:nvPr>
            <p:ph type="ftr" sz="quarter" idx="10"/>
          </p:nvPr>
        </p:nvSpPr>
        <p:spPr>
          <a:ln/>
        </p:spPr>
        <p:txBody>
          <a:bodyPr/>
          <a:lstStyle>
            <a:lvl1pPr>
              <a:defRPr/>
            </a:lvl1pPr>
          </a:lstStyle>
          <a:p>
            <a:pPr>
              <a:defRPr/>
            </a:pPr>
            <a:r>
              <a:rPr lang="en-GB"/>
              <a:t>Tim Godfrey, EPRI</a:t>
            </a:r>
          </a:p>
        </p:txBody>
      </p:sp>
      <p:sp>
        <p:nvSpPr>
          <p:cNvPr id="5" name="Rectangle 6">
            <a:extLst>
              <a:ext uri="{FF2B5EF4-FFF2-40B4-BE49-F238E27FC236}">
                <a16:creationId xmlns:a16="http://schemas.microsoft.com/office/drawing/2014/main" id="{2BC6EDE4-50DA-4FCB-9549-6F24EC0DF1C6}"/>
              </a:ext>
            </a:extLst>
          </p:cNvPr>
          <p:cNvSpPr>
            <a:spLocks noGrp="1" noChangeArrowheads="1"/>
          </p:cNvSpPr>
          <p:nvPr>
            <p:ph type="sldNum" sz="quarter" idx="11"/>
          </p:nvPr>
        </p:nvSpPr>
        <p:spPr>
          <a:ln/>
        </p:spPr>
        <p:txBody>
          <a:bodyPr/>
          <a:lstStyle>
            <a:lvl1pPr>
              <a:defRPr/>
            </a:lvl1pPr>
          </a:lstStyle>
          <a:p>
            <a:pPr>
              <a:defRPr/>
            </a:pPr>
            <a:r>
              <a:rPr lang="en-GB" altLang="en-US"/>
              <a:t>Slide </a:t>
            </a:r>
            <a:fld id="{60CE1B40-7737-4184-A389-A2739479027B}" type="slidenum">
              <a:rPr lang="en-GB" altLang="en-US" smtClean="0"/>
              <a:pPr>
                <a:defRPr/>
              </a:pPr>
              <a:t>‹#›</a:t>
            </a:fld>
            <a:endParaRPr lang="en-GB" altLang="en-US"/>
          </a:p>
        </p:txBody>
      </p:sp>
    </p:spTree>
    <p:extLst>
      <p:ext uri="{BB962C8B-B14F-4D97-AF65-F5344CB8AC3E}">
        <p14:creationId xmlns:p14="http://schemas.microsoft.com/office/powerpoint/2010/main" val="1916083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058FB-8E18-47C5-9F23-68C0ADED251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F8347D-F653-4161-ACEE-AE852B010C0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FD89F69-CA6D-44B6-838D-BAD7E3D19B9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FED9F77-3D08-4A16-A1F0-F28EDEF05458}"/>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F5845EE0-BDFA-427B-920A-A5A0065A75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0B738F4-F91D-4324-8CE4-488A4FB0CB8B}"/>
              </a:ext>
            </a:extLst>
          </p:cNvPr>
          <p:cNvSpPr>
            <a:spLocks noGrp="1"/>
          </p:cNvSpPr>
          <p:nvPr>
            <p:ph type="sldNum" sz="quarter" idx="12"/>
          </p:nvPr>
        </p:nvSpPr>
        <p:spPr/>
        <p:txBody>
          <a:bodyPr/>
          <a:lstStyle/>
          <a:p>
            <a:fld id="{43441FBF-4287-4FDF-9986-94924641BF13}" type="slidenum">
              <a:rPr lang="en-US" smtClean="0"/>
              <a:t>‹#›</a:t>
            </a:fld>
            <a:endParaRPr lang="en-US"/>
          </a:p>
        </p:txBody>
      </p:sp>
    </p:spTree>
    <p:extLst>
      <p:ext uri="{BB962C8B-B14F-4D97-AF65-F5344CB8AC3E}">
        <p14:creationId xmlns:p14="http://schemas.microsoft.com/office/powerpoint/2010/main" val="298206993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1C0E2A1-DB8A-43A7-B2EA-24417E498AA9}"/>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1E6D607C-B519-43AE-A6A1-6552AC3EDD76}"/>
              </a:ext>
            </a:extLst>
          </p:cNvPr>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9" name="Rectangle 5">
            <a:extLst>
              <a:ext uri="{FF2B5EF4-FFF2-40B4-BE49-F238E27FC236}">
                <a16:creationId xmlns:a16="http://schemas.microsoft.com/office/drawing/2014/main" id="{77C3392D-48D4-430F-9E0A-26AA0D699640}"/>
              </a:ext>
            </a:extLst>
          </p:cNvPr>
          <p:cNvSpPr>
            <a:spLocks noGrp="1" noChangeArrowheads="1"/>
          </p:cNvSpPr>
          <p:nvPr>
            <p:ph type="ftr" sz="quarter" idx="3"/>
          </p:nvPr>
        </p:nvSpPr>
        <p:spPr bwMode="auto">
          <a:xfrm>
            <a:off x="10186988" y="6475413"/>
            <a:ext cx="12049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GB"/>
              <a:t>Tim Godfrey, EPRI</a:t>
            </a:r>
          </a:p>
        </p:txBody>
      </p:sp>
      <p:sp>
        <p:nvSpPr>
          <p:cNvPr id="1030" name="Rectangle 6">
            <a:extLst>
              <a:ext uri="{FF2B5EF4-FFF2-40B4-BE49-F238E27FC236}">
                <a16:creationId xmlns:a16="http://schemas.microsoft.com/office/drawing/2014/main" id="{AFE6EE0A-65D0-43DD-AA1C-C7CEE9F7577C}"/>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GB" altLang="en-US"/>
              <a:t>Slide </a:t>
            </a:r>
            <a:fld id="{1FB5AE33-3223-4A87-9FA2-02FB580489A8}" type="slidenum">
              <a:rPr lang="en-GB" altLang="en-US" smtClean="0"/>
              <a:pPr>
                <a:defRPr/>
              </a:pPr>
              <a:t>‹#›</a:t>
            </a:fld>
            <a:endParaRPr lang="en-GB" altLang="en-US"/>
          </a:p>
        </p:txBody>
      </p:sp>
      <p:sp>
        <p:nvSpPr>
          <p:cNvPr id="2" name="Rectangle 7">
            <a:extLst>
              <a:ext uri="{FF2B5EF4-FFF2-40B4-BE49-F238E27FC236}">
                <a16:creationId xmlns:a16="http://schemas.microsoft.com/office/drawing/2014/main" id="{97F4A80D-C685-4783-A096-4181ABE44493}"/>
              </a:ext>
            </a:extLst>
          </p:cNvPr>
          <p:cNvSpPr>
            <a:spLocks noChangeArrowheads="1"/>
          </p:cNvSpPr>
          <p:nvPr/>
        </p:nvSpPr>
        <p:spPr bwMode="auto">
          <a:xfrm>
            <a:off x="7964363" y="334189"/>
            <a:ext cx="32957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457200">
              <a:defRPr sz="1200">
                <a:solidFill>
                  <a:schemeClr val="tx1"/>
                </a:solidFill>
                <a:latin typeface="Times New Roman" panose="02020603050405020304" pitchFamily="18" charset="0"/>
                <a:cs typeface="Arial" panose="020B0604020202020204" pitchFamily="34" charset="0"/>
              </a:defRPr>
            </a:lvl5pPr>
            <a:lvl6pPr marL="9144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1371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18288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22860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pPr lvl="4" algn="r"/>
            <a:r>
              <a:rPr lang="en-GB" altLang="en-US" sz="1800" b="1" dirty="0"/>
              <a:t>doc.: IEEE 802.24-19/0033r0</a:t>
            </a:r>
          </a:p>
        </p:txBody>
      </p:sp>
      <p:sp>
        <p:nvSpPr>
          <p:cNvPr id="1031" name="Line 8">
            <a:extLst>
              <a:ext uri="{FF2B5EF4-FFF2-40B4-BE49-F238E27FC236}">
                <a16:creationId xmlns:a16="http://schemas.microsoft.com/office/drawing/2014/main" id="{9B8FA0D0-EE9C-4C34-AE8E-F2504C4B4790}"/>
              </a:ext>
            </a:extLst>
          </p:cNvPr>
          <p:cNvSpPr>
            <a:spLocks noChangeShapeType="1"/>
          </p:cNvSpPr>
          <p:nvPr/>
        </p:nvSpPr>
        <p:spPr bwMode="auto">
          <a:xfrm>
            <a:off x="914400" y="620713"/>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2" name="Rectangle 9">
            <a:extLst>
              <a:ext uri="{FF2B5EF4-FFF2-40B4-BE49-F238E27FC236}">
                <a16:creationId xmlns:a16="http://schemas.microsoft.com/office/drawing/2014/main" id="{F29F28E2-2790-40C3-AE4A-4DBE7DBCA7F8}"/>
              </a:ext>
            </a:extLst>
          </p:cNvPr>
          <p:cNvSpPr>
            <a:spLocks noChangeArrowheads="1"/>
          </p:cNvSpPr>
          <p:nvPr/>
        </p:nvSpPr>
        <p:spPr bwMode="auto">
          <a:xfrm>
            <a:off x="914400"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2057400" indent="-228600">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r>
              <a:rPr lang="en-GB" altLang="en-US"/>
              <a:t>Submission</a:t>
            </a:r>
          </a:p>
        </p:txBody>
      </p:sp>
      <p:sp>
        <p:nvSpPr>
          <p:cNvPr id="1033" name="Line 10">
            <a:extLst>
              <a:ext uri="{FF2B5EF4-FFF2-40B4-BE49-F238E27FC236}">
                <a16:creationId xmlns:a16="http://schemas.microsoft.com/office/drawing/2014/main" id="{7FC412EA-119F-437D-86C2-7EBDBCB0C94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4" name="TextBox 1">
            <a:extLst>
              <a:ext uri="{FF2B5EF4-FFF2-40B4-BE49-F238E27FC236}">
                <a16:creationId xmlns:a16="http://schemas.microsoft.com/office/drawing/2014/main" id="{EBBEFFDD-9B9D-4CBF-AC96-D5D6678BFFDD}"/>
              </a:ext>
            </a:extLst>
          </p:cNvPr>
          <p:cNvSpPr txBox="1">
            <a:spLocks noChangeArrowheads="1"/>
          </p:cNvSpPr>
          <p:nvPr userDrawn="1"/>
        </p:nvSpPr>
        <p:spPr bwMode="auto">
          <a:xfrm>
            <a:off x="703779" y="333375"/>
            <a:ext cx="155472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2057400" indent="-228600">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pPr algn="just"/>
            <a:r>
              <a:rPr lang="en-US" altLang="en-US" sz="1600" b="1" dirty="0"/>
              <a:t>November 2019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5/dcn/19/15-19-0412-03-wng0-licensed-narrowband-amendment.ppt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24/dcn/19/24-19-0030-00-0000-licensed-narrowband-amendment-csd.docx" TargetMode="External"/><Relationship Id="rId2" Type="http://schemas.openxmlformats.org/officeDocument/2006/relationships/hyperlink" Target="https://mentor.ieee.org/802.24/dcn/19/24-19-0029-04-0000-licensed-narrowband-amendment-par.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24/dcn/19/24-19-0030-00-0000-licensed-narrowband-amendment-csd.docx" TargetMode="External"/><Relationship Id="rId2" Type="http://schemas.openxmlformats.org/officeDocument/2006/relationships/hyperlink" Target="https://mentor.ieee.org/802.24/dcn/19/24-19-0029-04-0000-licensed-narrowband-amendment-par.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72C7DE7A-1C42-4D28-94D9-093CF09887F4}"/>
              </a:ext>
            </a:extLst>
          </p:cNvPr>
          <p:cNvSpPr>
            <a:spLocks noGrp="1" noChangeArrowheads="1"/>
          </p:cNvSpPr>
          <p:nvPr>
            <p:ph type="title"/>
          </p:nvPr>
        </p:nvSpPr>
        <p:spPr>
          <a:xfrm>
            <a:off x="839788" y="1425574"/>
            <a:ext cx="10552112" cy="1571377"/>
          </a:xfrm>
        </p:spPr>
        <p:txBody>
          <a:bodyPr/>
          <a:lstStyle/>
          <a:p>
            <a:r>
              <a:rPr lang="en-GB" altLang="en-US" dirty="0"/>
              <a:t>Licensed Narrowband Amendment</a:t>
            </a:r>
            <a:br>
              <a:rPr lang="en-GB" altLang="en-US" dirty="0"/>
            </a:br>
            <a:br>
              <a:rPr lang="en-GB" altLang="en-US" dirty="0"/>
            </a:br>
            <a:r>
              <a:rPr lang="en-GB" altLang="en-US" dirty="0"/>
              <a:t>PAR Presentation</a:t>
            </a:r>
          </a:p>
        </p:txBody>
      </p:sp>
      <p:sp>
        <p:nvSpPr>
          <p:cNvPr id="4099" name="Rectangle 4">
            <a:extLst>
              <a:ext uri="{FF2B5EF4-FFF2-40B4-BE49-F238E27FC236}">
                <a16:creationId xmlns:a16="http://schemas.microsoft.com/office/drawing/2014/main" id="{69AD8F4E-1597-471F-ADE0-78C99368C3A2}"/>
              </a:ext>
            </a:extLst>
          </p:cNvPr>
          <p:cNvSpPr>
            <a:spLocks noGrp="1" noChangeArrowheads="1"/>
          </p:cNvSpPr>
          <p:nvPr>
            <p:ph idx="1"/>
          </p:nvPr>
        </p:nvSpPr>
        <p:spPr>
          <a:xfrm>
            <a:off x="2209800" y="3284538"/>
            <a:ext cx="7772400" cy="2811462"/>
          </a:xfrm>
        </p:spPr>
        <p:txBody>
          <a:bodyPr/>
          <a:lstStyle/>
          <a:p>
            <a:pPr algn="ctr">
              <a:buFontTx/>
              <a:buNone/>
            </a:pPr>
            <a:r>
              <a:rPr lang="en-GB" altLang="en-US" sz="2000" dirty="0"/>
              <a:t>Date:</a:t>
            </a:r>
            <a:r>
              <a:rPr lang="en-GB" altLang="en-US" sz="2000" b="0" dirty="0"/>
              <a:t> 2019-11-06</a:t>
            </a:r>
          </a:p>
        </p:txBody>
      </p:sp>
      <p:sp>
        <p:nvSpPr>
          <p:cNvPr id="4100" name="Slide Number Placeholder 5">
            <a:extLst>
              <a:ext uri="{FF2B5EF4-FFF2-40B4-BE49-F238E27FC236}">
                <a16:creationId xmlns:a16="http://schemas.microsoft.com/office/drawing/2014/main" id="{DC625472-6251-4BC9-ACDA-617761D51E6C}"/>
              </a:ext>
            </a:extLst>
          </p:cNvPr>
          <p:cNvSpPr>
            <a:spLocks noGrp="1"/>
          </p:cNvSpPr>
          <p:nvPr>
            <p:ph type="sldNum" sz="quarter" idx="11"/>
          </p:nvPr>
        </p:nvSpPr>
        <p:spPr>
          <a:xfrm>
            <a:off x="59309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A06C5568-7EC6-4684-B2CB-85D34D1091F4}" type="slidenum">
              <a:rPr lang="en-GB" altLang="en-US" sz="1200" b="0" smtClean="0"/>
              <a:pPr>
                <a:spcBef>
                  <a:spcPct val="0"/>
                </a:spcBef>
                <a:buFontTx/>
                <a:buNone/>
              </a:pPr>
              <a:t>1</a:t>
            </a:fld>
            <a:endParaRPr lang="en-GB" altLang="en-US" sz="1200" b="0"/>
          </a:p>
        </p:txBody>
      </p:sp>
      <p:graphicFrame>
        <p:nvGraphicFramePr>
          <p:cNvPr id="4101" name="Object 146">
            <a:extLst>
              <a:ext uri="{FF2B5EF4-FFF2-40B4-BE49-F238E27FC236}">
                <a16:creationId xmlns:a16="http://schemas.microsoft.com/office/drawing/2014/main" id="{D0DA5E23-FE7D-4334-92B8-E06EF15CD986}"/>
              </a:ext>
            </a:extLst>
          </p:cNvPr>
          <p:cNvGraphicFramePr>
            <a:graphicFrameLocks noChangeAspect="1"/>
          </p:cNvGraphicFramePr>
          <p:nvPr/>
        </p:nvGraphicFramePr>
        <p:xfrm>
          <a:off x="2182813" y="3984625"/>
          <a:ext cx="8237537" cy="2324100"/>
        </p:xfrm>
        <a:graphic>
          <a:graphicData uri="http://schemas.openxmlformats.org/presentationml/2006/ole">
            <mc:AlternateContent xmlns:mc="http://schemas.openxmlformats.org/markup-compatibility/2006">
              <mc:Choice xmlns:v="urn:schemas-microsoft-com:vml" Requires="v">
                <p:oleObj spid="_x0000_s4151" name="Document" r:id="rId4" imgW="8152664" imgH="2297815" progId="">
                  <p:embed/>
                </p:oleObj>
              </mc:Choice>
              <mc:Fallback>
                <p:oleObj name="Document" r:id="rId4" imgW="8152664" imgH="2297815" progId="">
                  <p:embed/>
                  <p:pic>
                    <p:nvPicPr>
                      <p:cNvPr id="0" name="Object 14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82813" y="3984625"/>
                        <a:ext cx="8237537" cy="232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02" name="Rectangle 6">
            <a:extLst>
              <a:ext uri="{FF2B5EF4-FFF2-40B4-BE49-F238E27FC236}">
                <a16:creationId xmlns:a16="http://schemas.microsoft.com/office/drawing/2014/main" id="{B63665F6-5C07-4E62-A3FB-2B38CE7D418B}"/>
              </a:ext>
            </a:extLst>
          </p:cNvPr>
          <p:cNvSpPr>
            <a:spLocks noChangeArrowheads="1"/>
          </p:cNvSpPr>
          <p:nvPr/>
        </p:nvSpPr>
        <p:spPr bwMode="auto">
          <a:xfrm>
            <a:off x="2279650" y="3573463"/>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a:t>
            </a:r>
            <a:endParaRPr lang="en-GB" altLang="en-US" sz="2000" b="0"/>
          </a:p>
        </p:txBody>
      </p:sp>
      <p:sp>
        <p:nvSpPr>
          <p:cNvPr id="4103" name="Footer Placeholder 1">
            <a:extLst>
              <a:ext uri="{FF2B5EF4-FFF2-40B4-BE49-F238E27FC236}">
                <a16:creationId xmlns:a16="http://schemas.microsoft.com/office/drawing/2014/main" id="{2EB71B19-7C43-467A-9994-38EEB4F31B98}"/>
              </a:ext>
            </a:extLst>
          </p:cNvPr>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cs typeface="Arial" panose="020B0604020202020204" pitchFamily="34" charset="0"/>
              </a:rPr>
              <a:t>Tim Godfrey, EPRI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CBCA8FD-16D4-4ADC-9D8C-560B5B08F695}"/>
              </a:ext>
            </a:extLst>
          </p:cNvPr>
          <p:cNvSpPr>
            <a:spLocks noGrp="1"/>
          </p:cNvSpPr>
          <p:nvPr>
            <p:ph type="title"/>
          </p:nvPr>
        </p:nvSpPr>
        <p:spPr/>
        <p:txBody>
          <a:bodyPr/>
          <a:lstStyle/>
          <a:p>
            <a:r>
              <a:rPr lang="en-US" dirty="0"/>
              <a:t>PAR Development Plan and Milestones</a:t>
            </a:r>
          </a:p>
        </p:txBody>
      </p:sp>
      <p:sp>
        <p:nvSpPr>
          <p:cNvPr id="3" name="Content Placeholder 2"/>
          <p:cNvSpPr>
            <a:spLocks noGrp="1"/>
          </p:cNvSpPr>
          <p:nvPr>
            <p:ph idx="1"/>
          </p:nvPr>
        </p:nvSpPr>
        <p:spPr>
          <a:xfrm>
            <a:off x="767408" y="1628801"/>
            <a:ext cx="10510192" cy="4846612"/>
          </a:xfrm>
        </p:spPr>
        <p:txBody>
          <a:bodyPr>
            <a:normAutofit lnSpcReduction="10000"/>
          </a:bodyPr>
          <a:lstStyle/>
          <a:p>
            <a:r>
              <a:rPr lang="en-US" dirty="0"/>
              <a:t>Sept 18: Presentation of project overview to 802.15 WNG   </a:t>
            </a:r>
            <a:r>
              <a:rPr lang="en-US" dirty="0">
                <a:hlinkClick r:id="rId3"/>
              </a:rPr>
              <a:t>802.15-19-0412r3</a:t>
            </a:r>
            <a:endParaRPr lang="en-US" dirty="0"/>
          </a:p>
          <a:p>
            <a:r>
              <a:rPr lang="en-US" dirty="0"/>
              <a:t>October 1st EC Teleconference</a:t>
            </a:r>
          </a:p>
          <a:p>
            <a:pPr lvl="1"/>
            <a:r>
              <a:rPr lang="en-US" dirty="0"/>
              <a:t>EC was brief on plan for PAR submittal in November</a:t>
            </a:r>
          </a:p>
          <a:p>
            <a:r>
              <a:rPr lang="en-US" dirty="0"/>
              <a:t>802.24 teleconference October 1 – 1pm PDT</a:t>
            </a:r>
          </a:p>
          <a:p>
            <a:pPr lvl="1"/>
            <a:r>
              <a:rPr lang="en-US" dirty="0"/>
              <a:t>Further discussion on PAR and CSD</a:t>
            </a:r>
          </a:p>
          <a:p>
            <a:r>
              <a:rPr lang="en-US" dirty="0"/>
              <a:t>PAR announced to EC </a:t>
            </a:r>
            <a:r>
              <a:rPr lang="en-US"/>
              <a:t>reflector Oct 8</a:t>
            </a:r>
            <a:r>
              <a:rPr lang="en-US" baseline="30000"/>
              <a:t>th</a:t>
            </a:r>
            <a:r>
              <a:rPr lang="en-US"/>
              <a:t> for </a:t>
            </a:r>
            <a:r>
              <a:rPr lang="en-US" dirty="0"/>
              <a:t>agenda at November plenary</a:t>
            </a:r>
          </a:p>
          <a:p>
            <a:r>
              <a:rPr lang="en-US" dirty="0"/>
              <a:t>802.24 provides the forum in November for addressing PAR comments</a:t>
            </a:r>
          </a:p>
          <a:p>
            <a:pPr lvl="1"/>
            <a:r>
              <a:rPr lang="en-US" dirty="0"/>
              <a:t>Tuesday PM2 and Wednesday PM2</a:t>
            </a:r>
          </a:p>
          <a:p>
            <a:r>
              <a:rPr lang="en-US" dirty="0"/>
              <a:t>PAR and CSD to be presented for approval Friday 11/15 at EC meeting</a:t>
            </a:r>
          </a:p>
          <a:p>
            <a:r>
              <a:rPr lang="en-US" dirty="0"/>
              <a:t>EC will assign project to 802.15  </a:t>
            </a:r>
          </a:p>
          <a:p>
            <a:pPr lvl="1"/>
            <a:r>
              <a:rPr lang="en-US" dirty="0"/>
              <a:t>802.15 WG will form Task Group 802.15.16 </a:t>
            </a:r>
          </a:p>
          <a:p>
            <a:pPr lvl="1"/>
            <a:r>
              <a:rPr lang="en-US" dirty="0"/>
              <a:t>Attendees of first Task Group meeting will be granted 802.15 voting rights</a:t>
            </a:r>
          </a:p>
          <a:p>
            <a:pPr lvl="1"/>
            <a:endParaRPr lang="en-US" dirty="0"/>
          </a:p>
        </p:txBody>
      </p:sp>
      <p:sp>
        <p:nvSpPr>
          <p:cNvPr id="5" name="Slide Number Placeholder 4"/>
          <p:cNvSpPr>
            <a:spLocks noGrp="1"/>
          </p:cNvSpPr>
          <p:nvPr>
            <p:ph type="sldNum" sz="quarter" idx="11"/>
          </p:nvPr>
        </p:nvSpPr>
        <p:spPr/>
        <p:txBody>
          <a:bodyPr/>
          <a:lstStyle/>
          <a:p>
            <a:r>
              <a:rPr lang="en-US" altLang="en-US" dirty="0"/>
              <a:t>Slide </a:t>
            </a:r>
            <a:fld id="{D2793805-6678-4F90-9549-7863581D2258}" type="slidenum">
              <a:rPr lang="en-US" altLang="en-US" smtClean="0"/>
              <a:pPr/>
              <a:t>10</a:t>
            </a:fld>
            <a:endParaRPr lang="en-US" altLang="en-US" dirty="0"/>
          </a:p>
        </p:txBody>
      </p:sp>
      <p:sp>
        <p:nvSpPr>
          <p:cNvPr id="4" name="Footer Placeholder 3"/>
          <p:cNvSpPr>
            <a:spLocks noGrp="1"/>
          </p:cNvSpPr>
          <p:nvPr>
            <p:ph type="ftr" sz="quarter" idx="4294967295"/>
          </p:nvPr>
        </p:nvSpPr>
        <p:spPr>
          <a:xfrm>
            <a:off x="10513168" y="6475413"/>
            <a:ext cx="1055440" cy="184150"/>
          </a:xfrm>
        </p:spPr>
        <p:txBody>
          <a:bodyPr/>
          <a:lstStyle/>
          <a:p>
            <a:r>
              <a:rPr lang="en-US" altLang="en-US" dirty="0"/>
              <a:t>Tim Godfrey, EPRI</a:t>
            </a:r>
          </a:p>
        </p:txBody>
      </p:sp>
    </p:spTree>
    <p:extLst>
      <p:ext uri="{BB962C8B-B14F-4D97-AF65-F5344CB8AC3E}">
        <p14:creationId xmlns:p14="http://schemas.microsoft.com/office/powerpoint/2010/main" val="24239623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600E8-5F45-479C-99CF-8F50F82894E9}"/>
              </a:ext>
            </a:extLst>
          </p:cNvPr>
          <p:cNvSpPr>
            <a:spLocks noGrp="1"/>
          </p:cNvSpPr>
          <p:nvPr>
            <p:ph type="title"/>
          </p:nvPr>
        </p:nvSpPr>
        <p:spPr/>
        <p:txBody>
          <a:bodyPr/>
          <a:lstStyle/>
          <a:p>
            <a:r>
              <a:rPr lang="en-US" dirty="0"/>
              <a:t>802.16t PAR and CSD Motion</a:t>
            </a:r>
          </a:p>
        </p:txBody>
      </p:sp>
      <p:sp>
        <p:nvSpPr>
          <p:cNvPr id="3" name="Content Placeholder 2">
            <a:extLst>
              <a:ext uri="{FF2B5EF4-FFF2-40B4-BE49-F238E27FC236}">
                <a16:creationId xmlns:a16="http://schemas.microsoft.com/office/drawing/2014/main" id="{68C99445-C905-46A9-9B97-0708C25C10EC}"/>
              </a:ext>
            </a:extLst>
          </p:cNvPr>
          <p:cNvSpPr>
            <a:spLocks noGrp="1"/>
          </p:cNvSpPr>
          <p:nvPr>
            <p:ph idx="1"/>
          </p:nvPr>
        </p:nvSpPr>
        <p:spPr/>
        <p:txBody>
          <a:bodyPr>
            <a:normAutofit lnSpcReduction="10000"/>
          </a:bodyPr>
          <a:lstStyle/>
          <a:p>
            <a:r>
              <a:rPr lang="en-US" sz="3200" dirty="0"/>
              <a:t>Approve forwarding 802.16t PAR documentation in </a:t>
            </a:r>
            <a:r>
              <a:rPr lang="en-US" sz="3200" dirty="0">
                <a:hlinkClick r:id="rId2"/>
              </a:rPr>
              <a:t>https://mentor.ieee.org/802.24/dcn/19/24-19-0029-04-0000-licensed-narrowband-amendment-par.pdf</a:t>
            </a:r>
            <a:r>
              <a:rPr lang="en-US" sz="3200" dirty="0"/>
              <a:t> to </a:t>
            </a:r>
            <a:r>
              <a:rPr lang="en-US" sz="3200" dirty="0" err="1"/>
              <a:t>NesCom</a:t>
            </a:r>
            <a:r>
              <a:rPr lang="en-US" sz="3200" dirty="0"/>
              <a:t>, and approve CSD documentation in </a:t>
            </a:r>
            <a:r>
              <a:rPr lang="en-US" sz="3200" dirty="0">
                <a:hlinkClick r:id="rId3"/>
              </a:rPr>
              <a:t>https://mentor.ieee.org/802.24/dcn/19/24-19-0030-00-0000-licensed-narrowband-amendment-csd.docx</a:t>
            </a:r>
            <a:endParaRPr lang="en-US" sz="3200" dirty="0"/>
          </a:p>
          <a:p>
            <a:endParaRPr lang="en-US" dirty="0"/>
          </a:p>
          <a:p>
            <a:r>
              <a:rPr lang="en-US" dirty="0"/>
              <a:t>Moved: Godfrey</a:t>
            </a:r>
          </a:p>
          <a:p>
            <a:r>
              <a:rPr lang="en-US" dirty="0"/>
              <a:t>Second: </a:t>
            </a:r>
          </a:p>
        </p:txBody>
      </p:sp>
      <p:sp>
        <p:nvSpPr>
          <p:cNvPr id="4" name="Footer Placeholder 3">
            <a:extLst>
              <a:ext uri="{FF2B5EF4-FFF2-40B4-BE49-F238E27FC236}">
                <a16:creationId xmlns:a16="http://schemas.microsoft.com/office/drawing/2014/main" id="{789427BA-8D2A-409C-9936-2350E2054A77}"/>
              </a:ext>
            </a:extLst>
          </p:cNvPr>
          <p:cNvSpPr>
            <a:spLocks noGrp="1"/>
          </p:cNvSpPr>
          <p:nvPr>
            <p:ph type="ftr" sz="quarter" idx="10"/>
          </p:nvPr>
        </p:nvSpPr>
        <p:spPr/>
        <p:txBody>
          <a:bodyPr/>
          <a:lstStyle/>
          <a:p>
            <a:pPr>
              <a:defRPr/>
            </a:pPr>
            <a:r>
              <a:rPr lang="en-GB"/>
              <a:t>Tim Godfrey, EPRI</a:t>
            </a:r>
          </a:p>
        </p:txBody>
      </p:sp>
      <p:sp>
        <p:nvSpPr>
          <p:cNvPr id="5" name="Slide Number Placeholder 4">
            <a:extLst>
              <a:ext uri="{FF2B5EF4-FFF2-40B4-BE49-F238E27FC236}">
                <a16:creationId xmlns:a16="http://schemas.microsoft.com/office/drawing/2014/main" id="{498D723A-1599-441B-908E-FC5CC9FBD6BA}"/>
              </a:ext>
            </a:extLst>
          </p:cNvPr>
          <p:cNvSpPr>
            <a:spLocks noGrp="1"/>
          </p:cNvSpPr>
          <p:nvPr>
            <p:ph type="sldNum" sz="quarter" idx="11"/>
          </p:nvPr>
        </p:nvSpPr>
        <p:spPr/>
        <p:txBody>
          <a:bodyPr/>
          <a:lstStyle/>
          <a:p>
            <a:pPr>
              <a:defRPr/>
            </a:pPr>
            <a:r>
              <a:rPr lang="en-GB" altLang="en-US"/>
              <a:t>Slide </a:t>
            </a:r>
            <a:fld id="{60CE1B40-7737-4184-A389-A2739479027B}" type="slidenum">
              <a:rPr lang="en-GB" altLang="en-US" smtClean="0"/>
              <a:pPr>
                <a:defRPr/>
              </a:pPr>
              <a:t>11</a:t>
            </a:fld>
            <a:endParaRPr lang="en-GB" altLang="en-US"/>
          </a:p>
        </p:txBody>
      </p:sp>
    </p:spTree>
    <p:extLst>
      <p:ext uri="{BB962C8B-B14F-4D97-AF65-F5344CB8AC3E}">
        <p14:creationId xmlns:p14="http://schemas.microsoft.com/office/powerpoint/2010/main" val="24791017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90B77949-71C6-48AD-B475-0920BBE6EDDD" descr="90B77949-71C6-48AD-B475-0920BBE6EDDD">
            <a:extLst>
              <a:ext uri="{FF2B5EF4-FFF2-40B4-BE49-F238E27FC236}">
                <a16:creationId xmlns:a16="http://schemas.microsoft.com/office/drawing/2014/main" id="{9412C9CC-44C4-42B0-ADFF-70F7C593B4E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41977"/>
          <a:stretch/>
        </p:blipFill>
        <p:spPr bwMode="auto">
          <a:xfrm rot="5400000">
            <a:off x="5353258" y="31283"/>
            <a:ext cx="5256584" cy="67954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a:extLst>
              <a:ext uri="{FF2B5EF4-FFF2-40B4-BE49-F238E27FC236}">
                <a16:creationId xmlns:a16="http://schemas.microsoft.com/office/drawing/2014/main" id="{12727F30-F365-4CC9-B988-C92D0A1A8902}"/>
              </a:ext>
            </a:extLst>
          </p:cNvPr>
          <p:cNvSpPr>
            <a:spLocks noGrp="1"/>
          </p:cNvSpPr>
          <p:nvPr>
            <p:ph idx="1"/>
          </p:nvPr>
        </p:nvSpPr>
        <p:spPr>
          <a:xfrm>
            <a:off x="914400" y="1268760"/>
            <a:ext cx="3165376" cy="4827240"/>
          </a:xfrm>
        </p:spPr>
        <p:txBody>
          <a:bodyPr/>
          <a:lstStyle/>
          <a:p>
            <a:r>
              <a:rPr lang="en-US" dirty="0"/>
              <a:t>Seen by Kathy Nelson in Fargo, North Dakota</a:t>
            </a:r>
          </a:p>
          <a:p>
            <a:endParaRPr lang="en-US" dirty="0"/>
          </a:p>
          <a:p>
            <a:r>
              <a:rPr lang="en-US" dirty="0"/>
              <a:t>Who’s car is it?</a:t>
            </a:r>
          </a:p>
          <a:p>
            <a:endParaRPr lang="en-US" dirty="0"/>
          </a:p>
          <a:p>
            <a:endParaRPr lang="en-US" dirty="0"/>
          </a:p>
        </p:txBody>
      </p:sp>
    </p:spTree>
    <p:extLst>
      <p:ext uri="{BB962C8B-B14F-4D97-AF65-F5344CB8AC3E}">
        <p14:creationId xmlns:p14="http://schemas.microsoft.com/office/powerpoint/2010/main" val="3723588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of Amendment Project</a:t>
            </a:r>
          </a:p>
        </p:txBody>
      </p:sp>
      <p:sp>
        <p:nvSpPr>
          <p:cNvPr id="3" name="Content Placeholder 2"/>
          <p:cNvSpPr>
            <a:spLocks noGrp="1"/>
          </p:cNvSpPr>
          <p:nvPr>
            <p:ph idx="1"/>
          </p:nvPr>
        </p:nvSpPr>
        <p:spPr>
          <a:xfrm>
            <a:off x="914400" y="1700808"/>
            <a:ext cx="10363200" cy="4395192"/>
          </a:xfrm>
        </p:spPr>
        <p:txBody>
          <a:bodyPr/>
          <a:lstStyle/>
          <a:p>
            <a:r>
              <a:rPr lang="en-US" dirty="0"/>
              <a:t>A group of industry stakeholders have come together to support amending IEEE 802.16-2017 to:</a:t>
            </a:r>
          </a:p>
          <a:p>
            <a:pPr lvl="1"/>
            <a:r>
              <a:rPr lang="en-US" dirty="0"/>
              <a:t>Provide support for narrower channels of operation</a:t>
            </a:r>
          </a:p>
          <a:p>
            <a:pPr lvl="1"/>
            <a:r>
              <a:rPr lang="en-US" dirty="0"/>
              <a:t>Aggregate discontinuous narrowband spectrum. </a:t>
            </a:r>
          </a:p>
          <a:p>
            <a:endParaRPr lang="en-US" dirty="0"/>
          </a:p>
          <a:p>
            <a:r>
              <a:rPr lang="en-US" dirty="0"/>
              <a:t>This is needed to address operations in the smaller spectrum allocations that electric utilities and other critical infrastructure industries have access to</a:t>
            </a:r>
          </a:p>
          <a:p>
            <a:pPr lvl="1"/>
            <a:r>
              <a:rPr lang="en-US" dirty="0"/>
              <a:t>The 802.16s amendment defined operation between 1.25 MHz and 100 kHz. </a:t>
            </a:r>
          </a:p>
          <a:p>
            <a:pPr lvl="1"/>
            <a:r>
              <a:rPr lang="en-US" dirty="0"/>
              <a:t>This amendment will define operation to as narrow as 5 kHz channels</a:t>
            </a:r>
          </a:p>
          <a:p>
            <a:pPr lvl="1"/>
            <a:r>
              <a:rPr lang="en-US" dirty="0"/>
              <a:t>The amendment will also define mechanisms to aggregate these smaller channels</a:t>
            </a:r>
          </a:p>
          <a:p>
            <a:endParaRPr lang="en-US" dirty="0"/>
          </a:p>
        </p:txBody>
      </p:sp>
      <p:sp>
        <p:nvSpPr>
          <p:cNvPr id="4" name="Footer Placeholder 3"/>
          <p:cNvSpPr>
            <a:spLocks noGrp="1"/>
          </p:cNvSpPr>
          <p:nvPr>
            <p:ph type="ftr" sz="quarter" idx="10"/>
          </p:nvPr>
        </p:nvSpPr>
        <p:spPr/>
        <p:txBody>
          <a:bodyPr/>
          <a:lstStyle/>
          <a:p>
            <a:pPr>
              <a:defRPr/>
            </a:pPr>
            <a:r>
              <a:rPr lang="en-GB"/>
              <a:t>Tim Godfrey, EPRI</a:t>
            </a:r>
          </a:p>
        </p:txBody>
      </p:sp>
      <p:sp>
        <p:nvSpPr>
          <p:cNvPr id="5" name="Slide Number Placeholder 4"/>
          <p:cNvSpPr>
            <a:spLocks noGrp="1"/>
          </p:cNvSpPr>
          <p:nvPr>
            <p:ph type="sldNum" sz="quarter" idx="11"/>
          </p:nvPr>
        </p:nvSpPr>
        <p:spPr/>
        <p:txBody>
          <a:bodyPr/>
          <a:lstStyle/>
          <a:p>
            <a:pPr>
              <a:defRPr/>
            </a:pPr>
            <a:r>
              <a:rPr lang="en-GB" altLang="en-US"/>
              <a:t>Slide </a:t>
            </a:r>
            <a:fld id="{60CE1B40-7737-4184-A389-A2739479027B}" type="slidenum">
              <a:rPr lang="en-GB" altLang="en-US" smtClean="0"/>
              <a:pPr>
                <a:defRPr/>
              </a:pPr>
              <a:t>2</a:t>
            </a:fld>
            <a:endParaRPr lang="en-GB" altLang="en-US"/>
          </a:p>
        </p:txBody>
      </p:sp>
    </p:spTree>
    <p:extLst>
      <p:ext uri="{BB962C8B-B14F-4D97-AF65-F5344CB8AC3E}">
        <p14:creationId xmlns:p14="http://schemas.microsoft.com/office/powerpoint/2010/main" val="884999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F100DD3-AFD4-4F87-875C-03CC634273CB}"/>
              </a:ext>
            </a:extLst>
          </p:cNvPr>
          <p:cNvSpPr>
            <a:spLocks noGrp="1"/>
          </p:cNvSpPr>
          <p:nvPr>
            <p:ph type="title"/>
          </p:nvPr>
        </p:nvSpPr>
        <p:spPr>
          <a:xfrm>
            <a:off x="838199" y="365125"/>
            <a:ext cx="11162591" cy="1325563"/>
          </a:xfrm>
        </p:spPr>
        <p:txBody>
          <a:bodyPr/>
          <a:lstStyle/>
          <a:p>
            <a:r>
              <a:rPr lang="en-US" dirty="0"/>
              <a:t>Identified Task Group Participants</a:t>
            </a:r>
          </a:p>
        </p:txBody>
      </p:sp>
      <p:sp>
        <p:nvSpPr>
          <p:cNvPr id="5" name="Content Placeholder 4">
            <a:extLst>
              <a:ext uri="{FF2B5EF4-FFF2-40B4-BE49-F238E27FC236}">
                <a16:creationId xmlns:a16="http://schemas.microsoft.com/office/drawing/2014/main" id="{2D1E2530-0818-4581-B261-0FFBEBA60317}"/>
              </a:ext>
            </a:extLst>
          </p:cNvPr>
          <p:cNvSpPr>
            <a:spLocks noGrp="1"/>
          </p:cNvSpPr>
          <p:nvPr>
            <p:ph sz="half" idx="1"/>
          </p:nvPr>
        </p:nvSpPr>
        <p:spPr>
          <a:xfrm>
            <a:off x="838200" y="1825625"/>
            <a:ext cx="5181600" cy="4768278"/>
          </a:xfrm>
        </p:spPr>
        <p:txBody>
          <a:bodyPr>
            <a:normAutofit fontScale="92500" lnSpcReduction="10000"/>
          </a:bodyPr>
          <a:lstStyle/>
          <a:p>
            <a:r>
              <a:rPr lang="en-US" dirty="0"/>
              <a:t>Tim Godfrey (EPRI)</a:t>
            </a:r>
          </a:p>
          <a:p>
            <a:r>
              <a:rPr lang="en-US" dirty="0"/>
              <a:t>Doug Gray (TCS)</a:t>
            </a:r>
          </a:p>
          <a:p>
            <a:r>
              <a:rPr lang="en-US" dirty="0"/>
              <a:t>Craig Tedrow (GE MDS)</a:t>
            </a:r>
          </a:p>
          <a:p>
            <a:r>
              <a:rPr lang="en-US" dirty="0"/>
              <a:t>Kathy Nelson (</a:t>
            </a:r>
            <a:r>
              <a:rPr lang="en-US" dirty="0" err="1"/>
              <a:t>Ondas</a:t>
            </a:r>
            <a:r>
              <a:rPr lang="en-US" dirty="0"/>
              <a:t>)</a:t>
            </a:r>
          </a:p>
          <a:p>
            <a:r>
              <a:rPr lang="en-US" dirty="0"/>
              <a:t>Menashe Shahar (</a:t>
            </a:r>
            <a:r>
              <a:rPr lang="en-US" dirty="0" err="1"/>
              <a:t>Ondas</a:t>
            </a:r>
            <a:r>
              <a:rPr lang="en-US" dirty="0"/>
              <a:t>)</a:t>
            </a:r>
          </a:p>
          <a:p>
            <a:r>
              <a:rPr lang="en-US" dirty="0"/>
              <a:t>Guy Simpson (</a:t>
            </a:r>
            <a:r>
              <a:rPr lang="en-US" dirty="0" err="1"/>
              <a:t>Ondas</a:t>
            </a:r>
            <a:r>
              <a:rPr lang="en-US" dirty="0"/>
              <a:t>)</a:t>
            </a:r>
          </a:p>
          <a:p>
            <a:r>
              <a:rPr lang="en-US" dirty="0"/>
              <a:t>Scott </a:t>
            </a:r>
            <a:r>
              <a:rPr lang="en-US" dirty="0" err="1"/>
              <a:t>Schoepel</a:t>
            </a:r>
            <a:r>
              <a:rPr lang="en-US" dirty="0"/>
              <a:t> (Motorola)</a:t>
            </a:r>
          </a:p>
          <a:p>
            <a:r>
              <a:rPr lang="en-US" dirty="0"/>
              <a:t>Anders </a:t>
            </a:r>
            <a:r>
              <a:rPr lang="en-US" dirty="0" err="1"/>
              <a:t>Rendahl</a:t>
            </a:r>
            <a:r>
              <a:rPr lang="en-US" dirty="0"/>
              <a:t>  (Siemens)</a:t>
            </a:r>
          </a:p>
          <a:p>
            <a:r>
              <a:rPr lang="en-US" dirty="0"/>
              <a:t>Bob Saffari (</a:t>
            </a:r>
            <a:r>
              <a:rPr lang="en-US" dirty="0" err="1"/>
              <a:t>Telewave</a:t>
            </a:r>
            <a:r>
              <a:rPr lang="en-US" dirty="0"/>
              <a:t>)</a:t>
            </a:r>
          </a:p>
          <a:p>
            <a:r>
              <a:rPr lang="en-US" dirty="0"/>
              <a:t>Leonhard Korowajczuk (</a:t>
            </a:r>
            <a:r>
              <a:rPr lang="en-US" dirty="0" err="1"/>
              <a:t>CelPlan</a:t>
            </a:r>
            <a:r>
              <a:rPr lang="en-US" dirty="0"/>
              <a:t>)</a:t>
            </a:r>
          </a:p>
          <a:p>
            <a:r>
              <a:rPr lang="en-US" dirty="0"/>
              <a:t>Eugene Crozier (</a:t>
            </a:r>
            <a:r>
              <a:rPr lang="en-US" dirty="0" err="1"/>
              <a:t>PowerTech</a:t>
            </a:r>
            <a:r>
              <a:rPr lang="en-US" dirty="0"/>
              <a:t> Labs)</a:t>
            </a:r>
          </a:p>
          <a:p>
            <a:r>
              <a:rPr lang="en-US" dirty="0"/>
              <a:t>Bob Finch (Select Spectrum)</a:t>
            </a:r>
          </a:p>
        </p:txBody>
      </p:sp>
      <p:sp>
        <p:nvSpPr>
          <p:cNvPr id="6" name="Content Placeholder 5">
            <a:extLst>
              <a:ext uri="{FF2B5EF4-FFF2-40B4-BE49-F238E27FC236}">
                <a16:creationId xmlns:a16="http://schemas.microsoft.com/office/drawing/2014/main" id="{F6E2099F-3AD8-4EA5-A7B5-B255164EF6C6}"/>
              </a:ext>
            </a:extLst>
          </p:cNvPr>
          <p:cNvSpPr>
            <a:spLocks noGrp="1"/>
          </p:cNvSpPr>
          <p:nvPr>
            <p:ph sz="half" idx="2"/>
          </p:nvPr>
        </p:nvSpPr>
        <p:spPr>
          <a:xfrm>
            <a:off x="6172200" y="1825624"/>
            <a:ext cx="5252392" cy="4483695"/>
          </a:xfrm>
        </p:spPr>
        <p:txBody>
          <a:bodyPr>
            <a:normAutofit fontScale="92500" lnSpcReduction="10000"/>
          </a:bodyPr>
          <a:lstStyle/>
          <a:p>
            <a:r>
              <a:rPr lang="en-US" dirty="0"/>
              <a:t>Klaus Bender (UTC)</a:t>
            </a:r>
          </a:p>
          <a:p>
            <a:r>
              <a:rPr lang="en-US" dirty="0"/>
              <a:t>Jerry Roberts (ENTELEC (Oil &amp; Gas))</a:t>
            </a:r>
          </a:p>
          <a:p>
            <a:r>
              <a:rPr lang="en-US" dirty="0"/>
              <a:t>Tom Peters (WCC of AAR - Rail)</a:t>
            </a:r>
          </a:p>
          <a:p>
            <a:r>
              <a:rPr lang="en-US" dirty="0"/>
              <a:t>Robin Cohen (EWA two way users)</a:t>
            </a:r>
          </a:p>
          <a:p>
            <a:r>
              <a:rPr lang="en-US" dirty="0"/>
              <a:t>Mark Crosby (EWA)</a:t>
            </a:r>
          </a:p>
          <a:p>
            <a:r>
              <a:rPr lang="en-US" dirty="0"/>
              <a:t>Zach Smith (BNSF)</a:t>
            </a:r>
          </a:p>
          <a:p>
            <a:r>
              <a:rPr lang="en-US" dirty="0"/>
              <a:t>Rick Smith (Chevron)</a:t>
            </a:r>
          </a:p>
          <a:p>
            <a:r>
              <a:rPr lang="en-US" dirty="0"/>
              <a:t>Daoud </a:t>
            </a:r>
            <a:r>
              <a:rPr lang="en-US" dirty="0" err="1"/>
              <a:t>Serang</a:t>
            </a:r>
            <a:r>
              <a:rPr lang="en-US" dirty="0"/>
              <a:t> (CML Micro)</a:t>
            </a:r>
          </a:p>
          <a:p>
            <a:r>
              <a:rPr lang="en-US" dirty="0"/>
              <a:t>Lon Renner (Nebraska Public Power District)</a:t>
            </a:r>
          </a:p>
          <a:p>
            <a:r>
              <a:rPr lang="en-US" dirty="0"/>
              <a:t>Rich Hawkins (WiMAX Forum)</a:t>
            </a:r>
          </a:p>
        </p:txBody>
      </p:sp>
    </p:spTree>
    <p:extLst>
      <p:ext uri="{BB962C8B-B14F-4D97-AF65-F5344CB8AC3E}">
        <p14:creationId xmlns:p14="http://schemas.microsoft.com/office/powerpoint/2010/main" val="301453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F100DD3-AFD4-4F87-875C-03CC634273CB}"/>
              </a:ext>
            </a:extLst>
          </p:cNvPr>
          <p:cNvSpPr>
            <a:spLocks noGrp="1"/>
          </p:cNvSpPr>
          <p:nvPr>
            <p:ph type="title"/>
          </p:nvPr>
        </p:nvSpPr>
        <p:spPr>
          <a:xfrm>
            <a:off x="838199" y="365125"/>
            <a:ext cx="11162591" cy="1325563"/>
          </a:xfrm>
        </p:spPr>
        <p:txBody>
          <a:bodyPr/>
          <a:lstStyle/>
          <a:p>
            <a:r>
              <a:rPr lang="en-US" dirty="0"/>
              <a:t>Supporters of IEEE 802.16t Amendment</a:t>
            </a:r>
          </a:p>
        </p:txBody>
      </p:sp>
      <p:sp>
        <p:nvSpPr>
          <p:cNvPr id="5" name="Content Placeholder 4">
            <a:extLst>
              <a:ext uri="{FF2B5EF4-FFF2-40B4-BE49-F238E27FC236}">
                <a16:creationId xmlns:a16="http://schemas.microsoft.com/office/drawing/2014/main" id="{2D1E2530-0818-4581-B261-0FFBEBA60317}"/>
              </a:ext>
            </a:extLst>
          </p:cNvPr>
          <p:cNvSpPr>
            <a:spLocks noGrp="1"/>
          </p:cNvSpPr>
          <p:nvPr>
            <p:ph sz="half" idx="1"/>
          </p:nvPr>
        </p:nvSpPr>
        <p:spPr>
          <a:xfrm>
            <a:off x="838200" y="1825625"/>
            <a:ext cx="5181600" cy="4768278"/>
          </a:xfrm>
        </p:spPr>
        <p:txBody>
          <a:bodyPr>
            <a:normAutofit/>
          </a:bodyPr>
          <a:lstStyle/>
          <a:p>
            <a:r>
              <a:rPr lang="en-US" dirty="0"/>
              <a:t>BNSF</a:t>
            </a:r>
          </a:p>
          <a:p>
            <a:r>
              <a:rPr lang="en-US" dirty="0"/>
              <a:t>Great River Energy</a:t>
            </a:r>
          </a:p>
          <a:p>
            <a:r>
              <a:rPr lang="en-US" dirty="0"/>
              <a:t>Arizona Public Service</a:t>
            </a:r>
          </a:p>
          <a:p>
            <a:r>
              <a:rPr lang="en-US" dirty="0"/>
              <a:t>Tri-State G&amp;T</a:t>
            </a:r>
          </a:p>
          <a:p>
            <a:r>
              <a:rPr lang="en-US" dirty="0"/>
              <a:t>Central Lincoln PUD</a:t>
            </a:r>
          </a:p>
          <a:p>
            <a:r>
              <a:rPr lang="en-US" dirty="0" err="1"/>
              <a:t>Cleco</a:t>
            </a:r>
            <a:endParaRPr lang="en-US" dirty="0"/>
          </a:p>
          <a:p>
            <a:r>
              <a:rPr lang="en-US" dirty="0"/>
              <a:t>Bay Electronics</a:t>
            </a:r>
          </a:p>
          <a:p>
            <a:r>
              <a:rPr lang="en-US" dirty="0"/>
              <a:t>NV Energy</a:t>
            </a:r>
          </a:p>
          <a:p>
            <a:r>
              <a:rPr lang="en-US" dirty="0"/>
              <a:t>Enterprise Products</a:t>
            </a:r>
          </a:p>
          <a:p>
            <a:r>
              <a:rPr lang="en-US" dirty="0"/>
              <a:t>Idaho Power</a:t>
            </a:r>
          </a:p>
        </p:txBody>
      </p:sp>
      <p:sp>
        <p:nvSpPr>
          <p:cNvPr id="6" name="Content Placeholder 5">
            <a:extLst>
              <a:ext uri="{FF2B5EF4-FFF2-40B4-BE49-F238E27FC236}">
                <a16:creationId xmlns:a16="http://schemas.microsoft.com/office/drawing/2014/main" id="{F6E2099F-3AD8-4EA5-A7B5-B255164EF6C6}"/>
              </a:ext>
            </a:extLst>
          </p:cNvPr>
          <p:cNvSpPr>
            <a:spLocks noGrp="1"/>
          </p:cNvSpPr>
          <p:nvPr>
            <p:ph sz="half" idx="2"/>
          </p:nvPr>
        </p:nvSpPr>
        <p:spPr>
          <a:xfrm>
            <a:off x="6172200" y="1825625"/>
            <a:ext cx="5181600" cy="4910266"/>
          </a:xfrm>
        </p:spPr>
        <p:txBody>
          <a:bodyPr>
            <a:normAutofit/>
          </a:bodyPr>
          <a:lstStyle/>
          <a:p>
            <a:r>
              <a:rPr lang="en-US" dirty="0"/>
              <a:t>UTC (Utilities)</a:t>
            </a:r>
          </a:p>
          <a:p>
            <a:r>
              <a:rPr lang="en-US" dirty="0"/>
              <a:t>ENTELEC (Oil &amp; Gas)</a:t>
            </a:r>
          </a:p>
          <a:p>
            <a:r>
              <a:rPr lang="en-US" dirty="0"/>
              <a:t>WCC of AAR (Rail)</a:t>
            </a:r>
          </a:p>
          <a:p>
            <a:r>
              <a:rPr lang="en-US" dirty="0"/>
              <a:t>EWA (two way users)</a:t>
            </a:r>
          </a:p>
          <a:p>
            <a:r>
              <a:rPr lang="en-US" dirty="0"/>
              <a:t>Chevron</a:t>
            </a:r>
          </a:p>
          <a:p>
            <a:r>
              <a:rPr lang="en-US" dirty="0"/>
              <a:t>Nebraska Public Power District</a:t>
            </a:r>
          </a:p>
          <a:p>
            <a:r>
              <a:rPr lang="en-US" dirty="0"/>
              <a:t>Connexus Energy</a:t>
            </a:r>
          </a:p>
          <a:p>
            <a:r>
              <a:rPr lang="en-US" dirty="0"/>
              <a:t>Herzog Technologies</a:t>
            </a:r>
          </a:p>
          <a:p>
            <a:r>
              <a:rPr lang="en-US" dirty="0"/>
              <a:t>Collins Aerospace</a:t>
            </a:r>
          </a:p>
          <a:p>
            <a:r>
              <a:rPr lang="en-US" dirty="0" err="1"/>
              <a:t>Centerpoint</a:t>
            </a:r>
            <a:r>
              <a:rPr lang="en-US" dirty="0"/>
              <a:t> Energy</a:t>
            </a:r>
          </a:p>
        </p:txBody>
      </p:sp>
    </p:spTree>
    <p:extLst>
      <p:ext uri="{BB962C8B-B14F-4D97-AF65-F5344CB8AC3E}">
        <p14:creationId xmlns:p14="http://schemas.microsoft.com/office/powerpoint/2010/main" val="472251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F100DD3-AFD4-4F87-875C-03CC634273CB}"/>
              </a:ext>
            </a:extLst>
          </p:cNvPr>
          <p:cNvSpPr>
            <a:spLocks noGrp="1"/>
          </p:cNvSpPr>
          <p:nvPr>
            <p:ph type="title"/>
          </p:nvPr>
        </p:nvSpPr>
        <p:spPr>
          <a:xfrm>
            <a:off x="838199" y="365125"/>
            <a:ext cx="11162591" cy="1325563"/>
          </a:xfrm>
        </p:spPr>
        <p:txBody>
          <a:bodyPr/>
          <a:lstStyle/>
          <a:p>
            <a:r>
              <a:rPr lang="en-US" dirty="0"/>
              <a:t>Supporters of IEEE 802.16t Amendment</a:t>
            </a:r>
          </a:p>
        </p:txBody>
      </p:sp>
      <p:sp>
        <p:nvSpPr>
          <p:cNvPr id="5" name="Content Placeholder 4">
            <a:extLst>
              <a:ext uri="{FF2B5EF4-FFF2-40B4-BE49-F238E27FC236}">
                <a16:creationId xmlns:a16="http://schemas.microsoft.com/office/drawing/2014/main" id="{2D1E2530-0818-4581-B261-0FFBEBA60317}"/>
              </a:ext>
            </a:extLst>
          </p:cNvPr>
          <p:cNvSpPr>
            <a:spLocks noGrp="1"/>
          </p:cNvSpPr>
          <p:nvPr>
            <p:ph sz="half" idx="1"/>
          </p:nvPr>
        </p:nvSpPr>
        <p:spPr>
          <a:xfrm>
            <a:off x="838200" y="1825625"/>
            <a:ext cx="5181600" cy="4768278"/>
          </a:xfrm>
        </p:spPr>
        <p:txBody>
          <a:bodyPr>
            <a:normAutofit/>
          </a:bodyPr>
          <a:lstStyle/>
          <a:p>
            <a:r>
              <a:rPr lang="en-US" dirty="0"/>
              <a:t>Apache</a:t>
            </a:r>
          </a:p>
          <a:p>
            <a:r>
              <a:rPr lang="en-US" dirty="0"/>
              <a:t>Jagged Peak Energy</a:t>
            </a:r>
          </a:p>
          <a:p>
            <a:r>
              <a:rPr lang="en-US" dirty="0"/>
              <a:t>East River Electric</a:t>
            </a:r>
          </a:p>
          <a:p>
            <a:r>
              <a:rPr lang="en-US" dirty="0"/>
              <a:t>BC Hydro</a:t>
            </a:r>
          </a:p>
          <a:p>
            <a:r>
              <a:rPr lang="en-US" dirty="0"/>
              <a:t>Nashville Electric Service</a:t>
            </a:r>
          </a:p>
          <a:p>
            <a:r>
              <a:rPr lang="en-US" dirty="0"/>
              <a:t>Lee County Electric Cooperative</a:t>
            </a:r>
          </a:p>
          <a:p>
            <a:r>
              <a:rPr lang="en-US" dirty="0"/>
              <a:t>Dairyland Electric Cooperative</a:t>
            </a:r>
          </a:p>
          <a:p>
            <a:r>
              <a:rPr lang="en-US" dirty="0"/>
              <a:t>Puget Sound Energy</a:t>
            </a:r>
          </a:p>
        </p:txBody>
      </p:sp>
      <p:sp>
        <p:nvSpPr>
          <p:cNvPr id="6" name="Content Placeholder 5">
            <a:extLst>
              <a:ext uri="{FF2B5EF4-FFF2-40B4-BE49-F238E27FC236}">
                <a16:creationId xmlns:a16="http://schemas.microsoft.com/office/drawing/2014/main" id="{F6E2099F-3AD8-4EA5-A7B5-B255164EF6C6}"/>
              </a:ext>
            </a:extLst>
          </p:cNvPr>
          <p:cNvSpPr>
            <a:spLocks noGrp="1"/>
          </p:cNvSpPr>
          <p:nvPr>
            <p:ph sz="half" idx="2"/>
          </p:nvPr>
        </p:nvSpPr>
        <p:spPr>
          <a:xfrm>
            <a:off x="6172200" y="1825625"/>
            <a:ext cx="5181600" cy="4910266"/>
          </a:xfrm>
        </p:spPr>
        <p:txBody>
          <a:bodyPr>
            <a:normAutofit/>
          </a:bodyPr>
          <a:lstStyle/>
          <a:p>
            <a:r>
              <a:rPr lang="en-US" dirty="0"/>
              <a:t>Others</a:t>
            </a:r>
          </a:p>
        </p:txBody>
      </p:sp>
    </p:spTree>
    <p:extLst>
      <p:ext uri="{BB962C8B-B14F-4D97-AF65-F5344CB8AC3E}">
        <p14:creationId xmlns:p14="http://schemas.microsoft.com/office/powerpoint/2010/main" val="3968013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Scope Statement from Draft PAR </a:t>
            </a:r>
          </a:p>
        </p:txBody>
      </p:sp>
      <p:sp>
        <p:nvSpPr>
          <p:cNvPr id="3" name="Content Placeholder 2"/>
          <p:cNvSpPr>
            <a:spLocks noGrp="1"/>
          </p:cNvSpPr>
          <p:nvPr>
            <p:ph idx="1"/>
          </p:nvPr>
        </p:nvSpPr>
        <p:spPr/>
        <p:txBody>
          <a:bodyPr/>
          <a:lstStyle/>
          <a:p>
            <a:r>
              <a:rPr lang="en-US" dirty="0"/>
              <a:t>24-19-0029-04-0000-P802_16t_PAR.pdf</a:t>
            </a:r>
          </a:p>
          <a:p>
            <a:pPr lvl="1"/>
            <a:r>
              <a:rPr lang="en-US" b="0" dirty="0"/>
              <a:t>Standard for Air Interface for Broadband Wireless Access Systems - Fixed and Mobile Wireless Access in Narrowband Channels</a:t>
            </a:r>
            <a:endParaRPr lang="en-US" dirty="0"/>
          </a:p>
          <a:p>
            <a:r>
              <a:rPr lang="en-US" dirty="0"/>
              <a:t>5.2.b. Scope of the project: </a:t>
            </a:r>
          </a:p>
          <a:p>
            <a:pPr lvl="1"/>
            <a:r>
              <a:rPr lang="en-US" dirty="0"/>
              <a:t>This project specifies Time Division Duplexing (TDD) operation in licensed spectrum with channel bandwidths greater than or equal to 5 kHz and less than 100 kHz. The project will specify a new PHY, and changes to the MAC as necessary to support the PHY. The amendment is frequency independent but focuses on spectrum less than 2 GHz. The range and data rate supported by the narrower channels are commensurate with those of the base standard, as scaled by the reduced channel bandwidth. The project also amends IEEE Std 802.16 as required to support aggregated operation in adjacent and non-adjacent channels.</a:t>
            </a:r>
          </a:p>
        </p:txBody>
      </p:sp>
      <p:sp>
        <p:nvSpPr>
          <p:cNvPr id="4" name="Footer Placeholder 3"/>
          <p:cNvSpPr>
            <a:spLocks noGrp="1"/>
          </p:cNvSpPr>
          <p:nvPr>
            <p:ph type="ftr" sz="quarter" idx="10"/>
          </p:nvPr>
        </p:nvSpPr>
        <p:spPr/>
        <p:txBody>
          <a:bodyPr/>
          <a:lstStyle/>
          <a:p>
            <a:pPr>
              <a:defRPr/>
            </a:pPr>
            <a:r>
              <a:rPr lang="en-GB"/>
              <a:t>Tim Godfrey, EPRI</a:t>
            </a:r>
          </a:p>
        </p:txBody>
      </p:sp>
      <p:sp>
        <p:nvSpPr>
          <p:cNvPr id="5" name="Slide Number Placeholder 4"/>
          <p:cNvSpPr>
            <a:spLocks noGrp="1"/>
          </p:cNvSpPr>
          <p:nvPr>
            <p:ph type="sldNum" sz="quarter" idx="11"/>
          </p:nvPr>
        </p:nvSpPr>
        <p:spPr/>
        <p:txBody>
          <a:bodyPr/>
          <a:lstStyle/>
          <a:p>
            <a:pPr>
              <a:defRPr/>
            </a:pPr>
            <a:r>
              <a:rPr lang="en-GB" altLang="en-US"/>
              <a:t>Slide </a:t>
            </a:r>
            <a:fld id="{60CE1B40-7737-4184-A389-A2739479027B}" type="slidenum">
              <a:rPr lang="en-GB" altLang="en-US" smtClean="0"/>
              <a:pPr>
                <a:defRPr/>
              </a:pPr>
              <a:t>6</a:t>
            </a:fld>
            <a:endParaRPr lang="en-GB" altLang="en-US"/>
          </a:p>
        </p:txBody>
      </p:sp>
    </p:spTree>
    <p:extLst>
      <p:ext uri="{BB962C8B-B14F-4D97-AF65-F5344CB8AC3E}">
        <p14:creationId xmlns:p14="http://schemas.microsoft.com/office/powerpoint/2010/main" val="11807450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Need Statement from Draft PAR</a:t>
            </a:r>
          </a:p>
        </p:txBody>
      </p:sp>
      <p:sp>
        <p:nvSpPr>
          <p:cNvPr id="3" name="Content Placeholder 2"/>
          <p:cNvSpPr>
            <a:spLocks noGrp="1"/>
          </p:cNvSpPr>
          <p:nvPr>
            <p:ph idx="1"/>
          </p:nvPr>
        </p:nvSpPr>
        <p:spPr>
          <a:xfrm>
            <a:off x="914400" y="1700808"/>
            <a:ext cx="10363200" cy="4395192"/>
          </a:xfrm>
        </p:spPr>
        <p:txBody>
          <a:bodyPr/>
          <a:lstStyle/>
          <a:p>
            <a:r>
              <a:rPr lang="en-US" dirty="0"/>
              <a:t>5.5 Need for the Project: </a:t>
            </a:r>
          </a:p>
          <a:p>
            <a:pPr lvl="1"/>
            <a:r>
              <a:rPr lang="en-US" dirty="0"/>
              <a:t>Mission critical entities have a strong preference for private, licensed networks for their data communications needs. Licensed channels from 5 kHz to 1 MHz may be available from the FCC and other regulators, or may be purchased in secondary markets at a lower cost than commercial channels. Examples of operating frequencies include 160 MHz, 450 MHz, 700 MHz, and 900 </a:t>
            </a:r>
            <a:r>
              <a:rPr lang="en-US" dirty="0" err="1"/>
              <a:t>MHz.</a:t>
            </a:r>
            <a:r>
              <a:rPr lang="en-US" dirty="0"/>
              <a:t> Furthermore, VHF/UHF channels have superior propagation characteristics requiring less infrastructure and are capable of meeting capacity needs of private networks. The amendment facilitates the development of innovative, cost-effective, and interoperable multivendor products for private licensed wireless access systems for mission critical networks. Applications include smart grids supporting generation, transmission, and distribution; field area networks; smart fields and smart pipes for oil and gas; intelligent transportation for rail systems; and federal, state and local uses for homeland security, environmental and seismic monitoring and military communications.</a:t>
            </a:r>
          </a:p>
        </p:txBody>
      </p:sp>
      <p:sp>
        <p:nvSpPr>
          <p:cNvPr id="4" name="Footer Placeholder 3"/>
          <p:cNvSpPr>
            <a:spLocks noGrp="1"/>
          </p:cNvSpPr>
          <p:nvPr>
            <p:ph type="ftr" sz="quarter" idx="10"/>
          </p:nvPr>
        </p:nvSpPr>
        <p:spPr/>
        <p:txBody>
          <a:bodyPr/>
          <a:lstStyle/>
          <a:p>
            <a:pPr>
              <a:defRPr/>
            </a:pPr>
            <a:r>
              <a:rPr lang="en-GB"/>
              <a:t>Tim Godfrey, EPRI</a:t>
            </a:r>
          </a:p>
        </p:txBody>
      </p:sp>
      <p:sp>
        <p:nvSpPr>
          <p:cNvPr id="5" name="Slide Number Placeholder 4"/>
          <p:cNvSpPr>
            <a:spLocks noGrp="1"/>
          </p:cNvSpPr>
          <p:nvPr>
            <p:ph type="sldNum" sz="quarter" idx="11"/>
          </p:nvPr>
        </p:nvSpPr>
        <p:spPr/>
        <p:txBody>
          <a:bodyPr/>
          <a:lstStyle/>
          <a:p>
            <a:pPr>
              <a:defRPr/>
            </a:pPr>
            <a:r>
              <a:rPr lang="en-GB" altLang="en-US"/>
              <a:t>Slide </a:t>
            </a:r>
            <a:fld id="{60CE1B40-7737-4184-A389-A2739479027B}" type="slidenum">
              <a:rPr lang="en-GB" altLang="en-US" smtClean="0"/>
              <a:pPr>
                <a:defRPr/>
              </a:pPr>
              <a:t>7</a:t>
            </a:fld>
            <a:endParaRPr lang="en-GB" altLang="en-US"/>
          </a:p>
        </p:txBody>
      </p:sp>
    </p:spTree>
    <p:extLst>
      <p:ext uri="{BB962C8B-B14F-4D97-AF65-F5344CB8AC3E}">
        <p14:creationId xmlns:p14="http://schemas.microsoft.com/office/powerpoint/2010/main" val="2250828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Uniqueness</a:t>
            </a:r>
          </a:p>
        </p:txBody>
      </p:sp>
      <p:sp>
        <p:nvSpPr>
          <p:cNvPr id="3" name="Content Placeholder 2"/>
          <p:cNvSpPr>
            <a:spLocks noGrp="1"/>
          </p:cNvSpPr>
          <p:nvPr>
            <p:ph idx="1"/>
          </p:nvPr>
        </p:nvSpPr>
        <p:spPr/>
        <p:txBody>
          <a:bodyPr/>
          <a:lstStyle/>
          <a:p>
            <a:r>
              <a:rPr lang="en-US" dirty="0"/>
              <a:t>How are the desired use cases different than 802.15.4 SUN?</a:t>
            </a:r>
          </a:p>
          <a:p>
            <a:pPr lvl="1"/>
            <a:r>
              <a:rPr lang="en-US" dirty="0"/>
              <a:t>Operation in Licensed Spectrum</a:t>
            </a:r>
          </a:p>
          <a:p>
            <a:pPr lvl="1"/>
            <a:r>
              <a:rPr lang="en-US" dirty="0"/>
              <a:t>Point to Multi-point with handover between base stations. Relaying, but no mesh</a:t>
            </a:r>
          </a:p>
          <a:p>
            <a:pPr lvl="1"/>
            <a:r>
              <a:rPr lang="en-US" dirty="0"/>
              <a:t>Fully Scheduled MAC supporting low, bounded latency</a:t>
            </a:r>
          </a:p>
          <a:p>
            <a:pPr lvl="1"/>
            <a:endParaRPr lang="en-US" dirty="0"/>
          </a:p>
          <a:p>
            <a:r>
              <a:rPr lang="en-US" dirty="0"/>
              <a:t>How are the desired use cases different than 802.15.4 LMR RCC?</a:t>
            </a:r>
          </a:p>
          <a:p>
            <a:pPr lvl="1"/>
            <a:r>
              <a:rPr lang="en-US" dirty="0"/>
              <a:t>More flexibility in frequency bands and channel sizes</a:t>
            </a:r>
          </a:p>
          <a:p>
            <a:pPr lvl="1"/>
            <a:r>
              <a:rPr lang="en-US" dirty="0"/>
              <a:t>Higher data rates than RCC LMR PHY</a:t>
            </a:r>
          </a:p>
          <a:p>
            <a:pPr lvl="1"/>
            <a:r>
              <a:rPr lang="en-US" dirty="0"/>
              <a:t>Fully Scheduled MAC supporting low, bounded latency</a:t>
            </a:r>
          </a:p>
          <a:p>
            <a:pPr lvl="1"/>
            <a:endParaRPr lang="en-US" dirty="0"/>
          </a:p>
          <a:p>
            <a:pPr lvl="1"/>
            <a:endParaRPr lang="en-US" dirty="0"/>
          </a:p>
        </p:txBody>
      </p:sp>
      <p:sp>
        <p:nvSpPr>
          <p:cNvPr id="4" name="Footer Placeholder 3"/>
          <p:cNvSpPr>
            <a:spLocks noGrp="1"/>
          </p:cNvSpPr>
          <p:nvPr>
            <p:ph type="ftr" sz="quarter" idx="10"/>
          </p:nvPr>
        </p:nvSpPr>
        <p:spPr/>
        <p:txBody>
          <a:bodyPr/>
          <a:lstStyle/>
          <a:p>
            <a:pPr>
              <a:defRPr/>
            </a:pPr>
            <a:r>
              <a:rPr lang="en-GB"/>
              <a:t>Tim Godfrey, EPRI</a:t>
            </a:r>
          </a:p>
        </p:txBody>
      </p:sp>
      <p:sp>
        <p:nvSpPr>
          <p:cNvPr id="5" name="Slide Number Placeholder 4"/>
          <p:cNvSpPr>
            <a:spLocks noGrp="1"/>
          </p:cNvSpPr>
          <p:nvPr>
            <p:ph type="sldNum" sz="quarter" idx="11"/>
          </p:nvPr>
        </p:nvSpPr>
        <p:spPr/>
        <p:txBody>
          <a:bodyPr/>
          <a:lstStyle/>
          <a:p>
            <a:pPr>
              <a:defRPr/>
            </a:pPr>
            <a:r>
              <a:rPr lang="en-GB" altLang="en-US"/>
              <a:t>Slide </a:t>
            </a:r>
            <a:fld id="{60CE1B40-7737-4184-A389-A2739479027B}" type="slidenum">
              <a:rPr lang="en-GB" altLang="en-US" smtClean="0"/>
              <a:pPr>
                <a:defRPr/>
              </a:pPr>
              <a:t>8</a:t>
            </a:fld>
            <a:endParaRPr lang="en-GB" altLang="en-US"/>
          </a:p>
        </p:txBody>
      </p:sp>
    </p:spTree>
    <p:extLst>
      <p:ext uri="{BB962C8B-B14F-4D97-AF65-F5344CB8AC3E}">
        <p14:creationId xmlns:p14="http://schemas.microsoft.com/office/powerpoint/2010/main" val="949275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B50F3-8919-47E1-A91D-D3AEE58B2555}"/>
              </a:ext>
            </a:extLst>
          </p:cNvPr>
          <p:cNvSpPr>
            <a:spLocks noGrp="1"/>
          </p:cNvSpPr>
          <p:nvPr>
            <p:ph type="title"/>
          </p:nvPr>
        </p:nvSpPr>
        <p:spPr/>
        <p:txBody>
          <a:bodyPr/>
          <a:lstStyle/>
          <a:p>
            <a:r>
              <a:rPr lang="en-US" dirty="0"/>
              <a:t>PAR Development Process</a:t>
            </a:r>
          </a:p>
        </p:txBody>
      </p:sp>
      <p:sp>
        <p:nvSpPr>
          <p:cNvPr id="3" name="Content Placeholder 2">
            <a:extLst>
              <a:ext uri="{FF2B5EF4-FFF2-40B4-BE49-F238E27FC236}">
                <a16:creationId xmlns:a16="http://schemas.microsoft.com/office/drawing/2014/main" id="{106FA3A4-B02D-4A4B-B430-218560874267}"/>
              </a:ext>
            </a:extLst>
          </p:cNvPr>
          <p:cNvSpPr>
            <a:spLocks noGrp="1"/>
          </p:cNvSpPr>
          <p:nvPr>
            <p:ph idx="1"/>
          </p:nvPr>
        </p:nvSpPr>
        <p:spPr/>
        <p:txBody>
          <a:bodyPr/>
          <a:lstStyle/>
          <a:p>
            <a:r>
              <a:rPr lang="en-US" dirty="0"/>
              <a:t>As directed by IEEE 802 chair at July Plenary, 802.24 has conducted teleconferences to develop this PAR and CSD</a:t>
            </a:r>
          </a:p>
          <a:p>
            <a:endParaRPr lang="en-US" dirty="0"/>
          </a:p>
          <a:p>
            <a:r>
              <a:rPr lang="en-US" dirty="0"/>
              <a:t>PAR: </a:t>
            </a:r>
            <a:r>
              <a:rPr lang="en-US" dirty="0">
                <a:hlinkClick r:id="rId2"/>
              </a:rPr>
              <a:t>802.24-19-0029r4</a:t>
            </a:r>
            <a:endParaRPr lang="en-US" dirty="0"/>
          </a:p>
          <a:p>
            <a:r>
              <a:rPr lang="en-US" dirty="0"/>
              <a:t>CSD: </a:t>
            </a:r>
            <a:r>
              <a:rPr lang="en-US" dirty="0">
                <a:hlinkClick r:id="rId3"/>
              </a:rPr>
              <a:t>802.24-19-0030r0</a:t>
            </a:r>
            <a:endParaRPr lang="en-US" dirty="0"/>
          </a:p>
          <a:p>
            <a:endParaRPr lang="en-US" dirty="0"/>
          </a:p>
          <a:p>
            <a:endParaRPr lang="en-US" dirty="0"/>
          </a:p>
        </p:txBody>
      </p:sp>
      <p:sp>
        <p:nvSpPr>
          <p:cNvPr id="4" name="Footer Placeholder 3">
            <a:extLst>
              <a:ext uri="{FF2B5EF4-FFF2-40B4-BE49-F238E27FC236}">
                <a16:creationId xmlns:a16="http://schemas.microsoft.com/office/drawing/2014/main" id="{E529B9C3-CC1A-4D1F-99BE-C32E01784575}"/>
              </a:ext>
            </a:extLst>
          </p:cNvPr>
          <p:cNvSpPr>
            <a:spLocks noGrp="1"/>
          </p:cNvSpPr>
          <p:nvPr>
            <p:ph type="ftr" sz="quarter" idx="10"/>
          </p:nvPr>
        </p:nvSpPr>
        <p:spPr/>
        <p:txBody>
          <a:bodyPr/>
          <a:lstStyle/>
          <a:p>
            <a:pPr>
              <a:defRPr/>
            </a:pPr>
            <a:r>
              <a:rPr lang="en-GB"/>
              <a:t>Tim Godfrey, EPRI</a:t>
            </a:r>
          </a:p>
        </p:txBody>
      </p:sp>
      <p:sp>
        <p:nvSpPr>
          <p:cNvPr id="5" name="Slide Number Placeholder 4">
            <a:extLst>
              <a:ext uri="{FF2B5EF4-FFF2-40B4-BE49-F238E27FC236}">
                <a16:creationId xmlns:a16="http://schemas.microsoft.com/office/drawing/2014/main" id="{4863862E-F15E-4662-A8AF-F6ED9C804C0C}"/>
              </a:ext>
            </a:extLst>
          </p:cNvPr>
          <p:cNvSpPr>
            <a:spLocks noGrp="1"/>
          </p:cNvSpPr>
          <p:nvPr>
            <p:ph type="sldNum" sz="quarter" idx="11"/>
          </p:nvPr>
        </p:nvSpPr>
        <p:spPr/>
        <p:txBody>
          <a:bodyPr/>
          <a:lstStyle/>
          <a:p>
            <a:pPr>
              <a:defRPr/>
            </a:pPr>
            <a:r>
              <a:rPr lang="en-GB" altLang="en-US"/>
              <a:t>Slide </a:t>
            </a:r>
            <a:fld id="{60CE1B40-7737-4184-A389-A2739479027B}" type="slidenum">
              <a:rPr lang="en-GB" altLang="en-US" smtClean="0"/>
              <a:pPr>
                <a:defRPr/>
              </a:pPr>
              <a:t>9</a:t>
            </a:fld>
            <a:endParaRPr lang="en-GB" altLang="en-US"/>
          </a:p>
        </p:txBody>
      </p:sp>
    </p:spTree>
    <p:extLst>
      <p:ext uri="{BB962C8B-B14F-4D97-AF65-F5344CB8AC3E}">
        <p14:creationId xmlns:p14="http://schemas.microsoft.com/office/powerpoint/2010/main" val="244331473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18130</TotalTime>
  <Words>999</Words>
  <Application>Microsoft Office PowerPoint</Application>
  <PresentationFormat>Widescreen</PresentationFormat>
  <Paragraphs>135</Paragraphs>
  <Slides>12</Slides>
  <Notes>3</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5" baseType="lpstr">
      <vt:lpstr>Times New Roman</vt:lpstr>
      <vt:lpstr>802-11-Submission</vt:lpstr>
      <vt:lpstr>Document</vt:lpstr>
      <vt:lpstr>Licensed Narrowband Amendment  PAR Presentation</vt:lpstr>
      <vt:lpstr>Goals of Amendment Project</vt:lpstr>
      <vt:lpstr>Identified Task Group Participants</vt:lpstr>
      <vt:lpstr>Supporters of IEEE 802.16t Amendment</vt:lpstr>
      <vt:lpstr>Supporters of IEEE 802.16t Amendment</vt:lpstr>
      <vt:lpstr>Scope Statement from Draft PAR </vt:lpstr>
      <vt:lpstr>Need Statement from Draft PAR</vt:lpstr>
      <vt:lpstr>Uniqueness</vt:lpstr>
      <vt:lpstr>PAR Development Process</vt:lpstr>
      <vt:lpstr>PAR Development Plan and Milestones</vt:lpstr>
      <vt:lpstr>802.16t PAR and CSD Motion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Liaison Report</dc:title>
  <dc:creator>Tim Godfrey</dc:creator>
  <cp:lastModifiedBy>Godfrey, Tim</cp:lastModifiedBy>
  <cp:revision>939</cp:revision>
  <cp:lastPrinted>1998-02-10T13:28:06Z</cp:lastPrinted>
  <dcterms:created xsi:type="dcterms:W3CDTF">2004-12-02T14:01:45Z</dcterms:created>
  <dcterms:modified xsi:type="dcterms:W3CDTF">2019-11-06T21:02:22Z</dcterms:modified>
</cp:coreProperties>
</file>