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9" r:id="rId1"/>
  </p:sldMasterIdLst>
  <p:notesMasterIdLst>
    <p:notesMasterId r:id="rId26"/>
  </p:notesMasterIdLst>
  <p:handoutMasterIdLst>
    <p:handoutMasterId r:id="rId27"/>
  </p:handoutMasterIdLst>
  <p:sldIdLst>
    <p:sldId id="258" r:id="rId2"/>
    <p:sldId id="500" r:id="rId3"/>
    <p:sldId id="285" r:id="rId4"/>
    <p:sldId id="414" r:id="rId5"/>
    <p:sldId id="418" r:id="rId6"/>
    <p:sldId id="259" r:id="rId7"/>
    <p:sldId id="270" r:id="rId8"/>
    <p:sldId id="415" r:id="rId9"/>
    <p:sldId id="502" r:id="rId10"/>
    <p:sldId id="503" r:id="rId11"/>
    <p:sldId id="504" r:id="rId12"/>
    <p:sldId id="495" r:id="rId13"/>
    <p:sldId id="505" r:id="rId14"/>
    <p:sldId id="506" r:id="rId15"/>
    <p:sldId id="501" r:id="rId16"/>
    <p:sldId id="475" r:id="rId17"/>
    <p:sldId id="494" r:id="rId18"/>
    <p:sldId id="482" r:id="rId19"/>
    <p:sldId id="498" r:id="rId20"/>
    <p:sldId id="488" r:id="rId21"/>
    <p:sldId id="486" r:id="rId22"/>
    <p:sldId id="433" r:id="rId23"/>
    <p:sldId id="474" r:id="rId24"/>
    <p:sldId id="391" r:id="rId25"/>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4919" autoAdjust="0"/>
    <p:restoredTop sz="94099" autoAdjust="0"/>
  </p:normalViewPr>
  <p:slideViewPr>
    <p:cSldViewPr>
      <p:cViewPr varScale="1">
        <p:scale>
          <a:sx n="55" d="100"/>
          <a:sy n="55" d="100"/>
        </p:scale>
        <p:origin x="66" y="894"/>
      </p:cViewPr>
      <p:guideLst>
        <p:guide orient="horz" pos="2160"/>
        <p:guide pos="3840"/>
      </p:guideLst>
    </p:cSldViewPr>
  </p:slideViewPr>
  <p:outlineViewPr>
    <p:cViewPr>
      <p:scale>
        <a:sx n="33" d="100"/>
        <a:sy n="33" d="100"/>
      </p:scale>
      <p:origin x="0" y="-3869"/>
    </p:cViewPr>
  </p:outlineViewPr>
  <p:notesTextViewPr>
    <p:cViewPr>
      <p:scale>
        <a:sx n="1" d="1"/>
        <a:sy n="1" d="1"/>
      </p:scale>
      <p:origin x="0" y="0"/>
    </p:cViewPr>
  </p:notesTextViewPr>
  <p:sorterViewPr>
    <p:cViewPr>
      <p:scale>
        <a:sx n="100" d="100"/>
        <a:sy n="100" d="100"/>
      </p:scale>
      <p:origin x="0" y="-156"/>
    </p:cViewPr>
  </p:sorterViewPr>
  <p:notesViewPr>
    <p:cSldViewPr>
      <p:cViewPr varScale="1">
        <p:scale>
          <a:sx n="70" d="100"/>
          <a:sy n="70" d="100"/>
        </p:scale>
        <p:origin x="1842" y="45"/>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F05CCD38-E3BA-4351-86DA-0A746BC4558B}"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3933912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F9031878-2613-4CF8-8C8B-1C8D0CA1FB2E}"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11622071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CEDB8187-817F-4946-82F7-CCFC76068F71}" type="slidenum">
              <a:rPr lang="en-US" altLang="en-US"/>
              <a:pPr/>
              <a:t>2</a:t>
            </a:fld>
            <a:endParaRPr lang="en-US" altLang="en-US"/>
          </a:p>
        </p:txBody>
      </p:sp>
      <p:sp>
        <p:nvSpPr>
          <p:cNvPr id="24578" name="Rectangle 2"/>
          <p:cNvSpPr>
            <a:spLocks noGrp="1" noRot="1" noChangeAspect="1" noChangeArrowheads="1" noTextEdit="1"/>
          </p:cNvSpPr>
          <p:nvPr>
            <p:ph type="sldImg"/>
          </p:nvPr>
        </p:nvSpPr>
        <p:spPr>
          <a:xfrm>
            <a:off x="384175" y="701675"/>
            <a:ext cx="6165850"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7368586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a:extLst>
              <a:ext uri="{FF2B5EF4-FFF2-40B4-BE49-F238E27FC236}">
                <a16:creationId xmlns:a16="http://schemas.microsoft.com/office/drawing/2014/main" id="{152FD06B-10FB-4CC0-9DFF-E15C04D30AD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defRPr>
            </a:lvl1pPr>
            <a:lvl2pPr marL="742950" indent="-285750" defTabSz="966788">
              <a:defRPr sz="2400">
                <a:solidFill>
                  <a:schemeClr val="tx1"/>
                </a:solidFill>
                <a:latin typeface="Times New Roman" panose="02020603050405020304" pitchFamily="18" charset="0"/>
              </a:defRPr>
            </a:lvl2pPr>
            <a:lvl3pPr marL="1143000" indent="-228600" defTabSz="966788">
              <a:defRPr sz="2400">
                <a:solidFill>
                  <a:schemeClr val="tx1"/>
                </a:solidFill>
                <a:latin typeface="Times New Roman" panose="02020603050405020304" pitchFamily="18" charset="0"/>
              </a:defRPr>
            </a:lvl3pPr>
            <a:lvl4pPr marL="1600200" indent="-228600" defTabSz="966788">
              <a:defRPr sz="2400">
                <a:solidFill>
                  <a:schemeClr val="tx1"/>
                </a:solidFill>
                <a:latin typeface="Times New Roman" panose="02020603050405020304" pitchFamily="18" charset="0"/>
              </a:defRPr>
            </a:lvl4pPr>
            <a:lvl5pPr marL="2057400" indent="-228600" defTabSz="966788">
              <a:defRPr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defRPr>
            </a:lvl9pPr>
          </a:lstStyle>
          <a:p>
            <a:fld id="{DA942F09-CE82-418D-8E31-B9F050E9E440}" type="slidenum">
              <a:rPr lang="en-US" altLang="en-US" sz="1300"/>
              <a:pPr/>
              <a:t>4</a:t>
            </a:fld>
            <a:endParaRPr lang="en-US" altLang="en-US" sz="1300"/>
          </a:p>
        </p:txBody>
      </p:sp>
      <p:sp>
        <p:nvSpPr>
          <p:cNvPr id="17411" name="Rectangle 2">
            <a:extLst>
              <a:ext uri="{FF2B5EF4-FFF2-40B4-BE49-F238E27FC236}">
                <a16:creationId xmlns:a16="http://schemas.microsoft.com/office/drawing/2014/main" id="{AC693646-7038-437B-90C6-350ECB1F89EB}"/>
              </a:ext>
            </a:extLst>
          </p:cNvPr>
          <p:cNvSpPr>
            <a:spLocks noGrp="1" noRot="1" noChangeAspect="1" noChangeArrowheads="1" noTextEdit="1"/>
          </p:cNvSpPr>
          <p:nvPr>
            <p:ph type="sldImg"/>
          </p:nvPr>
        </p:nvSpPr>
        <p:spPr>
          <a:xfrm>
            <a:off x="384175" y="701675"/>
            <a:ext cx="6165850" cy="3468688"/>
          </a:xfrm>
          <a:ln/>
        </p:spPr>
      </p:sp>
      <p:sp>
        <p:nvSpPr>
          <p:cNvPr id="17412" name="Rectangle 3">
            <a:extLst>
              <a:ext uri="{FF2B5EF4-FFF2-40B4-BE49-F238E27FC236}">
                <a16:creationId xmlns:a16="http://schemas.microsoft.com/office/drawing/2014/main" id="{EE43C536-E771-4160-9DA4-3D762947B8B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latin typeface="Times New Roman" panose="02020603050405020304" pitchFamily="18" charset="0"/>
            </a:endParaRPr>
          </a:p>
        </p:txBody>
      </p:sp>
    </p:spTree>
    <p:extLst>
      <p:ext uri="{BB962C8B-B14F-4D97-AF65-F5344CB8AC3E}">
        <p14:creationId xmlns:p14="http://schemas.microsoft.com/office/powerpoint/2010/main" val="7199739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8" name="Rectangle 7">
            <a:extLst>
              <a:ext uri="{FF2B5EF4-FFF2-40B4-BE49-F238E27FC236}">
                <a16:creationId xmlns:a16="http://schemas.microsoft.com/office/drawing/2014/main" id="{367AA807-0286-48C5-BA86-F5C81498613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3E794D6E-7AE0-4D28-8C31-5FC1772FD34E}" type="slidenum">
              <a:rPr lang="en-US" altLang="en-US" smtClean="0"/>
              <a:pPr>
                <a:spcBef>
                  <a:spcPct val="0"/>
                </a:spcBef>
              </a:pPr>
              <a:t>5</a:t>
            </a:fld>
            <a:endParaRPr lang="en-US" altLang="en-US"/>
          </a:p>
        </p:txBody>
      </p:sp>
      <p:sp>
        <p:nvSpPr>
          <p:cNvPr id="24579" name="Text Box 1">
            <a:extLst>
              <a:ext uri="{FF2B5EF4-FFF2-40B4-BE49-F238E27FC236}">
                <a16:creationId xmlns:a16="http://schemas.microsoft.com/office/drawing/2014/main" id="{B66808D5-2D28-43F4-84CD-B9B25DA92788}"/>
              </a:ext>
            </a:extLst>
          </p:cNvPr>
          <p:cNvSpPr txBox="1">
            <a:spLocks noChangeArrowheads="1"/>
          </p:cNvSpPr>
          <p:nvPr/>
        </p:nvSpPr>
        <p:spPr bwMode="auto">
          <a:xfrm>
            <a:off x="5640388" y="96838"/>
            <a:ext cx="639762"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1pPr>
            <a:lvl2pPr marL="742950" indent="-28575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2pPr>
            <a:lvl3pPr marL="11430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3pPr>
            <a:lvl4pPr marL="16002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4pPr>
            <a:lvl5pPr marL="20574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9pPr>
          </a:lstStyle>
          <a:p>
            <a:pPr algn="r"/>
            <a:r>
              <a:rPr lang="en-US" altLang="en-US" sz="1400" b="1">
                <a:solidFill>
                  <a:srgbClr val="000000"/>
                </a:solidFill>
                <a:ea typeface="MS Gothic" panose="020B0609070205080204" pitchFamily="49" charset="-128"/>
              </a:rPr>
              <a:t>doc.: ec-16-0149-00-00EC</a:t>
            </a:r>
          </a:p>
        </p:txBody>
      </p:sp>
      <p:sp>
        <p:nvSpPr>
          <p:cNvPr id="24580" name="Text Box 2">
            <a:extLst>
              <a:ext uri="{FF2B5EF4-FFF2-40B4-BE49-F238E27FC236}">
                <a16:creationId xmlns:a16="http://schemas.microsoft.com/office/drawing/2014/main" id="{0DA99791-8E72-47AD-9550-FF5AA1F2CFE3}"/>
              </a:ext>
            </a:extLst>
          </p:cNvPr>
          <p:cNvSpPr txBox="1">
            <a:spLocks noChangeArrowheads="1"/>
          </p:cNvSpPr>
          <p:nvPr/>
        </p:nvSpPr>
        <p:spPr bwMode="auto">
          <a:xfrm>
            <a:off x="654050" y="96838"/>
            <a:ext cx="825500"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1pPr>
            <a:lvl2pPr marL="742950" indent="-28575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2pPr>
            <a:lvl3pPr marL="11430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3pPr>
            <a:lvl4pPr marL="16002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4pPr>
            <a:lvl5pPr marL="20574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9pPr>
          </a:lstStyle>
          <a:p>
            <a:r>
              <a:rPr lang="en-US" altLang="en-US" sz="1400" b="1">
                <a:solidFill>
                  <a:srgbClr val="000000"/>
                </a:solidFill>
                <a:ea typeface="MS Gothic" panose="020B0609070205080204" pitchFamily="49" charset="-128"/>
              </a:rPr>
              <a:t>November 2016</a:t>
            </a:r>
          </a:p>
        </p:txBody>
      </p:sp>
      <p:sp>
        <p:nvSpPr>
          <p:cNvPr id="24581" name="Text Box 3">
            <a:extLst>
              <a:ext uri="{FF2B5EF4-FFF2-40B4-BE49-F238E27FC236}">
                <a16:creationId xmlns:a16="http://schemas.microsoft.com/office/drawing/2014/main" id="{9982B997-B3F6-4E8C-85A7-2653F1746568}"/>
              </a:ext>
            </a:extLst>
          </p:cNvPr>
          <p:cNvSpPr txBox="1">
            <a:spLocks noChangeArrowheads="1"/>
          </p:cNvSpPr>
          <p:nvPr/>
        </p:nvSpPr>
        <p:spPr bwMode="auto">
          <a:xfrm>
            <a:off x="5357813" y="8985250"/>
            <a:ext cx="922337"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1pPr>
            <a:lvl2pPr marL="742950" indent="-28575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2pPr>
            <a:lvl3pPr marL="11430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3pPr>
            <a:lvl4pPr marL="16002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4pPr>
            <a:lvl5pPr marL="20574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9pPr>
          </a:lstStyle>
          <a:p>
            <a:pPr algn="r"/>
            <a:r>
              <a:rPr lang="en-US" altLang="en-US">
                <a:solidFill>
                  <a:srgbClr val="000000"/>
                </a:solidFill>
                <a:ea typeface="MS Gothic" panose="020B0609070205080204" pitchFamily="49" charset="-128"/>
              </a:rPr>
              <a:t>Dorothy Stanley, HP Enterprise</a:t>
            </a:r>
          </a:p>
        </p:txBody>
      </p:sp>
      <p:sp>
        <p:nvSpPr>
          <p:cNvPr id="24582" name="Text Box 4">
            <a:extLst>
              <a:ext uri="{FF2B5EF4-FFF2-40B4-BE49-F238E27FC236}">
                <a16:creationId xmlns:a16="http://schemas.microsoft.com/office/drawing/2014/main" id="{6892924C-9C20-4926-B404-6C58F167794B}"/>
              </a:ext>
            </a:extLst>
          </p:cNvPr>
          <p:cNvSpPr txBox="1">
            <a:spLocks noChangeArrowheads="1"/>
          </p:cNvSpPr>
          <p:nvPr/>
        </p:nvSpPr>
        <p:spPr bwMode="auto">
          <a:xfrm>
            <a:off x="3222625" y="8985250"/>
            <a:ext cx="511175"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1pPr>
            <a:lvl2pPr marL="742950" indent="-28575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2pPr>
            <a:lvl3pPr marL="11430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3pPr>
            <a:lvl4pPr marL="16002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4pPr>
            <a:lvl5pPr marL="20574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9pPr>
          </a:lstStyle>
          <a:p>
            <a:pPr algn="r"/>
            <a:r>
              <a:rPr lang="en-US" altLang="en-US">
                <a:solidFill>
                  <a:srgbClr val="000000"/>
                </a:solidFill>
                <a:ea typeface="MS Gothic" panose="020B0609070205080204" pitchFamily="49" charset="-128"/>
              </a:rPr>
              <a:t>Page </a:t>
            </a:r>
            <a:fld id="{06B3BA76-BF87-4573-9B68-3DD1C4901749}" type="slidenum">
              <a:rPr lang="en-US" altLang="en-US">
                <a:solidFill>
                  <a:srgbClr val="000000"/>
                </a:solidFill>
                <a:ea typeface="MS Gothic" panose="020B0609070205080204" pitchFamily="49" charset="-128"/>
              </a:rPr>
              <a:pPr algn="r"/>
              <a:t>5</a:t>
            </a:fld>
            <a:endParaRPr lang="en-US" altLang="en-US">
              <a:solidFill>
                <a:srgbClr val="000000"/>
              </a:solidFill>
              <a:ea typeface="MS Gothic" panose="020B0609070205080204" pitchFamily="49" charset="-128"/>
            </a:endParaRPr>
          </a:p>
        </p:txBody>
      </p:sp>
      <p:sp>
        <p:nvSpPr>
          <p:cNvPr id="24583" name="Rectangle 5">
            <a:extLst>
              <a:ext uri="{FF2B5EF4-FFF2-40B4-BE49-F238E27FC236}">
                <a16:creationId xmlns:a16="http://schemas.microsoft.com/office/drawing/2014/main" id="{2172B4D7-214D-4657-8303-3AD9535B7C2B}"/>
              </a:ext>
            </a:extLst>
          </p:cNvPr>
          <p:cNvSpPr>
            <a:spLocks noGrp="1" noRot="1" noChangeAspect="1" noChangeArrowheads="1" noTextEdit="1"/>
          </p:cNvSpPr>
          <p:nvPr>
            <p:ph type="sldImg"/>
          </p:nvPr>
        </p:nvSpPr>
        <p:spPr>
          <a:xfrm>
            <a:off x="384175" y="701675"/>
            <a:ext cx="6165850" cy="3468688"/>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4584" name="Text Box 6">
            <a:extLst>
              <a:ext uri="{FF2B5EF4-FFF2-40B4-BE49-F238E27FC236}">
                <a16:creationId xmlns:a16="http://schemas.microsoft.com/office/drawing/2014/main" id="{6AB62589-AA99-4E90-A6AF-68A32DADA486}"/>
              </a:ext>
            </a:extLst>
          </p:cNvPr>
          <p:cNvSpPr txBox="1">
            <a:spLocks noChangeArrowheads="1"/>
          </p:cNvSpPr>
          <p:nvPr/>
        </p:nvSpPr>
        <p:spPr bwMode="auto">
          <a:xfrm>
            <a:off x="923925" y="4408488"/>
            <a:ext cx="5086350" cy="427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endParaRPr lang="en-US" altLang="en-US"/>
          </a:p>
        </p:txBody>
      </p:sp>
    </p:spTree>
    <p:extLst>
      <p:ext uri="{BB962C8B-B14F-4D97-AF65-F5344CB8AC3E}">
        <p14:creationId xmlns:p14="http://schemas.microsoft.com/office/powerpoint/2010/main" val="2010927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ltLang="en-US"/>
              <a:t>doc.: IEEE 802.15-&lt;doc#&gt;</a:t>
            </a:r>
          </a:p>
        </p:txBody>
      </p:sp>
      <p:sp>
        <p:nvSpPr>
          <p:cNvPr id="5" name="Date Placeholder 4"/>
          <p:cNvSpPr>
            <a:spLocks noGrp="1"/>
          </p:cNvSpPr>
          <p:nvPr>
            <p:ph type="dt" idx="11"/>
          </p:nvPr>
        </p:nvSpPr>
        <p:spPr/>
        <p:txBody>
          <a:bodyPr/>
          <a:lstStyle/>
          <a:p>
            <a:r>
              <a:rPr lang="en-US" altLang="en-US"/>
              <a:t>&lt;month year&gt;</a:t>
            </a:r>
          </a:p>
        </p:txBody>
      </p:sp>
      <p:sp>
        <p:nvSpPr>
          <p:cNvPr id="6" name="Footer Placeholder 5"/>
          <p:cNvSpPr>
            <a:spLocks noGrp="1"/>
          </p:cNvSpPr>
          <p:nvPr>
            <p:ph type="ftr" sz="quarter" idx="12"/>
          </p:nvPr>
        </p:nvSpPr>
        <p:spPr/>
        <p:txBody>
          <a:bodyPr/>
          <a:lstStyle/>
          <a:p>
            <a:pPr lvl="4"/>
            <a:r>
              <a:rPr lang="en-US" altLang="en-US"/>
              <a:t>&lt;author&gt;, &lt;company&gt;</a:t>
            </a:r>
          </a:p>
        </p:txBody>
      </p:sp>
      <p:sp>
        <p:nvSpPr>
          <p:cNvPr id="7" name="Slide Number Placeholder 6"/>
          <p:cNvSpPr>
            <a:spLocks noGrp="1"/>
          </p:cNvSpPr>
          <p:nvPr>
            <p:ph type="sldNum" sz="quarter" idx="13"/>
          </p:nvPr>
        </p:nvSpPr>
        <p:spPr/>
        <p:txBody>
          <a:bodyPr/>
          <a:lstStyle/>
          <a:p>
            <a:r>
              <a:rPr lang="en-US" altLang="en-US"/>
              <a:t>Page </a:t>
            </a:r>
            <a:fld id="{F9031878-2613-4CF8-8C8B-1C8D0CA1FB2E}" type="slidenum">
              <a:rPr lang="en-US" altLang="en-US" smtClean="0"/>
              <a:pPr/>
              <a:t>9</a:t>
            </a:fld>
            <a:endParaRPr lang="en-US" altLang="en-US"/>
          </a:p>
        </p:txBody>
      </p:sp>
    </p:spTree>
    <p:extLst>
      <p:ext uri="{BB962C8B-B14F-4D97-AF65-F5344CB8AC3E}">
        <p14:creationId xmlns:p14="http://schemas.microsoft.com/office/powerpoint/2010/main" val="30170583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ltLang="en-US"/>
              <a:t>doc.: IEEE 802.15-&lt;doc#&gt;</a:t>
            </a:r>
          </a:p>
        </p:txBody>
      </p:sp>
      <p:sp>
        <p:nvSpPr>
          <p:cNvPr id="5" name="Date Placeholder 4"/>
          <p:cNvSpPr>
            <a:spLocks noGrp="1"/>
          </p:cNvSpPr>
          <p:nvPr>
            <p:ph type="dt" idx="11"/>
          </p:nvPr>
        </p:nvSpPr>
        <p:spPr/>
        <p:txBody>
          <a:bodyPr/>
          <a:lstStyle/>
          <a:p>
            <a:r>
              <a:rPr lang="en-US" altLang="en-US"/>
              <a:t>&lt;month year&gt;</a:t>
            </a:r>
          </a:p>
        </p:txBody>
      </p:sp>
      <p:sp>
        <p:nvSpPr>
          <p:cNvPr id="6" name="Footer Placeholder 5"/>
          <p:cNvSpPr>
            <a:spLocks noGrp="1"/>
          </p:cNvSpPr>
          <p:nvPr>
            <p:ph type="ftr" sz="quarter" idx="12"/>
          </p:nvPr>
        </p:nvSpPr>
        <p:spPr/>
        <p:txBody>
          <a:bodyPr/>
          <a:lstStyle/>
          <a:p>
            <a:pPr lvl="4"/>
            <a:r>
              <a:rPr lang="en-US" altLang="en-US"/>
              <a:t>&lt;author&gt;, &lt;company&gt;</a:t>
            </a:r>
          </a:p>
        </p:txBody>
      </p:sp>
      <p:sp>
        <p:nvSpPr>
          <p:cNvPr id="7" name="Slide Number Placeholder 6"/>
          <p:cNvSpPr>
            <a:spLocks noGrp="1"/>
          </p:cNvSpPr>
          <p:nvPr>
            <p:ph type="sldNum" sz="quarter" idx="13"/>
          </p:nvPr>
        </p:nvSpPr>
        <p:spPr/>
        <p:txBody>
          <a:bodyPr/>
          <a:lstStyle/>
          <a:p>
            <a:r>
              <a:rPr lang="en-US" altLang="en-US"/>
              <a:t>Page </a:t>
            </a:r>
            <a:fld id="{F9031878-2613-4CF8-8C8B-1C8D0CA1FB2E}" type="slidenum">
              <a:rPr lang="en-US" altLang="en-US" smtClean="0"/>
              <a:pPr/>
              <a:t>10</a:t>
            </a:fld>
            <a:endParaRPr lang="en-US" altLang="en-US"/>
          </a:p>
        </p:txBody>
      </p:sp>
    </p:spTree>
    <p:extLst>
      <p:ext uri="{BB962C8B-B14F-4D97-AF65-F5344CB8AC3E}">
        <p14:creationId xmlns:p14="http://schemas.microsoft.com/office/powerpoint/2010/main" val="7362447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ltLang="en-US"/>
              <a:t>doc.: IEEE 802.15-&lt;doc#&gt;</a:t>
            </a:r>
          </a:p>
        </p:txBody>
      </p:sp>
      <p:sp>
        <p:nvSpPr>
          <p:cNvPr id="5" name="Date Placeholder 4"/>
          <p:cNvSpPr>
            <a:spLocks noGrp="1"/>
          </p:cNvSpPr>
          <p:nvPr>
            <p:ph type="dt" idx="11"/>
          </p:nvPr>
        </p:nvSpPr>
        <p:spPr/>
        <p:txBody>
          <a:bodyPr/>
          <a:lstStyle/>
          <a:p>
            <a:r>
              <a:rPr lang="en-US" altLang="en-US"/>
              <a:t>&lt;month year&gt;</a:t>
            </a:r>
          </a:p>
        </p:txBody>
      </p:sp>
      <p:sp>
        <p:nvSpPr>
          <p:cNvPr id="6" name="Footer Placeholder 5"/>
          <p:cNvSpPr>
            <a:spLocks noGrp="1"/>
          </p:cNvSpPr>
          <p:nvPr>
            <p:ph type="ftr" sz="quarter" idx="12"/>
          </p:nvPr>
        </p:nvSpPr>
        <p:spPr/>
        <p:txBody>
          <a:bodyPr/>
          <a:lstStyle/>
          <a:p>
            <a:pPr lvl="4"/>
            <a:r>
              <a:rPr lang="en-US" altLang="en-US"/>
              <a:t>&lt;author&gt;, &lt;company&gt;</a:t>
            </a:r>
          </a:p>
        </p:txBody>
      </p:sp>
      <p:sp>
        <p:nvSpPr>
          <p:cNvPr id="7" name="Slide Number Placeholder 6"/>
          <p:cNvSpPr>
            <a:spLocks noGrp="1"/>
          </p:cNvSpPr>
          <p:nvPr>
            <p:ph type="sldNum" sz="quarter" idx="13"/>
          </p:nvPr>
        </p:nvSpPr>
        <p:spPr/>
        <p:txBody>
          <a:bodyPr/>
          <a:lstStyle/>
          <a:p>
            <a:r>
              <a:rPr lang="en-US" altLang="en-US"/>
              <a:t>Page </a:t>
            </a:r>
            <a:fld id="{F9031878-2613-4CF8-8C8B-1C8D0CA1FB2E}" type="slidenum">
              <a:rPr lang="en-US" altLang="en-US" smtClean="0"/>
              <a:pPr/>
              <a:t>11</a:t>
            </a:fld>
            <a:endParaRPr lang="en-US" altLang="en-US"/>
          </a:p>
        </p:txBody>
      </p:sp>
    </p:spTree>
    <p:extLst>
      <p:ext uri="{BB962C8B-B14F-4D97-AF65-F5344CB8AC3E}">
        <p14:creationId xmlns:p14="http://schemas.microsoft.com/office/powerpoint/2010/main" val="5570949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869219CD-136A-40C3-85E0-D9FA436669C2}" type="slidenum">
              <a:rPr lang="en-US" altLang="en-US" smtClean="0"/>
              <a:pPr/>
              <a:t>‹#›</a:t>
            </a:fld>
            <a:endParaRPr lang="en-US" altLang="en-US"/>
          </a:p>
        </p:txBody>
      </p:sp>
    </p:spTree>
    <p:extLst>
      <p:ext uri="{BB962C8B-B14F-4D97-AF65-F5344CB8AC3E}">
        <p14:creationId xmlns:p14="http://schemas.microsoft.com/office/powerpoint/2010/main" val="24806932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D2793805-6678-4F90-9549-7863581D2258}" type="slidenum">
              <a:rPr lang="en-US" altLang="en-US" smtClean="0"/>
              <a:pPr/>
              <a:t>‹#›</a:t>
            </a:fld>
            <a:endParaRPr lang="en-US" altLang="en-US"/>
          </a:p>
        </p:txBody>
      </p:sp>
    </p:spTree>
    <p:extLst>
      <p:ext uri="{BB962C8B-B14F-4D97-AF65-F5344CB8AC3E}">
        <p14:creationId xmlns:p14="http://schemas.microsoft.com/office/powerpoint/2010/main" val="13605539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1"/>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466"/>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A42A6F1F-89D0-4C7C-88C0-E46BC40C428C}" type="slidenum">
              <a:rPr lang="en-US" altLang="en-US" smtClean="0"/>
              <a:pPr/>
              <a:t>‹#›</a:t>
            </a:fld>
            <a:endParaRPr lang="en-US" altLang="en-US"/>
          </a:p>
        </p:txBody>
      </p:sp>
    </p:spTree>
    <p:extLst>
      <p:ext uri="{BB962C8B-B14F-4D97-AF65-F5344CB8AC3E}">
        <p14:creationId xmlns:p14="http://schemas.microsoft.com/office/powerpoint/2010/main" val="22689928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43D6F4AB-797C-4E10-8BE8-7E7A0FDF1173}" type="slidenum">
              <a:rPr lang="en-US" altLang="en-US" smtClean="0"/>
              <a:pPr/>
              <a:t>‹#›</a:t>
            </a:fld>
            <a:endParaRPr lang="en-US" altLang="en-US"/>
          </a:p>
        </p:txBody>
      </p:sp>
    </p:spTree>
    <p:extLst>
      <p:ext uri="{BB962C8B-B14F-4D97-AF65-F5344CB8AC3E}">
        <p14:creationId xmlns:p14="http://schemas.microsoft.com/office/powerpoint/2010/main" val="1531594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8"/>
            <a:ext cx="10515600" cy="1325563"/>
          </a:xfrm>
        </p:spPr>
        <p:txBody>
          <a:bodyPr/>
          <a:lstStyle/>
          <a:p>
            <a:r>
              <a:rPr lang="en-US"/>
              <a:t>Click to edit Master title style</a:t>
            </a:r>
          </a:p>
        </p:txBody>
      </p:sp>
      <p:sp>
        <p:nvSpPr>
          <p:cNvPr id="3" name="Text Placeholder 2"/>
          <p:cNvSpPr>
            <a:spLocks noGrp="1"/>
          </p:cNvSpPr>
          <p:nvPr>
            <p:ph type="body" idx="1"/>
          </p:nvPr>
        </p:nvSpPr>
        <p:spPr>
          <a:xfrm>
            <a:off x="840319"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40319" y="2505075"/>
            <a:ext cx="5158316"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9" name="Slide Number Placeholder 8"/>
          <p:cNvSpPr>
            <a:spLocks noGrp="1"/>
          </p:cNvSpPr>
          <p:nvPr>
            <p:ph type="sldNum" sz="quarter" idx="12"/>
          </p:nvPr>
        </p:nvSpPr>
        <p:spPr/>
        <p:txBody>
          <a:bodyPr/>
          <a:lstStyle>
            <a:lvl1pPr>
              <a:defRPr/>
            </a:lvl1pPr>
          </a:lstStyle>
          <a:p>
            <a:r>
              <a:rPr lang="en-US" altLang="en-US"/>
              <a:t>Slide </a:t>
            </a:r>
            <a:fld id="{EFA497F3-03E4-43CE-BA28-C5FC5BC2AE2C}" type="slidenum">
              <a:rPr lang="en-US" altLang="en-US" smtClean="0"/>
              <a:pPr/>
              <a:t>‹#›</a:t>
            </a:fld>
            <a:endParaRPr lang="en-US" altLang="en-US"/>
          </a:p>
        </p:txBody>
      </p:sp>
    </p:spTree>
    <p:extLst>
      <p:ext uri="{BB962C8B-B14F-4D97-AF65-F5344CB8AC3E}">
        <p14:creationId xmlns:p14="http://schemas.microsoft.com/office/powerpoint/2010/main" val="2708404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lvl1pPr>
              <a:defRPr/>
            </a:lvl1pPr>
          </a:lstStyle>
          <a:p>
            <a:r>
              <a:rPr lang="en-US" altLang="en-US"/>
              <a:t>Slide </a:t>
            </a:r>
            <a:fld id="{71B338A4-ED28-4298-8247-49C20A64E3B7}" type="slidenum">
              <a:rPr lang="en-US" altLang="en-US" smtClean="0"/>
              <a:pPr/>
              <a:t>‹#›</a:t>
            </a:fld>
            <a:endParaRPr lang="en-US" altLang="en-US"/>
          </a:p>
        </p:txBody>
      </p:sp>
    </p:spTree>
    <p:extLst>
      <p:ext uri="{BB962C8B-B14F-4D97-AF65-F5344CB8AC3E}">
        <p14:creationId xmlns:p14="http://schemas.microsoft.com/office/powerpoint/2010/main" val="32350403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4" name="Slide Number Placeholder 3"/>
          <p:cNvSpPr>
            <a:spLocks noGrp="1"/>
          </p:cNvSpPr>
          <p:nvPr>
            <p:ph type="sldNum" sz="quarter" idx="12"/>
          </p:nvPr>
        </p:nvSpPr>
        <p:spPr/>
        <p:txBody>
          <a:bodyPr/>
          <a:lstStyle>
            <a:lvl1pPr>
              <a:defRPr/>
            </a:lvl1pPr>
          </a:lstStyle>
          <a:p>
            <a:r>
              <a:rPr lang="en-US" altLang="en-US"/>
              <a:t>Slide </a:t>
            </a:r>
            <a:fld id="{10F6A3D7-DD84-42AF-989C-56ECD19EC4B5}" type="slidenum">
              <a:rPr lang="en-US" altLang="en-US" smtClean="0"/>
              <a:pPr/>
              <a:t>‹#›</a:t>
            </a:fld>
            <a:endParaRPr lang="en-US" altLang="en-US"/>
          </a:p>
        </p:txBody>
      </p:sp>
    </p:spTree>
    <p:extLst>
      <p:ext uri="{BB962C8B-B14F-4D97-AF65-F5344CB8AC3E}">
        <p14:creationId xmlns:p14="http://schemas.microsoft.com/office/powerpoint/2010/main" val="26267166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9" y="457200"/>
            <a:ext cx="393276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717" y="987428"/>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40319"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914400" y="378281"/>
            <a:ext cx="2133600" cy="215444"/>
          </a:xfrm>
          <a:prstGeom prst="rect">
            <a:avLst/>
          </a:prstGeom>
        </p:spPr>
        <p:txBody>
          <a:bodyPr/>
          <a:lstStyle>
            <a:lvl1pPr>
              <a:defRPr/>
            </a:lvl1pPr>
          </a:lstStyle>
          <a:p>
            <a:r>
              <a:rPr lang="en-US" altLang="en-US"/>
              <a:t>&lt;month year&gt;</a:t>
            </a:r>
          </a:p>
        </p:txBody>
      </p:sp>
      <p:sp>
        <p:nvSpPr>
          <p:cNvPr id="6" name="Footer Placeholder 5"/>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68D59594-AA2E-416C-8D6D-4EAE56C9B638}" type="slidenum">
              <a:rPr lang="en-US" altLang="en-US" smtClean="0"/>
              <a:pPr/>
              <a:t>‹#›</a:t>
            </a:fld>
            <a:endParaRPr lang="en-US" altLang="en-US"/>
          </a:p>
        </p:txBody>
      </p:sp>
    </p:spTree>
    <p:extLst>
      <p:ext uri="{BB962C8B-B14F-4D97-AF65-F5344CB8AC3E}">
        <p14:creationId xmlns:p14="http://schemas.microsoft.com/office/powerpoint/2010/main" val="12118374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9" name="Rectangle 5"/>
          <p:cNvSpPr>
            <a:spLocks noGrp="1" noChangeArrowheads="1"/>
          </p:cNvSpPr>
          <p:nvPr>
            <p:ph type="ftr" sz="quarter" idx="3"/>
          </p:nvPr>
        </p:nvSpPr>
        <p:spPr bwMode="auto">
          <a:xfrm>
            <a:off x="7315200" y="6475413"/>
            <a:ext cx="41656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Tim Godfrey, EPRI</a:t>
            </a:r>
            <a:endParaRPr lang="en-US" altLang="en-US" dirty="0"/>
          </a:p>
        </p:txBody>
      </p:sp>
      <p:sp>
        <p:nvSpPr>
          <p:cNvPr id="1030" name="Rectangle 6"/>
          <p:cNvSpPr>
            <a:spLocks noGrp="1" noChangeArrowheads="1"/>
          </p:cNvSpPr>
          <p:nvPr>
            <p:ph type="sldNum" sz="quarter" idx="4"/>
          </p:nvPr>
        </p:nvSpPr>
        <p:spPr bwMode="auto">
          <a:xfrm>
            <a:off x="5717198" y="6475413"/>
            <a:ext cx="85921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CFCE8D9-1B5D-49FC-8389-90980ECCA564}" type="slidenum">
              <a:rPr lang="en-US" altLang="en-US" smtClean="0"/>
              <a:pPr/>
              <a:t>‹#›</a:t>
            </a:fld>
            <a:endParaRPr lang="en-US" altLang="en-US"/>
          </a:p>
        </p:txBody>
      </p:sp>
      <p:sp>
        <p:nvSpPr>
          <p:cNvPr id="1031" name="Rectangle 7"/>
          <p:cNvSpPr>
            <a:spLocks noChangeArrowheads="1"/>
          </p:cNvSpPr>
          <p:nvPr/>
        </p:nvSpPr>
        <p:spPr bwMode="auto">
          <a:xfrm>
            <a:off x="5689600" y="394156"/>
            <a:ext cx="5588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IEEE 802.24-19-0026r0</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dirty="0"/>
          </a:p>
        </p:txBody>
      </p:sp>
      <p:sp>
        <p:nvSpPr>
          <p:cNvPr id="1033" name="Rectangle 9"/>
          <p:cNvSpPr>
            <a:spLocks noChangeArrowheads="1"/>
          </p:cNvSpPr>
          <p:nvPr/>
        </p:nvSpPr>
        <p:spPr bwMode="auto">
          <a:xfrm>
            <a:off x="914400" y="6475413"/>
            <a:ext cx="94826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sz="1200"/>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
        <p:nvSpPr>
          <p:cNvPr id="11" name="Rectangle 7"/>
          <p:cNvSpPr>
            <a:spLocks noChangeArrowheads="1"/>
          </p:cNvSpPr>
          <p:nvPr/>
        </p:nvSpPr>
        <p:spPr bwMode="auto">
          <a:xfrm>
            <a:off x="914400" y="381000"/>
            <a:ext cx="5791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0" lvl="4" algn="l"/>
            <a:r>
              <a:rPr lang="en-US" altLang="en-US" sz="1400" b="1" dirty="0"/>
              <a:t>September 2019</a:t>
            </a:r>
          </a:p>
        </p:txBody>
      </p:sp>
    </p:spTree>
    <p:extLst>
      <p:ext uri="{BB962C8B-B14F-4D97-AF65-F5344CB8AC3E}">
        <p14:creationId xmlns:p14="http://schemas.microsoft.com/office/powerpoint/2010/main" val="2260470787"/>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mentor.ieee.org/802.24/dcn/19/24-19-0003-04-0000-low-latency-communication-white-paper.docx"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mentor.ieee.org/802.24/dcn/19/24-19-0017-01-0000-ieee-802-solutions-for-vertical-applications.docx"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mailto:stds-802-all@listserv.ieee.org" TargetMode="External"/><Relationship Id="rId2" Type="http://schemas.openxmlformats.org/officeDocument/2006/relationships/hyperlink" Target="http://mentor.ieee.org/802.24/documents"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ctrTitle"/>
          </p:nvPr>
        </p:nvSpPr>
        <p:spPr/>
        <p:txBody>
          <a:bodyPr anchor="ctr"/>
          <a:lstStyle/>
          <a:p>
            <a:r>
              <a:rPr lang="en-US" altLang="en-US" sz="3600" dirty="0"/>
              <a:t>802.24 Vertical Applications TAG</a:t>
            </a:r>
          </a:p>
        </p:txBody>
      </p:sp>
      <p:sp>
        <p:nvSpPr>
          <p:cNvPr id="2" name="Subtitle 1"/>
          <p:cNvSpPr>
            <a:spLocks noGrp="1"/>
          </p:cNvSpPr>
          <p:nvPr>
            <p:ph type="subTitle" idx="1"/>
          </p:nvPr>
        </p:nvSpPr>
        <p:spPr/>
        <p:txBody>
          <a:bodyPr/>
          <a:lstStyle/>
          <a:p>
            <a:r>
              <a:rPr lang="en-US" dirty="0"/>
              <a:t>September 2019</a:t>
            </a:r>
          </a:p>
          <a:p>
            <a:endParaRPr lang="en-US" dirty="0"/>
          </a:p>
          <a:p>
            <a:r>
              <a:rPr lang="en-US" dirty="0"/>
              <a:t>Hanoi, Vietnam</a:t>
            </a:r>
          </a:p>
        </p:txBody>
      </p:sp>
      <p:sp>
        <p:nvSpPr>
          <p:cNvPr id="5" name="Footer Placeholder 4"/>
          <p:cNvSpPr>
            <a:spLocks noGrp="1"/>
          </p:cNvSpPr>
          <p:nvPr>
            <p:ph type="ftr" sz="quarter" idx="11"/>
          </p:nvPr>
        </p:nvSpPr>
        <p:spPr/>
        <p:txBody>
          <a:bodyPr/>
          <a:lstStyle/>
          <a:p>
            <a:r>
              <a:rPr lang="en-US" altLang="en-US" dirty="0"/>
              <a:t>Tim Godfrey, EPRI</a:t>
            </a:r>
          </a:p>
        </p:txBody>
      </p:sp>
      <p:sp>
        <p:nvSpPr>
          <p:cNvPr id="6" name="Slide Number Placeholder 5"/>
          <p:cNvSpPr>
            <a:spLocks noGrp="1"/>
          </p:cNvSpPr>
          <p:nvPr>
            <p:ph type="sldNum" sz="quarter" idx="12"/>
          </p:nvPr>
        </p:nvSpPr>
        <p:spPr>
          <a:xfrm>
            <a:off x="5930398" y="6475413"/>
            <a:ext cx="432811" cy="184666"/>
          </a:xfrm>
        </p:spPr>
        <p:txBody>
          <a:bodyPr/>
          <a:lstStyle/>
          <a:p>
            <a:r>
              <a:rPr lang="en-US" altLang="en-US"/>
              <a:t>Slide </a:t>
            </a:r>
            <a:fld id="{FB77950E-B72B-4A4A-976E-ED1B46E90826}" type="slidenum">
              <a:rPr lang="en-US" altLang="en-US"/>
              <a:pPr/>
              <a:t>1</a:t>
            </a:fld>
            <a:endParaRPr lang="en-US"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BCA8FD-16D4-4ADC-9D8C-560B5B08F695}"/>
              </a:ext>
            </a:extLst>
          </p:cNvPr>
          <p:cNvSpPr>
            <a:spLocks noGrp="1"/>
          </p:cNvSpPr>
          <p:nvPr>
            <p:ph type="title"/>
          </p:nvPr>
        </p:nvSpPr>
        <p:spPr/>
        <p:txBody>
          <a:bodyPr/>
          <a:lstStyle/>
          <a:p>
            <a:r>
              <a:rPr lang="en-US" dirty="0"/>
              <a:t>Licensed Narrowband Amendment</a:t>
            </a:r>
          </a:p>
        </p:txBody>
      </p:sp>
      <p:sp>
        <p:nvSpPr>
          <p:cNvPr id="3" name="Content Placeholder 2">
            <a:extLst>
              <a:ext uri="{FF2B5EF4-FFF2-40B4-BE49-F238E27FC236}">
                <a16:creationId xmlns:a16="http://schemas.microsoft.com/office/drawing/2014/main" id="{243AFEDB-B60E-4600-9B04-7ED03AB8613F}"/>
              </a:ext>
            </a:extLst>
          </p:cNvPr>
          <p:cNvSpPr>
            <a:spLocks noGrp="1"/>
          </p:cNvSpPr>
          <p:nvPr>
            <p:ph idx="1"/>
          </p:nvPr>
        </p:nvSpPr>
        <p:spPr>
          <a:xfrm>
            <a:off x="914400" y="1828800"/>
            <a:ext cx="10363200" cy="4923612"/>
          </a:xfrm>
        </p:spPr>
        <p:txBody>
          <a:bodyPr>
            <a:normAutofit/>
          </a:bodyPr>
          <a:lstStyle/>
          <a:p>
            <a:r>
              <a:rPr lang="en-US" dirty="0"/>
              <a:t>Task Group participants – a list of 19 individuals have been identified from industry events over the past year</a:t>
            </a:r>
          </a:p>
          <a:p>
            <a:pPr lvl="1"/>
            <a:endParaRPr lang="en-US" dirty="0"/>
          </a:p>
          <a:p>
            <a:r>
              <a:rPr lang="en-US" dirty="0"/>
              <a:t>Next Steps and Timeline</a:t>
            </a:r>
          </a:p>
          <a:p>
            <a:pPr lvl="1"/>
            <a:r>
              <a:rPr lang="en-US" dirty="0"/>
              <a:t>This week – discuss and form recommended plan of action</a:t>
            </a:r>
          </a:p>
          <a:p>
            <a:pPr lvl="2"/>
            <a:r>
              <a:rPr lang="en-US" dirty="0"/>
              <a:t>Are any WG motions needed by 802.15 to confirm or support process?</a:t>
            </a:r>
          </a:p>
          <a:p>
            <a:pPr lvl="2"/>
            <a:r>
              <a:rPr lang="en-US" dirty="0"/>
              <a:t>Should an 802.15 Study Group be formed?</a:t>
            </a:r>
          </a:p>
          <a:p>
            <a:pPr lvl="2"/>
            <a:r>
              <a:rPr lang="en-US" dirty="0"/>
              <a:t>Should 802.15 assign SG meeting slots in November for PAR response?</a:t>
            </a:r>
          </a:p>
          <a:p>
            <a:endParaRPr lang="en-US" dirty="0"/>
          </a:p>
          <a:p>
            <a:pPr lvl="2"/>
            <a:endParaRPr lang="en-US" dirty="0"/>
          </a:p>
          <a:p>
            <a:pPr lvl="2"/>
            <a:endParaRPr lang="en-US" dirty="0"/>
          </a:p>
        </p:txBody>
      </p:sp>
      <p:sp>
        <p:nvSpPr>
          <p:cNvPr id="4" name="Footer Placeholder 3">
            <a:extLst>
              <a:ext uri="{FF2B5EF4-FFF2-40B4-BE49-F238E27FC236}">
                <a16:creationId xmlns:a16="http://schemas.microsoft.com/office/drawing/2014/main" id="{14D6BD1A-E17C-4934-BF72-F9550CCD0952}"/>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DD44E28A-0E40-449E-989A-FEA66DFC975C}"/>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10</a:t>
            </a:fld>
            <a:endParaRPr lang="en-US" altLang="en-US"/>
          </a:p>
        </p:txBody>
      </p:sp>
    </p:spTree>
    <p:extLst>
      <p:ext uri="{BB962C8B-B14F-4D97-AF65-F5344CB8AC3E}">
        <p14:creationId xmlns:p14="http://schemas.microsoft.com/office/powerpoint/2010/main" val="5673126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BCA8FD-16D4-4ADC-9D8C-560B5B08F695}"/>
              </a:ext>
            </a:extLst>
          </p:cNvPr>
          <p:cNvSpPr>
            <a:spLocks noGrp="1"/>
          </p:cNvSpPr>
          <p:nvPr>
            <p:ph type="title"/>
          </p:nvPr>
        </p:nvSpPr>
        <p:spPr/>
        <p:txBody>
          <a:bodyPr/>
          <a:lstStyle/>
          <a:p>
            <a:r>
              <a:rPr lang="en-US" dirty="0"/>
              <a:t>Licensed Narrowband Amendment Timeline</a:t>
            </a:r>
          </a:p>
        </p:txBody>
      </p:sp>
      <p:sp>
        <p:nvSpPr>
          <p:cNvPr id="3" name="Content Placeholder 2">
            <a:extLst>
              <a:ext uri="{FF2B5EF4-FFF2-40B4-BE49-F238E27FC236}">
                <a16:creationId xmlns:a16="http://schemas.microsoft.com/office/drawing/2014/main" id="{243AFEDB-B60E-4600-9B04-7ED03AB8613F}"/>
              </a:ext>
            </a:extLst>
          </p:cNvPr>
          <p:cNvSpPr>
            <a:spLocks noGrp="1"/>
          </p:cNvSpPr>
          <p:nvPr>
            <p:ph idx="1"/>
          </p:nvPr>
        </p:nvSpPr>
        <p:spPr>
          <a:xfrm>
            <a:off x="914400" y="1524000"/>
            <a:ext cx="10363200" cy="5228412"/>
          </a:xfrm>
        </p:spPr>
        <p:txBody>
          <a:bodyPr>
            <a:normAutofit fontScale="85000" lnSpcReduction="10000"/>
          </a:bodyPr>
          <a:lstStyle/>
          <a:p>
            <a:r>
              <a:rPr lang="en-US" dirty="0"/>
              <a:t>October 1</a:t>
            </a:r>
            <a:r>
              <a:rPr lang="en-US" baseline="30000" dirty="0"/>
              <a:t>st</a:t>
            </a:r>
            <a:r>
              <a:rPr lang="en-US" dirty="0"/>
              <a:t> EC Teleconference</a:t>
            </a:r>
          </a:p>
          <a:p>
            <a:pPr lvl="1"/>
            <a:r>
              <a:rPr lang="en-US" dirty="0"/>
              <a:t>Request agenda item to brief EC on plan for PAR</a:t>
            </a:r>
          </a:p>
          <a:p>
            <a:r>
              <a:rPr lang="en-US" dirty="0"/>
              <a:t>Next Licensed Narrowband 802.24 Teleconference – October 1</a:t>
            </a:r>
            <a:r>
              <a:rPr lang="en-US" baseline="30000" dirty="0"/>
              <a:t>st</a:t>
            </a:r>
          </a:p>
          <a:p>
            <a:pPr lvl="1"/>
            <a:r>
              <a:rPr lang="en-US" dirty="0"/>
              <a:t>If SG is formed here, should </a:t>
            </a:r>
            <a:r>
              <a:rPr lang="en-US" dirty="0" err="1"/>
              <a:t>telecon</a:t>
            </a:r>
            <a:r>
              <a:rPr lang="en-US" dirty="0"/>
              <a:t> be moved to 802.15 or jointly? </a:t>
            </a:r>
          </a:p>
          <a:p>
            <a:pPr lvl="1"/>
            <a:r>
              <a:rPr lang="en-US" dirty="0"/>
              <a:t>Final review and editing of PAR and CSD</a:t>
            </a:r>
          </a:p>
          <a:p>
            <a:r>
              <a:rPr lang="en-US" dirty="0"/>
              <a:t>PAR submittal by 30 day deadline before November plenary – October 11</a:t>
            </a:r>
            <a:r>
              <a:rPr lang="en-US" baseline="30000" dirty="0"/>
              <a:t>th</a:t>
            </a:r>
            <a:endParaRPr lang="en-US" dirty="0"/>
          </a:p>
          <a:p>
            <a:pPr lvl="1"/>
            <a:r>
              <a:rPr lang="en-US" dirty="0"/>
              <a:t>Would be initiated by 802.15 if an 802.15 Task Group will do the project. </a:t>
            </a:r>
          </a:p>
          <a:p>
            <a:r>
              <a:rPr lang="en-US" dirty="0"/>
              <a:t>November Plenary</a:t>
            </a:r>
          </a:p>
          <a:p>
            <a:pPr lvl="1"/>
            <a:r>
              <a:rPr lang="en-US" dirty="0"/>
              <a:t>Possible meeting slots for SG</a:t>
            </a:r>
          </a:p>
          <a:p>
            <a:pPr lvl="1"/>
            <a:r>
              <a:rPr lang="en-US" dirty="0"/>
              <a:t>PAR review and response actions</a:t>
            </a:r>
          </a:p>
          <a:p>
            <a:pPr lvl="1"/>
            <a:endParaRPr lang="en-US" dirty="0"/>
          </a:p>
          <a:p>
            <a:pPr lvl="2"/>
            <a:endParaRPr lang="en-US" dirty="0"/>
          </a:p>
          <a:p>
            <a:pPr lvl="2"/>
            <a:endParaRPr lang="en-US" dirty="0"/>
          </a:p>
        </p:txBody>
      </p:sp>
      <p:sp>
        <p:nvSpPr>
          <p:cNvPr id="4" name="Footer Placeholder 3">
            <a:extLst>
              <a:ext uri="{FF2B5EF4-FFF2-40B4-BE49-F238E27FC236}">
                <a16:creationId xmlns:a16="http://schemas.microsoft.com/office/drawing/2014/main" id="{14D6BD1A-E17C-4934-BF72-F9550CCD0952}"/>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DD44E28A-0E40-449E-989A-FEA66DFC975C}"/>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11</a:t>
            </a:fld>
            <a:endParaRPr lang="en-US" altLang="en-US"/>
          </a:p>
        </p:txBody>
      </p:sp>
    </p:spTree>
    <p:extLst>
      <p:ext uri="{BB962C8B-B14F-4D97-AF65-F5344CB8AC3E}">
        <p14:creationId xmlns:p14="http://schemas.microsoft.com/office/powerpoint/2010/main" val="41026312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211DC3-D0B7-46F3-AA2D-4A0A21B8970D}"/>
              </a:ext>
            </a:extLst>
          </p:cNvPr>
          <p:cNvSpPr>
            <a:spLocks noGrp="1"/>
          </p:cNvSpPr>
          <p:nvPr>
            <p:ph type="title"/>
          </p:nvPr>
        </p:nvSpPr>
        <p:spPr/>
        <p:txBody>
          <a:bodyPr/>
          <a:lstStyle/>
          <a:p>
            <a:r>
              <a:rPr lang="en-US" dirty="0"/>
              <a:t>Liaison Review</a:t>
            </a:r>
          </a:p>
        </p:txBody>
      </p:sp>
      <p:sp>
        <p:nvSpPr>
          <p:cNvPr id="3" name="Content Placeholder 2">
            <a:extLst>
              <a:ext uri="{FF2B5EF4-FFF2-40B4-BE49-F238E27FC236}">
                <a16:creationId xmlns:a16="http://schemas.microsoft.com/office/drawing/2014/main" id="{B6FBFB69-2387-49A0-A9B5-4BD601FC9935}"/>
              </a:ext>
            </a:extLst>
          </p:cNvPr>
          <p:cNvSpPr>
            <a:spLocks noGrp="1"/>
          </p:cNvSpPr>
          <p:nvPr>
            <p:ph idx="1"/>
          </p:nvPr>
        </p:nvSpPr>
        <p:spPr/>
        <p:txBody>
          <a:bodyPr/>
          <a:lstStyle/>
          <a:p>
            <a:r>
              <a:rPr lang="en-US" sz="2400" dirty="0"/>
              <a:t>P2413				Ludwig Winkel</a:t>
            </a:r>
          </a:p>
          <a:p>
            <a:r>
              <a:rPr lang="en-US" sz="2400" dirty="0"/>
              <a:t>ATIS TOPS 			Farrokh </a:t>
            </a:r>
            <a:r>
              <a:rPr lang="en-US" sz="2400" dirty="0" err="1"/>
              <a:t>Khatibi</a:t>
            </a:r>
            <a:endParaRPr lang="en-US" sz="2400" dirty="0"/>
          </a:p>
          <a:p>
            <a:r>
              <a:rPr lang="en-US" sz="2400" dirty="0"/>
              <a:t>Wi-Fi Alliance (Informal)		Alan Berkema</a:t>
            </a:r>
          </a:p>
          <a:p>
            <a:r>
              <a:rPr lang="en-US" sz="2400" dirty="0"/>
              <a:t>IEC SEG8	 			Patrick Wetterwald   (concluding)</a:t>
            </a:r>
          </a:p>
          <a:p>
            <a:r>
              <a:rPr lang="en-US" sz="2400" dirty="0"/>
              <a:t>IEEE PSCC TF S6		Marc Lacroix</a:t>
            </a:r>
          </a:p>
          <a:p>
            <a:r>
              <a:rPr lang="en-US" sz="2400" dirty="0"/>
              <a:t>IEEE P2030.5			Bob </a:t>
            </a:r>
            <a:r>
              <a:rPr lang="en-US" sz="2400" dirty="0" err="1"/>
              <a:t>Heile</a:t>
            </a:r>
            <a:endParaRPr lang="en-US" sz="2400" dirty="0"/>
          </a:p>
          <a:p>
            <a:r>
              <a:rPr lang="en-US" sz="2400" dirty="0"/>
              <a:t>Industrial Internet Consortium	Wael Diab (status?)  assign to Chris D</a:t>
            </a:r>
          </a:p>
        </p:txBody>
      </p:sp>
      <p:sp>
        <p:nvSpPr>
          <p:cNvPr id="4" name="Footer Placeholder 3">
            <a:extLst>
              <a:ext uri="{FF2B5EF4-FFF2-40B4-BE49-F238E27FC236}">
                <a16:creationId xmlns:a16="http://schemas.microsoft.com/office/drawing/2014/main" id="{611074C8-E6EE-4E6A-85A6-19469732984A}"/>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ED85F0CE-BE1D-4DB7-92D4-80CD70EB12B0}"/>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12</a:t>
            </a:fld>
            <a:endParaRPr lang="en-US" altLang="en-US"/>
          </a:p>
        </p:txBody>
      </p:sp>
    </p:spTree>
    <p:extLst>
      <p:ext uri="{BB962C8B-B14F-4D97-AF65-F5344CB8AC3E}">
        <p14:creationId xmlns:p14="http://schemas.microsoft.com/office/powerpoint/2010/main" val="18583192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Power Engineering Society PSCC S6 Liaison</a:t>
            </a:r>
          </a:p>
        </p:txBody>
      </p:sp>
      <p:sp>
        <p:nvSpPr>
          <p:cNvPr id="3" name="Content Placeholder 2"/>
          <p:cNvSpPr>
            <a:spLocks noGrp="1"/>
          </p:cNvSpPr>
          <p:nvPr>
            <p:ph idx="1"/>
          </p:nvPr>
        </p:nvSpPr>
        <p:spPr/>
        <p:txBody>
          <a:bodyPr>
            <a:normAutofit fontScale="70000" lnSpcReduction="20000"/>
          </a:bodyPr>
          <a:lstStyle/>
          <a:p>
            <a:r>
              <a:rPr lang="en-US" dirty="0"/>
              <a:t>Report: IoT for Connected Home – Communication and Cybersecurity Requirements</a:t>
            </a:r>
          </a:p>
          <a:p>
            <a:endParaRPr lang="en-US" dirty="0"/>
          </a:p>
          <a:p>
            <a:r>
              <a:rPr lang="en-US" dirty="0"/>
              <a:t>Draft 0,8 in 802.24 Private Area</a:t>
            </a:r>
          </a:p>
          <a:p>
            <a:endParaRPr lang="en-US" dirty="0"/>
          </a:p>
          <a:p>
            <a:r>
              <a:rPr lang="en-US" dirty="0"/>
              <a:t>802.24 contributed Section 6 </a:t>
            </a:r>
          </a:p>
          <a:p>
            <a:endParaRPr lang="en-US" dirty="0"/>
          </a:p>
          <a:p>
            <a:r>
              <a:rPr lang="en-US" dirty="0"/>
              <a:t>S6 Committee is requesting our help to merge section 6 and 7 into new structure:</a:t>
            </a:r>
          </a:p>
          <a:p>
            <a:pPr lvl="1"/>
            <a:r>
              <a:rPr lang="fr-FR" dirty="0"/>
              <a:t>6. Communication technologies for IoT</a:t>
            </a:r>
          </a:p>
          <a:p>
            <a:pPr lvl="1"/>
            <a:r>
              <a:rPr lang="fr-FR" dirty="0"/>
              <a:t>6.1 </a:t>
            </a:r>
            <a:r>
              <a:rPr lang="fr-FR" dirty="0" err="1"/>
              <a:t>Present</a:t>
            </a:r>
            <a:r>
              <a:rPr lang="fr-FR" dirty="0"/>
              <a:t> situation (</a:t>
            </a:r>
            <a:r>
              <a:rPr lang="fr-FR" dirty="0" err="1"/>
              <a:t>current</a:t>
            </a:r>
            <a:r>
              <a:rPr lang="fr-FR" dirty="0"/>
              <a:t> section 7)</a:t>
            </a:r>
          </a:p>
          <a:p>
            <a:pPr lvl="1"/>
            <a:r>
              <a:rPr lang="fr-FR" dirty="0"/>
              <a:t>6.2 </a:t>
            </a:r>
            <a:r>
              <a:rPr lang="fr-FR" dirty="0" err="1"/>
              <a:t>Emerging</a:t>
            </a:r>
            <a:r>
              <a:rPr lang="fr-FR" dirty="0"/>
              <a:t> solutions (</a:t>
            </a:r>
            <a:r>
              <a:rPr lang="fr-FR" dirty="0" err="1"/>
              <a:t>current</a:t>
            </a:r>
            <a:r>
              <a:rPr lang="fr-FR" dirty="0"/>
              <a:t> section 6)</a:t>
            </a:r>
          </a:p>
          <a:p>
            <a:pPr lvl="1"/>
            <a:endParaRPr lang="en-US" dirty="0"/>
          </a:p>
          <a:p>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13</a:t>
            </a:fld>
            <a:endParaRPr lang="en-US" altLang="en-US"/>
          </a:p>
        </p:txBody>
      </p:sp>
    </p:spTree>
    <p:extLst>
      <p:ext uri="{BB962C8B-B14F-4D97-AF65-F5344CB8AC3E}">
        <p14:creationId xmlns:p14="http://schemas.microsoft.com/office/powerpoint/2010/main" val="31856577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Publishing Status of TSN White Paper</a:t>
            </a:r>
          </a:p>
        </p:txBody>
      </p:sp>
      <p:sp>
        <p:nvSpPr>
          <p:cNvPr id="3" name="Content Placeholder 2"/>
          <p:cNvSpPr>
            <a:spLocks noGrp="1"/>
          </p:cNvSpPr>
          <p:nvPr>
            <p:ph idx="1"/>
          </p:nvPr>
        </p:nvSpPr>
        <p:spPr/>
        <p:txBody>
          <a:bodyPr/>
          <a:lstStyle/>
          <a:p>
            <a:r>
              <a:rPr lang="en-US" dirty="0"/>
              <a:t>Missing references corrected in last review version.</a:t>
            </a:r>
          </a:p>
          <a:p>
            <a:r>
              <a:rPr lang="en-US" dirty="0"/>
              <a:t>Review final draft if available from IEEE editors.</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14</a:t>
            </a:fld>
            <a:endParaRPr lang="en-US" altLang="en-US"/>
          </a:p>
        </p:txBody>
      </p:sp>
    </p:spTree>
    <p:extLst>
      <p:ext uri="{BB962C8B-B14F-4D97-AF65-F5344CB8AC3E}">
        <p14:creationId xmlns:p14="http://schemas.microsoft.com/office/powerpoint/2010/main" val="1158273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Wednesday 802.24</a:t>
            </a:r>
            <a:br>
              <a:rPr lang="en-US" dirty="0"/>
            </a:br>
            <a:r>
              <a:rPr lang="en-US" dirty="0"/>
              <a:t>TAG</a:t>
            </a:r>
          </a:p>
        </p:txBody>
      </p:sp>
      <p:sp>
        <p:nvSpPr>
          <p:cNvPr id="4" name="Footer Placeholder 3"/>
          <p:cNvSpPr>
            <a:spLocks noGrp="1"/>
          </p:cNvSpPr>
          <p:nvPr>
            <p:ph type="ftr" sz="quarter" idx="11"/>
          </p:nvPr>
        </p:nvSpPr>
        <p:spPr>
          <a:xfrm>
            <a:off x="7315200" y="6475413"/>
            <a:ext cx="4165600" cy="184666"/>
          </a:xfrm>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891926" y="6475413"/>
            <a:ext cx="509755" cy="184666"/>
          </a:xfrm>
          <a:prstGeom prst="rect">
            <a:avLst/>
          </a:prstGeom>
        </p:spPr>
        <p:txBody>
          <a:bodyPr/>
          <a:lstStyle/>
          <a:p>
            <a:r>
              <a:rPr lang="en-US" altLang="en-US"/>
              <a:t>Slide </a:t>
            </a:r>
            <a:fld id="{D2793805-6678-4F90-9549-7863581D2258}" type="slidenum">
              <a:rPr lang="en-US" altLang="en-US" smtClean="0"/>
              <a:pPr/>
              <a:t>15</a:t>
            </a:fld>
            <a:endParaRPr lang="en-US" altLang="en-US"/>
          </a:p>
        </p:txBody>
      </p:sp>
    </p:spTree>
    <p:extLst>
      <p:ext uri="{BB962C8B-B14F-4D97-AF65-F5344CB8AC3E}">
        <p14:creationId xmlns:p14="http://schemas.microsoft.com/office/powerpoint/2010/main" val="14948936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B0C0A-4CF0-4BE5-A8BA-E99B82019517}"/>
              </a:ext>
            </a:extLst>
          </p:cNvPr>
          <p:cNvSpPr>
            <a:spLocks noGrp="1"/>
          </p:cNvSpPr>
          <p:nvPr>
            <p:ph type="title"/>
          </p:nvPr>
        </p:nvSpPr>
        <p:spPr/>
        <p:txBody>
          <a:bodyPr/>
          <a:lstStyle/>
          <a:p>
            <a:r>
              <a:rPr lang="en-US" dirty="0"/>
              <a:t>“Low latency” White Paper</a:t>
            </a:r>
          </a:p>
        </p:txBody>
      </p:sp>
      <p:sp>
        <p:nvSpPr>
          <p:cNvPr id="3" name="Content Placeholder 2">
            <a:extLst>
              <a:ext uri="{FF2B5EF4-FFF2-40B4-BE49-F238E27FC236}">
                <a16:creationId xmlns:a16="http://schemas.microsoft.com/office/drawing/2014/main" id="{98CDD10A-D17A-4D19-ACDF-E56AB68C17C6}"/>
              </a:ext>
            </a:extLst>
          </p:cNvPr>
          <p:cNvSpPr>
            <a:spLocks noGrp="1"/>
          </p:cNvSpPr>
          <p:nvPr>
            <p:ph idx="1"/>
          </p:nvPr>
        </p:nvSpPr>
        <p:spPr>
          <a:xfrm>
            <a:off x="914400" y="1981200"/>
            <a:ext cx="10515600" cy="4114800"/>
          </a:xfrm>
        </p:spPr>
        <p:txBody>
          <a:bodyPr>
            <a:normAutofit fontScale="85000" lnSpcReduction="10000"/>
          </a:bodyPr>
          <a:lstStyle/>
          <a:p>
            <a:r>
              <a:rPr lang="en-US" dirty="0"/>
              <a:t>Achieving low latency with IEEE 802 standards</a:t>
            </a:r>
          </a:p>
          <a:p>
            <a:pPr lvl="1"/>
            <a:r>
              <a:rPr lang="en-US" dirty="0"/>
              <a:t>Including wired and wireless communications</a:t>
            </a:r>
          </a:p>
          <a:p>
            <a:pPr lvl="1"/>
            <a:r>
              <a:rPr lang="en-US" dirty="0"/>
              <a:t>An alternative (or complement) to 5G URLLC</a:t>
            </a:r>
          </a:p>
          <a:p>
            <a:r>
              <a:rPr lang="en-US" dirty="0"/>
              <a:t>A set of vertical applications enabled by low latency</a:t>
            </a:r>
          </a:p>
          <a:p>
            <a:r>
              <a:rPr lang="en-US" dirty="0"/>
              <a:t>The challenges of reliable low latency in unlicensed spectrum.  </a:t>
            </a:r>
          </a:p>
          <a:p>
            <a:pPr lvl="1"/>
            <a:r>
              <a:rPr lang="en-US" dirty="0"/>
              <a:t>Adapting TSN’s “FRER” feature</a:t>
            </a:r>
          </a:p>
          <a:p>
            <a:pPr lvl="1"/>
            <a:r>
              <a:rPr lang="en-US" dirty="0"/>
              <a:t>Adapting 802 wireless to licensed spectrum?</a:t>
            </a:r>
          </a:p>
          <a:p>
            <a:pPr lvl="1"/>
            <a:r>
              <a:rPr lang="en-US" dirty="0"/>
              <a:t>Operating over multiple bands or channels?</a:t>
            </a:r>
          </a:p>
          <a:p>
            <a:r>
              <a:rPr lang="en-US" dirty="0"/>
              <a:t>Special cases for high data rates for immersive video</a:t>
            </a:r>
          </a:p>
          <a:p>
            <a:endParaRPr lang="en-US" dirty="0"/>
          </a:p>
          <a:p>
            <a:endParaRPr lang="en-US" dirty="0"/>
          </a:p>
          <a:p>
            <a:endParaRPr lang="en-US" dirty="0"/>
          </a:p>
        </p:txBody>
      </p:sp>
      <p:sp>
        <p:nvSpPr>
          <p:cNvPr id="4" name="Footer Placeholder 3">
            <a:extLst>
              <a:ext uri="{FF2B5EF4-FFF2-40B4-BE49-F238E27FC236}">
                <a16:creationId xmlns:a16="http://schemas.microsoft.com/office/drawing/2014/main" id="{3543921C-5A9E-4DC6-A37F-41CCD028BB40}"/>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22EB8714-5E0B-4F8F-992B-5DCC1227A6C3}"/>
              </a:ext>
            </a:extLst>
          </p:cNvPr>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16</a:t>
            </a:fld>
            <a:endParaRPr lang="en-US" altLang="en-US"/>
          </a:p>
        </p:txBody>
      </p:sp>
    </p:spTree>
    <p:extLst>
      <p:ext uri="{BB962C8B-B14F-4D97-AF65-F5344CB8AC3E}">
        <p14:creationId xmlns:p14="http://schemas.microsoft.com/office/powerpoint/2010/main" val="5306394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6C89D2-0202-49F6-BCC6-172EAC1F18B3}"/>
              </a:ext>
            </a:extLst>
          </p:cNvPr>
          <p:cNvSpPr>
            <a:spLocks noGrp="1"/>
          </p:cNvSpPr>
          <p:nvPr>
            <p:ph type="title"/>
          </p:nvPr>
        </p:nvSpPr>
        <p:spPr/>
        <p:txBody>
          <a:bodyPr/>
          <a:lstStyle/>
          <a:p>
            <a:r>
              <a:rPr lang="en-US" dirty="0"/>
              <a:t>“Low latency” White Paper</a:t>
            </a:r>
          </a:p>
        </p:txBody>
      </p:sp>
      <p:sp>
        <p:nvSpPr>
          <p:cNvPr id="3" name="Content Placeholder 2">
            <a:extLst>
              <a:ext uri="{FF2B5EF4-FFF2-40B4-BE49-F238E27FC236}">
                <a16:creationId xmlns:a16="http://schemas.microsoft.com/office/drawing/2014/main" id="{FDDC01EF-0306-46D5-88B6-C7CDDAE2C8C5}"/>
              </a:ext>
            </a:extLst>
          </p:cNvPr>
          <p:cNvSpPr>
            <a:spLocks noGrp="1"/>
          </p:cNvSpPr>
          <p:nvPr>
            <p:ph idx="1"/>
          </p:nvPr>
        </p:nvSpPr>
        <p:spPr/>
        <p:txBody>
          <a:bodyPr>
            <a:normAutofit fontScale="47500" lnSpcReduction="20000"/>
          </a:bodyPr>
          <a:lstStyle/>
          <a:p>
            <a:r>
              <a:rPr lang="en-US" dirty="0"/>
              <a:t>AR/VR</a:t>
            </a:r>
          </a:p>
          <a:p>
            <a:pPr lvl="1"/>
            <a:r>
              <a:rPr lang="en-US" dirty="0"/>
              <a:t>Take 802.21 white paper, dissect use cases and requirements. </a:t>
            </a:r>
          </a:p>
          <a:p>
            <a:endParaRPr lang="en-US" dirty="0"/>
          </a:p>
          <a:p>
            <a:r>
              <a:rPr lang="en-US" dirty="0"/>
              <a:t>Goal for white paper </a:t>
            </a:r>
          </a:p>
          <a:p>
            <a:pPr lvl="1"/>
            <a:r>
              <a:rPr lang="en-US" dirty="0"/>
              <a:t>Influence 802.11be or other groups working in low-latency areas</a:t>
            </a:r>
          </a:p>
          <a:p>
            <a:pPr lvl="1"/>
            <a:r>
              <a:rPr lang="en-US" dirty="0"/>
              <a:t>Outreach to other standard groups</a:t>
            </a:r>
          </a:p>
          <a:p>
            <a:pPr lvl="1"/>
            <a:endParaRPr lang="en-US" dirty="0"/>
          </a:p>
          <a:p>
            <a:r>
              <a:rPr lang="en-US" dirty="0"/>
              <a:t>Review progress since meeting:</a:t>
            </a:r>
          </a:p>
          <a:p>
            <a:pPr lvl="1"/>
            <a:r>
              <a:rPr lang="en-US" dirty="0"/>
              <a:t>Dillon will take 802.21 white paper “21-18-0061-04-0000-a-white-paper-on-use-cases-and-requirements-for-supporting-hmd-based-vr-applications” and use as source text for next revision of White Paper draft “24-19-0003-03-0000-low-latency-communication-white-paper”</a:t>
            </a:r>
          </a:p>
          <a:p>
            <a:pPr lvl="1"/>
            <a:r>
              <a:rPr lang="en-US" dirty="0"/>
              <a:t>Check with Alan Jones to see if there is an interest in creating a contribution based in RTA TIG output. </a:t>
            </a:r>
          </a:p>
          <a:p>
            <a:pPr lvl="1"/>
            <a:r>
              <a:rPr lang="en-US" dirty="0"/>
              <a:t>Tim will take some use cases from TSN white paper for utility applications</a:t>
            </a:r>
          </a:p>
          <a:p>
            <a:endParaRPr lang="en-US" dirty="0"/>
          </a:p>
          <a:p>
            <a:r>
              <a:rPr lang="en-US" dirty="0"/>
              <a:t>Consider a section to distinguish between latency and jitter implications. </a:t>
            </a:r>
          </a:p>
          <a:p>
            <a:r>
              <a:rPr lang="en-US" dirty="0"/>
              <a:t>Low latency also has implications on reliability, predictability, </a:t>
            </a:r>
            <a:r>
              <a:rPr lang="en-US" dirty="0" err="1"/>
              <a:t>etc</a:t>
            </a:r>
            <a:endParaRPr lang="en-US" dirty="0"/>
          </a:p>
          <a:p>
            <a:endParaRPr lang="en-US" dirty="0"/>
          </a:p>
          <a:p>
            <a:r>
              <a:rPr lang="en-US" dirty="0"/>
              <a:t>Oliver Holland leading white paper development</a:t>
            </a:r>
          </a:p>
          <a:p>
            <a:r>
              <a:rPr lang="en-US" dirty="0"/>
              <a:t>Notes captured into draft after July meeting: Current Draft </a:t>
            </a:r>
            <a:r>
              <a:rPr lang="en-US" dirty="0">
                <a:hlinkClick r:id="rId2"/>
              </a:rPr>
              <a:t>802.24-19-0003r4</a:t>
            </a:r>
            <a:endParaRPr lang="en-US" dirty="0"/>
          </a:p>
          <a:p>
            <a:endParaRPr lang="en-US" dirty="0"/>
          </a:p>
          <a:p>
            <a:pPr lvl="1"/>
            <a:endParaRPr lang="en-US" dirty="0"/>
          </a:p>
        </p:txBody>
      </p:sp>
      <p:sp>
        <p:nvSpPr>
          <p:cNvPr id="4" name="Footer Placeholder 3">
            <a:extLst>
              <a:ext uri="{FF2B5EF4-FFF2-40B4-BE49-F238E27FC236}">
                <a16:creationId xmlns:a16="http://schemas.microsoft.com/office/drawing/2014/main" id="{3D2E5E79-1175-411E-8A70-E890417C54DC}"/>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57229E10-BB67-4BD2-B55B-06AE098F6B24}"/>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17</a:t>
            </a:fld>
            <a:endParaRPr lang="en-US" altLang="en-US"/>
          </a:p>
        </p:txBody>
      </p:sp>
    </p:spTree>
    <p:extLst>
      <p:ext uri="{BB962C8B-B14F-4D97-AF65-F5344CB8AC3E}">
        <p14:creationId xmlns:p14="http://schemas.microsoft.com/office/powerpoint/2010/main" val="19028739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3B238D-9EDD-4189-81C6-53449CD9715A}"/>
              </a:ext>
            </a:extLst>
          </p:cNvPr>
          <p:cNvSpPr>
            <a:spLocks noGrp="1"/>
          </p:cNvSpPr>
          <p:nvPr>
            <p:ph type="title"/>
          </p:nvPr>
        </p:nvSpPr>
        <p:spPr/>
        <p:txBody>
          <a:bodyPr/>
          <a:lstStyle/>
          <a:p>
            <a:r>
              <a:rPr lang="en-US" dirty="0"/>
              <a:t>AR/VR collaboration in 802.24</a:t>
            </a:r>
          </a:p>
        </p:txBody>
      </p:sp>
      <p:sp>
        <p:nvSpPr>
          <p:cNvPr id="3" name="Content Placeholder 2">
            <a:extLst>
              <a:ext uri="{FF2B5EF4-FFF2-40B4-BE49-F238E27FC236}">
                <a16:creationId xmlns:a16="http://schemas.microsoft.com/office/drawing/2014/main" id="{4B530E05-E0AD-49CD-B879-5F2928E52DBD}"/>
              </a:ext>
            </a:extLst>
          </p:cNvPr>
          <p:cNvSpPr>
            <a:spLocks noGrp="1"/>
          </p:cNvSpPr>
          <p:nvPr>
            <p:ph idx="1"/>
          </p:nvPr>
        </p:nvSpPr>
        <p:spPr/>
        <p:txBody>
          <a:bodyPr>
            <a:normAutofit fontScale="47500" lnSpcReduction="20000"/>
          </a:bodyPr>
          <a:lstStyle/>
          <a:p>
            <a:r>
              <a:rPr lang="en-US" dirty="0"/>
              <a:t>AR/VR is an identified vertical application for Smart Grid (electric utilities) for field force, safety, and training</a:t>
            </a:r>
          </a:p>
          <a:p>
            <a:pPr lvl="1"/>
            <a:endParaRPr lang="en-US" dirty="0"/>
          </a:p>
          <a:p>
            <a:r>
              <a:rPr lang="en-US" dirty="0"/>
              <a:t>802.24 will liaise to other WGs if they develop amendments to their standards to support low latency. </a:t>
            </a:r>
          </a:p>
          <a:p>
            <a:pPr lvl="1"/>
            <a:r>
              <a:rPr lang="en-US" dirty="0"/>
              <a:t>The low-latency white paper will provide input on requirements to WGs </a:t>
            </a:r>
          </a:p>
          <a:p>
            <a:pPr lvl="1"/>
            <a:r>
              <a:rPr lang="en-US" dirty="0"/>
              <a:t>Vertical Application areas can provide input on specific use cases</a:t>
            </a:r>
          </a:p>
          <a:p>
            <a:pPr lvl="1"/>
            <a:r>
              <a:rPr lang="en-US" dirty="0"/>
              <a:t>Include representatives from related activities in other WG’s: 802.1 TSN, 802.11be, 802.15.3e</a:t>
            </a:r>
          </a:p>
          <a:p>
            <a:pPr lvl="1"/>
            <a:endParaRPr lang="en-US" dirty="0"/>
          </a:p>
          <a:p>
            <a:pPr lvl="1"/>
            <a:endParaRPr lang="en-US" dirty="0"/>
          </a:p>
          <a:p>
            <a:r>
              <a:rPr lang="en-US" dirty="0"/>
              <a:t>802.24 host development and collaboration</a:t>
            </a:r>
          </a:p>
          <a:p>
            <a:endParaRPr lang="en-US" dirty="0"/>
          </a:p>
          <a:p>
            <a:r>
              <a:rPr lang="en-US" dirty="0"/>
              <a:t>Build on 802.24 Low Latency White Paper</a:t>
            </a:r>
          </a:p>
          <a:p>
            <a:pPr lvl="1"/>
            <a:r>
              <a:rPr lang="en-US" dirty="0"/>
              <a:t>Broadly define the set of applications (vertical and otherwise) around bounded / low latency</a:t>
            </a:r>
          </a:p>
          <a:p>
            <a:pPr lvl="1"/>
            <a:r>
              <a:rPr lang="en-US" dirty="0"/>
              <a:t>Look at the VR architecture diagram and consider the appropriate standard for each link. They will be a mix of wireless and wired.</a:t>
            </a:r>
          </a:p>
          <a:p>
            <a:pPr lvl="2"/>
            <a:r>
              <a:rPr lang="en-US" dirty="0"/>
              <a:t>In current white paper, latency limit is 5mS.  Combination of wired/wireless.  </a:t>
            </a:r>
          </a:p>
          <a:p>
            <a:pPr lvl="2"/>
            <a:r>
              <a:rPr lang="en-US" dirty="0"/>
              <a:t>Some use case may incorporate a WAN. </a:t>
            </a:r>
          </a:p>
          <a:p>
            <a:pPr lvl="2"/>
            <a:r>
              <a:rPr lang="en-US" dirty="0"/>
              <a:t>Existing testing shows challenges exceeding two hops (switches) in a network</a:t>
            </a:r>
          </a:p>
          <a:p>
            <a:pPr lvl="1"/>
            <a:r>
              <a:rPr lang="en-US" dirty="0"/>
              <a:t>IEEE 802 could provide comparable services to what is promised by 5G. </a:t>
            </a:r>
          </a:p>
          <a:p>
            <a:endParaRPr lang="en-US" dirty="0"/>
          </a:p>
          <a:p>
            <a:endParaRPr lang="en-US" dirty="0"/>
          </a:p>
          <a:p>
            <a:pPr marL="457200" lvl="1" indent="0">
              <a:buNone/>
            </a:pPr>
            <a:endParaRPr lang="en-US" dirty="0"/>
          </a:p>
        </p:txBody>
      </p:sp>
      <p:sp>
        <p:nvSpPr>
          <p:cNvPr id="4" name="Footer Placeholder 3">
            <a:extLst>
              <a:ext uri="{FF2B5EF4-FFF2-40B4-BE49-F238E27FC236}">
                <a16:creationId xmlns:a16="http://schemas.microsoft.com/office/drawing/2014/main" id="{75D6E43E-38E9-43E0-A435-A2E3A8900FD5}"/>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87C950DA-ED37-47C6-9855-58DF3CAC13FC}"/>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18</a:t>
            </a:fld>
            <a:endParaRPr lang="en-US" altLang="en-US"/>
          </a:p>
        </p:txBody>
      </p:sp>
    </p:spTree>
    <p:extLst>
      <p:ext uri="{BB962C8B-B14F-4D97-AF65-F5344CB8AC3E}">
        <p14:creationId xmlns:p14="http://schemas.microsoft.com/office/powerpoint/2010/main" val="26808930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7DB156-CB76-479F-B330-D1782FD687A5}"/>
              </a:ext>
            </a:extLst>
          </p:cNvPr>
          <p:cNvSpPr>
            <a:spLocks noGrp="1"/>
          </p:cNvSpPr>
          <p:nvPr>
            <p:ph type="title"/>
          </p:nvPr>
        </p:nvSpPr>
        <p:spPr/>
        <p:txBody>
          <a:bodyPr/>
          <a:lstStyle/>
          <a:p>
            <a:r>
              <a:rPr lang="en-US" dirty="0"/>
              <a:t>Discussion</a:t>
            </a:r>
          </a:p>
        </p:txBody>
      </p:sp>
      <p:sp>
        <p:nvSpPr>
          <p:cNvPr id="3" name="Content Placeholder 2">
            <a:extLst>
              <a:ext uri="{FF2B5EF4-FFF2-40B4-BE49-F238E27FC236}">
                <a16:creationId xmlns:a16="http://schemas.microsoft.com/office/drawing/2014/main" id="{8295E8BD-BBB8-43F5-9678-A1CD23FBEBA1}"/>
              </a:ext>
            </a:extLst>
          </p:cNvPr>
          <p:cNvSpPr>
            <a:spLocks noGrp="1"/>
          </p:cNvSpPr>
          <p:nvPr>
            <p:ph idx="1"/>
          </p:nvPr>
        </p:nvSpPr>
        <p:spPr/>
        <p:txBody>
          <a:bodyPr>
            <a:normAutofit fontScale="70000" lnSpcReduction="20000"/>
          </a:bodyPr>
          <a:lstStyle/>
          <a:p>
            <a:r>
              <a:rPr lang="en-US" dirty="0"/>
              <a:t>What are the key requirements for </a:t>
            </a:r>
            <a:r>
              <a:rPr lang="en-US" dirty="0" err="1"/>
              <a:t>QoE</a:t>
            </a:r>
            <a:r>
              <a:rPr lang="en-US" dirty="0"/>
              <a:t> for AR/VR?</a:t>
            </a:r>
          </a:p>
          <a:p>
            <a:r>
              <a:rPr lang="en-US" dirty="0"/>
              <a:t>Are latency and jitter separate?</a:t>
            </a:r>
          </a:p>
          <a:p>
            <a:r>
              <a:rPr lang="en-US" dirty="0"/>
              <a:t>Motion to Photon latency – 20mS Upper Bound</a:t>
            </a:r>
          </a:p>
          <a:p>
            <a:r>
              <a:rPr lang="en-US" dirty="0"/>
              <a:t>Jitter doesn’t really matter if latency bound is met</a:t>
            </a:r>
          </a:p>
          <a:p>
            <a:r>
              <a:rPr lang="en-US" dirty="0"/>
              <a:t>Dillon: Need for this work in IEEE 802 is based on prohibitive cost of serving these applications over commercial cellular</a:t>
            </a:r>
          </a:p>
          <a:p>
            <a:r>
              <a:rPr lang="en-US" dirty="0"/>
              <a:t>Consider an IEEE 802 scenario using existing standards:</a:t>
            </a:r>
          </a:p>
          <a:p>
            <a:pPr lvl="1"/>
            <a:r>
              <a:rPr lang="en-US" dirty="0"/>
              <a:t>802.1 TSN with 10G Ethernet, and 802.11ac, ad, or ax</a:t>
            </a:r>
          </a:p>
          <a:p>
            <a:pPr lvl="1"/>
            <a:r>
              <a:rPr lang="en-US" dirty="0"/>
              <a:t>Identify gaps and contribute to 802.11be as a proposed requirement.</a:t>
            </a:r>
          </a:p>
          <a:p>
            <a:pPr lvl="1"/>
            <a:r>
              <a:rPr lang="en-US" dirty="0"/>
              <a:t>Need to ensure that TSN end-to-end mechanisms can be adopted into 802.11</a:t>
            </a:r>
          </a:p>
          <a:p>
            <a:r>
              <a:rPr lang="en-US" dirty="0"/>
              <a:t>802.21 scenario with moving train – between heterogeneous networks </a:t>
            </a:r>
          </a:p>
          <a:p>
            <a:pPr lvl="1"/>
            <a:endParaRPr lang="en-US" dirty="0"/>
          </a:p>
          <a:p>
            <a:endParaRPr lang="en-US" dirty="0"/>
          </a:p>
        </p:txBody>
      </p:sp>
      <p:sp>
        <p:nvSpPr>
          <p:cNvPr id="4" name="Footer Placeholder 3">
            <a:extLst>
              <a:ext uri="{FF2B5EF4-FFF2-40B4-BE49-F238E27FC236}">
                <a16:creationId xmlns:a16="http://schemas.microsoft.com/office/drawing/2014/main" id="{1EA6866A-E599-43B7-B4D3-410648C80486}"/>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4FF79C6D-5681-4205-9F48-DC043C590862}"/>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19</a:t>
            </a:fld>
            <a:endParaRPr lang="en-US" altLang="en-US"/>
          </a:p>
        </p:txBody>
      </p:sp>
    </p:spTree>
    <p:extLst>
      <p:ext uri="{BB962C8B-B14F-4D97-AF65-F5344CB8AC3E}">
        <p14:creationId xmlns:p14="http://schemas.microsoft.com/office/powerpoint/2010/main" val="4050643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ln/>
        </p:spPr>
        <p:txBody>
          <a:bodyPr/>
          <a:lstStyle/>
          <a:p>
            <a:r>
              <a:rPr lang="en-US" altLang="en-US" sz="3200" dirty="0"/>
              <a:t>802.24 Overview</a:t>
            </a:r>
          </a:p>
        </p:txBody>
      </p:sp>
      <p:sp>
        <p:nvSpPr>
          <p:cNvPr id="4099" name="Rectangle 3"/>
          <p:cNvSpPr>
            <a:spLocks noGrp="1" noChangeArrowheads="1"/>
          </p:cNvSpPr>
          <p:nvPr>
            <p:ph idx="1"/>
          </p:nvPr>
        </p:nvSpPr>
        <p:spPr>
          <a:xfrm>
            <a:off x="914400" y="1676400"/>
            <a:ext cx="10439400" cy="4495800"/>
          </a:xfrm>
          <a:ln/>
        </p:spPr>
        <p:txBody>
          <a:bodyPr>
            <a:normAutofit fontScale="70000" lnSpcReduction="20000"/>
          </a:bodyPr>
          <a:lstStyle/>
          <a:p>
            <a:r>
              <a:rPr lang="en-US" altLang="en-US" dirty="0"/>
              <a:t>Officers</a:t>
            </a:r>
          </a:p>
          <a:p>
            <a:pPr lvl="1"/>
            <a:r>
              <a:rPr lang="en-US" altLang="en-US" sz="2900" dirty="0"/>
              <a:t>TAG Chair:			Tim Godfrey</a:t>
            </a:r>
          </a:p>
          <a:p>
            <a:pPr lvl="1"/>
            <a:r>
              <a:rPr lang="en-US" altLang="en-US" sz="2900" dirty="0"/>
              <a:t>Secretary &amp; TAG Vice Chair:	Ben Rolfe</a:t>
            </a:r>
          </a:p>
          <a:p>
            <a:r>
              <a:rPr lang="en-US" altLang="en-US" dirty="0"/>
              <a:t>Task Groups</a:t>
            </a:r>
          </a:p>
          <a:p>
            <a:pPr lvl="1"/>
            <a:r>
              <a:rPr lang="en-US" altLang="en-US" dirty="0"/>
              <a:t>802.24.1	Smart Grid TG		Tim Godfrey</a:t>
            </a:r>
          </a:p>
          <a:p>
            <a:pPr lvl="1"/>
            <a:r>
              <a:rPr lang="en-US" altLang="en-US" dirty="0">
                <a:solidFill>
                  <a:schemeClr val="bg1">
                    <a:lumMod val="75000"/>
                  </a:schemeClr>
                </a:solidFill>
              </a:rPr>
              <a:t>802.24.2	IoT TG			Chris </a:t>
            </a:r>
            <a:r>
              <a:rPr lang="en-US" altLang="en-US" dirty="0" err="1">
                <a:solidFill>
                  <a:schemeClr val="bg1">
                    <a:lumMod val="75000"/>
                  </a:schemeClr>
                </a:solidFill>
              </a:rPr>
              <a:t>DiMinico</a:t>
            </a:r>
            <a:endParaRPr lang="en-US" altLang="en-US" dirty="0">
              <a:solidFill>
                <a:schemeClr val="bg1">
                  <a:lumMod val="75000"/>
                </a:schemeClr>
              </a:solidFill>
            </a:endParaRPr>
          </a:p>
          <a:p>
            <a:r>
              <a:rPr lang="en-US" altLang="en-US" dirty="0"/>
              <a:t>27 Voting Members</a:t>
            </a:r>
          </a:p>
          <a:p>
            <a:pPr marL="342900" lvl="1" indent="-342900">
              <a:buFontTx/>
              <a:buChar char="•"/>
            </a:pPr>
            <a:r>
              <a:rPr lang="en-US" altLang="en-US" dirty="0"/>
              <a:t>Agenda: 	</a:t>
            </a:r>
            <a:r>
              <a:rPr lang="en-US" dirty="0"/>
              <a:t>24-19-0025-00</a:t>
            </a:r>
            <a:endParaRPr lang="en-US" altLang="en-US" dirty="0"/>
          </a:p>
          <a:p>
            <a:r>
              <a:rPr lang="en-US" altLang="en-US" dirty="0"/>
              <a:t>Meetings for the Week</a:t>
            </a:r>
          </a:p>
          <a:p>
            <a:pPr lvl="1"/>
            <a:r>
              <a:rPr lang="en-US" altLang="en-US" dirty="0"/>
              <a:t>Tuesday PM2		24.1</a:t>
            </a:r>
          </a:p>
          <a:p>
            <a:pPr lvl="1"/>
            <a:r>
              <a:rPr lang="en-US" altLang="en-US" dirty="0"/>
              <a:t>Wednesday PM2		24.1</a:t>
            </a:r>
          </a:p>
          <a:p>
            <a:pPr lvl="1"/>
            <a:endParaRPr lang="en-US" altLang="en-US" dirty="0"/>
          </a:p>
          <a:p>
            <a:r>
              <a:rPr lang="en-US" altLang="en-US" dirty="0"/>
              <a:t>Manual attendance tracking for 802.1 &amp; 802.3 members	</a:t>
            </a:r>
          </a:p>
        </p:txBody>
      </p:sp>
      <p:sp>
        <p:nvSpPr>
          <p:cNvPr id="6" name="Slide Number Placeholder 5"/>
          <p:cNvSpPr>
            <a:spLocks noGrp="1"/>
          </p:cNvSpPr>
          <p:nvPr>
            <p:ph type="sldNum" sz="quarter" idx="12"/>
          </p:nvPr>
        </p:nvSpPr>
        <p:spPr>
          <a:xfrm>
            <a:off x="5930398" y="6475413"/>
            <a:ext cx="432811" cy="184666"/>
          </a:xfrm>
          <a:prstGeom prst="rect">
            <a:avLst/>
          </a:prstGeom>
        </p:spPr>
        <p:txBody>
          <a:bodyPr/>
          <a:lstStyle/>
          <a:p>
            <a:r>
              <a:rPr lang="en-US" altLang="en-US"/>
              <a:t>Slide </a:t>
            </a:r>
            <a:fld id="{21094F23-5605-4FD6-98C1-874C85FFA791}" type="slidenum">
              <a:rPr lang="en-US" altLang="en-US" smtClean="0"/>
              <a:pPr/>
              <a:t>2</a:t>
            </a:fld>
            <a:endParaRPr lang="en-US" altLang="en-US"/>
          </a:p>
        </p:txBody>
      </p:sp>
    </p:spTree>
    <p:extLst>
      <p:ext uri="{BB962C8B-B14F-4D97-AF65-F5344CB8AC3E}">
        <p14:creationId xmlns:p14="http://schemas.microsoft.com/office/powerpoint/2010/main" val="39534646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62F315-F810-4D64-A691-A55E9D45772C}"/>
              </a:ext>
            </a:extLst>
          </p:cNvPr>
          <p:cNvSpPr>
            <a:spLocks noGrp="1"/>
          </p:cNvSpPr>
          <p:nvPr>
            <p:ph type="title"/>
          </p:nvPr>
        </p:nvSpPr>
        <p:spPr/>
        <p:txBody>
          <a:bodyPr/>
          <a:lstStyle/>
          <a:p>
            <a:r>
              <a:rPr lang="en-US" dirty="0"/>
              <a:t>Next Steps</a:t>
            </a:r>
          </a:p>
        </p:txBody>
      </p:sp>
      <p:sp>
        <p:nvSpPr>
          <p:cNvPr id="3" name="Content Placeholder 2">
            <a:extLst>
              <a:ext uri="{FF2B5EF4-FFF2-40B4-BE49-F238E27FC236}">
                <a16:creationId xmlns:a16="http://schemas.microsoft.com/office/drawing/2014/main" id="{D146FED7-F909-48D0-B0F1-1F32F3555FDE}"/>
              </a:ext>
            </a:extLst>
          </p:cNvPr>
          <p:cNvSpPr>
            <a:spLocks noGrp="1"/>
          </p:cNvSpPr>
          <p:nvPr>
            <p:ph idx="1"/>
          </p:nvPr>
        </p:nvSpPr>
        <p:spPr/>
        <p:txBody>
          <a:bodyPr>
            <a:normAutofit fontScale="70000" lnSpcReduction="20000"/>
          </a:bodyPr>
          <a:lstStyle/>
          <a:p>
            <a:r>
              <a:rPr lang="en-US" dirty="0"/>
              <a:t>802.21 to provide text contributions</a:t>
            </a:r>
          </a:p>
          <a:p>
            <a:r>
              <a:rPr lang="en-US" dirty="0"/>
              <a:t>Goal is to have the real time white paper by 2020?</a:t>
            </a:r>
          </a:p>
          <a:p>
            <a:r>
              <a:rPr lang="en-US" dirty="0"/>
              <a:t>Bring together various working groups to solve issues for VR and performance. </a:t>
            </a:r>
          </a:p>
          <a:p>
            <a:r>
              <a:rPr lang="en-US" dirty="0"/>
              <a:t>Application space is driven by ever increasing resolution. Target HDMI 1.2 specification. Resolution and frame rate drive data rate.  Can it be compressed? </a:t>
            </a:r>
          </a:p>
          <a:p>
            <a:endParaRPr lang="en-US" dirty="0"/>
          </a:p>
          <a:p>
            <a:endParaRPr lang="en-US" dirty="0"/>
          </a:p>
          <a:p>
            <a:r>
              <a:rPr lang="en-US" dirty="0"/>
              <a:t>This can be seen as alternative to 5G approaches, but standards-based and lower cost to use.</a:t>
            </a:r>
          </a:p>
          <a:p>
            <a:pPr lvl="1"/>
            <a:r>
              <a:rPr lang="en-US" dirty="0"/>
              <a:t>Show how Wi-Fi technology can provide an equally good or better result and performance (bandwidth and low jitter and low latency)</a:t>
            </a:r>
          </a:p>
          <a:p>
            <a:r>
              <a:rPr lang="en-US" dirty="0"/>
              <a:t>Map identified uses cases on to various IEEE 802 standards.</a:t>
            </a:r>
          </a:p>
          <a:p>
            <a:endParaRPr lang="en-US" dirty="0"/>
          </a:p>
          <a:p>
            <a:pPr lvl="1"/>
            <a:endParaRPr lang="en-US" dirty="0"/>
          </a:p>
        </p:txBody>
      </p:sp>
      <p:sp>
        <p:nvSpPr>
          <p:cNvPr id="4" name="Footer Placeholder 3">
            <a:extLst>
              <a:ext uri="{FF2B5EF4-FFF2-40B4-BE49-F238E27FC236}">
                <a16:creationId xmlns:a16="http://schemas.microsoft.com/office/drawing/2014/main" id="{F342D73E-05D6-4960-93E8-46A865A33D72}"/>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5429D234-ABE2-4202-8EA6-6EEB2D0E1B57}"/>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20</a:t>
            </a:fld>
            <a:endParaRPr lang="en-US" altLang="en-US"/>
          </a:p>
        </p:txBody>
      </p:sp>
    </p:spTree>
    <p:extLst>
      <p:ext uri="{BB962C8B-B14F-4D97-AF65-F5344CB8AC3E}">
        <p14:creationId xmlns:p14="http://schemas.microsoft.com/office/powerpoint/2010/main" val="26831491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A001C9-E376-4DF8-9BF6-60901B3E15B1}"/>
              </a:ext>
            </a:extLst>
          </p:cNvPr>
          <p:cNvSpPr>
            <a:spLocks noGrp="1"/>
          </p:cNvSpPr>
          <p:nvPr>
            <p:ph type="title"/>
          </p:nvPr>
        </p:nvSpPr>
        <p:spPr/>
        <p:txBody>
          <a:bodyPr/>
          <a:lstStyle/>
          <a:p>
            <a:r>
              <a:rPr lang="en-US" dirty="0"/>
              <a:t>"IEEE 802 Solutions for Vertical Applications"</a:t>
            </a:r>
          </a:p>
        </p:txBody>
      </p:sp>
      <p:sp>
        <p:nvSpPr>
          <p:cNvPr id="3" name="Content Placeholder 2">
            <a:extLst>
              <a:ext uri="{FF2B5EF4-FFF2-40B4-BE49-F238E27FC236}">
                <a16:creationId xmlns:a16="http://schemas.microsoft.com/office/drawing/2014/main" id="{25F2CF68-157A-4033-BD60-D52BEAC9A473}"/>
              </a:ext>
            </a:extLst>
          </p:cNvPr>
          <p:cNvSpPr>
            <a:spLocks noGrp="1"/>
          </p:cNvSpPr>
          <p:nvPr>
            <p:ph idx="1"/>
          </p:nvPr>
        </p:nvSpPr>
        <p:spPr/>
        <p:txBody>
          <a:bodyPr>
            <a:normAutofit/>
          </a:bodyPr>
          <a:lstStyle/>
          <a:p>
            <a:r>
              <a:rPr lang="en-US" dirty="0"/>
              <a:t>Previously called “Network Integration”</a:t>
            </a:r>
          </a:p>
          <a:p>
            <a:r>
              <a:rPr lang="en-US" dirty="0"/>
              <a:t>Draft White Paper From July </a:t>
            </a:r>
          </a:p>
          <a:p>
            <a:pPr lvl="2"/>
            <a:r>
              <a:rPr lang="en-US" dirty="0">
                <a:hlinkClick r:id="rId2"/>
              </a:rPr>
              <a:t>IEEE802-24/19-0017r1</a:t>
            </a:r>
            <a:endParaRPr lang="en-US" dirty="0"/>
          </a:p>
          <a:p>
            <a:pPr lvl="1"/>
            <a:endParaRPr lang="en-US" dirty="0"/>
          </a:p>
          <a:p>
            <a:r>
              <a:rPr lang="en-US" dirty="0"/>
              <a:t>Volunteers requested provide text contributions</a:t>
            </a:r>
          </a:p>
          <a:p>
            <a:endParaRPr lang="en-US" dirty="0"/>
          </a:p>
          <a:p>
            <a:endParaRPr lang="en-US" dirty="0"/>
          </a:p>
        </p:txBody>
      </p:sp>
      <p:sp>
        <p:nvSpPr>
          <p:cNvPr id="4" name="Footer Placeholder 3">
            <a:extLst>
              <a:ext uri="{FF2B5EF4-FFF2-40B4-BE49-F238E27FC236}">
                <a16:creationId xmlns:a16="http://schemas.microsoft.com/office/drawing/2014/main" id="{B7CFF186-9736-43C3-9F71-8E8303898703}"/>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09D7872B-F5E7-41F6-9DDF-2B98B1C72D46}"/>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21</a:t>
            </a:fld>
            <a:endParaRPr lang="en-US" altLang="en-US"/>
          </a:p>
        </p:txBody>
      </p:sp>
    </p:spTree>
    <p:extLst>
      <p:ext uri="{BB962C8B-B14F-4D97-AF65-F5344CB8AC3E}">
        <p14:creationId xmlns:p14="http://schemas.microsoft.com/office/powerpoint/2010/main" val="26883324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202191-6511-409F-B8EC-587DAD486016}"/>
              </a:ext>
            </a:extLst>
          </p:cNvPr>
          <p:cNvSpPr>
            <a:spLocks noGrp="1"/>
          </p:cNvSpPr>
          <p:nvPr>
            <p:ph type="title"/>
          </p:nvPr>
        </p:nvSpPr>
        <p:spPr/>
        <p:txBody>
          <a:bodyPr/>
          <a:lstStyle/>
          <a:p>
            <a:r>
              <a:rPr lang="en-US" dirty="0"/>
              <a:t>802.15.4g and 802.11ah Coexistence (802.19.3)</a:t>
            </a:r>
          </a:p>
        </p:txBody>
      </p:sp>
      <p:sp>
        <p:nvSpPr>
          <p:cNvPr id="3" name="Content Placeholder 2">
            <a:extLst>
              <a:ext uri="{FF2B5EF4-FFF2-40B4-BE49-F238E27FC236}">
                <a16:creationId xmlns:a16="http://schemas.microsoft.com/office/drawing/2014/main" id="{F7145354-A845-4E5D-BB30-0B1066A95F6E}"/>
              </a:ext>
            </a:extLst>
          </p:cNvPr>
          <p:cNvSpPr>
            <a:spLocks noGrp="1"/>
          </p:cNvSpPr>
          <p:nvPr>
            <p:ph idx="1"/>
          </p:nvPr>
        </p:nvSpPr>
        <p:spPr>
          <a:xfrm>
            <a:off x="914400" y="1752600"/>
            <a:ext cx="10363200" cy="4722815"/>
          </a:xfrm>
        </p:spPr>
        <p:txBody>
          <a:bodyPr>
            <a:normAutofit fontScale="77500" lnSpcReduction="20000"/>
          </a:bodyPr>
          <a:lstStyle/>
          <a:p>
            <a:r>
              <a:rPr lang="en-US" dirty="0"/>
              <a:t>802.24 will develop a whitepaper/document for application-specific use cases. Identifying where each standard is most suitable, and how to make best use of other changes. </a:t>
            </a:r>
          </a:p>
          <a:p>
            <a:pPr lvl="2"/>
            <a:r>
              <a:rPr lang="en-US" dirty="0"/>
              <a:t>Identify use cases where 802.15.4g is not sufficient and both are needed</a:t>
            </a:r>
          </a:p>
          <a:p>
            <a:pPr lvl="2"/>
            <a:r>
              <a:rPr lang="en-US" dirty="0"/>
              <a:t>Could be choices of applications, channel guidelines, duty cycle,</a:t>
            </a:r>
          </a:p>
          <a:p>
            <a:pPr lvl="2"/>
            <a:r>
              <a:rPr lang="en-US" dirty="0"/>
              <a:t>Avoid perception that 802 standards are unable to coexist</a:t>
            </a:r>
          </a:p>
          <a:p>
            <a:pPr lvl="2"/>
            <a:r>
              <a:rPr lang="en-US" dirty="0"/>
              <a:t>Evaluate and describe potential application-level implications of delay/latency increases due to mutual interference</a:t>
            </a:r>
          </a:p>
          <a:p>
            <a:pPr lvl="2"/>
            <a:endParaRPr lang="en-US" dirty="0"/>
          </a:p>
          <a:p>
            <a:r>
              <a:rPr lang="en-US" dirty="0"/>
              <a:t>802.19.3 project schedule: </a:t>
            </a:r>
          </a:p>
          <a:p>
            <a:pPr lvl="1"/>
            <a:r>
              <a:rPr lang="en-US" dirty="0"/>
              <a:t>WG Ballot Sept 2019 ?</a:t>
            </a:r>
          </a:p>
          <a:p>
            <a:pPr lvl="1"/>
            <a:r>
              <a:rPr lang="en-US" dirty="0"/>
              <a:t>SA Ballot November 2019 ?</a:t>
            </a:r>
          </a:p>
          <a:p>
            <a:r>
              <a:rPr lang="en-US" dirty="0"/>
              <a:t>Consider starting white paper development in November if 19.3 project is on schedule? </a:t>
            </a:r>
          </a:p>
          <a:p>
            <a:endParaRPr lang="en-US" dirty="0"/>
          </a:p>
          <a:p>
            <a:pPr marL="0" indent="0">
              <a:buNone/>
            </a:pPr>
            <a:endParaRPr lang="en-US" dirty="0"/>
          </a:p>
          <a:p>
            <a:pPr lvl="1"/>
            <a:endParaRPr lang="en-US" dirty="0"/>
          </a:p>
          <a:p>
            <a:endParaRPr lang="en-US" dirty="0"/>
          </a:p>
        </p:txBody>
      </p:sp>
      <p:sp>
        <p:nvSpPr>
          <p:cNvPr id="4" name="Footer Placeholder 3">
            <a:extLst>
              <a:ext uri="{FF2B5EF4-FFF2-40B4-BE49-F238E27FC236}">
                <a16:creationId xmlns:a16="http://schemas.microsoft.com/office/drawing/2014/main" id="{E202BF92-810B-4A60-862A-57EB0784A575}"/>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9BFE62EA-9A88-4C9E-9BF9-8DE88BC111C4}"/>
              </a:ext>
            </a:extLst>
          </p:cNvPr>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22</a:t>
            </a:fld>
            <a:endParaRPr lang="en-US" altLang="en-US"/>
          </a:p>
        </p:txBody>
      </p:sp>
    </p:spTree>
    <p:extLst>
      <p:ext uri="{BB962C8B-B14F-4D97-AF65-F5344CB8AC3E}">
        <p14:creationId xmlns:p14="http://schemas.microsoft.com/office/powerpoint/2010/main" val="85076706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89947B-1EDB-4267-BCE9-FF9BB8551370}"/>
              </a:ext>
            </a:extLst>
          </p:cNvPr>
          <p:cNvSpPr>
            <a:spLocks noGrp="1"/>
          </p:cNvSpPr>
          <p:nvPr>
            <p:ph type="title"/>
          </p:nvPr>
        </p:nvSpPr>
        <p:spPr/>
        <p:txBody>
          <a:bodyPr/>
          <a:lstStyle/>
          <a:p>
            <a:r>
              <a:rPr lang="en-US" dirty="0"/>
              <a:t>2019 TAG Activity Plan</a:t>
            </a:r>
          </a:p>
        </p:txBody>
      </p:sp>
      <p:sp>
        <p:nvSpPr>
          <p:cNvPr id="3" name="Content Placeholder 2">
            <a:extLst>
              <a:ext uri="{FF2B5EF4-FFF2-40B4-BE49-F238E27FC236}">
                <a16:creationId xmlns:a16="http://schemas.microsoft.com/office/drawing/2014/main" id="{7C652FBF-CC55-4915-9C7F-4AC2887D9818}"/>
              </a:ext>
            </a:extLst>
          </p:cNvPr>
          <p:cNvSpPr>
            <a:spLocks noGrp="1"/>
          </p:cNvSpPr>
          <p:nvPr>
            <p:ph idx="1"/>
          </p:nvPr>
        </p:nvSpPr>
        <p:spPr>
          <a:xfrm>
            <a:off x="914400" y="1752600"/>
            <a:ext cx="10668000" cy="4495800"/>
          </a:xfrm>
        </p:spPr>
        <p:txBody>
          <a:bodyPr>
            <a:normAutofit fontScale="62500" lnSpcReduction="20000"/>
          </a:bodyPr>
          <a:lstStyle/>
          <a:p>
            <a:r>
              <a:rPr lang="en-US" dirty="0"/>
              <a:t>“Low latency” White Paper </a:t>
            </a:r>
          </a:p>
          <a:p>
            <a:pPr lvl="1"/>
            <a:r>
              <a:rPr lang="en-US" dirty="0"/>
              <a:t>Include 802.21 AR/VR activity</a:t>
            </a:r>
          </a:p>
          <a:p>
            <a:pPr lvl="1"/>
            <a:r>
              <a:rPr lang="en-US" dirty="0"/>
              <a:t>Nendica FFIOT is completed – any material to reference?</a:t>
            </a:r>
          </a:p>
          <a:p>
            <a:r>
              <a:rPr lang="en-US" dirty="0"/>
              <a:t>“IEEE 802 Solutions for Vertical Applications” white paper about unique benefits of IEEE 802 architecture</a:t>
            </a:r>
          </a:p>
          <a:p>
            <a:endParaRPr lang="en-US" dirty="0"/>
          </a:p>
          <a:p>
            <a:r>
              <a:rPr lang="en-US" dirty="0"/>
              <a:t>A whitepaper/document for application-specific use cases of Sub 1GHz standards 802.15.4g and 802.11ah. Identifying where each standard is most suitable, and how to make best use of mechanisms proposed in 802.19.3 TG. </a:t>
            </a:r>
          </a:p>
          <a:p>
            <a:pPr lvl="1"/>
            <a:r>
              <a:rPr lang="en-US" dirty="0"/>
              <a:t>Can this also include applying 802.15.4s in sub-1GHz spectrum?</a:t>
            </a:r>
          </a:p>
          <a:p>
            <a:pPr lvl="1"/>
            <a:r>
              <a:rPr lang="en-US" dirty="0"/>
              <a:t>2H 2019 for starting</a:t>
            </a:r>
          </a:p>
          <a:p>
            <a:pPr lvl="1"/>
            <a:endParaRPr lang="en-US" dirty="0"/>
          </a:p>
          <a:p>
            <a:r>
              <a:rPr lang="en-US" dirty="0"/>
              <a:t>TBD</a:t>
            </a:r>
          </a:p>
          <a:p>
            <a:pPr lvl="1"/>
            <a:r>
              <a:rPr lang="en-US" dirty="0"/>
              <a:t>802.24 white paper on IoT and P2413</a:t>
            </a:r>
          </a:p>
          <a:p>
            <a:pPr lvl="1"/>
            <a:r>
              <a:rPr lang="en-US" dirty="0"/>
              <a:t>Update of first Smart Grid white paper to address latest amendments of 802.15.4 u, v, w, x, y, </a:t>
            </a:r>
            <a:r>
              <a:rPr lang="en-US" dirty="0" err="1"/>
              <a:t>Revmd</a:t>
            </a:r>
            <a:endParaRPr lang="en-US" dirty="0"/>
          </a:p>
          <a:p>
            <a:pPr lvl="1"/>
            <a:endParaRPr lang="en-US" dirty="0"/>
          </a:p>
        </p:txBody>
      </p:sp>
      <p:sp>
        <p:nvSpPr>
          <p:cNvPr id="4" name="Footer Placeholder 3">
            <a:extLst>
              <a:ext uri="{FF2B5EF4-FFF2-40B4-BE49-F238E27FC236}">
                <a16:creationId xmlns:a16="http://schemas.microsoft.com/office/drawing/2014/main" id="{C72BC836-DB99-4A9C-BF1F-70C5E50F7CDA}"/>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5AFCB22E-C047-418D-813A-FEEE7AD39C7D}"/>
              </a:ext>
            </a:extLst>
          </p:cNvPr>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23</a:t>
            </a:fld>
            <a:endParaRPr lang="en-US" altLang="en-US"/>
          </a:p>
        </p:txBody>
      </p:sp>
    </p:spTree>
    <p:extLst>
      <p:ext uri="{BB962C8B-B14F-4D97-AF65-F5344CB8AC3E}">
        <p14:creationId xmlns:p14="http://schemas.microsoft.com/office/powerpoint/2010/main" val="30363419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 TAG closing</a:t>
            </a:r>
          </a:p>
        </p:txBody>
      </p:sp>
      <p:sp>
        <p:nvSpPr>
          <p:cNvPr id="3" name="Content Placeholder 2"/>
          <p:cNvSpPr>
            <a:spLocks noGrp="1"/>
          </p:cNvSpPr>
          <p:nvPr>
            <p:ph idx="1"/>
          </p:nvPr>
        </p:nvSpPr>
        <p:spPr>
          <a:xfrm>
            <a:off x="914400" y="1828800"/>
            <a:ext cx="10439400" cy="4267200"/>
          </a:xfrm>
        </p:spPr>
        <p:txBody>
          <a:bodyPr>
            <a:normAutofit/>
          </a:bodyPr>
          <a:lstStyle/>
          <a:p>
            <a:r>
              <a:rPr lang="en-US" dirty="0"/>
              <a:t>Action Items from this meeting</a:t>
            </a:r>
          </a:p>
          <a:p>
            <a:pPr lvl="1"/>
            <a:endParaRPr lang="en-US" dirty="0"/>
          </a:p>
          <a:p>
            <a:r>
              <a:rPr lang="en-US" dirty="0"/>
              <a:t>Any New Business?</a:t>
            </a:r>
          </a:p>
          <a:p>
            <a:pPr lvl="1"/>
            <a:endParaRPr lang="en-US" dirty="0"/>
          </a:p>
          <a:p>
            <a:pPr marL="457200" lvl="1" indent="0">
              <a:buNone/>
            </a:pPr>
            <a:endParaRPr lang="en-US" dirty="0"/>
          </a:p>
          <a:p>
            <a:pPr marL="457200" lvl="1" indent="0">
              <a:buNone/>
            </a:pPr>
            <a:r>
              <a:rPr lang="en-US" dirty="0"/>
              <a:t>	</a:t>
            </a:r>
          </a:p>
          <a:p>
            <a:pPr lvl="1"/>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24</a:t>
            </a:fld>
            <a:endParaRPr lang="en-US" altLang="en-US"/>
          </a:p>
        </p:txBody>
      </p:sp>
    </p:spTree>
    <p:extLst>
      <p:ext uri="{BB962C8B-B14F-4D97-AF65-F5344CB8AC3E}">
        <p14:creationId xmlns:p14="http://schemas.microsoft.com/office/powerpoint/2010/main" val="15933633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930398" y="6475413"/>
            <a:ext cx="432811" cy="184666"/>
          </a:xfrm>
        </p:spPr>
        <p:txBody>
          <a:bodyPr/>
          <a:lstStyle/>
          <a:p>
            <a:r>
              <a:rPr lang="en-US" altLang="en-US"/>
              <a:t>Slide </a:t>
            </a:r>
            <a:fld id="{D2793805-6678-4F90-9549-7863581D2258}" type="slidenum">
              <a:rPr lang="en-US" altLang="en-US" smtClean="0"/>
              <a:pPr/>
              <a:t>3</a:t>
            </a:fld>
            <a:endParaRPr lang="en-US" altLang="en-US"/>
          </a:p>
        </p:txBody>
      </p:sp>
      <p:graphicFrame>
        <p:nvGraphicFramePr>
          <p:cNvPr id="7" name="Table 6"/>
          <p:cNvGraphicFramePr>
            <a:graphicFrameLocks noGrp="1"/>
          </p:cNvGraphicFramePr>
          <p:nvPr>
            <p:extLst>
              <p:ext uri="{D42A27DB-BD31-4B8C-83A1-F6EECF244321}">
                <p14:modId xmlns:p14="http://schemas.microsoft.com/office/powerpoint/2010/main" val="1546450601"/>
              </p:ext>
            </p:extLst>
          </p:nvPr>
        </p:nvGraphicFramePr>
        <p:xfrm>
          <a:off x="762000" y="838205"/>
          <a:ext cx="10896599" cy="5595622"/>
        </p:xfrm>
        <a:graphic>
          <a:graphicData uri="http://schemas.openxmlformats.org/drawingml/2006/table">
            <a:tbl>
              <a:tblPr/>
              <a:tblGrid>
                <a:gridCol w="433883">
                  <a:extLst>
                    <a:ext uri="{9D8B030D-6E8A-4147-A177-3AD203B41FA5}">
                      <a16:colId xmlns:a16="http://schemas.microsoft.com/office/drawing/2014/main" val="1801809667"/>
                    </a:ext>
                  </a:extLst>
                </a:gridCol>
                <a:gridCol w="7186117">
                  <a:extLst>
                    <a:ext uri="{9D8B030D-6E8A-4147-A177-3AD203B41FA5}">
                      <a16:colId xmlns:a16="http://schemas.microsoft.com/office/drawing/2014/main" val="453253802"/>
                    </a:ext>
                  </a:extLst>
                </a:gridCol>
                <a:gridCol w="1245869">
                  <a:extLst>
                    <a:ext uri="{9D8B030D-6E8A-4147-A177-3AD203B41FA5}">
                      <a16:colId xmlns:a16="http://schemas.microsoft.com/office/drawing/2014/main" val="2333796927"/>
                    </a:ext>
                  </a:extLst>
                </a:gridCol>
                <a:gridCol w="201931">
                  <a:extLst>
                    <a:ext uri="{9D8B030D-6E8A-4147-A177-3AD203B41FA5}">
                      <a16:colId xmlns:a16="http://schemas.microsoft.com/office/drawing/2014/main" val="1270906804"/>
                    </a:ext>
                  </a:extLst>
                </a:gridCol>
                <a:gridCol w="1020470">
                  <a:extLst>
                    <a:ext uri="{9D8B030D-6E8A-4147-A177-3AD203B41FA5}">
                      <a16:colId xmlns:a16="http://schemas.microsoft.com/office/drawing/2014/main" val="2967525409"/>
                    </a:ext>
                  </a:extLst>
                </a:gridCol>
                <a:gridCol w="808329">
                  <a:extLst>
                    <a:ext uri="{9D8B030D-6E8A-4147-A177-3AD203B41FA5}">
                      <a16:colId xmlns:a16="http://schemas.microsoft.com/office/drawing/2014/main" val="593719268"/>
                    </a:ext>
                  </a:extLst>
                </a:gridCol>
              </a:tblGrid>
              <a:tr h="413364">
                <a:tc gridSpan="2">
                  <a:txBody>
                    <a:bodyPr/>
                    <a:lstStyle/>
                    <a:p>
                      <a:pPr algn="l" fontAlgn="b"/>
                      <a:r>
                        <a:rPr lang="en-US" sz="1400" b="1" i="0" u="none" strike="noStrike" dirty="0">
                          <a:solidFill>
                            <a:srgbClr val="000000"/>
                          </a:solidFill>
                          <a:effectLst/>
                          <a:latin typeface="Arial1"/>
                        </a:rPr>
                        <a:t>802.24 Agenda - September 2019, Hanoi, Vietnam</a:t>
                      </a:r>
                    </a:p>
                  </a:txBody>
                  <a:tcPr marL="3800" marR="3800" marT="3800" marB="0" anchor="b">
                    <a:lnL>
                      <a:noFill/>
                    </a:lnL>
                    <a:lnR>
                      <a:noFill/>
                    </a:lnR>
                    <a:lnT>
                      <a:noFill/>
                    </a:lnT>
                    <a:lnB>
                      <a:noFill/>
                    </a:lnB>
                  </a:tcPr>
                </a:tc>
                <a:tc hMerge="1">
                  <a:txBody>
                    <a:bodyPr/>
                    <a:lstStyle/>
                    <a:p>
                      <a:endParaRPr lang="en-US"/>
                    </a:p>
                  </a:txBody>
                  <a:tcPr/>
                </a:tc>
                <a:tc gridSpan="2">
                  <a:txBody>
                    <a:bodyPr/>
                    <a:lstStyle/>
                    <a:p>
                      <a:pPr algn="l" fontAlgn="b"/>
                      <a:r>
                        <a:rPr lang="en-US" sz="1400" b="1" i="0" u="none" strike="noStrike">
                          <a:solidFill>
                            <a:srgbClr val="000000"/>
                          </a:solidFill>
                          <a:effectLst/>
                          <a:latin typeface="Arial1"/>
                        </a:rPr>
                        <a:t>24-19-0025-00-0000</a:t>
                      </a:r>
                    </a:p>
                  </a:txBody>
                  <a:tcPr marL="3800" marR="3800" marT="3800" marB="0" anchor="b">
                    <a:lnL>
                      <a:noFill/>
                    </a:lnL>
                    <a:lnR>
                      <a:noFill/>
                    </a:lnR>
                    <a:lnT>
                      <a:noFill/>
                    </a:lnT>
                    <a:lnB>
                      <a:noFill/>
                    </a:lnB>
                  </a:tcPr>
                </a:tc>
                <a:tc hMerge="1">
                  <a:txBody>
                    <a:bodyPr/>
                    <a:lstStyle/>
                    <a:p>
                      <a:endParaRPr lang="en-US"/>
                    </a:p>
                  </a:txBody>
                  <a:tcPr/>
                </a:tc>
                <a:tc>
                  <a:txBody>
                    <a:bodyPr/>
                    <a:lstStyle/>
                    <a:p>
                      <a:pPr algn="l" fontAlgn="b"/>
                      <a:endParaRPr lang="en-US" sz="1100" b="0" i="0" u="none" strike="noStrike">
                        <a:solidFill>
                          <a:srgbClr val="000000"/>
                        </a:solidFill>
                        <a:effectLst/>
                        <a:latin typeface="Arial1"/>
                      </a:endParaRPr>
                    </a:p>
                  </a:txBody>
                  <a:tcPr marL="3800" marR="3800" marT="3800"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3800" marR="3800" marT="3800" marB="0" anchor="b">
                    <a:lnL>
                      <a:noFill/>
                    </a:lnL>
                    <a:lnR>
                      <a:noFill/>
                    </a:lnR>
                    <a:lnT>
                      <a:noFill/>
                    </a:lnT>
                    <a:lnB>
                      <a:noFill/>
                    </a:lnB>
                  </a:tcPr>
                </a:tc>
                <a:extLst>
                  <a:ext uri="{0D108BD9-81ED-4DB2-BD59-A6C34878D82A}">
                    <a16:rowId xmlns:a16="http://schemas.microsoft.com/office/drawing/2014/main" val="2971306702"/>
                  </a:ext>
                </a:extLst>
              </a:tr>
              <a:tr h="203559">
                <a:tc>
                  <a:txBody>
                    <a:bodyPr/>
                    <a:lstStyle/>
                    <a:p>
                      <a:pPr algn="ctr" fontAlgn="b"/>
                      <a:endParaRPr lang="en-US" sz="1100" b="0" i="0" u="none" strike="noStrike">
                        <a:solidFill>
                          <a:srgbClr val="000000"/>
                        </a:solidFill>
                        <a:effectLst/>
                        <a:latin typeface="Times New Roman1"/>
                      </a:endParaRPr>
                    </a:p>
                  </a:txBody>
                  <a:tcPr marL="3800" marR="3800" marT="3800" marB="0" anchor="b">
                    <a:lnL>
                      <a:noFill/>
                    </a:lnL>
                    <a:lnR>
                      <a:noFill/>
                    </a:lnR>
                    <a:lnT>
                      <a:noFill/>
                    </a:lnT>
                    <a:lnB>
                      <a:noFill/>
                    </a:lnB>
                  </a:tcPr>
                </a:tc>
                <a:tc>
                  <a:txBody>
                    <a:bodyPr/>
                    <a:lstStyle/>
                    <a:p>
                      <a:pPr algn="l" fontAlgn="b"/>
                      <a:endParaRPr lang="en-US" sz="1100" b="0" i="0" u="none" strike="noStrike">
                        <a:solidFill>
                          <a:srgbClr val="000000"/>
                        </a:solidFill>
                        <a:effectLst/>
                        <a:latin typeface="Times New Roman1"/>
                      </a:endParaRPr>
                    </a:p>
                  </a:txBody>
                  <a:tcPr marL="3800" marR="3800" marT="3800" marB="0" anchor="b">
                    <a:lnL>
                      <a:noFill/>
                    </a:lnL>
                    <a:lnR>
                      <a:noFill/>
                    </a:lnR>
                    <a:lnT>
                      <a:noFill/>
                    </a:lnT>
                    <a:lnB>
                      <a:noFill/>
                    </a:lnB>
                  </a:tcPr>
                </a:tc>
                <a:tc>
                  <a:txBody>
                    <a:bodyPr/>
                    <a:lstStyle/>
                    <a:p>
                      <a:pPr algn="l" fontAlgn="b"/>
                      <a:endParaRPr lang="en-US" sz="1200" b="0" i="0" u="none" strike="noStrike">
                        <a:solidFill>
                          <a:srgbClr val="000000"/>
                        </a:solidFill>
                        <a:effectLst/>
                        <a:latin typeface="Times New Roman1"/>
                      </a:endParaRPr>
                    </a:p>
                  </a:txBody>
                  <a:tcPr marL="3800" marR="3800" marT="3800" marB="0" anchor="b">
                    <a:lnL>
                      <a:noFill/>
                    </a:lnL>
                    <a:lnR>
                      <a:noFill/>
                    </a:lnR>
                    <a:lnT>
                      <a:noFill/>
                    </a:lnT>
                    <a:lnB>
                      <a:noFill/>
                    </a:lnB>
                  </a:tcPr>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3800" marR="3800" marT="3800" marB="0" anchor="b">
                    <a:lnL>
                      <a:noFill/>
                    </a:lnL>
                    <a:lnR>
                      <a:noFill/>
                    </a:lnR>
                    <a:lnT>
                      <a:noFill/>
                    </a:lnT>
                    <a:lnB>
                      <a:noFill/>
                    </a:lnB>
                  </a:tcPr>
                </a:tc>
                <a:tc>
                  <a:txBody>
                    <a:bodyPr/>
                    <a:lstStyle/>
                    <a:p>
                      <a:pPr algn="l" fontAlgn="b"/>
                      <a:endParaRPr lang="en-US" sz="1200" b="0" i="0" u="none" strike="noStrike">
                        <a:solidFill>
                          <a:srgbClr val="000000"/>
                        </a:solidFill>
                        <a:effectLst/>
                        <a:latin typeface="Times New Roman1"/>
                      </a:endParaRPr>
                    </a:p>
                  </a:txBody>
                  <a:tcPr marL="3800" marR="3800" marT="3800"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3800" marR="3800" marT="3800" marB="0" anchor="b">
                    <a:lnL>
                      <a:noFill/>
                    </a:lnL>
                    <a:lnR>
                      <a:noFill/>
                    </a:lnR>
                    <a:lnT>
                      <a:noFill/>
                    </a:lnT>
                    <a:lnB>
                      <a:noFill/>
                    </a:lnB>
                  </a:tcPr>
                </a:tc>
                <a:extLst>
                  <a:ext uri="{0D108BD9-81ED-4DB2-BD59-A6C34878D82A}">
                    <a16:rowId xmlns:a16="http://schemas.microsoft.com/office/drawing/2014/main" val="2095624005"/>
                  </a:ext>
                </a:extLst>
              </a:tr>
              <a:tr h="209227">
                <a:tc>
                  <a:txBody>
                    <a:bodyPr/>
                    <a:lstStyle/>
                    <a:p>
                      <a:pPr algn="ctr" fontAlgn="t"/>
                      <a:r>
                        <a:rPr lang="en-US" sz="1400" b="1" i="0" u="none" strike="noStrike">
                          <a:solidFill>
                            <a:srgbClr val="000000"/>
                          </a:solidFill>
                          <a:effectLst/>
                          <a:latin typeface="Times New Roman1"/>
                        </a:rPr>
                        <a:t>1</a:t>
                      </a:r>
                    </a:p>
                  </a:txBody>
                  <a:tcPr marL="3800" marR="3800" marT="3800" marB="0">
                    <a:lnL>
                      <a:noFill/>
                    </a:lnL>
                    <a:lnR>
                      <a:noFill/>
                    </a:lnR>
                    <a:lnT>
                      <a:noFill/>
                    </a:lnT>
                    <a:lnB>
                      <a:noFill/>
                    </a:lnB>
                  </a:tcPr>
                </a:tc>
                <a:tc>
                  <a:txBody>
                    <a:bodyPr/>
                    <a:lstStyle/>
                    <a:p>
                      <a:pPr algn="ctr" fontAlgn="b"/>
                      <a:r>
                        <a:rPr lang="en-US" sz="1400" b="1" i="0" u="none" strike="noStrike">
                          <a:solidFill>
                            <a:srgbClr val="000000"/>
                          </a:solidFill>
                          <a:effectLst/>
                          <a:latin typeface="Times New Roman1"/>
                        </a:rPr>
                        <a:t>Tuesday PM2 </a:t>
                      </a:r>
                    </a:p>
                  </a:txBody>
                  <a:tcPr marL="3800" marR="3800" marT="3800" marB="0" anchor="b">
                    <a:lnL>
                      <a:noFill/>
                    </a:lnL>
                    <a:lnR>
                      <a:noFill/>
                    </a:lnR>
                    <a:lnT>
                      <a:noFill/>
                    </a:lnT>
                    <a:lnB>
                      <a:noFill/>
                    </a:lnB>
                  </a:tcPr>
                </a:tc>
                <a:tc>
                  <a:txBody>
                    <a:bodyPr/>
                    <a:lstStyle/>
                    <a:p>
                      <a:pPr algn="l" fontAlgn="b"/>
                      <a:endParaRPr lang="en-US" sz="1200" b="0" i="0" u="none" strike="noStrike">
                        <a:solidFill>
                          <a:srgbClr val="000000"/>
                        </a:solidFill>
                        <a:effectLst/>
                        <a:latin typeface="Arial1"/>
                      </a:endParaRPr>
                    </a:p>
                  </a:txBody>
                  <a:tcPr marL="3800" marR="3800" marT="3800" marB="0" anchor="b">
                    <a:lnL>
                      <a:noFill/>
                    </a:lnL>
                    <a:lnR>
                      <a:noFill/>
                    </a:lnR>
                    <a:lnT>
                      <a:noFill/>
                    </a:lnT>
                    <a:lnB>
                      <a:noFill/>
                    </a:lnB>
                  </a:tcPr>
                </a:tc>
                <a:tc>
                  <a:txBody>
                    <a:bodyPr/>
                    <a:lstStyle/>
                    <a:p>
                      <a:pPr algn="l" fontAlgn="b"/>
                      <a:endParaRPr lang="en-US" sz="1200" b="0" i="0" u="none" strike="noStrike">
                        <a:solidFill>
                          <a:srgbClr val="000000"/>
                        </a:solidFill>
                        <a:effectLst/>
                        <a:latin typeface="Times New Roman" panose="02020603050405020304" pitchFamily="18" charset="0"/>
                      </a:endParaRPr>
                    </a:p>
                  </a:txBody>
                  <a:tcPr marL="3800" marR="3800" marT="3800" marB="0" anchor="b">
                    <a:lnL>
                      <a:noFill/>
                    </a:lnL>
                    <a:lnR>
                      <a:noFill/>
                    </a:lnR>
                    <a:lnT>
                      <a:noFill/>
                    </a:lnT>
                    <a:lnB>
                      <a:noFill/>
                    </a:lnB>
                  </a:tcPr>
                </a:tc>
                <a:tc>
                  <a:txBody>
                    <a:bodyPr/>
                    <a:lstStyle/>
                    <a:p>
                      <a:pPr algn="l" fontAlgn="b"/>
                      <a:endParaRPr lang="en-US" sz="1200" b="0" i="0" u="none" strike="noStrike">
                        <a:solidFill>
                          <a:srgbClr val="000000"/>
                        </a:solidFill>
                        <a:effectLst/>
                        <a:latin typeface="Arial1"/>
                      </a:endParaRPr>
                    </a:p>
                  </a:txBody>
                  <a:tcPr marL="3800" marR="3800" marT="3800"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3800" marR="3800" marT="3800" marB="0" anchor="b">
                    <a:lnL>
                      <a:noFill/>
                    </a:lnL>
                    <a:lnR>
                      <a:noFill/>
                    </a:lnR>
                    <a:lnT>
                      <a:noFill/>
                    </a:lnT>
                    <a:lnB>
                      <a:noFill/>
                    </a:lnB>
                  </a:tcPr>
                </a:tc>
                <a:extLst>
                  <a:ext uri="{0D108BD9-81ED-4DB2-BD59-A6C34878D82A}">
                    <a16:rowId xmlns:a16="http://schemas.microsoft.com/office/drawing/2014/main" val="348700833"/>
                  </a:ext>
                </a:extLst>
              </a:tr>
              <a:tr h="203559">
                <a:tc>
                  <a:txBody>
                    <a:bodyPr/>
                    <a:lstStyle/>
                    <a:p>
                      <a:pPr algn="ctr" fontAlgn="t"/>
                      <a:r>
                        <a:rPr lang="en-US" sz="1200" b="0" i="0" u="none" strike="noStrike">
                          <a:solidFill>
                            <a:srgbClr val="000000"/>
                          </a:solidFill>
                          <a:effectLst/>
                          <a:latin typeface="Times New Roman1"/>
                        </a:rPr>
                        <a:t>1.1</a:t>
                      </a:r>
                    </a:p>
                  </a:txBody>
                  <a:tcPr marL="3800" marR="3800" marT="3800" marB="0">
                    <a:lnL>
                      <a:noFill/>
                    </a:lnL>
                    <a:lnR>
                      <a:noFill/>
                    </a:lnR>
                    <a:lnT>
                      <a:noFill/>
                    </a:lnT>
                    <a:lnB>
                      <a:noFill/>
                    </a:lnB>
                  </a:tcPr>
                </a:tc>
                <a:tc>
                  <a:txBody>
                    <a:bodyPr/>
                    <a:lstStyle/>
                    <a:p>
                      <a:pPr algn="l" fontAlgn="t"/>
                      <a:r>
                        <a:rPr lang="en-US" sz="1200" b="0" i="0" u="none" strike="noStrike">
                          <a:solidFill>
                            <a:srgbClr val="000000"/>
                          </a:solidFill>
                          <a:effectLst/>
                          <a:latin typeface="Times New Roman" panose="02020603050405020304" pitchFamily="18" charset="0"/>
                        </a:rPr>
                        <a:t>Call session to order, present “Guidelines for IEEE SA meetings”, Quorum</a:t>
                      </a:r>
                    </a:p>
                  </a:txBody>
                  <a:tcPr marL="3800" marR="3800" marT="3800" marB="0">
                    <a:lnL>
                      <a:noFill/>
                    </a:lnL>
                    <a:lnR>
                      <a:noFill/>
                    </a:lnR>
                    <a:lnT>
                      <a:noFill/>
                    </a:lnT>
                    <a:lnB>
                      <a:noFill/>
                    </a:lnB>
                  </a:tcPr>
                </a:tc>
                <a:tc>
                  <a:txBody>
                    <a:bodyPr/>
                    <a:lstStyle/>
                    <a:p>
                      <a:pPr algn="l" fontAlgn="b"/>
                      <a:r>
                        <a:rPr lang="en-US" sz="1200" b="0" i="0" u="none" strike="noStrike">
                          <a:solidFill>
                            <a:srgbClr val="000000"/>
                          </a:solidFill>
                          <a:effectLst/>
                          <a:latin typeface="Times New Roman" panose="02020603050405020304" pitchFamily="18" charset="0"/>
                        </a:rPr>
                        <a:t>Godfrey</a:t>
                      </a:r>
                    </a:p>
                  </a:txBody>
                  <a:tcPr marL="3800" marR="3800" marT="3800" marB="0" anchor="b">
                    <a:lnL>
                      <a:noFill/>
                    </a:lnL>
                    <a:lnR>
                      <a:noFill/>
                    </a:lnR>
                    <a:lnT>
                      <a:noFill/>
                    </a:lnT>
                    <a:lnB>
                      <a:noFill/>
                    </a:lnB>
                  </a:tcPr>
                </a:tc>
                <a:tc>
                  <a:txBody>
                    <a:bodyPr/>
                    <a:lstStyle/>
                    <a:p>
                      <a:pPr algn="r" fontAlgn="b"/>
                      <a:r>
                        <a:rPr lang="en-US" sz="1200" b="0" i="0" u="none" strike="noStrike">
                          <a:solidFill>
                            <a:srgbClr val="000000"/>
                          </a:solidFill>
                          <a:effectLst/>
                          <a:latin typeface="Times New Roman" panose="02020603050405020304" pitchFamily="18" charset="0"/>
                        </a:rPr>
                        <a:t>5</a:t>
                      </a:r>
                    </a:p>
                  </a:txBody>
                  <a:tcPr marL="3800" marR="3800" marT="3800" marB="0" anchor="b">
                    <a:lnL>
                      <a:noFill/>
                    </a:lnL>
                    <a:lnR>
                      <a:noFill/>
                    </a:lnR>
                    <a:lnT>
                      <a:noFill/>
                    </a:lnT>
                    <a:lnB>
                      <a:noFill/>
                    </a:lnB>
                  </a:tcPr>
                </a:tc>
                <a:tc>
                  <a:txBody>
                    <a:bodyPr/>
                    <a:lstStyle/>
                    <a:p>
                      <a:pPr algn="r" fontAlgn="b"/>
                      <a:r>
                        <a:rPr lang="en-US" sz="1200" b="0" i="0" u="none" strike="noStrike">
                          <a:solidFill>
                            <a:srgbClr val="000000"/>
                          </a:solidFill>
                          <a:effectLst/>
                          <a:latin typeface="Times New Roman1"/>
                        </a:rPr>
                        <a:t>4:00 PM</a:t>
                      </a:r>
                    </a:p>
                  </a:txBody>
                  <a:tcPr marL="3800" marR="3800" marT="3800"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3800" marR="3800" marT="3800" marB="0" anchor="b">
                    <a:lnL>
                      <a:noFill/>
                    </a:lnL>
                    <a:lnR>
                      <a:noFill/>
                    </a:lnR>
                    <a:lnT>
                      <a:noFill/>
                    </a:lnT>
                    <a:lnB>
                      <a:noFill/>
                    </a:lnB>
                  </a:tcPr>
                </a:tc>
                <a:extLst>
                  <a:ext uri="{0D108BD9-81ED-4DB2-BD59-A6C34878D82A}">
                    <a16:rowId xmlns:a16="http://schemas.microsoft.com/office/drawing/2014/main" val="1662658597"/>
                  </a:ext>
                </a:extLst>
              </a:tr>
              <a:tr h="203559">
                <a:tc>
                  <a:txBody>
                    <a:bodyPr/>
                    <a:lstStyle/>
                    <a:p>
                      <a:pPr algn="ctr" fontAlgn="t"/>
                      <a:r>
                        <a:rPr lang="en-US" sz="1200" b="0" i="0" u="none" strike="noStrike">
                          <a:solidFill>
                            <a:srgbClr val="000000"/>
                          </a:solidFill>
                          <a:effectLst/>
                          <a:latin typeface="Times New Roman1"/>
                        </a:rPr>
                        <a:t>1.2</a:t>
                      </a:r>
                    </a:p>
                  </a:txBody>
                  <a:tcPr marL="3800" marR="3800" marT="3800" marB="0">
                    <a:lnL>
                      <a:noFill/>
                    </a:lnL>
                    <a:lnR>
                      <a:noFill/>
                    </a:lnR>
                    <a:lnT>
                      <a:noFill/>
                    </a:lnT>
                    <a:lnB>
                      <a:noFill/>
                    </a:lnB>
                  </a:tcPr>
                </a:tc>
                <a:tc>
                  <a:txBody>
                    <a:bodyPr/>
                    <a:lstStyle/>
                    <a:p>
                      <a:pPr algn="l" fontAlgn="t"/>
                      <a:r>
                        <a:rPr lang="en-US" sz="1200" b="0" i="0" u="none" strike="noStrike">
                          <a:solidFill>
                            <a:srgbClr val="000000"/>
                          </a:solidFill>
                          <a:effectLst/>
                          <a:latin typeface="Times New Roman" panose="02020603050405020304" pitchFamily="18" charset="0"/>
                        </a:rPr>
                        <a:t>Review of Agenda / Approval of Agenda</a:t>
                      </a:r>
                    </a:p>
                  </a:txBody>
                  <a:tcPr marL="3800" marR="3800" marT="3800" marB="0">
                    <a:lnL>
                      <a:noFill/>
                    </a:lnL>
                    <a:lnR>
                      <a:noFill/>
                    </a:lnR>
                    <a:lnT>
                      <a:noFill/>
                    </a:lnT>
                    <a:lnB>
                      <a:noFill/>
                    </a:lnB>
                  </a:tcPr>
                </a:tc>
                <a:tc>
                  <a:txBody>
                    <a:bodyPr/>
                    <a:lstStyle/>
                    <a:p>
                      <a:pPr algn="l" fontAlgn="b"/>
                      <a:r>
                        <a:rPr lang="en-US" sz="1200" b="0" i="0" u="none" strike="noStrike">
                          <a:solidFill>
                            <a:srgbClr val="000000"/>
                          </a:solidFill>
                          <a:effectLst/>
                          <a:latin typeface="Times New Roman" panose="02020603050405020304" pitchFamily="18" charset="0"/>
                        </a:rPr>
                        <a:t>Godfrey</a:t>
                      </a:r>
                    </a:p>
                  </a:txBody>
                  <a:tcPr marL="3800" marR="3800" marT="3800" marB="0" anchor="b">
                    <a:lnL>
                      <a:noFill/>
                    </a:lnL>
                    <a:lnR>
                      <a:noFill/>
                    </a:lnR>
                    <a:lnT>
                      <a:noFill/>
                    </a:lnT>
                    <a:lnB>
                      <a:noFill/>
                    </a:lnB>
                  </a:tcPr>
                </a:tc>
                <a:tc>
                  <a:txBody>
                    <a:bodyPr/>
                    <a:lstStyle/>
                    <a:p>
                      <a:pPr algn="r" fontAlgn="b"/>
                      <a:r>
                        <a:rPr lang="en-US" sz="1200" b="0" i="0" u="none" strike="noStrike">
                          <a:solidFill>
                            <a:srgbClr val="000000"/>
                          </a:solidFill>
                          <a:effectLst/>
                          <a:latin typeface="Times New Roman" panose="02020603050405020304" pitchFamily="18" charset="0"/>
                        </a:rPr>
                        <a:t>5</a:t>
                      </a:r>
                    </a:p>
                  </a:txBody>
                  <a:tcPr marL="3800" marR="3800" marT="3800" marB="0" anchor="b">
                    <a:lnL>
                      <a:noFill/>
                    </a:lnL>
                    <a:lnR>
                      <a:noFill/>
                    </a:lnR>
                    <a:lnT>
                      <a:noFill/>
                    </a:lnT>
                    <a:lnB>
                      <a:noFill/>
                    </a:lnB>
                  </a:tcPr>
                </a:tc>
                <a:tc>
                  <a:txBody>
                    <a:bodyPr/>
                    <a:lstStyle/>
                    <a:p>
                      <a:pPr algn="r" fontAlgn="b"/>
                      <a:r>
                        <a:rPr lang="en-US" sz="1200" b="0" i="0" u="none" strike="noStrike">
                          <a:solidFill>
                            <a:srgbClr val="000000"/>
                          </a:solidFill>
                          <a:effectLst/>
                          <a:latin typeface="Times New Roman1"/>
                        </a:rPr>
                        <a:t>4:05 PM</a:t>
                      </a:r>
                    </a:p>
                  </a:txBody>
                  <a:tcPr marL="3800" marR="3800" marT="3800"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3800" marR="3800" marT="3800" marB="0" anchor="b">
                    <a:lnL>
                      <a:noFill/>
                    </a:lnL>
                    <a:lnR>
                      <a:noFill/>
                    </a:lnR>
                    <a:lnT>
                      <a:noFill/>
                    </a:lnT>
                    <a:lnB>
                      <a:noFill/>
                    </a:lnB>
                  </a:tcPr>
                </a:tc>
                <a:extLst>
                  <a:ext uri="{0D108BD9-81ED-4DB2-BD59-A6C34878D82A}">
                    <a16:rowId xmlns:a16="http://schemas.microsoft.com/office/drawing/2014/main" val="3045675912"/>
                  </a:ext>
                </a:extLst>
              </a:tr>
              <a:tr h="203559">
                <a:tc>
                  <a:txBody>
                    <a:bodyPr/>
                    <a:lstStyle/>
                    <a:p>
                      <a:pPr algn="ctr" fontAlgn="t"/>
                      <a:r>
                        <a:rPr lang="en-US" sz="1200" b="0" i="0" u="none" strike="noStrike">
                          <a:solidFill>
                            <a:srgbClr val="000000"/>
                          </a:solidFill>
                          <a:effectLst/>
                          <a:latin typeface="Times New Roman1"/>
                        </a:rPr>
                        <a:t>1.3</a:t>
                      </a:r>
                    </a:p>
                  </a:txBody>
                  <a:tcPr marL="3800" marR="3800" marT="3800" marB="0">
                    <a:lnL>
                      <a:noFill/>
                    </a:lnL>
                    <a:lnR>
                      <a:noFill/>
                    </a:lnR>
                    <a:lnT>
                      <a:noFill/>
                    </a:lnT>
                    <a:lnB>
                      <a:noFill/>
                    </a:lnB>
                  </a:tcPr>
                </a:tc>
                <a:tc>
                  <a:txBody>
                    <a:bodyPr/>
                    <a:lstStyle/>
                    <a:p>
                      <a:pPr algn="l" fontAlgn="t"/>
                      <a:r>
                        <a:rPr lang="en-US" sz="1200" b="0" i="0" u="none" strike="noStrike">
                          <a:solidFill>
                            <a:srgbClr val="000000"/>
                          </a:solidFill>
                          <a:effectLst/>
                          <a:latin typeface="Times New Roman" panose="02020603050405020304" pitchFamily="18" charset="0"/>
                        </a:rPr>
                        <a:t>Approve minutes from prior TAG meeting</a:t>
                      </a:r>
                    </a:p>
                  </a:txBody>
                  <a:tcPr marL="3800" marR="3800" marT="3800" marB="0">
                    <a:lnL>
                      <a:noFill/>
                    </a:lnL>
                    <a:lnR>
                      <a:noFill/>
                    </a:lnR>
                    <a:lnT>
                      <a:noFill/>
                    </a:lnT>
                    <a:lnB>
                      <a:noFill/>
                    </a:lnB>
                  </a:tcPr>
                </a:tc>
                <a:tc>
                  <a:txBody>
                    <a:bodyPr/>
                    <a:lstStyle/>
                    <a:p>
                      <a:pPr algn="l" fontAlgn="b"/>
                      <a:r>
                        <a:rPr lang="en-US" sz="1200" b="0" i="0" u="none" strike="noStrike">
                          <a:solidFill>
                            <a:srgbClr val="000000"/>
                          </a:solidFill>
                          <a:effectLst/>
                          <a:latin typeface="Times New Roman" panose="02020603050405020304" pitchFamily="18" charset="0"/>
                        </a:rPr>
                        <a:t>Godfrey</a:t>
                      </a:r>
                    </a:p>
                  </a:txBody>
                  <a:tcPr marL="3800" marR="3800" marT="3800" marB="0" anchor="b">
                    <a:lnL>
                      <a:noFill/>
                    </a:lnL>
                    <a:lnR>
                      <a:noFill/>
                    </a:lnR>
                    <a:lnT>
                      <a:noFill/>
                    </a:lnT>
                    <a:lnB>
                      <a:noFill/>
                    </a:lnB>
                  </a:tcPr>
                </a:tc>
                <a:tc>
                  <a:txBody>
                    <a:bodyPr/>
                    <a:lstStyle/>
                    <a:p>
                      <a:pPr algn="r" fontAlgn="b"/>
                      <a:r>
                        <a:rPr lang="en-US" sz="1200" b="0" i="0" u="none" strike="noStrike">
                          <a:solidFill>
                            <a:srgbClr val="000000"/>
                          </a:solidFill>
                          <a:effectLst/>
                          <a:latin typeface="Times New Roman" panose="02020603050405020304" pitchFamily="18" charset="0"/>
                        </a:rPr>
                        <a:t>5</a:t>
                      </a:r>
                    </a:p>
                  </a:txBody>
                  <a:tcPr marL="3800" marR="3800" marT="3800" marB="0" anchor="b">
                    <a:lnL>
                      <a:noFill/>
                    </a:lnL>
                    <a:lnR>
                      <a:noFill/>
                    </a:lnR>
                    <a:lnT>
                      <a:noFill/>
                    </a:lnT>
                    <a:lnB>
                      <a:noFill/>
                    </a:lnB>
                  </a:tcPr>
                </a:tc>
                <a:tc>
                  <a:txBody>
                    <a:bodyPr/>
                    <a:lstStyle/>
                    <a:p>
                      <a:pPr algn="r" fontAlgn="b"/>
                      <a:r>
                        <a:rPr lang="en-US" sz="1200" b="0" i="0" u="none" strike="noStrike">
                          <a:solidFill>
                            <a:srgbClr val="000000"/>
                          </a:solidFill>
                          <a:effectLst/>
                          <a:latin typeface="Times New Roman1"/>
                        </a:rPr>
                        <a:t>4:10 PM</a:t>
                      </a:r>
                    </a:p>
                  </a:txBody>
                  <a:tcPr marL="3800" marR="3800" marT="3800"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3800" marR="3800" marT="3800" marB="0" anchor="b">
                    <a:lnL>
                      <a:noFill/>
                    </a:lnL>
                    <a:lnR>
                      <a:noFill/>
                    </a:lnR>
                    <a:lnT>
                      <a:noFill/>
                    </a:lnT>
                    <a:lnB>
                      <a:noFill/>
                    </a:lnB>
                  </a:tcPr>
                </a:tc>
                <a:extLst>
                  <a:ext uri="{0D108BD9-81ED-4DB2-BD59-A6C34878D82A}">
                    <a16:rowId xmlns:a16="http://schemas.microsoft.com/office/drawing/2014/main" val="3393791113"/>
                  </a:ext>
                </a:extLst>
              </a:tr>
              <a:tr h="203559">
                <a:tc>
                  <a:txBody>
                    <a:bodyPr/>
                    <a:lstStyle/>
                    <a:p>
                      <a:pPr algn="ctr" fontAlgn="t"/>
                      <a:r>
                        <a:rPr lang="en-US" sz="1200" b="0" i="0" u="none" strike="noStrike">
                          <a:solidFill>
                            <a:srgbClr val="000000"/>
                          </a:solidFill>
                          <a:effectLst/>
                          <a:latin typeface="Times New Roman1"/>
                        </a:rPr>
                        <a:t>1.4</a:t>
                      </a:r>
                    </a:p>
                  </a:txBody>
                  <a:tcPr marL="3800" marR="3800" marT="3800" marB="0">
                    <a:lnL>
                      <a:noFill/>
                    </a:lnL>
                    <a:lnR>
                      <a:noFill/>
                    </a:lnR>
                    <a:lnT>
                      <a:noFill/>
                    </a:lnT>
                    <a:lnB>
                      <a:noFill/>
                    </a:lnB>
                  </a:tcPr>
                </a:tc>
                <a:tc>
                  <a:txBody>
                    <a:bodyPr/>
                    <a:lstStyle/>
                    <a:p>
                      <a:pPr algn="l" fontAlgn="t"/>
                      <a:r>
                        <a:rPr lang="en-US" sz="1200" b="0" i="0" u="none" strike="noStrike">
                          <a:solidFill>
                            <a:srgbClr val="000000"/>
                          </a:solidFill>
                          <a:effectLst/>
                          <a:latin typeface="Times New Roman" panose="02020603050405020304" pitchFamily="18" charset="0"/>
                        </a:rPr>
                        <a:t>Introduction/meeting objectives / Review action items from previous meeting</a:t>
                      </a:r>
                    </a:p>
                  </a:txBody>
                  <a:tcPr marL="3800" marR="3800" marT="3800" marB="0">
                    <a:lnL>
                      <a:noFill/>
                    </a:lnL>
                    <a:lnR>
                      <a:noFill/>
                    </a:lnR>
                    <a:lnT>
                      <a:noFill/>
                    </a:lnT>
                    <a:lnB>
                      <a:noFill/>
                    </a:lnB>
                  </a:tcPr>
                </a:tc>
                <a:tc>
                  <a:txBody>
                    <a:bodyPr/>
                    <a:lstStyle/>
                    <a:p>
                      <a:pPr algn="l" fontAlgn="b"/>
                      <a:r>
                        <a:rPr lang="en-US" sz="1200" b="0" i="0" u="none" strike="noStrike">
                          <a:solidFill>
                            <a:srgbClr val="000000"/>
                          </a:solidFill>
                          <a:effectLst/>
                          <a:latin typeface="Times New Roman" panose="02020603050405020304" pitchFamily="18" charset="0"/>
                        </a:rPr>
                        <a:t>Godfrey</a:t>
                      </a:r>
                    </a:p>
                  </a:txBody>
                  <a:tcPr marL="3800" marR="3800" marT="3800" marB="0" anchor="b">
                    <a:lnL>
                      <a:noFill/>
                    </a:lnL>
                    <a:lnR>
                      <a:noFill/>
                    </a:lnR>
                    <a:lnT>
                      <a:noFill/>
                    </a:lnT>
                    <a:lnB>
                      <a:noFill/>
                    </a:lnB>
                  </a:tcPr>
                </a:tc>
                <a:tc>
                  <a:txBody>
                    <a:bodyPr/>
                    <a:lstStyle/>
                    <a:p>
                      <a:pPr algn="r" fontAlgn="b"/>
                      <a:r>
                        <a:rPr lang="en-US" sz="1200" b="0" i="0" u="none" strike="noStrike">
                          <a:solidFill>
                            <a:srgbClr val="000000"/>
                          </a:solidFill>
                          <a:effectLst/>
                          <a:latin typeface="Times New Roman" panose="02020603050405020304" pitchFamily="18" charset="0"/>
                        </a:rPr>
                        <a:t>5</a:t>
                      </a:r>
                    </a:p>
                  </a:txBody>
                  <a:tcPr marL="3800" marR="3800" marT="3800" marB="0" anchor="b">
                    <a:lnL>
                      <a:noFill/>
                    </a:lnL>
                    <a:lnR>
                      <a:noFill/>
                    </a:lnR>
                    <a:lnT>
                      <a:noFill/>
                    </a:lnT>
                    <a:lnB>
                      <a:noFill/>
                    </a:lnB>
                  </a:tcPr>
                </a:tc>
                <a:tc>
                  <a:txBody>
                    <a:bodyPr/>
                    <a:lstStyle/>
                    <a:p>
                      <a:pPr algn="r" fontAlgn="b"/>
                      <a:r>
                        <a:rPr lang="en-US" sz="1200" b="0" i="0" u="none" strike="noStrike">
                          <a:solidFill>
                            <a:srgbClr val="000000"/>
                          </a:solidFill>
                          <a:effectLst/>
                          <a:latin typeface="Times New Roman1"/>
                        </a:rPr>
                        <a:t>4:15 PM</a:t>
                      </a:r>
                    </a:p>
                  </a:txBody>
                  <a:tcPr marL="3800" marR="3800" marT="3800"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3800" marR="3800" marT="3800" marB="0" anchor="b">
                    <a:lnL>
                      <a:noFill/>
                    </a:lnL>
                    <a:lnR>
                      <a:noFill/>
                    </a:lnR>
                    <a:lnT>
                      <a:noFill/>
                    </a:lnT>
                    <a:lnB>
                      <a:noFill/>
                    </a:lnB>
                  </a:tcPr>
                </a:tc>
                <a:extLst>
                  <a:ext uri="{0D108BD9-81ED-4DB2-BD59-A6C34878D82A}">
                    <a16:rowId xmlns:a16="http://schemas.microsoft.com/office/drawing/2014/main" val="2538418421"/>
                  </a:ext>
                </a:extLst>
              </a:tr>
              <a:tr h="372537">
                <a:tc>
                  <a:txBody>
                    <a:bodyPr/>
                    <a:lstStyle/>
                    <a:p>
                      <a:pPr algn="ctr" fontAlgn="t"/>
                      <a:r>
                        <a:rPr lang="en-US" sz="1200" b="0" i="0" u="none" strike="noStrike">
                          <a:solidFill>
                            <a:srgbClr val="000000"/>
                          </a:solidFill>
                          <a:effectLst/>
                          <a:latin typeface="Times New Roman1"/>
                        </a:rPr>
                        <a:t>1.5</a:t>
                      </a:r>
                    </a:p>
                  </a:txBody>
                  <a:tcPr marL="3800" marR="3800" marT="3800" marB="0">
                    <a:lnL>
                      <a:noFill/>
                    </a:lnL>
                    <a:lnR>
                      <a:noFill/>
                    </a:lnR>
                    <a:lnT>
                      <a:noFill/>
                    </a:lnT>
                    <a:lnB>
                      <a:noFill/>
                    </a:lnB>
                  </a:tcPr>
                </a:tc>
                <a:tc>
                  <a:txBody>
                    <a:bodyPr/>
                    <a:lstStyle/>
                    <a:p>
                      <a:pPr algn="l" fontAlgn="t"/>
                      <a:r>
                        <a:rPr lang="en-US" sz="1200" b="0" i="0" u="none" strike="noStrike">
                          <a:solidFill>
                            <a:srgbClr val="000000"/>
                          </a:solidFill>
                          <a:effectLst/>
                          <a:latin typeface="Times New Roman" panose="02020603050405020304" pitchFamily="18" charset="0"/>
                        </a:rPr>
                        <a:t>ITU and regulatory items</a:t>
                      </a:r>
                    </a:p>
                  </a:txBody>
                  <a:tcPr marL="3800" marR="3800" marT="3800" marB="0">
                    <a:lnL>
                      <a:noFill/>
                    </a:lnL>
                    <a:lnR>
                      <a:noFill/>
                    </a:lnR>
                    <a:lnT>
                      <a:noFill/>
                    </a:lnT>
                    <a:lnB>
                      <a:noFill/>
                    </a:lnB>
                  </a:tcPr>
                </a:tc>
                <a:tc>
                  <a:txBody>
                    <a:bodyPr/>
                    <a:lstStyle/>
                    <a:p>
                      <a:pPr algn="l" fontAlgn="b"/>
                      <a:r>
                        <a:rPr lang="en-US" sz="1200" b="0" i="0" u="none" strike="noStrike">
                          <a:solidFill>
                            <a:srgbClr val="000000"/>
                          </a:solidFill>
                          <a:effectLst/>
                          <a:latin typeface="Times New Roman" panose="02020603050405020304" pitchFamily="18" charset="0"/>
                        </a:rPr>
                        <a:t>Godfrey/Holcomb</a:t>
                      </a:r>
                    </a:p>
                  </a:txBody>
                  <a:tcPr marL="3800" marR="3800" marT="3800" marB="0" anchor="b">
                    <a:lnL>
                      <a:noFill/>
                    </a:lnL>
                    <a:lnR>
                      <a:noFill/>
                    </a:lnR>
                    <a:lnT>
                      <a:noFill/>
                    </a:lnT>
                    <a:lnB>
                      <a:noFill/>
                    </a:lnB>
                  </a:tcPr>
                </a:tc>
                <a:tc>
                  <a:txBody>
                    <a:bodyPr/>
                    <a:lstStyle/>
                    <a:p>
                      <a:pPr algn="r" fontAlgn="b"/>
                      <a:r>
                        <a:rPr lang="en-US" sz="1200" b="0" i="0" u="none" strike="noStrike">
                          <a:solidFill>
                            <a:srgbClr val="000000"/>
                          </a:solidFill>
                          <a:effectLst/>
                          <a:latin typeface="Times New Roman" panose="02020603050405020304" pitchFamily="18" charset="0"/>
                        </a:rPr>
                        <a:t>15</a:t>
                      </a:r>
                    </a:p>
                  </a:txBody>
                  <a:tcPr marL="3800" marR="3800" marT="3800" marB="0" anchor="b">
                    <a:lnL>
                      <a:noFill/>
                    </a:lnL>
                    <a:lnR>
                      <a:noFill/>
                    </a:lnR>
                    <a:lnT>
                      <a:noFill/>
                    </a:lnT>
                    <a:lnB>
                      <a:noFill/>
                    </a:lnB>
                  </a:tcPr>
                </a:tc>
                <a:tc>
                  <a:txBody>
                    <a:bodyPr/>
                    <a:lstStyle/>
                    <a:p>
                      <a:pPr algn="r" fontAlgn="b"/>
                      <a:r>
                        <a:rPr lang="en-US" sz="1200" b="0" i="0" u="none" strike="noStrike">
                          <a:solidFill>
                            <a:srgbClr val="000000"/>
                          </a:solidFill>
                          <a:effectLst/>
                          <a:latin typeface="Times New Roman1"/>
                        </a:rPr>
                        <a:t>4:20 PM</a:t>
                      </a:r>
                    </a:p>
                  </a:txBody>
                  <a:tcPr marL="3800" marR="3800" marT="3800"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3800" marR="3800" marT="3800" marB="0" anchor="b">
                    <a:lnL>
                      <a:noFill/>
                    </a:lnL>
                    <a:lnR>
                      <a:noFill/>
                    </a:lnR>
                    <a:lnT>
                      <a:noFill/>
                    </a:lnT>
                    <a:lnB>
                      <a:noFill/>
                    </a:lnB>
                  </a:tcPr>
                </a:tc>
                <a:extLst>
                  <a:ext uri="{0D108BD9-81ED-4DB2-BD59-A6C34878D82A}">
                    <a16:rowId xmlns:a16="http://schemas.microsoft.com/office/drawing/2014/main" val="468188048"/>
                  </a:ext>
                </a:extLst>
              </a:tr>
              <a:tr h="203559">
                <a:tc>
                  <a:txBody>
                    <a:bodyPr/>
                    <a:lstStyle/>
                    <a:p>
                      <a:pPr algn="ctr" fontAlgn="t"/>
                      <a:r>
                        <a:rPr lang="en-US" sz="1200" b="0" i="0" u="none" strike="noStrike">
                          <a:solidFill>
                            <a:srgbClr val="000000"/>
                          </a:solidFill>
                          <a:effectLst/>
                          <a:latin typeface="Times New Roman1"/>
                        </a:rPr>
                        <a:t>1.6</a:t>
                      </a:r>
                    </a:p>
                  </a:txBody>
                  <a:tcPr marL="3800" marR="3800" marT="3800" marB="0">
                    <a:lnL>
                      <a:noFill/>
                    </a:lnL>
                    <a:lnR>
                      <a:noFill/>
                    </a:lnR>
                    <a:lnT>
                      <a:noFill/>
                    </a:lnT>
                    <a:lnB>
                      <a:noFill/>
                    </a:lnB>
                  </a:tcPr>
                </a:tc>
                <a:tc>
                  <a:txBody>
                    <a:bodyPr/>
                    <a:lstStyle/>
                    <a:p>
                      <a:pPr algn="l" fontAlgn="t"/>
                      <a:r>
                        <a:rPr lang="en-US" sz="1200" b="0" i="0" u="none" strike="noStrike">
                          <a:solidFill>
                            <a:srgbClr val="000000"/>
                          </a:solidFill>
                          <a:effectLst/>
                          <a:latin typeface="Times New Roman" panose="02020603050405020304" pitchFamily="18" charset="0"/>
                        </a:rPr>
                        <a:t>Licensed Narrowband Amendment Ad-Hoc, discussion on PAR development and plans for November</a:t>
                      </a:r>
                    </a:p>
                  </a:txBody>
                  <a:tcPr marL="3800" marR="3800" marT="3800" marB="0">
                    <a:lnL>
                      <a:noFill/>
                    </a:lnL>
                    <a:lnR>
                      <a:noFill/>
                    </a:lnR>
                    <a:lnT>
                      <a:noFill/>
                    </a:lnT>
                    <a:lnB>
                      <a:noFill/>
                    </a:lnB>
                  </a:tcPr>
                </a:tc>
                <a:tc>
                  <a:txBody>
                    <a:bodyPr/>
                    <a:lstStyle/>
                    <a:p>
                      <a:pPr algn="l" fontAlgn="b"/>
                      <a:r>
                        <a:rPr lang="en-US" sz="1200" b="0" i="0" u="none" strike="noStrike">
                          <a:solidFill>
                            <a:srgbClr val="000000"/>
                          </a:solidFill>
                          <a:effectLst/>
                          <a:latin typeface="Times New Roman" panose="02020603050405020304" pitchFamily="18" charset="0"/>
                        </a:rPr>
                        <a:t>Godfrey</a:t>
                      </a:r>
                    </a:p>
                  </a:txBody>
                  <a:tcPr marL="3800" marR="3800" marT="3800" marB="0" anchor="b">
                    <a:lnL>
                      <a:noFill/>
                    </a:lnL>
                    <a:lnR>
                      <a:noFill/>
                    </a:lnR>
                    <a:lnT>
                      <a:noFill/>
                    </a:lnT>
                    <a:lnB>
                      <a:noFill/>
                    </a:lnB>
                  </a:tcPr>
                </a:tc>
                <a:tc>
                  <a:txBody>
                    <a:bodyPr/>
                    <a:lstStyle/>
                    <a:p>
                      <a:pPr algn="r" fontAlgn="b"/>
                      <a:r>
                        <a:rPr lang="en-US" sz="1200" b="0" i="0" u="none" strike="noStrike">
                          <a:solidFill>
                            <a:srgbClr val="000000"/>
                          </a:solidFill>
                          <a:effectLst/>
                          <a:latin typeface="Times New Roman" panose="02020603050405020304" pitchFamily="18" charset="0"/>
                        </a:rPr>
                        <a:t>30</a:t>
                      </a:r>
                    </a:p>
                  </a:txBody>
                  <a:tcPr marL="3800" marR="3800" marT="3800" marB="0" anchor="b">
                    <a:lnL>
                      <a:noFill/>
                    </a:lnL>
                    <a:lnR>
                      <a:noFill/>
                    </a:lnR>
                    <a:lnT>
                      <a:noFill/>
                    </a:lnT>
                    <a:lnB>
                      <a:noFill/>
                    </a:lnB>
                  </a:tcPr>
                </a:tc>
                <a:tc>
                  <a:txBody>
                    <a:bodyPr/>
                    <a:lstStyle/>
                    <a:p>
                      <a:pPr algn="r" fontAlgn="b"/>
                      <a:r>
                        <a:rPr lang="en-US" sz="1200" b="0" i="0" u="none" strike="noStrike">
                          <a:solidFill>
                            <a:srgbClr val="000000"/>
                          </a:solidFill>
                          <a:effectLst/>
                          <a:latin typeface="Times New Roman1"/>
                        </a:rPr>
                        <a:t>4:20 PM</a:t>
                      </a:r>
                    </a:p>
                  </a:txBody>
                  <a:tcPr marL="3800" marR="3800" marT="3800"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3800" marR="3800" marT="3800" marB="0" anchor="b">
                    <a:lnL>
                      <a:noFill/>
                    </a:lnL>
                    <a:lnR>
                      <a:noFill/>
                    </a:lnR>
                    <a:lnT>
                      <a:noFill/>
                    </a:lnT>
                    <a:lnB>
                      <a:noFill/>
                    </a:lnB>
                  </a:tcPr>
                </a:tc>
                <a:extLst>
                  <a:ext uri="{0D108BD9-81ED-4DB2-BD59-A6C34878D82A}">
                    <a16:rowId xmlns:a16="http://schemas.microsoft.com/office/drawing/2014/main" val="2768940689"/>
                  </a:ext>
                </a:extLst>
              </a:tr>
              <a:tr h="203559">
                <a:tc>
                  <a:txBody>
                    <a:bodyPr/>
                    <a:lstStyle/>
                    <a:p>
                      <a:pPr algn="ctr" fontAlgn="t"/>
                      <a:r>
                        <a:rPr lang="en-US" sz="1200" b="0" i="0" u="none" strike="noStrike">
                          <a:solidFill>
                            <a:srgbClr val="000000"/>
                          </a:solidFill>
                          <a:effectLst/>
                          <a:latin typeface="Times New Roman1"/>
                        </a:rPr>
                        <a:t>1.7</a:t>
                      </a:r>
                    </a:p>
                  </a:txBody>
                  <a:tcPr marL="3800" marR="3800" marT="3800" marB="0">
                    <a:lnL>
                      <a:noFill/>
                    </a:lnL>
                    <a:lnR>
                      <a:noFill/>
                    </a:lnR>
                    <a:lnT>
                      <a:noFill/>
                    </a:lnT>
                    <a:lnB>
                      <a:noFill/>
                    </a:lnB>
                  </a:tcPr>
                </a:tc>
                <a:tc>
                  <a:txBody>
                    <a:bodyPr/>
                    <a:lstStyle/>
                    <a:p>
                      <a:pPr algn="l" fontAlgn="b"/>
                      <a:r>
                        <a:rPr lang="en-US" sz="1200" b="0" i="0" u="none" strike="noStrike" dirty="0">
                          <a:solidFill>
                            <a:srgbClr val="000000"/>
                          </a:solidFill>
                          <a:effectLst/>
                          <a:latin typeface="Times New Roman" panose="02020603050405020304" pitchFamily="18" charset="0"/>
                        </a:rPr>
                        <a:t>IEEE Power Engineering Society PSCC S6 Liaison Response: "IoT for Connected Home"</a:t>
                      </a:r>
                    </a:p>
                  </a:txBody>
                  <a:tcPr marL="3800" marR="3800" marT="3800" marB="0" anchor="b">
                    <a:lnL>
                      <a:noFill/>
                    </a:lnL>
                    <a:lnR>
                      <a:noFill/>
                    </a:lnR>
                    <a:lnT>
                      <a:noFill/>
                    </a:lnT>
                    <a:lnB>
                      <a:noFill/>
                    </a:lnB>
                  </a:tcPr>
                </a:tc>
                <a:tc>
                  <a:txBody>
                    <a:bodyPr/>
                    <a:lstStyle/>
                    <a:p>
                      <a:pPr algn="l" fontAlgn="b"/>
                      <a:r>
                        <a:rPr lang="en-US" sz="1200" b="0" i="0" u="none" strike="noStrike">
                          <a:solidFill>
                            <a:srgbClr val="000000"/>
                          </a:solidFill>
                          <a:effectLst/>
                          <a:latin typeface="Times New Roman" panose="02020603050405020304" pitchFamily="18" charset="0"/>
                        </a:rPr>
                        <a:t>Godfrey</a:t>
                      </a:r>
                    </a:p>
                  </a:txBody>
                  <a:tcPr marL="3800" marR="3800" marT="3800" marB="0" anchor="b">
                    <a:lnL>
                      <a:noFill/>
                    </a:lnL>
                    <a:lnR>
                      <a:noFill/>
                    </a:lnR>
                    <a:lnT>
                      <a:noFill/>
                    </a:lnT>
                    <a:lnB>
                      <a:noFill/>
                    </a:lnB>
                  </a:tcPr>
                </a:tc>
                <a:tc>
                  <a:txBody>
                    <a:bodyPr/>
                    <a:lstStyle/>
                    <a:p>
                      <a:pPr algn="r" fontAlgn="b"/>
                      <a:r>
                        <a:rPr lang="en-US" sz="1200" b="0" i="0" u="none" strike="noStrike">
                          <a:solidFill>
                            <a:srgbClr val="000000"/>
                          </a:solidFill>
                          <a:effectLst/>
                          <a:latin typeface="Times New Roman" panose="02020603050405020304" pitchFamily="18" charset="0"/>
                        </a:rPr>
                        <a:t>45</a:t>
                      </a:r>
                    </a:p>
                  </a:txBody>
                  <a:tcPr marL="3800" marR="3800" marT="3800" marB="0" anchor="b">
                    <a:lnL>
                      <a:noFill/>
                    </a:lnL>
                    <a:lnR>
                      <a:noFill/>
                    </a:lnR>
                    <a:lnT>
                      <a:noFill/>
                    </a:lnT>
                    <a:lnB>
                      <a:noFill/>
                    </a:lnB>
                  </a:tcPr>
                </a:tc>
                <a:tc>
                  <a:txBody>
                    <a:bodyPr/>
                    <a:lstStyle/>
                    <a:p>
                      <a:pPr algn="r" fontAlgn="b"/>
                      <a:r>
                        <a:rPr lang="en-US" sz="1200" b="0" i="0" u="none" strike="noStrike">
                          <a:solidFill>
                            <a:srgbClr val="000000"/>
                          </a:solidFill>
                          <a:effectLst/>
                          <a:latin typeface="Times New Roman1"/>
                        </a:rPr>
                        <a:t>4:50 PM</a:t>
                      </a:r>
                    </a:p>
                  </a:txBody>
                  <a:tcPr marL="3800" marR="3800" marT="3800"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3800" marR="3800" marT="3800" marB="0" anchor="b">
                    <a:lnL>
                      <a:noFill/>
                    </a:lnL>
                    <a:lnR>
                      <a:noFill/>
                    </a:lnR>
                    <a:lnT>
                      <a:noFill/>
                    </a:lnT>
                    <a:lnB>
                      <a:noFill/>
                    </a:lnB>
                  </a:tcPr>
                </a:tc>
                <a:extLst>
                  <a:ext uri="{0D108BD9-81ED-4DB2-BD59-A6C34878D82A}">
                    <a16:rowId xmlns:a16="http://schemas.microsoft.com/office/drawing/2014/main" val="2445257222"/>
                  </a:ext>
                </a:extLst>
              </a:tr>
              <a:tr h="203559">
                <a:tc>
                  <a:txBody>
                    <a:bodyPr/>
                    <a:lstStyle/>
                    <a:p>
                      <a:pPr algn="ctr" fontAlgn="t"/>
                      <a:r>
                        <a:rPr lang="en-US" sz="1200" b="0" i="0" u="none" strike="noStrike">
                          <a:solidFill>
                            <a:srgbClr val="000000"/>
                          </a:solidFill>
                          <a:effectLst/>
                          <a:latin typeface="Times New Roman1"/>
                        </a:rPr>
                        <a:t>1.8</a:t>
                      </a:r>
                    </a:p>
                  </a:txBody>
                  <a:tcPr marL="3800" marR="3800" marT="3800" marB="0">
                    <a:lnL>
                      <a:noFill/>
                    </a:lnL>
                    <a:lnR>
                      <a:noFill/>
                    </a:lnR>
                    <a:lnT>
                      <a:noFill/>
                    </a:lnT>
                    <a:lnB>
                      <a:noFill/>
                    </a:lnB>
                  </a:tcPr>
                </a:tc>
                <a:tc>
                  <a:txBody>
                    <a:bodyPr/>
                    <a:lstStyle/>
                    <a:p>
                      <a:pPr algn="l" fontAlgn="b"/>
                      <a:r>
                        <a:rPr lang="en-US" sz="1200" b="0" i="0" u="none" strike="noStrike">
                          <a:solidFill>
                            <a:srgbClr val="000000"/>
                          </a:solidFill>
                          <a:effectLst/>
                          <a:latin typeface="Times New Roman" panose="02020603050405020304" pitchFamily="18" charset="0"/>
                        </a:rPr>
                        <a:t>Publishing status of TSN White Paper</a:t>
                      </a:r>
                    </a:p>
                  </a:txBody>
                  <a:tcPr marL="3800" marR="3800" marT="3800" marB="0" anchor="b">
                    <a:lnL>
                      <a:noFill/>
                    </a:lnL>
                    <a:lnR>
                      <a:noFill/>
                    </a:lnR>
                    <a:lnT>
                      <a:noFill/>
                    </a:lnT>
                    <a:lnB>
                      <a:noFill/>
                    </a:lnB>
                  </a:tcPr>
                </a:tc>
                <a:tc>
                  <a:txBody>
                    <a:bodyPr/>
                    <a:lstStyle/>
                    <a:p>
                      <a:pPr algn="l" fontAlgn="b"/>
                      <a:r>
                        <a:rPr lang="en-US" sz="1200" b="0" i="0" u="none" strike="noStrike">
                          <a:solidFill>
                            <a:srgbClr val="000000"/>
                          </a:solidFill>
                          <a:effectLst/>
                          <a:latin typeface="Times New Roman" panose="02020603050405020304" pitchFamily="18" charset="0"/>
                        </a:rPr>
                        <a:t>Godfrey</a:t>
                      </a:r>
                    </a:p>
                  </a:txBody>
                  <a:tcPr marL="3800" marR="3800" marT="3800" marB="0" anchor="b">
                    <a:lnL>
                      <a:noFill/>
                    </a:lnL>
                    <a:lnR>
                      <a:noFill/>
                    </a:lnR>
                    <a:lnT>
                      <a:noFill/>
                    </a:lnT>
                    <a:lnB>
                      <a:noFill/>
                    </a:lnB>
                  </a:tcPr>
                </a:tc>
                <a:tc>
                  <a:txBody>
                    <a:bodyPr/>
                    <a:lstStyle/>
                    <a:p>
                      <a:pPr algn="r" fontAlgn="b"/>
                      <a:r>
                        <a:rPr lang="en-US" sz="1200" b="0" i="0" u="none" strike="noStrike">
                          <a:solidFill>
                            <a:srgbClr val="000000"/>
                          </a:solidFill>
                          <a:effectLst/>
                          <a:latin typeface="Times New Roman" panose="02020603050405020304" pitchFamily="18" charset="0"/>
                        </a:rPr>
                        <a:t>15</a:t>
                      </a:r>
                    </a:p>
                  </a:txBody>
                  <a:tcPr marL="3800" marR="3800" marT="3800" marB="0" anchor="b">
                    <a:lnL>
                      <a:noFill/>
                    </a:lnL>
                    <a:lnR>
                      <a:noFill/>
                    </a:lnR>
                    <a:lnT>
                      <a:noFill/>
                    </a:lnT>
                    <a:lnB>
                      <a:noFill/>
                    </a:lnB>
                  </a:tcPr>
                </a:tc>
                <a:tc>
                  <a:txBody>
                    <a:bodyPr/>
                    <a:lstStyle/>
                    <a:p>
                      <a:pPr algn="r" fontAlgn="b"/>
                      <a:r>
                        <a:rPr lang="en-US" sz="1200" b="0" i="0" u="none" strike="noStrike">
                          <a:solidFill>
                            <a:srgbClr val="000000"/>
                          </a:solidFill>
                          <a:effectLst/>
                          <a:latin typeface="Times New Roman1"/>
                        </a:rPr>
                        <a:t>5:35 PM</a:t>
                      </a:r>
                    </a:p>
                  </a:txBody>
                  <a:tcPr marL="3800" marR="3800" marT="3800"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3800" marR="3800" marT="3800" marB="0" anchor="b">
                    <a:lnL>
                      <a:noFill/>
                    </a:lnL>
                    <a:lnR>
                      <a:noFill/>
                    </a:lnR>
                    <a:lnT>
                      <a:noFill/>
                    </a:lnT>
                    <a:lnB>
                      <a:noFill/>
                    </a:lnB>
                  </a:tcPr>
                </a:tc>
                <a:extLst>
                  <a:ext uri="{0D108BD9-81ED-4DB2-BD59-A6C34878D82A}">
                    <a16:rowId xmlns:a16="http://schemas.microsoft.com/office/drawing/2014/main" val="9209107"/>
                  </a:ext>
                </a:extLst>
              </a:tr>
              <a:tr h="193381">
                <a:tc>
                  <a:txBody>
                    <a:bodyPr/>
                    <a:lstStyle/>
                    <a:p>
                      <a:pPr algn="ctr" fontAlgn="t"/>
                      <a:r>
                        <a:rPr lang="en-US" sz="1200" b="0" i="0" u="none" strike="noStrike">
                          <a:solidFill>
                            <a:srgbClr val="000000"/>
                          </a:solidFill>
                          <a:effectLst/>
                          <a:latin typeface="Times New Roman1"/>
                        </a:rPr>
                        <a:t>1.8</a:t>
                      </a:r>
                    </a:p>
                  </a:txBody>
                  <a:tcPr marL="3800" marR="3800" marT="3800" marB="0">
                    <a:lnL>
                      <a:noFill/>
                    </a:lnL>
                    <a:lnR>
                      <a:noFill/>
                    </a:lnR>
                    <a:lnT>
                      <a:noFill/>
                    </a:lnT>
                    <a:lnB>
                      <a:noFill/>
                    </a:lnB>
                  </a:tcPr>
                </a:tc>
                <a:tc>
                  <a:txBody>
                    <a:bodyPr/>
                    <a:lstStyle/>
                    <a:p>
                      <a:pPr algn="l" fontAlgn="b"/>
                      <a:r>
                        <a:rPr lang="en-US" sz="1200" b="0" i="0" u="none" strike="noStrike">
                          <a:solidFill>
                            <a:srgbClr val="000000"/>
                          </a:solidFill>
                          <a:effectLst/>
                          <a:latin typeface="Times New Roman" panose="02020603050405020304" pitchFamily="18" charset="0"/>
                        </a:rPr>
                        <a:t>Recess </a:t>
                      </a:r>
                    </a:p>
                  </a:txBody>
                  <a:tcPr marL="3800" marR="3800" marT="3800" marB="0" anchor="b">
                    <a:lnL>
                      <a:noFill/>
                    </a:lnL>
                    <a:lnR>
                      <a:noFill/>
                    </a:lnR>
                    <a:lnT>
                      <a:noFill/>
                    </a:lnT>
                    <a:lnB>
                      <a:noFill/>
                    </a:lnB>
                  </a:tcPr>
                </a:tc>
                <a:tc>
                  <a:txBody>
                    <a:bodyPr/>
                    <a:lstStyle/>
                    <a:p>
                      <a:pPr algn="l" fontAlgn="b"/>
                      <a:r>
                        <a:rPr lang="en-US" sz="1200" b="0" i="0" u="none" strike="noStrike">
                          <a:solidFill>
                            <a:srgbClr val="000000"/>
                          </a:solidFill>
                          <a:effectLst/>
                          <a:latin typeface="Times New Roman" panose="02020603050405020304" pitchFamily="18" charset="0"/>
                        </a:rPr>
                        <a:t>Godfrey</a:t>
                      </a:r>
                    </a:p>
                  </a:txBody>
                  <a:tcPr marL="3800" marR="3800" marT="3800" marB="0" anchor="b">
                    <a:lnL>
                      <a:noFill/>
                    </a:lnL>
                    <a:lnR>
                      <a:noFill/>
                    </a:lnR>
                    <a:lnT>
                      <a:noFill/>
                    </a:lnT>
                    <a:lnB>
                      <a:noFill/>
                    </a:lnB>
                  </a:tcPr>
                </a:tc>
                <a:tc>
                  <a:txBody>
                    <a:bodyPr/>
                    <a:lstStyle/>
                    <a:p>
                      <a:pPr algn="r" fontAlgn="b"/>
                      <a:r>
                        <a:rPr lang="en-US" sz="1200" b="0" i="0" u="none" strike="noStrike">
                          <a:solidFill>
                            <a:srgbClr val="000000"/>
                          </a:solidFill>
                          <a:effectLst/>
                          <a:latin typeface="Times New Roman" panose="02020603050405020304" pitchFamily="18" charset="0"/>
                        </a:rPr>
                        <a:t>0</a:t>
                      </a:r>
                    </a:p>
                  </a:txBody>
                  <a:tcPr marL="3800" marR="3800" marT="3800" marB="0" anchor="b">
                    <a:lnL>
                      <a:noFill/>
                    </a:lnL>
                    <a:lnR>
                      <a:noFill/>
                    </a:lnR>
                    <a:lnT>
                      <a:noFill/>
                    </a:lnT>
                    <a:lnB>
                      <a:noFill/>
                    </a:lnB>
                  </a:tcPr>
                </a:tc>
                <a:tc>
                  <a:txBody>
                    <a:bodyPr/>
                    <a:lstStyle/>
                    <a:p>
                      <a:pPr algn="r" fontAlgn="b"/>
                      <a:r>
                        <a:rPr lang="en-US" sz="1200" b="0" i="0" u="none" strike="noStrike">
                          <a:solidFill>
                            <a:srgbClr val="000000"/>
                          </a:solidFill>
                          <a:effectLst/>
                          <a:latin typeface="Times New Roman1"/>
                        </a:rPr>
                        <a:t>5:50 PM</a:t>
                      </a:r>
                    </a:p>
                  </a:txBody>
                  <a:tcPr marL="3800" marR="3800" marT="3800"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3800" marR="3800" marT="3800" marB="0" anchor="b">
                    <a:lnL>
                      <a:noFill/>
                    </a:lnL>
                    <a:lnR>
                      <a:noFill/>
                    </a:lnR>
                    <a:lnT>
                      <a:noFill/>
                    </a:lnT>
                    <a:lnB>
                      <a:noFill/>
                    </a:lnB>
                  </a:tcPr>
                </a:tc>
                <a:extLst>
                  <a:ext uri="{0D108BD9-81ED-4DB2-BD59-A6C34878D82A}">
                    <a16:rowId xmlns:a16="http://schemas.microsoft.com/office/drawing/2014/main" val="3809386600"/>
                  </a:ext>
                </a:extLst>
              </a:tr>
              <a:tr h="193381">
                <a:tc>
                  <a:txBody>
                    <a:bodyPr/>
                    <a:lstStyle/>
                    <a:p>
                      <a:pPr algn="ctr" fontAlgn="t"/>
                      <a:endParaRPr lang="en-US" sz="1200" b="0" i="0" u="none" strike="noStrike">
                        <a:solidFill>
                          <a:srgbClr val="000000"/>
                        </a:solidFill>
                        <a:effectLst/>
                        <a:latin typeface="Times New Roman1"/>
                      </a:endParaRPr>
                    </a:p>
                  </a:txBody>
                  <a:tcPr marL="3800" marR="3800" marT="3800" marB="0">
                    <a:lnL>
                      <a:noFill/>
                    </a:lnL>
                    <a:lnR>
                      <a:noFill/>
                    </a:lnR>
                    <a:lnT>
                      <a:noFill/>
                    </a:lnT>
                    <a:lnB>
                      <a:noFill/>
                    </a:lnB>
                  </a:tcPr>
                </a:tc>
                <a:tc>
                  <a:txBody>
                    <a:bodyPr/>
                    <a:lstStyle/>
                    <a:p>
                      <a:pPr algn="l" fontAlgn="b"/>
                      <a:endParaRPr lang="en-US" sz="1200" b="0" i="0" u="none" strike="noStrike">
                        <a:solidFill>
                          <a:srgbClr val="000000"/>
                        </a:solidFill>
                        <a:effectLst/>
                        <a:latin typeface="Times New Roman" panose="02020603050405020304" pitchFamily="18" charset="0"/>
                      </a:endParaRPr>
                    </a:p>
                  </a:txBody>
                  <a:tcPr marL="3800" marR="3800" marT="3800" marB="0" anchor="b">
                    <a:lnL>
                      <a:noFill/>
                    </a:lnL>
                    <a:lnR>
                      <a:noFill/>
                    </a:lnR>
                    <a:lnT>
                      <a:noFill/>
                    </a:lnT>
                    <a:lnB>
                      <a:noFill/>
                    </a:lnB>
                  </a:tcPr>
                </a:tc>
                <a:tc>
                  <a:txBody>
                    <a:bodyPr/>
                    <a:lstStyle/>
                    <a:p>
                      <a:pPr algn="l" fontAlgn="b"/>
                      <a:endParaRPr lang="en-US" sz="1200" b="0" i="0" u="none" strike="noStrike">
                        <a:solidFill>
                          <a:srgbClr val="000000"/>
                        </a:solidFill>
                        <a:effectLst/>
                        <a:latin typeface="Times New Roman" panose="02020603050405020304" pitchFamily="18" charset="0"/>
                      </a:endParaRPr>
                    </a:p>
                  </a:txBody>
                  <a:tcPr marL="3800" marR="3800" marT="3800" marB="0" anchor="b">
                    <a:lnL>
                      <a:noFill/>
                    </a:lnL>
                    <a:lnR>
                      <a:noFill/>
                    </a:lnR>
                    <a:lnT>
                      <a:noFill/>
                    </a:lnT>
                    <a:lnB>
                      <a:noFill/>
                    </a:lnB>
                  </a:tcPr>
                </a:tc>
                <a:tc>
                  <a:txBody>
                    <a:bodyPr/>
                    <a:lstStyle/>
                    <a:p>
                      <a:pPr algn="l" fontAlgn="b"/>
                      <a:endParaRPr lang="en-US" sz="1200" b="0" i="0" u="none" strike="noStrike">
                        <a:solidFill>
                          <a:srgbClr val="000000"/>
                        </a:solidFill>
                        <a:effectLst/>
                        <a:latin typeface="Times New Roman" panose="02020603050405020304" pitchFamily="18" charset="0"/>
                      </a:endParaRPr>
                    </a:p>
                  </a:txBody>
                  <a:tcPr marL="3800" marR="3800" marT="3800" marB="0" anchor="b">
                    <a:lnL>
                      <a:noFill/>
                    </a:lnL>
                    <a:lnR>
                      <a:noFill/>
                    </a:lnR>
                    <a:lnT>
                      <a:noFill/>
                    </a:lnT>
                    <a:lnB>
                      <a:noFill/>
                    </a:lnB>
                  </a:tcPr>
                </a:tc>
                <a:tc>
                  <a:txBody>
                    <a:bodyPr/>
                    <a:lstStyle/>
                    <a:p>
                      <a:pPr algn="l" fontAlgn="b"/>
                      <a:endParaRPr lang="en-US" sz="1200" b="0" i="0" u="none" strike="noStrike">
                        <a:solidFill>
                          <a:srgbClr val="000000"/>
                        </a:solidFill>
                        <a:effectLst/>
                        <a:latin typeface="Times New Roman1"/>
                      </a:endParaRPr>
                    </a:p>
                  </a:txBody>
                  <a:tcPr marL="3800" marR="3800" marT="3800"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3800" marR="3800" marT="3800" marB="0" anchor="b">
                    <a:lnL>
                      <a:noFill/>
                    </a:lnL>
                    <a:lnR>
                      <a:noFill/>
                    </a:lnR>
                    <a:lnT>
                      <a:noFill/>
                    </a:lnT>
                    <a:lnB>
                      <a:noFill/>
                    </a:lnB>
                  </a:tcPr>
                </a:tc>
                <a:extLst>
                  <a:ext uri="{0D108BD9-81ED-4DB2-BD59-A6C34878D82A}">
                    <a16:rowId xmlns:a16="http://schemas.microsoft.com/office/drawing/2014/main" val="955507200"/>
                  </a:ext>
                </a:extLst>
              </a:tr>
              <a:tr h="244270">
                <a:tc>
                  <a:txBody>
                    <a:bodyPr/>
                    <a:lstStyle/>
                    <a:p>
                      <a:pPr algn="ctr" fontAlgn="t"/>
                      <a:endParaRPr lang="en-US" sz="1200" b="0" i="0" u="none" strike="noStrike">
                        <a:solidFill>
                          <a:srgbClr val="000000"/>
                        </a:solidFill>
                        <a:effectLst/>
                        <a:latin typeface="Times New Roman1"/>
                      </a:endParaRPr>
                    </a:p>
                  </a:txBody>
                  <a:tcPr marL="3800" marR="3800" marT="3800" marB="0">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3800" marR="3800" marT="3800" marB="0" anchor="b">
                    <a:lnL>
                      <a:noFill/>
                    </a:lnL>
                    <a:lnR>
                      <a:noFill/>
                    </a:lnR>
                    <a:lnT>
                      <a:noFill/>
                    </a:lnT>
                    <a:lnB>
                      <a:noFill/>
                    </a:lnB>
                  </a:tcPr>
                </a:tc>
                <a:tc>
                  <a:txBody>
                    <a:bodyPr/>
                    <a:lstStyle/>
                    <a:p>
                      <a:pPr algn="l" fontAlgn="b"/>
                      <a:endParaRPr lang="en-US" sz="1200" b="0" i="0" u="none" strike="noStrike">
                        <a:solidFill>
                          <a:srgbClr val="000000"/>
                        </a:solidFill>
                        <a:effectLst/>
                        <a:latin typeface="Times New Roman" panose="02020603050405020304" pitchFamily="18" charset="0"/>
                      </a:endParaRPr>
                    </a:p>
                  </a:txBody>
                  <a:tcPr marL="3800" marR="3800" marT="3800" marB="0" anchor="b">
                    <a:lnL>
                      <a:noFill/>
                    </a:lnL>
                    <a:lnR>
                      <a:noFill/>
                    </a:lnR>
                    <a:lnT>
                      <a:noFill/>
                    </a:lnT>
                    <a:lnB>
                      <a:noFill/>
                    </a:lnB>
                  </a:tcPr>
                </a:tc>
                <a:tc>
                  <a:txBody>
                    <a:bodyPr/>
                    <a:lstStyle/>
                    <a:p>
                      <a:pPr algn="l" fontAlgn="b"/>
                      <a:endParaRPr lang="en-US" sz="1200" b="0" i="0" u="none" strike="noStrike">
                        <a:solidFill>
                          <a:srgbClr val="000000"/>
                        </a:solidFill>
                        <a:effectLst/>
                        <a:latin typeface="Times New Roman" panose="02020603050405020304" pitchFamily="18" charset="0"/>
                      </a:endParaRPr>
                    </a:p>
                  </a:txBody>
                  <a:tcPr marL="3800" marR="3800" marT="3800" marB="0" anchor="b">
                    <a:lnL>
                      <a:noFill/>
                    </a:lnL>
                    <a:lnR>
                      <a:noFill/>
                    </a:lnR>
                    <a:lnT>
                      <a:noFill/>
                    </a:lnT>
                    <a:lnB>
                      <a:noFill/>
                    </a:lnB>
                  </a:tcPr>
                </a:tc>
                <a:tc>
                  <a:txBody>
                    <a:bodyPr/>
                    <a:lstStyle/>
                    <a:p>
                      <a:pPr algn="l" fontAlgn="b"/>
                      <a:endParaRPr lang="en-US" sz="1200" b="0" i="0" u="none" strike="noStrike">
                        <a:solidFill>
                          <a:srgbClr val="000000"/>
                        </a:solidFill>
                        <a:effectLst/>
                        <a:latin typeface="Times New Roman1"/>
                      </a:endParaRPr>
                    </a:p>
                  </a:txBody>
                  <a:tcPr marL="3800" marR="3800" marT="3800"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3800" marR="3800" marT="3800" marB="0" anchor="b">
                    <a:lnL>
                      <a:noFill/>
                    </a:lnL>
                    <a:lnR>
                      <a:noFill/>
                    </a:lnR>
                    <a:lnT>
                      <a:noFill/>
                    </a:lnT>
                    <a:lnB>
                      <a:noFill/>
                    </a:lnB>
                  </a:tcPr>
                </a:tc>
                <a:extLst>
                  <a:ext uri="{0D108BD9-81ED-4DB2-BD59-A6C34878D82A}">
                    <a16:rowId xmlns:a16="http://schemas.microsoft.com/office/drawing/2014/main" val="411529603"/>
                  </a:ext>
                </a:extLst>
              </a:tr>
              <a:tr h="209227">
                <a:tc>
                  <a:txBody>
                    <a:bodyPr/>
                    <a:lstStyle/>
                    <a:p>
                      <a:pPr algn="ctr" fontAlgn="t"/>
                      <a:r>
                        <a:rPr lang="en-US" sz="1400" b="1" i="0" u="none" strike="noStrike">
                          <a:solidFill>
                            <a:srgbClr val="000000"/>
                          </a:solidFill>
                          <a:effectLst/>
                          <a:latin typeface="Times New Roman1"/>
                        </a:rPr>
                        <a:t>2</a:t>
                      </a:r>
                    </a:p>
                  </a:txBody>
                  <a:tcPr marL="3800" marR="3800" marT="3800" marB="0">
                    <a:lnL>
                      <a:noFill/>
                    </a:lnL>
                    <a:lnR>
                      <a:noFill/>
                    </a:lnR>
                    <a:lnT>
                      <a:noFill/>
                    </a:lnT>
                    <a:lnB>
                      <a:noFill/>
                    </a:lnB>
                  </a:tcPr>
                </a:tc>
                <a:tc>
                  <a:txBody>
                    <a:bodyPr/>
                    <a:lstStyle/>
                    <a:p>
                      <a:pPr algn="ctr" fontAlgn="b"/>
                      <a:r>
                        <a:rPr lang="en-US" sz="1400" b="1" i="0" u="none" strike="noStrike">
                          <a:solidFill>
                            <a:srgbClr val="000000"/>
                          </a:solidFill>
                          <a:effectLst/>
                          <a:latin typeface="Times New Roman1"/>
                        </a:rPr>
                        <a:t>Wednesday PM2 </a:t>
                      </a:r>
                    </a:p>
                  </a:txBody>
                  <a:tcPr marL="3800" marR="3800" marT="3800" marB="0" anchor="b">
                    <a:lnL>
                      <a:noFill/>
                    </a:lnL>
                    <a:lnR>
                      <a:noFill/>
                    </a:lnR>
                    <a:lnT>
                      <a:noFill/>
                    </a:lnT>
                    <a:lnB>
                      <a:noFill/>
                    </a:lnB>
                  </a:tcPr>
                </a:tc>
                <a:tc>
                  <a:txBody>
                    <a:bodyPr/>
                    <a:lstStyle/>
                    <a:p>
                      <a:pPr algn="l" fontAlgn="b"/>
                      <a:endParaRPr lang="en-US" sz="1200" b="0" i="0" u="none" strike="noStrike">
                        <a:solidFill>
                          <a:srgbClr val="000000"/>
                        </a:solidFill>
                        <a:effectLst/>
                        <a:latin typeface="Arial1"/>
                      </a:endParaRPr>
                    </a:p>
                  </a:txBody>
                  <a:tcPr marL="3800" marR="3800" marT="3800" marB="0" anchor="b">
                    <a:lnL>
                      <a:noFill/>
                    </a:lnL>
                    <a:lnR>
                      <a:noFill/>
                    </a:lnR>
                    <a:lnT>
                      <a:noFill/>
                    </a:lnT>
                    <a:lnB>
                      <a:noFill/>
                    </a:lnB>
                  </a:tcPr>
                </a:tc>
                <a:tc>
                  <a:txBody>
                    <a:bodyPr/>
                    <a:lstStyle/>
                    <a:p>
                      <a:pPr algn="l" fontAlgn="b"/>
                      <a:endParaRPr lang="en-US" sz="1200" b="0" i="0" u="none" strike="noStrike">
                        <a:solidFill>
                          <a:srgbClr val="000000"/>
                        </a:solidFill>
                        <a:effectLst/>
                        <a:latin typeface="Times New Roman" panose="02020603050405020304" pitchFamily="18" charset="0"/>
                      </a:endParaRPr>
                    </a:p>
                  </a:txBody>
                  <a:tcPr marL="3800" marR="3800" marT="3800" marB="0" anchor="b">
                    <a:lnL>
                      <a:noFill/>
                    </a:lnL>
                    <a:lnR>
                      <a:noFill/>
                    </a:lnR>
                    <a:lnT>
                      <a:noFill/>
                    </a:lnT>
                    <a:lnB>
                      <a:noFill/>
                    </a:lnB>
                  </a:tcPr>
                </a:tc>
                <a:tc>
                  <a:txBody>
                    <a:bodyPr/>
                    <a:lstStyle/>
                    <a:p>
                      <a:pPr algn="l" fontAlgn="b"/>
                      <a:endParaRPr lang="en-US" sz="1200" b="0" i="0" u="none" strike="noStrike">
                        <a:solidFill>
                          <a:srgbClr val="000000"/>
                        </a:solidFill>
                        <a:effectLst/>
                        <a:latin typeface="Times New Roman1"/>
                      </a:endParaRPr>
                    </a:p>
                  </a:txBody>
                  <a:tcPr marL="3800" marR="3800" marT="3800"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3800" marR="3800" marT="3800" marB="0" anchor="b">
                    <a:lnL>
                      <a:noFill/>
                    </a:lnL>
                    <a:lnR>
                      <a:noFill/>
                    </a:lnR>
                    <a:lnT>
                      <a:noFill/>
                    </a:lnT>
                    <a:lnB>
                      <a:noFill/>
                    </a:lnB>
                  </a:tcPr>
                </a:tc>
                <a:extLst>
                  <a:ext uri="{0D108BD9-81ED-4DB2-BD59-A6C34878D82A}">
                    <a16:rowId xmlns:a16="http://schemas.microsoft.com/office/drawing/2014/main" val="1178803280"/>
                  </a:ext>
                </a:extLst>
              </a:tr>
              <a:tr h="193381">
                <a:tc>
                  <a:txBody>
                    <a:bodyPr/>
                    <a:lstStyle/>
                    <a:p>
                      <a:pPr algn="ctr" fontAlgn="t"/>
                      <a:r>
                        <a:rPr lang="en-US" sz="1100" b="0" i="0" u="none" strike="noStrike">
                          <a:solidFill>
                            <a:srgbClr val="000000"/>
                          </a:solidFill>
                          <a:effectLst/>
                          <a:latin typeface="Times New Roman1"/>
                        </a:rPr>
                        <a:t>2.1</a:t>
                      </a:r>
                    </a:p>
                  </a:txBody>
                  <a:tcPr marL="3800" marR="3800" marT="3800" marB="0">
                    <a:lnL>
                      <a:noFill/>
                    </a:lnL>
                    <a:lnR>
                      <a:noFill/>
                    </a:lnR>
                    <a:lnT>
                      <a:noFill/>
                    </a:lnT>
                    <a:lnB>
                      <a:noFill/>
                    </a:lnB>
                  </a:tcPr>
                </a:tc>
                <a:tc>
                  <a:txBody>
                    <a:bodyPr/>
                    <a:lstStyle/>
                    <a:p>
                      <a:pPr algn="l" fontAlgn="b"/>
                      <a:r>
                        <a:rPr lang="en-US" sz="1200" b="0" i="0" u="none" strike="noStrike">
                          <a:solidFill>
                            <a:srgbClr val="000000"/>
                          </a:solidFill>
                          <a:effectLst/>
                          <a:latin typeface="Times New Roman" panose="02020603050405020304" pitchFamily="18" charset="0"/>
                        </a:rPr>
                        <a:t>Call to Order</a:t>
                      </a:r>
                    </a:p>
                  </a:txBody>
                  <a:tcPr marL="3800" marR="3800" marT="3800" marB="0" anchor="b">
                    <a:lnL>
                      <a:noFill/>
                    </a:lnL>
                    <a:lnR>
                      <a:noFill/>
                    </a:lnR>
                    <a:lnT>
                      <a:noFill/>
                    </a:lnT>
                    <a:lnB>
                      <a:noFill/>
                    </a:lnB>
                  </a:tcPr>
                </a:tc>
                <a:tc>
                  <a:txBody>
                    <a:bodyPr/>
                    <a:lstStyle/>
                    <a:p>
                      <a:pPr algn="l" fontAlgn="b"/>
                      <a:r>
                        <a:rPr lang="en-US" sz="1200" b="0" i="0" u="none" strike="noStrike">
                          <a:solidFill>
                            <a:srgbClr val="000000"/>
                          </a:solidFill>
                          <a:effectLst/>
                          <a:latin typeface="Times New Roman" panose="02020603050405020304" pitchFamily="18" charset="0"/>
                        </a:rPr>
                        <a:t>Godfrey</a:t>
                      </a:r>
                    </a:p>
                  </a:txBody>
                  <a:tcPr marL="3800" marR="3800" marT="3800" marB="0" anchor="b">
                    <a:lnL>
                      <a:noFill/>
                    </a:lnL>
                    <a:lnR>
                      <a:noFill/>
                    </a:lnR>
                    <a:lnT>
                      <a:noFill/>
                    </a:lnT>
                    <a:lnB>
                      <a:noFill/>
                    </a:lnB>
                  </a:tcPr>
                </a:tc>
                <a:tc>
                  <a:txBody>
                    <a:bodyPr/>
                    <a:lstStyle/>
                    <a:p>
                      <a:pPr algn="r" fontAlgn="b"/>
                      <a:r>
                        <a:rPr lang="en-US" sz="1200" b="0" i="0" u="none" strike="noStrike">
                          <a:solidFill>
                            <a:srgbClr val="000000"/>
                          </a:solidFill>
                          <a:effectLst/>
                          <a:latin typeface="Times New Roman" panose="02020603050405020304" pitchFamily="18" charset="0"/>
                        </a:rPr>
                        <a:t>0</a:t>
                      </a:r>
                    </a:p>
                  </a:txBody>
                  <a:tcPr marL="3800" marR="3800" marT="3800" marB="0" anchor="b">
                    <a:lnL>
                      <a:noFill/>
                    </a:lnL>
                    <a:lnR>
                      <a:noFill/>
                    </a:lnR>
                    <a:lnT>
                      <a:noFill/>
                    </a:lnT>
                    <a:lnB>
                      <a:noFill/>
                    </a:lnB>
                  </a:tcPr>
                </a:tc>
                <a:tc>
                  <a:txBody>
                    <a:bodyPr/>
                    <a:lstStyle/>
                    <a:p>
                      <a:pPr algn="r" fontAlgn="b"/>
                      <a:r>
                        <a:rPr lang="en-US" sz="1200" b="0" i="0" u="none" strike="noStrike">
                          <a:solidFill>
                            <a:srgbClr val="000000"/>
                          </a:solidFill>
                          <a:effectLst/>
                          <a:latin typeface="Times New Roman1"/>
                        </a:rPr>
                        <a:t>4:00 PM</a:t>
                      </a:r>
                    </a:p>
                  </a:txBody>
                  <a:tcPr marL="3800" marR="3800" marT="3800"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3800" marR="3800" marT="3800" marB="0" anchor="b">
                    <a:lnL>
                      <a:noFill/>
                    </a:lnL>
                    <a:lnR>
                      <a:noFill/>
                    </a:lnR>
                    <a:lnT>
                      <a:noFill/>
                    </a:lnT>
                    <a:lnB>
                      <a:noFill/>
                    </a:lnB>
                  </a:tcPr>
                </a:tc>
                <a:extLst>
                  <a:ext uri="{0D108BD9-81ED-4DB2-BD59-A6C34878D82A}">
                    <a16:rowId xmlns:a16="http://schemas.microsoft.com/office/drawing/2014/main" val="418256362"/>
                  </a:ext>
                </a:extLst>
              </a:tr>
              <a:tr h="193381">
                <a:tc>
                  <a:txBody>
                    <a:bodyPr/>
                    <a:lstStyle/>
                    <a:p>
                      <a:pPr algn="ctr" fontAlgn="t"/>
                      <a:r>
                        <a:rPr lang="en-US" sz="1100" b="0" i="0" u="none" strike="noStrike">
                          <a:solidFill>
                            <a:srgbClr val="000000"/>
                          </a:solidFill>
                          <a:effectLst/>
                          <a:latin typeface="Times New Roman1"/>
                        </a:rPr>
                        <a:t>2.2</a:t>
                      </a:r>
                    </a:p>
                  </a:txBody>
                  <a:tcPr marL="3800" marR="3800" marT="3800" marB="0">
                    <a:lnL>
                      <a:noFill/>
                    </a:lnL>
                    <a:lnR>
                      <a:noFill/>
                    </a:lnR>
                    <a:lnT>
                      <a:noFill/>
                    </a:lnT>
                    <a:lnB>
                      <a:noFill/>
                    </a:lnB>
                  </a:tcPr>
                </a:tc>
                <a:tc>
                  <a:txBody>
                    <a:bodyPr/>
                    <a:lstStyle/>
                    <a:p>
                      <a:pPr algn="l" fontAlgn="t"/>
                      <a:r>
                        <a:rPr lang="en-US" sz="1200" b="0" i="0" u="none" strike="noStrike">
                          <a:solidFill>
                            <a:srgbClr val="000000"/>
                          </a:solidFill>
                          <a:effectLst/>
                          <a:latin typeface="Times New Roman" panose="02020603050405020304" pitchFamily="18" charset="0"/>
                        </a:rPr>
                        <a:t>Low Latency White Paper</a:t>
                      </a:r>
                    </a:p>
                  </a:txBody>
                  <a:tcPr marL="3800" marR="3800" marT="3800" marB="0">
                    <a:lnL>
                      <a:noFill/>
                    </a:lnL>
                    <a:lnR>
                      <a:noFill/>
                    </a:lnR>
                    <a:lnT>
                      <a:noFill/>
                    </a:lnT>
                    <a:lnB>
                      <a:noFill/>
                    </a:lnB>
                  </a:tcPr>
                </a:tc>
                <a:tc>
                  <a:txBody>
                    <a:bodyPr/>
                    <a:lstStyle/>
                    <a:p>
                      <a:pPr algn="l" fontAlgn="b"/>
                      <a:r>
                        <a:rPr lang="en-US" sz="1200" b="0" i="0" u="none" strike="noStrike">
                          <a:solidFill>
                            <a:srgbClr val="000000"/>
                          </a:solidFill>
                          <a:effectLst/>
                          <a:latin typeface="Times New Roman" panose="02020603050405020304" pitchFamily="18" charset="0"/>
                        </a:rPr>
                        <a:t>Holland</a:t>
                      </a:r>
                    </a:p>
                  </a:txBody>
                  <a:tcPr marL="3800" marR="3800" marT="3800" marB="0" anchor="b">
                    <a:lnL>
                      <a:noFill/>
                    </a:lnL>
                    <a:lnR>
                      <a:noFill/>
                    </a:lnR>
                    <a:lnT>
                      <a:noFill/>
                    </a:lnT>
                    <a:lnB>
                      <a:noFill/>
                    </a:lnB>
                  </a:tcPr>
                </a:tc>
                <a:tc>
                  <a:txBody>
                    <a:bodyPr/>
                    <a:lstStyle/>
                    <a:p>
                      <a:pPr algn="r" fontAlgn="b"/>
                      <a:r>
                        <a:rPr lang="en-US" sz="1200" b="0" i="0" u="none" strike="noStrike">
                          <a:solidFill>
                            <a:srgbClr val="000000"/>
                          </a:solidFill>
                          <a:effectLst/>
                          <a:latin typeface="Times New Roman" panose="02020603050405020304" pitchFamily="18" charset="0"/>
                        </a:rPr>
                        <a:t>30</a:t>
                      </a:r>
                    </a:p>
                  </a:txBody>
                  <a:tcPr marL="3800" marR="3800" marT="3800" marB="0" anchor="b">
                    <a:lnL>
                      <a:noFill/>
                    </a:lnL>
                    <a:lnR>
                      <a:noFill/>
                    </a:lnR>
                    <a:lnT>
                      <a:noFill/>
                    </a:lnT>
                    <a:lnB>
                      <a:noFill/>
                    </a:lnB>
                  </a:tcPr>
                </a:tc>
                <a:tc>
                  <a:txBody>
                    <a:bodyPr/>
                    <a:lstStyle/>
                    <a:p>
                      <a:pPr algn="r" fontAlgn="b"/>
                      <a:r>
                        <a:rPr lang="en-US" sz="1200" b="0" i="0" u="none" strike="noStrike">
                          <a:solidFill>
                            <a:srgbClr val="000000"/>
                          </a:solidFill>
                          <a:effectLst/>
                          <a:latin typeface="Times New Roman1"/>
                        </a:rPr>
                        <a:t>4:00 PM</a:t>
                      </a:r>
                    </a:p>
                  </a:txBody>
                  <a:tcPr marL="3800" marR="3800" marT="3800"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3800" marR="3800" marT="3800" marB="0" anchor="b">
                    <a:lnL>
                      <a:noFill/>
                    </a:lnL>
                    <a:lnR>
                      <a:noFill/>
                    </a:lnR>
                    <a:lnT>
                      <a:noFill/>
                    </a:lnT>
                    <a:lnB>
                      <a:noFill/>
                    </a:lnB>
                  </a:tcPr>
                </a:tc>
                <a:extLst>
                  <a:ext uri="{0D108BD9-81ED-4DB2-BD59-A6C34878D82A}">
                    <a16:rowId xmlns:a16="http://schemas.microsoft.com/office/drawing/2014/main" val="1636253962"/>
                  </a:ext>
                </a:extLst>
              </a:tr>
              <a:tr h="372537">
                <a:tc>
                  <a:txBody>
                    <a:bodyPr/>
                    <a:lstStyle/>
                    <a:p>
                      <a:pPr algn="ctr" fontAlgn="t"/>
                      <a:r>
                        <a:rPr lang="en-US" sz="1100" b="0" i="0" u="none" strike="noStrike">
                          <a:solidFill>
                            <a:srgbClr val="000000"/>
                          </a:solidFill>
                          <a:effectLst/>
                          <a:latin typeface="Times New Roman1"/>
                        </a:rPr>
                        <a:t>2.3</a:t>
                      </a:r>
                    </a:p>
                  </a:txBody>
                  <a:tcPr marL="3800" marR="3800" marT="3800" marB="0">
                    <a:lnL>
                      <a:noFill/>
                    </a:lnL>
                    <a:lnR>
                      <a:noFill/>
                    </a:lnR>
                    <a:lnT>
                      <a:noFill/>
                    </a:lnT>
                    <a:lnB>
                      <a:noFill/>
                    </a:lnB>
                  </a:tcPr>
                </a:tc>
                <a:tc>
                  <a:txBody>
                    <a:bodyPr/>
                    <a:lstStyle/>
                    <a:p>
                      <a:pPr algn="l" fontAlgn="t"/>
                      <a:r>
                        <a:rPr lang="en-US" sz="1200" b="0" i="0" u="none" strike="noStrike" dirty="0">
                          <a:solidFill>
                            <a:srgbClr val="000000"/>
                          </a:solidFill>
                          <a:effectLst/>
                          <a:latin typeface="Times New Roman" panose="02020603050405020304" pitchFamily="18" charset="0"/>
                        </a:rPr>
                        <a:t>Network Enablers for Seamless HMD-based VR (Virtual Reality)’ </a:t>
                      </a:r>
                    </a:p>
                  </a:txBody>
                  <a:tcPr marL="3800" marR="3800" marT="3800" marB="0">
                    <a:lnL>
                      <a:noFill/>
                    </a:lnL>
                    <a:lnR>
                      <a:noFill/>
                    </a:lnR>
                    <a:lnT>
                      <a:noFill/>
                    </a:lnT>
                    <a:lnB>
                      <a:noFill/>
                    </a:lnB>
                  </a:tcPr>
                </a:tc>
                <a:tc>
                  <a:txBody>
                    <a:bodyPr/>
                    <a:lstStyle/>
                    <a:p>
                      <a:pPr algn="l" fontAlgn="b"/>
                      <a:r>
                        <a:rPr lang="en-US" sz="1200" b="0" i="0" u="none" strike="noStrike">
                          <a:solidFill>
                            <a:srgbClr val="000000"/>
                          </a:solidFill>
                          <a:effectLst/>
                          <a:latin typeface="Times New Roman" panose="02020603050405020304" pitchFamily="18" charset="0"/>
                        </a:rPr>
                        <a:t>Godfrey / Seo</a:t>
                      </a:r>
                    </a:p>
                  </a:txBody>
                  <a:tcPr marL="3800" marR="3800" marT="3800" marB="0" anchor="b">
                    <a:lnL>
                      <a:noFill/>
                    </a:lnL>
                    <a:lnR>
                      <a:noFill/>
                    </a:lnR>
                    <a:lnT>
                      <a:noFill/>
                    </a:lnT>
                    <a:lnB>
                      <a:noFill/>
                    </a:lnB>
                  </a:tcPr>
                </a:tc>
                <a:tc>
                  <a:txBody>
                    <a:bodyPr/>
                    <a:lstStyle/>
                    <a:p>
                      <a:pPr algn="r" fontAlgn="b"/>
                      <a:r>
                        <a:rPr lang="en-US" sz="1200" b="0" i="0" u="none" strike="noStrike">
                          <a:solidFill>
                            <a:srgbClr val="000000"/>
                          </a:solidFill>
                          <a:effectLst/>
                          <a:latin typeface="Times New Roman" panose="02020603050405020304" pitchFamily="18" charset="0"/>
                        </a:rPr>
                        <a:t>30</a:t>
                      </a:r>
                    </a:p>
                  </a:txBody>
                  <a:tcPr marL="3800" marR="3800" marT="3800" marB="0" anchor="b">
                    <a:lnL>
                      <a:noFill/>
                    </a:lnL>
                    <a:lnR>
                      <a:noFill/>
                    </a:lnR>
                    <a:lnT>
                      <a:noFill/>
                    </a:lnT>
                    <a:lnB>
                      <a:noFill/>
                    </a:lnB>
                  </a:tcPr>
                </a:tc>
                <a:tc>
                  <a:txBody>
                    <a:bodyPr/>
                    <a:lstStyle/>
                    <a:p>
                      <a:pPr algn="r" fontAlgn="b"/>
                      <a:r>
                        <a:rPr lang="en-US" sz="1200" b="0" i="0" u="none" strike="noStrike">
                          <a:solidFill>
                            <a:srgbClr val="000000"/>
                          </a:solidFill>
                          <a:effectLst/>
                          <a:latin typeface="Times New Roman1"/>
                        </a:rPr>
                        <a:t>4:30 PM</a:t>
                      </a:r>
                    </a:p>
                  </a:txBody>
                  <a:tcPr marL="3800" marR="3800" marT="3800"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3800" marR="3800" marT="3800" marB="0" anchor="b">
                    <a:lnL>
                      <a:noFill/>
                    </a:lnL>
                    <a:lnR>
                      <a:noFill/>
                    </a:lnR>
                    <a:lnT>
                      <a:noFill/>
                    </a:lnT>
                    <a:lnB>
                      <a:noFill/>
                    </a:lnB>
                  </a:tcPr>
                </a:tc>
                <a:extLst>
                  <a:ext uri="{0D108BD9-81ED-4DB2-BD59-A6C34878D82A}">
                    <a16:rowId xmlns:a16="http://schemas.microsoft.com/office/drawing/2014/main" val="2261608387"/>
                  </a:ext>
                </a:extLst>
              </a:tr>
              <a:tr h="193381">
                <a:tc>
                  <a:txBody>
                    <a:bodyPr/>
                    <a:lstStyle/>
                    <a:p>
                      <a:pPr algn="ctr" fontAlgn="t"/>
                      <a:r>
                        <a:rPr lang="en-US" sz="1100" b="0" i="0" u="none" strike="noStrike">
                          <a:solidFill>
                            <a:srgbClr val="000000"/>
                          </a:solidFill>
                          <a:effectLst/>
                          <a:latin typeface="Times New Roman1"/>
                        </a:rPr>
                        <a:t>2.4</a:t>
                      </a:r>
                    </a:p>
                  </a:txBody>
                  <a:tcPr marL="3800" marR="3800" marT="3800" marB="0">
                    <a:lnL>
                      <a:noFill/>
                    </a:lnL>
                    <a:lnR>
                      <a:noFill/>
                    </a:lnR>
                    <a:lnT>
                      <a:noFill/>
                    </a:lnT>
                    <a:lnB>
                      <a:noFill/>
                    </a:lnB>
                  </a:tcPr>
                </a:tc>
                <a:tc>
                  <a:txBody>
                    <a:bodyPr/>
                    <a:lstStyle/>
                    <a:p>
                      <a:pPr algn="l" fontAlgn="t"/>
                      <a:r>
                        <a:rPr lang="en-US" sz="1200" b="0" i="0" u="none" strike="noStrike">
                          <a:solidFill>
                            <a:srgbClr val="000000"/>
                          </a:solidFill>
                          <a:effectLst/>
                          <a:latin typeface="Times New Roman" panose="02020603050405020304" pitchFamily="18" charset="0"/>
                        </a:rPr>
                        <a:t>"IEEE 802 Solutions for Vertical Applications" White Paper</a:t>
                      </a:r>
                    </a:p>
                  </a:txBody>
                  <a:tcPr marL="3800" marR="3800" marT="3800" marB="0">
                    <a:lnL>
                      <a:noFill/>
                    </a:lnL>
                    <a:lnR>
                      <a:noFill/>
                    </a:lnR>
                    <a:lnT>
                      <a:noFill/>
                    </a:lnT>
                    <a:lnB>
                      <a:noFill/>
                    </a:lnB>
                  </a:tcPr>
                </a:tc>
                <a:tc>
                  <a:txBody>
                    <a:bodyPr/>
                    <a:lstStyle/>
                    <a:p>
                      <a:pPr algn="l" fontAlgn="b"/>
                      <a:r>
                        <a:rPr lang="en-US" sz="1200" b="0" i="0" u="none" strike="noStrike">
                          <a:solidFill>
                            <a:srgbClr val="000000"/>
                          </a:solidFill>
                          <a:effectLst/>
                          <a:latin typeface="Times New Roman" panose="02020603050405020304" pitchFamily="18" charset="0"/>
                        </a:rPr>
                        <a:t>Godfrey</a:t>
                      </a:r>
                    </a:p>
                  </a:txBody>
                  <a:tcPr marL="3800" marR="3800" marT="3800" marB="0" anchor="b">
                    <a:lnL>
                      <a:noFill/>
                    </a:lnL>
                    <a:lnR>
                      <a:noFill/>
                    </a:lnR>
                    <a:lnT>
                      <a:noFill/>
                    </a:lnT>
                    <a:lnB>
                      <a:noFill/>
                    </a:lnB>
                  </a:tcPr>
                </a:tc>
                <a:tc>
                  <a:txBody>
                    <a:bodyPr/>
                    <a:lstStyle/>
                    <a:p>
                      <a:pPr algn="r" fontAlgn="b"/>
                      <a:r>
                        <a:rPr lang="en-US" sz="1200" b="0" i="0" u="none" strike="noStrike">
                          <a:solidFill>
                            <a:srgbClr val="000000"/>
                          </a:solidFill>
                          <a:effectLst/>
                          <a:latin typeface="Times New Roman" panose="02020603050405020304" pitchFamily="18" charset="0"/>
                        </a:rPr>
                        <a:t>20</a:t>
                      </a:r>
                    </a:p>
                  </a:txBody>
                  <a:tcPr marL="3800" marR="3800" marT="3800" marB="0" anchor="b">
                    <a:lnL>
                      <a:noFill/>
                    </a:lnL>
                    <a:lnR>
                      <a:noFill/>
                    </a:lnR>
                    <a:lnT>
                      <a:noFill/>
                    </a:lnT>
                    <a:lnB>
                      <a:noFill/>
                    </a:lnB>
                  </a:tcPr>
                </a:tc>
                <a:tc>
                  <a:txBody>
                    <a:bodyPr/>
                    <a:lstStyle/>
                    <a:p>
                      <a:pPr algn="r" fontAlgn="b"/>
                      <a:r>
                        <a:rPr lang="en-US" sz="1200" b="0" i="0" u="none" strike="noStrike">
                          <a:solidFill>
                            <a:srgbClr val="000000"/>
                          </a:solidFill>
                          <a:effectLst/>
                          <a:latin typeface="Times New Roman1"/>
                        </a:rPr>
                        <a:t>5:00 PM</a:t>
                      </a:r>
                    </a:p>
                  </a:txBody>
                  <a:tcPr marL="3800" marR="3800" marT="3800"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3800" marR="3800" marT="3800" marB="0" anchor="b">
                    <a:lnL>
                      <a:noFill/>
                    </a:lnL>
                    <a:lnR>
                      <a:noFill/>
                    </a:lnR>
                    <a:lnT>
                      <a:noFill/>
                    </a:lnT>
                    <a:lnB>
                      <a:noFill/>
                    </a:lnB>
                  </a:tcPr>
                </a:tc>
                <a:extLst>
                  <a:ext uri="{0D108BD9-81ED-4DB2-BD59-A6C34878D82A}">
                    <a16:rowId xmlns:a16="http://schemas.microsoft.com/office/drawing/2014/main" val="3421608512"/>
                  </a:ext>
                </a:extLst>
              </a:tr>
              <a:tr h="372537">
                <a:tc>
                  <a:txBody>
                    <a:bodyPr/>
                    <a:lstStyle/>
                    <a:p>
                      <a:pPr algn="ctr" fontAlgn="t"/>
                      <a:r>
                        <a:rPr lang="en-US" sz="1100" b="0" i="0" u="none" strike="noStrike">
                          <a:solidFill>
                            <a:srgbClr val="000000"/>
                          </a:solidFill>
                          <a:effectLst/>
                          <a:latin typeface="Times New Roman1"/>
                        </a:rPr>
                        <a:t>2.5</a:t>
                      </a:r>
                    </a:p>
                  </a:txBody>
                  <a:tcPr marL="3800" marR="3800" marT="3800" marB="0">
                    <a:lnL>
                      <a:noFill/>
                    </a:lnL>
                    <a:lnR>
                      <a:noFill/>
                    </a:lnR>
                    <a:lnT>
                      <a:noFill/>
                    </a:lnT>
                    <a:lnB>
                      <a:noFill/>
                    </a:lnB>
                  </a:tcPr>
                </a:tc>
                <a:tc>
                  <a:txBody>
                    <a:bodyPr/>
                    <a:lstStyle/>
                    <a:p>
                      <a:pPr algn="l" fontAlgn="t"/>
                      <a:r>
                        <a:rPr lang="en-US" sz="1200" b="0" i="0" u="none" strike="noStrike">
                          <a:solidFill>
                            <a:srgbClr val="000000"/>
                          </a:solidFill>
                          <a:effectLst/>
                          <a:latin typeface="Times New Roman" panose="02020603050405020304" pitchFamily="18" charset="0"/>
                        </a:rPr>
                        <a:t>Whitepaper/document for application-specific use cases of Sub 1GHz standards 802.15.4g and 802.11ah</a:t>
                      </a:r>
                    </a:p>
                  </a:txBody>
                  <a:tcPr marL="3800" marR="3800" marT="3800" marB="0">
                    <a:lnL>
                      <a:noFill/>
                    </a:lnL>
                    <a:lnR>
                      <a:noFill/>
                    </a:lnR>
                    <a:lnT>
                      <a:noFill/>
                    </a:lnT>
                    <a:lnB>
                      <a:noFill/>
                    </a:lnB>
                  </a:tcPr>
                </a:tc>
                <a:tc>
                  <a:txBody>
                    <a:bodyPr/>
                    <a:lstStyle/>
                    <a:p>
                      <a:pPr algn="l" fontAlgn="b"/>
                      <a:r>
                        <a:rPr lang="en-US" sz="1200" b="0" i="0" u="none" strike="noStrike">
                          <a:solidFill>
                            <a:srgbClr val="000000"/>
                          </a:solidFill>
                          <a:effectLst/>
                          <a:latin typeface="Times New Roman" panose="02020603050405020304" pitchFamily="18" charset="0"/>
                        </a:rPr>
                        <a:t>Godfrey/Rolfe</a:t>
                      </a:r>
                    </a:p>
                  </a:txBody>
                  <a:tcPr marL="3800" marR="3800" marT="3800" marB="0" anchor="b">
                    <a:lnL>
                      <a:noFill/>
                    </a:lnL>
                    <a:lnR>
                      <a:noFill/>
                    </a:lnR>
                    <a:lnT>
                      <a:noFill/>
                    </a:lnT>
                    <a:lnB>
                      <a:noFill/>
                    </a:lnB>
                  </a:tcPr>
                </a:tc>
                <a:tc>
                  <a:txBody>
                    <a:bodyPr/>
                    <a:lstStyle/>
                    <a:p>
                      <a:pPr algn="r" fontAlgn="b"/>
                      <a:r>
                        <a:rPr lang="en-US" sz="1200" b="0" i="0" u="none" strike="noStrike">
                          <a:solidFill>
                            <a:srgbClr val="000000"/>
                          </a:solidFill>
                          <a:effectLst/>
                          <a:latin typeface="Times New Roman" panose="02020603050405020304" pitchFamily="18" charset="0"/>
                        </a:rPr>
                        <a:t>15</a:t>
                      </a:r>
                    </a:p>
                  </a:txBody>
                  <a:tcPr marL="3800" marR="3800" marT="3800" marB="0" anchor="b">
                    <a:lnL>
                      <a:noFill/>
                    </a:lnL>
                    <a:lnR>
                      <a:noFill/>
                    </a:lnR>
                    <a:lnT>
                      <a:noFill/>
                    </a:lnT>
                    <a:lnB>
                      <a:noFill/>
                    </a:lnB>
                  </a:tcPr>
                </a:tc>
                <a:tc>
                  <a:txBody>
                    <a:bodyPr/>
                    <a:lstStyle/>
                    <a:p>
                      <a:pPr algn="r" fontAlgn="b"/>
                      <a:r>
                        <a:rPr lang="en-US" sz="1200" b="0" i="0" u="none" strike="noStrike">
                          <a:solidFill>
                            <a:srgbClr val="000000"/>
                          </a:solidFill>
                          <a:effectLst/>
                          <a:latin typeface="Times New Roman1"/>
                        </a:rPr>
                        <a:t>5:20 PM</a:t>
                      </a:r>
                    </a:p>
                  </a:txBody>
                  <a:tcPr marL="3800" marR="3800" marT="3800"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3800" marR="3800" marT="3800" marB="0" anchor="b">
                    <a:lnL>
                      <a:noFill/>
                    </a:lnL>
                    <a:lnR>
                      <a:noFill/>
                    </a:lnR>
                    <a:lnT>
                      <a:noFill/>
                    </a:lnT>
                    <a:lnB>
                      <a:noFill/>
                    </a:lnB>
                  </a:tcPr>
                </a:tc>
                <a:extLst>
                  <a:ext uri="{0D108BD9-81ED-4DB2-BD59-A6C34878D82A}">
                    <a16:rowId xmlns:a16="http://schemas.microsoft.com/office/drawing/2014/main" val="909094426"/>
                  </a:ext>
                </a:extLst>
              </a:tr>
              <a:tr h="193381">
                <a:tc>
                  <a:txBody>
                    <a:bodyPr/>
                    <a:lstStyle/>
                    <a:p>
                      <a:pPr algn="ctr" fontAlgn="t"/>
                      <a:r>
                        <a:rPr lang="en-US" sz="1100" b="0" i="0" u="none" strike="noStrike">
                          <a:solidFill>
                            <a:srgbClr val="000000"/>
                          </a:solidFill>
                          <a:effectLst/>
                          <a:latin typeface="Times New Roman1"/>
                        </a:rPr>
                        <a:t>2.6</a:t>
                      </a:r>
                    </a:p>
                  </a:txBody>
                  <a:tcPr marL="3800" marR="3800" marT="3800" marB="0">
                    <a:lnL>
                      <a:noFill/>
                    </a:lnL>
                    <a:lnR>
                      <a:noFill/>
                    </a:lnR>
                    <a:lnT>
                      <a:noFill/>
                    </a:lnT>
                    <a:lnB>
                      <a:noFill/>
                    </a:lnB>
                  </a:tcPr>
                </a:tc>
                <a:tc>
                  <a:txBody>
                    <a:bodyPr/>
                    <a:lstStyle/>
                    <a:p>
                      <a:pPr algn="l" fontAlgn="b"/>
                      <a:r>
                        <a:rPr lang="en-US" sz="1200" b="0" i="0" u="none" strike="noStrike">
                          <a:solidFill>
                            <a:srgbClr val="000000"/>
                          </a:solidFill>
                          <a:effectLst/>
                          <a:latin typeface="Times New Roman" panose="02020603050405020304" pitchFamily="18" charset="0"/>
                        </a:rPr>
                        <a:t>802.24 New Action Items, New Activities, AOB</a:t>
                      </a:r>
                    </a:p>
                  </a:txBody>
                  <a:tcPr marL="3800" marR="3800" marT="3800" marB="0" anchor="b">
                    <a:lnL>
                      <a:noFill/>
                    </a:lnL>
                    <a:lnR>
                      <a:noFill/>
                    </a:lnR>
                    <a:lnT>
                      <a:noFill/>
                    </a:lnT>
                    <a:lnB>
                      <a:noFill/>
                    </a:lnB>
                  </a:tcPr>
                </a:tc>
                <a:tc>
                  <a:txBody>
                    <a:bodyPr/>
                    <a:lstStyle/>
                    <a:p>
                      <a:pPr algn="l" fontAlgn="b"/>
                      <a:r>
                        <a:rPr lang="en-US" sz="1200" b="0" i="0" u="none" strike="noStrike">
                          <a:solidFill>
                            <a:srgbClr val="000000"/>
                          </a:solidFill>
                          <a:effectLst/>
                          <a:latin typeface="Times New Roman" panose="02020603050405020304" pitchFamily="18" charset="0"/>
                        </a:rPr>
                        <a:t>Godfrey</a:t>
                      </a:r>
                    </a:p>
                  </a:txBody>
                  <a:tcPr marL="3800" marR="3800" marT="3800" marB="0" anchor="b">
                    <a:lnL>
                      <a:noFill/>
                    </a:lnL>
                    <a:lnR>
                      <a:noFill/>
                    </a:lnR>
                    <a:lnT>
                      <a:noFill/>
                    </a:lnT>
                    <a:lnB>
                      <a:noFill/>
                    </a:lnB>
                  </a:tcPr>
                </a:tc>
                <a:tc>
                  <a:txBody>
                    <a:bodyPr/>
                    <a:lstStyle/>
                    <a:p>
                      <a:pPr algn="r" fontAlgn="b"/>
                      <a:r>
                        <a:rPr lang="en-US" sz="1200" b="0" i="0" u="none" strike="noStrike">
                          <a:solidFill>
                            <a:srgbClr val="000000"/>
                          </a:solidFill>
                          <a:effectLst/>
                          <a:latin typeface="Times New Roman" panose="02020603050405020304" pitchFamily="18" charset="0"/>
                        </a:rPr>
                        <a:t>15</a:t>
                      </a:r>
                    </a:p>
                  </a:txBody>
                  <a:tcPr marL="3800" marR="3800" marT="3800" marB="0" anchor="b">
                    <a:lnL>
                      <a:noFill/>
                    </a:lnL>
                    <a:lnR>
                      <a:noFill/>
                    </a:lnR>
                    <a:lnT>
                      <a:noFill/>
                    </a:lnT>
                    <a:lnB>
                      <a:noFill/>
                    </a:lnB>
                  </a:tcPr>
                </a:tc>
                <a:tc>
                  <a:txBody>
                    <a:bodyPr/>
                    <a:lstStyle/>
                    <a:p>
                      <a:pPr algn="r" fontAlgn="b"/>
                      <a:r>
                        <a:rPr lang="en-US" sz="1200" b="0" i="0" u="none" strike="noStrike">
                          <a:solidFill>
                            <a:srgbClr val="000000"/>
                          </a:solidFill>
                          <a:effectLst/>
                          <a:latin typeface="Times New Roman1"/>
                        </a:rPr>
                        <a:t>5:35 PM</a:t>
                      </a:r>
                    </a:p>
                  </a:txBody>
                  <a:tcPr marL="3800" marR="3800" marT="3800"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3800" marR="3800" marT="3800" marB="0" anchor="b">
                    <a:lnL>
                      <a:noFill/>
                    </a:lnL>
                    <a:lnR>
                      <a:noFill/>
                    </a:lnR>
                    <a:lnT>
                      <a:noFill/>
                    </a:lnT>
                    <a:lnB>
                      <a:noFill/>
                    </a:lnB>
                  </a:tcPr>
                </a:tc>
                <a:extLst>
                  <a:ext uri="{0D108BD9-81ED-4DB2-BD59-A6C34878D82A}">
                    <a16:rowId xmlns:a16="http://schemas.microsoft.com/office/drawing/2014/main" val="2396734217"/>
                  </a:ext>
                </a:extLst>
              </a:tr>
              <a:tr h="193381">
                <a:tc>
                  <a:txBody>
                    <a:bodyPr/>
                    <a:lstStyle/>
                    <a:p>
                      <a:pPr algn="ctr" fontAlgn="t"/>
                      <a:r>
                        <a:rPr lang="en-US" sz="1100" b="0" i="0" u="none" strike="noStrike">
                          <a:solidFill>
                            <a:srgbClr val="000000"/>
                          </a:solidFill>
                          <a:effectLst/>
                          <a:latin typeface="Times New Roman1"/>
                        </a:rPr>
                        <a:t>2.7</a:t>
                      </a:r>
                    </a:p>
                  </a:txBody>
                  <a:tcPr marL="3800" marR="3800" marT="3800" marB="0">
                    <a:lnL>
                      <a:noFill/>
                    </a:lnL>
                    <a:lnR>
                      <a:noFill/>
                    </a:lnR>
                    <a:lnT>
                      <a:noFill/>
                    </a:lnT>
                    <a:lnB>
                      <a:noFill/>
                    </a:lnB>
                  </a:tcPr>
                </a:tc>
                <a:tc>
                  <a:txBody>
                    <a:bodyPr/>
                    <a:lstStyle/>
                    <a:p>
                      <a:pPr algn="l" fontAlgn="b"/>
                      <a:r>
                        <a:rPr lang="en-US" sz="1200" b="0" i="0" u="none" strike="noStrike">
                          <a:solidFill>
                            <a:srgbClr val="000000"/>
                          </a:solidFill>
                          <a:effectLst/>
                          <a:latin typeface="Times New Roman" panose="02020603050405020304" pitchFamily="18" charset="0"/>
                        </a:rPr>
                        <a:t>Recess</a:t>
                      </a:r>
                    </a:p>
                  </a:txBody>
                  <a:tcPr marL="3800" marR="3800" marT="3800" marB="0" anchor="b">
                    <a:lnL>
                      <a:noFill/>
                    </a:lnL>
                    <a:lnR>
                      <a:noFill/>
                    </a:lnR>
                    <a:lnT>
                      <a:noFill/>
                    </a:lnT>
                    <a:lnB>
                      <a:noFill/>
                    </a:lnB>
                  </a:tcPr>
                </a:tc>
                <a:tc>
                  <a:txBody>
                    <a:bodyPr/>
                    <a:lstStyle/>
                    <a:p>
                      <a:pPr algn="l" fontAlgn="b"/>
                      <a:r>
                        <a:rPr lang="en-US" sz="1200" b="0" i="0" u="none" strike="noStrike">
                          <a:solidFill>
                            <a:srgbClr val="000000"/>
                          </a:solidFill>
                          <a:effectLst/>
                          <a:latin typeface="Times New Roman" panose="02020603050405020304" pitchFamily="18" charset="0"/>
                        </a:rPr>
                        <a:t>Godfrey</a:t>
                      </a:r>
                    </a:p>
                  </a:txBody>
                  <a:tcPr marL="3800" marR="3800" marT="3800" marB="0" anchor="b">
                    <a:lnL>
                      <a:noFill/>
                    </a:lnL>
                    <a:lnR>
                      <a:noFill/>
                    </a:lnR>
                    <a:lnT>
                      <a:noFill/>
                    </a:lnT>
                    <a:lnB>
                      <a:noFill/>
                    </a:lnB>
                  </a:tcPr>
                </a:tc>
                <a:tc>
                  <a:txBody>
                    <a:bodyPr/>
                    <a:lstStyle/>
                    <a:p>
                      <a:pPr algn="r" fontAlgn="t"/>
                      <a:r>
                        <a:rPr lang="en-US" sz="1200" b="0" i="0" u="none" strike="noStrike">
                          <a:solidFill>
                            <a:srgbClr val="000000"/>
                          </a:solidFill>
                          <a:effectLst/>
                          <a:latin typeface="Times New Roman" panose="02020603050405020304" pitchFamily="18" charset="0"/>
                        </a:rPr>
                        <a:t>0</a:t>
                      </a:r>
                    </a:p>
                  </a:txBody>
                  <a:tcPr marL="3800" marR="3800" marT="3800" marB="0">
                    <a:lnL>
                      <a:noFill/>
                    </a:lnL>
                    <a:lnR>
                      <a:noFill/>
                    </a:lnR>
                    <a:lnT>
                      <a:noFill/>
                    </a:lnT>
                    <a:lnB>
                      <a:noFill/>
                    </a:lnB>
                  </a:tcPr>
                </a:tc>
                <a:tc>
                  <a:txBody>
                    <a:bodyPr/>
                    <a:lstStyle/>
                    <a:p>
                      <a:pPr algn="r" fontAlgn="b"/>
                      <a:r>
                        <a:rPr lang="en-US" sz="1200" b="0" i="0" u="none" strike="noStrike">
                          <a:solidFill>
                            <a:srgbClr val="000000"/>
                          </a:solidFill>
                          <a:effectLst/>
                          <a:latin typeface="Times New Roman1"/>
                        </a:rPr>
                        <a:t>5:50 PM</a:t>
                      </a:r>
                    </a:p>
                  </a:txBody>
                  <a:tcPr marL="3800" marR="3800" marT="3800"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3800" marR="3800" marT="3800" marB="0" anchor="b">
                    <a:lnL>
                      <a:noFill/>
                    </a:lnL>
                    <a:lnR>
                      <a:noFill/>
                    </a:lnR>
                    <a:lnT>
                      <a:noFill/>
                    </a:lnT>
                    <a:lnB>
                      <a:noFill/>
                    </a:lnB>
                  </a:tcPr>
                </a:tc>
                <a:extLst>
                  <a:ext uri="{0D108BD9-81ED-4DB2-BD59-A6C34878D82A}">
                    <a16:rowId xmlns:a16="http://schemas.microsoft.com/office/drawing/2014/main" val="2507290602"/>
                  </a:ext>
                </a:extLst>
              </a:tr>
              <a:tr h="193381">
                <a:tc>
                  <a:txBody>
                    <a:bodyPr/>
                    <a:lstStyle/>
                    <a:p>
                      <a:pPr algn="ctr" fontAlgn="t"/>
                      <a:endParaRPr lang="en-US" sz="1200" b="0" i="0" u="none" strike="noStrike">
                        <a:solidFill>
                          <a:srgbClr val="000000"/>
                        </a:solidFill>
                        <a:effectLst/>
                        <a:latin typeface="Calibri" panose="020F0502020204030204" pitchFamily="34" charset="0"/>
                      </a:endParaRPr>
                    </a:p>
                  </a:txBody>
                  <a:tcPr marL="3800" marR="3800" marT="3800" marB="0">
                    <a:lnL>
                      <a:noFill/>
                    </a:lnL>
                    <a:lnR>
                      <a:noFill/>
                    </a:lnR>
                    <a:lnT>
                      <a:noFill/>
                    </a:lnT>
                    <a:lnB>
                      <a:noFill/>
                    </a:lnB>
                  </a:tcPr>
                </a:tc>
                <a:tc>
                  <a:txBody>
                    <a:bodyPr/>
                    <a:lstStyle/>
                    <a:p>
                      <a:pPr algn="l" fontAlgn="t"/>
                      <a:endParaRPr lang="en-US" sz="1200" b="0" i="0" u="none" strike="noStrike">
                        <a:solidFill>
                          <a:srgbClr val="000000"/>
                        </a:solidFill>
                        <a:effectLst/>
                        <a:latin typeface="Times New Roman" panose="02020603050405020304" pitchFamily="18" charset="0"/>
                      </a:endParaRPr>
                    </a:p>
                  </a:txBody>
                  <a:tcPr marL="3800" marR="3800" marT="3800" marB="0">
                    <a:lnL>
                      <a:noFill/>
                    </a:lnL>
                    <a:lnR>
                      <a:noFill/>
                    </a:lnR>
                    <a:lnT>
                      <a:noFill/>
                    </a:lnT>
                    <a:lnB>
                      <a:noFill/>
                    </a:lnB>
                  </a:tcPr>
                </a:tc>
                <a:tc>
                  <a:txBody>
                    <a:bodyPr/>
                    <a:lstStyle/>
                    <a:p>
                      <a:pPr algn="l" fontAlgn="b"/>
                      <a:endParaRPr lang="en-US" sz="1200" b="0" i="0" u="none" strike="noStrike">
                        <a:solidFill>
                          <a:srgbClr val="000000"/>
                        </a:solidFill>
                        <a:effectLst/>
                        <a:latin typeface="Times New Roman" panose="02020603050405020304" pitchFamily="18" charset="0"/>
                      </a:endParaRPr>
                    </a:p>
                  </a:txBody>
                  <a:tcPr marL="3800" marR="3800" marT="3800" marB="0" anchor="b">
                    <a:lnL>
                      <a:noFill/>
                    </a:lnL>
                    <a:lnR>
                      <a:noFill/>
                    </a:lnR>
                    <a:lnT>
                      <a:noFill/>
                    </a:lnT>
                    <a:lnB>
                      <a:noFill/>
                    </a:lnB>
                  </a:tcPr>
                </a:tc>
                <a:tc>
                  <a:txBody>
                    <a:bodyPr/>
                    <a:lstStyle/>
                    <a:p>
                      <a:pPr algn="l" fontAlgn="b"/>
                      <a:endParaRPr lang="en-US" sz="1200" b="0" i="0" u="none" strike="noStrike">
                        <a:solidFill>
                          <a:srgbClr val="000000"/>
                        </a:solidFill>
                        <a:effectLst/>
                        <a:latin typeface="Times New Roman" panose="02020603050405020304" pitchFamily="18" charset="0"/>
                      </a:endParaRPr>
                    </a:p>
                  </a:txBody>
                  <a:tcPr marL="3800" marR="3800" marT="3800"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3800" marR="3800" marT="3800"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3800" marR="3800" marT="3800" marB="0" anchor="b">
                    <a:lnL>
                      <a:noFill/>
                    </a:lnL>
                    <a:lnR>
                      <a:noFill/>
                    </a:lnR>
                    <a:lnT>
                      <a:noFill/>
                    </a:lnT>
                    <a:lnB>
                      <a:noFill/>
                    </a:lnB>
                  </a:tcPr>
                </a:tc>
                <a:extLst>
                  <a:ext uri="{0D108BD9-81ED-4DB2-BD59-A6C34878D82A}">
                    <a16:rowId xmlns:a16="http://schemas.microsoft.com/office/drawing/2014/main" val="1996593323"/>
                  </a:ext>
                </a:extLst>
              </a:tr>
              <a:tr h="193381">
                <a:tc>
                  <a:txBody>
                    <a:bodyPr/>
                    <a:lstStyle/>
                    <a:p>
                      <a:pPr algn="ctr" fontAlgn="b"/>
                      <a:endParaRPr lang="en-US" sz="1200" b="0" i="0" u="none" strike="noStrike">
                        <a:solidFill>
                          <a:srgbClr val="000000"/>
                        </a:solidFill>
                        <a:effectLst/>
                        <a:latin typeface="Calibri" panose="020F0502020204030204" pitchFamily="34" charset="0"/>
                      </a:endParaRPr>
                    </a:p>
                  </a:txBody>
                  <a:tcPr marL="3800" marR="3800" marT="3800" marB="0" anchor="b">
                    <a:lnL>
                      <a:noFill/>
                    </a:lnL>
                    <a:lnR>
                      <a:noFill/>
                    </a:lnR>
                    <a:lnT>
                      <a:noFill/>
                    </a:lnT>
                    <a:lnB>
                      <a:noFill/>
                    </a:lnB>
                  </a:tcPr>
                </a:tc>
                <a:tc>
                  <a:txBody>
                    <a:bodyPr/>
                    <a:lstStyle/>
                    <a:p>
                      <a:pPr algn="l" fontAlgn="b"/>
                      <a:endParaRPr lang="en-US" sz="1200" b="0" i="0" u="none" strike="noStrike">
                        <a:solidFill>
                          <a:srgbClr val="000000"/>
                        </a:solidFill>
                        <a:effectLst/>
                        <a:latin typeface="Times New Roman" panose="02020603050405020304" pitchFamily="18" charset="0"/>
                      </a:endParaRPr>
                    </a:p>
                  </a:txBody>
                  <a:tcPr marL="3800" marR="3800" marT="3800" marB="0" anchor="b">
                    <a:lnL>
                      <a:noFill/>
                    </a:lnL>
                    <a:lnR>
                      <a:noFill/>
                    </a:lnR>
                    <a:lnT>
                      <a:noFill/>
                    </a:lnT>
                    <a:lnB>
                      <a:noFill/>
                    </a:lnB>
                  </a:tcPr>
                </a:tc>
                <a:tc>
                  <a:txBody>
                    <a:bodyPr/>
                    <a:lstStyle/>
                    <a:p>
                      <a:pPr algn="l" fontAlgn="b"/>
                      <a:endParaRPr lang="en-US" sz="1200" b="0" i="0" u="none" strike="noStrike">
                        <a:solidFill>
                          <a:srgbClr val="000000"/>
                        </a:solidFill>
                        <a:effectLst/>
                        <a:latin typeface="Times New Roman" panose="02020603050405020304" pitchFamily="18" charset="0"/>
                      </a:endParaRPr>
                    </a:p>
                  </a:txBody>
                  <a:tcPr marL="3800" marR="3800" marT="3800" marB="0" anchor="b">
                    <a:lnL>
                      <a:noFill/>
                    </a:lnL>
                    <a:lnR>
                      <a:noFill/>
                    </a:lnR>
                    <a:lnT>
                      <a:noFill/>
                    </a:lnT>
                    <a:lnB>
                      <a:noFill/>
                    </a:lnB>
                  </a:tcPr>
                </a:tc>
                <a:tc>
                  <a:txBody>
                    <a:bodyPr/>
                    <a:lstStyle/>
                    <a:p>
                      <a:pPr algn="l" fontAlgn="b"/>
                      <a:endParaRPr lang="en-US" sz="1200" b="0" i="0" u="none" strike="noStrike">
                        <a:solidFill>
                          <a:srgbClr val="000000"/>
                        </a:solidFill>
                        <a:effectLst/>
                        <a:latin typeface="Times New Roman" panose="02020603050405020304" pitchFamily="18" charset="0"/>
                      </a:endParaRPr>
                    </a:p>
                  </a:txBody>
                  <a:tcPr marL="3800" marR="3800" marT="3800"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3800" marR="3800" marT="3800" marB="0" anchor="b">
                    <a:lnL>
                      <a:noFill/>
                    </a:lnL>
                    <a:lnR>
                      <a:noFill/>
                    </a:lnR>
                    <a:lnT>
                      <a:noFill/>
                    </a:lnT>
                    <a:lnB>
                      <a:noFill/>
                    </a:lnB>
                  </a:tcPr>
                </a:tc>
                <a:tc>
                  <a:txBody>
                    <a:bodyPr/>
                    <a:lstStyle/>
                    <a:p>
                      <a:pPr algn="l" fontAlgn="b"/>
                      <a:endParaRPr lang="en-US" sz="1200" b="0" i="0" u="none" strike="noStrike" dirty="0">
                        <a:solidFill>
                          <a:srgbClr val="000000"/>
                        </a:solidFill>
                        <a:effectLst/>
                        <a:latin typeface="Calibri" panose="020F0502020204030204" pitchFamily="34" charset="0"/>
                      </a:endParaRPr>
                    </a:p>
                  </a:txBody>
                  <a:tcPr marL="3800" marR="3800" marT="3800" marB="0" anchor="b">
                    <a:lnL>
                      <a:noFill/>
                    </a:lnL>
                    <a:lnR>
                      <a:noFill/>
                    </a:lnR>
                    <a:lnT>
                      <a:noFill/>
                    </a:lnT>
                    <a:lnB>
                      <a:noFill/>
                    </a:lnB>
                  </a:tcPr>
                </a:tc>
                <a:extLst>
                  <a:ext uri="{0D108BD9-81ED-4DB2-BD59-A6C34878D82A}">
                    <a16:rowId xmlns:a16="http://schemas.microsoft.com/office/drawing/2014/main" val="3260306920"/>
                  </a:ext>
                </a:extLst>
              </a:tr>
            </a:tbl>
          </a:graphicData>
        </a:graphic>
      </p:graphicFrame>
    </p:spTree>
    <p:extLst>
      <p:ext uri="{BB962C8B-B14F-4D97-AF65-F5344CB8AC3E}">
        <p14:creationId xmlns:p14="http://schemas.microsoft.com/office/powerpoint/2010/main" val="11554155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6F93A480-2A61-46F4-BD24-F91A0A4F10D7}"/>
              </a:ext>
            </a:extLst>
          </p:cNvPr>
          <p:cNvSpPr>
            <a:spLocks noGrp="1" noChangeArrowheads="1"/>
          </p:cNvSpPr>
          <p:nvPr>
            <p:ph type="title"/>
          </p:nvPr>
        </p:nvSpPr>
        <p:spPr>
          <a:xfrm>
            <a:off x="1857632" y="527050"/>
            <a:ext cx="8458200" cy="609600"/>
          </a:xfrm>
        </p:spPr>
        <p:txBody>
          <a:bodyPr/>
          <a:lstStyle/>
          <a:p>
            <a:r>
              <a:rPr lang="en-US" altLang="en-US" sz="3200" u="sng" dirty="0"/>
              <a:t>Guidelines for IEEE-SA Meetings</a:t>
            </a:r>
          </a:p>
        </p:txBody>
      </p:sp>
      <p:sp>
        <p:nvSpPr>
          <p:cNvPr id="15363" name="Rectangle 3">
            <a:extLst>
              <a:ext uri="{FF2B5EF4-FFF2-40B4-BE49-F238E27FC236}">
                <a16:creationId xmlns:a16="http://schemas.microsoft.com/office/drawing/2014/main" id="{DD70F209-A088-463E-A33E-F570A44F0607}"/>
              </a:ext>
            </a:extLst>
          </p:cNvPr>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5364" name="Rectangle 4">
            <a:extLst>
              <a:ext uri="{FF2B5EF4-FFF2-40B4-BE49-F238E27FC236}">
                <a16:creationId xmlns:a16="http://schemas.microsoft.com/office/drawing/2014/main" id="{ED8F98C9-BE8B-40FD-8A71-CAC82411B306}"/>
              </a:ext>
            </a:extLst>
          </p:cNvPr>
          <p:cNvSpPr>
            <a:spLocks noChangeArrowheads="1"/>
          </p:cNvSpPr>
          <p:nvPr/>
        </p:nvSpPr>
        <p:spPr bwMode="auto">
          <a:xfrm>
            <a:off x="914400" y="1289050"/>
            <a:ext cx="10439400" cy="5186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pPr>
            <a:r>
              <a:rPr lang="en-US" altLang="en-US" sz="1600" b="1" dirty="0"/>
              <a:t>All IEEE-SA standards meetings shall be conducted in compliance with all applicable laws, including antitrust and competition laws.</a:t>
            </a:r>
          </a:p>
          <a:p>
            <a:pPr>
              <a:lnSpc>
                <a:spcPct val="80000"/>
              </a:lnSpc>
              <a:spcAft>
                <a:spcPct val="40000"/>
              </a:spcAft>
            </a:pPr>
            <a:r>
              <a:rPr lang="en-US" altLang="en-US" sz="1600" b="1" dirty="0"/>
              <a:t>Don’t discuss the interpretation, validity, or essentiality of patents/patent claims. </a:t>
            </a:r>
          </a:p>
          <a:p>
            <a:pPr>
              <a:lnSpc>
                <a:spcPct val="80000"/>
              </a:lnSpc>
              <a:spcAft>
                <a:spcPct val="40000"/>
              </a:spcAft>
            </a:pPr>
            <a:r>
              <a:rPr lang="en-US" altLang="en-US" sz="1600" b="1" dirty="0"/>
              <a:t>Don’t discuss specific license rates, terms, or conditions.</a:t>
            </a:r>
          </a:p>
          <a:p>
            <a:pPr lvl="1">
              <a:lnSpc>
                <a:spcPct val="80000"/>
              </a:lnSpc>
              <a:spcAft>
                <a:spcPct val="40000"/>
              </a:spcAft>
            </a:pPr>
            <a:r>
              <a:rPr lang="en-US" altLang="en-US" sz="1300" dirty="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300" dirty="0"/>
              <a:t>Technical considerations remain primary focus</a:t>
            </a:r>
            <a:endParaRPr lang="en-US" altLang="en-US" sz="1300" dirty="0"/>
          </a:p>
          <a:p>
            <a:pPr>
              <a:lnSpc>
                <a:spcPct val="80000"/>
              </a:lnSpc>
              <a:spcAft>
                <a:spcPct val="40000"/>
              </a:spcAft>
            </a:pPr>
            <a:r>
              <a:rPr lang="en-US" altLang="en-US" sz="1600" b="1" dirty="0"/>
              <a:t>Don’t discuss or engage in the fixing of product prices, allocation of customers, or division of sales markets.</a:t>
            </a:r>
          </a:p>
          <a:p>
            <a:pPr>
              <a:lnSpc>
                <a:spcPct val="80000"/>
              </a:lnSpc>
              <a:spcAft>
                <a:spcPct val="40000"/>
              </a:spcAft>
            </a:pPr>
            <a:r>
              <a:rPr lang="en-US" altLang="en-US" sz="1600" b="1" dirty="0"/>
              <a:t>Don’t discuss the status or substance of ongoing or threatened litigation.</a:t>
            </a:r>
          </a:p>
          <a:p>
            <a:pPr>
              <a:lnSpc>
                <a:spcPct val="80000"/>
              </a:lnSpc>
              <a:spcAft>
                <a:spcPct val="40000"/>
              </a:spcAft>
            </a:pPr>
            <a:r>
              <a:rPr lang="en-US" altLang="en-US" sz="1600" b="1" dirty="0"/>
              <a:t>Don’t be silent if inappropriate topics are discussed… do formally object.</a:t>
            </a:r>
          </a:p>
          <a:p>
            <a:pPr algn="ctr">
              <a:lnSpc>
                <a:spcPct val="80000"/>
              </a:lnSpc>
              <a:buFont typeface="Monotype Sorts" pitchFamily="2" charset="2"/>
              <a:buNone/>
            </a:pPr>
            <a:r>
              <a:rPr lang="en-US" altLang="en-US" sz="1000" b="1" dirty="0"/>
              <a:t>---------------------------------------------------------------   </a:t>
            </a:r>
          </a:p>
          <a:p>
            <a:pPr algn="ctr">
              <a:lnSpc>
                <a:spcPct val="80000"/>
              </a:lnSpc>
              <a:buFont typeface="Monotype Sorts" pitchFamily="2" charset="2"/>
              <a:buNone/>
            </a:pPr>
            <a:r>
              <a:rPr lang="en-US" altLang="en-US" sz="1200" b="1" dirty="0"/>
              <a:t>If you have questions, contact the IEEE-SA Standards Board Patent Committee Administrator at patcom@ieee.org or visit http://standards.ieee.org/about/sasb/patcom/index.html </a:t>
            </a:r>
            <a:br>
              <a:rPr lang="en-US" altLang="en-US" sz="1200" b="1" dirty="0"/>
            </a:br>
            <a:endParaRPr lang="en-US" altLang="en-US" sz="1200" b="1" dirty="0"/>
          </a:p>
          <a:p>
            <a:pPr algn="ctr">
              <a:lnSpc>
                <a:spcPct val="80000"/>
              </a:lnSpc>
              <a:buFont typeface="Monotype Sorts" pitchFamily="2" charset="2"/>
              <a:buNone/>
            </a:pPr>
            <a:r>
              <a:rPr lang="en-US" altLang="en-US" sz="1200" b="1" dirty="0"/>
              <a:t>See </a:t>
            </a:r>
            <a:r>
              <a:rPr lang="en-US" altLang="en-US" sz="1200" b="1" i="1" dirty="0"/>
              <a:t>IEEE-SA Standards Board Operations Manual</a:t>
            </a:r>
            <a:r>
              <a:rPr lang="en-US" altLang="en-US" sz="1200" b="1" dirty="0"/>
              <a:t>, clause 5.3.10 and </a:t>
            </a:r>
            <a:r>
              <a:rPr lang="en-GB" altLang="en-US" sz="1200" b="1" dirty="0"/>
              <a:t>“Promoting Competition and Innovation: What You Need to Know about the IEEE Standards Association's Antitrust and Competition Policy”</a:t>
            </a:r>
            <a:r>
              <a:rPr lang="en-US" altLang="en-US" sz="1200" b="1" dirty="0"/>
              <a:t> for more details.</a:t>
            </a:r>
          </a:p>
          <a:p>
            <a:pPr algn="ctr">
              <a:lnSpc>
                <a:spcPct val="80000"/>
              </a:lnSpc>
              <a:buFont typeface="Monotype Sorts" pitchFamily="2" charset="2"/>
              <a:buNone/>
            </a:pPr>
            <a:endParaRPr lang="en-US" altLang="en-US" sz="1200" b="1" dirty="0"/>
          </a:p>
          <a:p>
            <a:pPr algn="ctr">
              <a:lnSpc>
                <a:spcPct val="80000"/>
              </a:lnSpc>
              <a:buFont typeface="Monotype Sorts" pitchFamily="2" charset="2"/>
              <a:buNone/>
            </a:pPr>
            <a:r>
              <a:rPr lang="en-US" altLang="en-US" sz="1200" b="1" dirty="0"/>
              <a:t>This slide set is available </a:t>
            </a:r>
            <a:br>
              <a:rPr lang="en-US" altLang="en-US" sz="1200" b="1" dirty="0"/>
            </a:br>
            <a:r>
              <a:rPr lang="en-US" altLang="en-US" sz="1200" b="1" dirty="0"/>
              <a:t>at https://development.standards.ieee.org/myproject/Public/mytools/mob/preparslides.ppt</a:t>
            </a:r>
          </a:p>
        </p:txBody>
      </p:sp>
      <p:sp>
        <p:nvSpPr>
          <p:cNvPr id="5" name="Text Box 2">
            <a:extLst>
              <a:ext uri="{FF2B5EF4-FFF2-40B4-BE49-F238E27FC236}">
                <a16:creationId xmlns:a16="http://schemas.microsoft.com/office/drawing/2014/main" id="{393A7522-E90A-4EC2-98FF-C738C6211D64}"/>
              </a:ext>
            </a:extLst>
          </p:cNvPr>
          <p:cNvSpPr txBox="1">
            <a:spLocks noChangeArrowheads="1"/>
          </p:cNvSpPr>
          <p:nvPr/>
        </p:nvSpPr>
        <p:spPr bwMode="auto">
          <a:xfrm>
            <a:off x="7667628" y="6475416"/>
            <a:ext cx="2398713"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b="1">
                <a:solidFill>
                  <a:schemeClr val="tx1"/>
                </a:solidFill>
                <a:latin typeface="Times New Roman" panose="02020603050405020304" pitchFamily="18" charset="0"/>
              </a:defRPr>
            </a:lvl1pPr>
            <a:lvl2pPr marL="742950" indent="-28575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chemeClr val="tx1"/>
                </a:solidFill>
                <a:latin typeface="Times New Roman" panose="02020603050405020304" pitchFamily="18" charset="0"/>
              </a:defRPr>
            </a:lvl2pPr>
            <a:lvl3pPr marL="11430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Times New Roman" panose="02020603050405020304" pitchFamily="18" charset="0"/>
              </a:defRPr>
            </a:lvl3pPr>
            <a:lvl4pPr marL="16002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4pPr>
            <a:lvl5pPr marL="20574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9pPr>
          </a:lstStyle>
          <a:p>
            <a:pPr algn="r">
              <a:spcBef>
                <a:spcPct val="0"/>
              </a:spcBef>
              <a:buFontTx/>
              <a:buNone/>
            </a:pPr>
            <a:r>
              <a:rPr lang="en-US" altLang="en-US" sz="1200" b="0">
                <a:solidFill>
                  <a:srgbClr val="000000"/>
                </a:solidFill>
                <a:ea typeface="MS Gothic" panose="020B0609070205080204" pitchFamily="49" charset="-128"/>
              </a:rPr>
              <a:t>IEEE 802 Executive Committee</a:t>
            </a:r>
          </a:p>
        </p:txBody>
      </p:sp>
    </p:spTree>
    <p:extLst>
      <p:ext uri="{BB962C8B-B14F-4D97-AF65-F5344CB8AC3E}">
        <p14:creationId xmlns:p14="http://schemas.microsoft.com/office/powerpoint/2010/main" val="301390320"/>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Text Box 2">
            <a:extLst>
              <a:ext uri="{FF2B5EF4-FFF2-40B4-BE49-F238E27FC236}">
                <a16:creationId xmlns:a16="http://schemas.microsoft.com/office/drawing/2014/main" id="{ADD93D48-1FCD-42A1-8CDB-A92FDD907FDE}"/>
              </a:ext>
            </a:extLst>
          </p:cNvPr>
          <p:cNvSpPr txBox="1">
            <a:spLocks noChangeArrowheads="1"/>
          </p:cNvSpPr>
          <p:nvPr/>
        </p:nvSpPr>
        <p:spPr bwMode="auto">
          <a:xfrm>
            <a:off x="7667628" y="6475416"/>
            <a:ext cx="2398713"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b="1">
                <a:solidFill>
                  <a:schemeClr val="tx1"/>
                </a:solidFill>
                <a:latin typeface="Times New Roman" panose="02020603050405020304" pitchFamily="18" charset="0"/>
              </a:defRPr>
            </a:lvl1pPr>
            <a:lvl2pPr marL="742950" indent="-28575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chemeClr val="tx1"/>
                </a:solidFill>
                <a:latin typeface="Times New Roman" panose="02020603050405020304" pitchFamily="18" charset="0"/>
              </a:defRPr>
            </a:lvl2pPr>
            <a:lvl3pPr marL="11430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Times New Roman" panose="02020603050405020304" pitchFamily="18" charset="0"/>
              </a:defRPr>
            </a:lvl3pPr>
            <a:lvl4pPr marL="16002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4pPr>
            <a:lvl5pPr marL="20574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9pPr>
          </a:lstStyle>
          <a:p>
            <a:pPr algn="r">
              <a:spcBef>
                <a:spcPct val="0"/>
              </a:spcBef>
              <a:buFontTx/>
              <a:buNone/>
            </a:pPr>
            <a:r>
              <a:rPr lang="en-US" altLang="en-US" sz="1200" b="0">
                <a:solidFill>
                  <a:srgbClr val="000000"/>
                </a:solidFill>
                <a:ea typeface="MS Gothic" panose="020B0609070205080204" pitchFamily="49" charset="-128"/>
              </a:rPr>
              <a:t>IEEE 802 Executive Committee</a:t>
            </a:r>
          </a:p>
        </p:txBody>
      </p:sp>
      <p:sp>
        <p:nvSpPr>
          <p:cNvPr id="23556" name="Text Box 3">
            <a:extLst>
              <a:ext uri="{FF2B5EF4-FFF2-40B4-BE49-F238E27FC236}">
                <a16:creationId xmlns:a16="http://schemas.microsoft.com/office/drawing/2014/main" id="{01D521F0-077A-4B7C-BED3-E54754B99070}"/>
              </a:ext>
            </a:extLst>
          </p:cNvPr>
          <p:cNvSpPr txBox="1">
            <a:spLocks noChangeArrowheads="1"/>
          </p:cNvSpPr>
          <p:nvPr/>
        </p:nvSpPr>
        <p:spPr bwMode="auto">
          <a:xfrm>
            <a:off x="5868991" y="6475416"/>
            <a:ext cx="528637" cy="363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b="1">
                <a:solidFill>
                  <a:schemeClr val="tx1"/>
                </a:solidFill>
                <a:latin typeface="Times New Roman" panose="02020603050405020304" pitchFamily="18" charset="0"/>
              </a:defRPr>
            </a:lvl1pPr>
            <a:lvl2pPr marL="742950" indent="-28575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chemeClr val="tx1"/>
                </a:solidFill>
                <a:latin typeface="Times New Roman" panose="02020603050405020304" pitchFamily="18" charset="0"/>
              </a:defRPr>
            </a:lvl2pPr>
            <a:lvl3pPr marL="11430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Times New Roman" panose="02020603050405020304" pitchFamily="18" charset="0"/>
              </a:defRPr>
            </a:lvl3pPr>
            <a:lvl4pPr marL="16002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4pPr>
            <a:lvl5pPr marL="20574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9pPr>
          </a:lstStyle>
          <a:p>
            <a:pPr>
              <a:spcBef>
                <a:spcPct val="0"/>
              </a:spcBef>
              <a:buFontTx/>
              <a:buNone/>
            </a:pPr>
            <a:r>
              <a:rPr lang="en-US" altLang="en-US" sz="1200" b="0">
                <a:solidFill>
                  <a:srgbClr val="000000"/>
                </a:solidFill>
                <a:ea typeface="MS Gothic" panose="020B0609070205080204" pitchFamily="49" charset="-128"/>
              </a:rPr>
              <a:t>Slide </a:t>
            </a:r>
            <a:fld id="{49D9AE47-470D-4282-AF5B-698963B7244C}" type="slidenum">
              <a:rPr lang="en-US" altLang="en-US" sz="1200" b="0">
                <a:solidFill>
                  <a:srgbClr val="000000"/>
                </a:solidFill>
                <a:ea typeface="MS Gothic" panose="020B0609070205080204" pitchFamily="49" charset="-128"/>
              </a:rPr>
              <a:pPr>
                <a:spcBef>
                  <a:spcPct val="0"/>
                </a:spcBef>
                <a:buFontTx/>
                <a:buNone/>
              </a:pPr>
              <a:t>5</a:t>
            </a:fld>
            <a:endParaRPr lang="en-US" altLang="en-US" sz="1200" b="0">
              <a:solidFill>
                <a:srgbClr val="000000"/>
              </a:solidFill>
              <a:ea typeface="MS Gothic" panose="020B0609070205080204" pitchFamily="49" charset="-128"/>
            </a:endParaRPr>
          </a:p>
        </p:txBody>
      </p:sp>
      <p:sp>
        <p:nvSpPr>
          <p:cNvPr id="23557" name="Rectangle 4">
            <a:extLst>
              <a:ext uri="{FF2B5EF4-FFF2-40B4-BE49-F238E27FC236}">
                <a16:creationId xmlns:a16="http://schemas.microsoft.com/office/drawing/2014/main" id="{C3C62EF1-28CC-422B-8ACC-7F1087647ACE}"/>
              </a:ext>
            </a:extLst>
          </p:cNvPr>
          <p:cNvSpPr>
            <a:spLocks noGrp="1" noChangeArrowheads="1"/>
          </p:cNvSpPr>
          <p:nvPr>
            <p:ph type="title"/>
          </p:nvPr>
        </p:nvSpPr>
        <p:spPr>
          <a:xfrm>
            <a:off x="2209800" y="609603"/>
            <a:ext cx="8001000" cy="1160463"/>
          </a:xfrm>
        </p:spPr>
        <p:txBody>
          <a:bodyPr vert="horz" wrap="square" lIns="90000" tIns="46800" rIns="90000" bIns="46800" numCol="1" anchor="ctr" anchorCtr="0" compatLnSpc="1">
            <a:prstTxWarp prst="textNoShape">
              <a:avLst/>
            </a:prstTxWarp>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en-US">
                <a:solidFill>
                  <a:srgbClr val="000000"/>
                </a:solidFill>
              </a:rPr>
              <a:t>Participation in IEEE 802 Meetings</a:t>
            </a:r>
          </a:p>
        </p:txBody>
      </p:sp>
      <p:sp>
        <p:nvSpPr>
          <p:cNvPr id="23558" name="Text Box 5">
            <a:extLst>
              <a:ext uri="{FF2B5EF4-FFF2-40B4-BE49-F238E27FC236}">
                <a16:creationId xmlns:a16="http://schemas.microsoft.com/office/drawing/2014/main" id="{B1AF009D-110E-415A-A4A5-3DB27F426B7A}"/>
              </a:ext>
            </a:extLst>
          </p:cNvPr>
          <p:cNvSpPr txBox="1">
            <a:spLocks noChangeArrowheads="1"/>
          </p:cNvSpPr>
          <p:nvPr/>
        </p:nvSpPr>
        <p:spPr bwMode="auto">
          <a:xfrm>
            <a:off x="876300" y="1828800"/>
            <a:ext cx="10668000" cy="4646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9725">
              <a:spcBef>
                <a:spcPct val="20000"/>
              </a:spcBef>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2400" b="1">
                <a:solidFill>
                  <a:schemeClr val="tx1"/>
                </a:solidFill>
                <a:latin typeface="Times New Roman" panose="02020603050405020304" pitchFamily="18" charset="0"/>
              </a:defRPr>
            </a:lvl1pPr>
            <a:lvl2pPr marL="742950" indent="-285750">
              <a:spcBef>
                <a:spcPct val="20000"/>
              </a:spcBef>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2000">
                <a:solidFill>
                  <a:schemeClr val="tx1"/>
                </a:solidFill>
                <a:latin typeface="Times New Roman" panose="02020603050405020304" pitchFamily="18" charset="0"/>
              </a:defRPr>
            </a:lvl2pPr>
            <a:lvl3pPr marL="1143000" indent="-228600">
              <a:spcBef>
                <a:spcPct val="20000"/>
              </a:spcBef>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chemeClr val="tx1"/>
                </a:solidFill>
                <a:latin typeface="Times New Roman" panose="02020603050405020304" pitchFamily="18" charset="0"/>
              </a:defRPr>
            </a:lvl3pPr>
            <a:lvl4pPr marL="1600200" indent="-228600">
              <a:spcBef>
                <a:spcPct val="20000"/>
              </a:spcBef>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600">
                <a:solidFill>
                  <a:schemeClr val="tx1"/>
                </a:solidFill>
                <a:latin typeface="Times New Roman" panose="02020603050405020304" pitchFamily="18" charset="0"/>
              </a:defRPr>
            </a:lvl4pPr>
            <a:lvl5pPr marL="2057400" indent="-228600">
              <a:spcBef>
                <a:spcPct val="20000"/>
              </a:spcBef>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600">
                <a:solidFill>
                  <a:schemeClr val="tx1"/>
                </a:solidFill>
                <a:latin typeface="Times New Roman" panose="02020603050405020304" pitchFamily="18" charset="0"/>
              </a:defRPr>
            </a:lvl9pPr>
          </a:lstStyle>
          <a:p>
            <a:pPr>
              <a:spcBef>
                <a:spcPct val="0"/>
              </a:spcBef>
              <a:buFontTx/>
              <a:buNone/>
            </a:pPr>
            <a:r>
              <a:rPr lang="en-US" altLang="en-US" sz="18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Participation in any IEEE 802 meeting (Sponsor, Sponsor subgroup, Working Group, Working Group subgroup, etc.) is on an individual basis</a:t>
            </a:r>
          </a:p>
          <a:p>
            <a:pPr>
              <a:spcBef>
                <a:spcPct val="0"/>
              </a:spcBef>
              <a:buFontTx/>
              <a:buNone/>
            </a:pPr>
            <a:r>
              <a:rPr lang="en-US" altLang="en-US" sz="1600" b="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a:t>
            </a:r>
            <a:r>
              <a:rPr lang="en-US" altLang="en-US" sz="16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Participants in the IEEE standards development individual process shall act based on their qualifications and experience. (</a:t>
            </a:r>
            <a:r>
              <a:rPr lang="en-US" altLang="en-US" sz="1600" dirty="0">
                <a:solidFill>
                  <a:srgbClr val="000000"/>
                </a:solidFill>
                <a:latin typeface="Arial" panose="020B0604020202020204" pitchFamily="34" charset="0"/>
                <a:ea typeface="ＭＳ Ｐゴシック" panose="020B0600070205080204" pitchFamily="34" charset="-128"/>
                <a:cs typeface="Arial" panose="020B0604020202020204" pitchFamily="34" charset="0"/>
                <a:hlinkClick r:id="rId3"/>
              </a:rPr>
              <a:t>https://standards.ieee.org/develop/policies/bylaws/sb_bylaws.pdf section 5.2.1</a:t>
            </a:r>
            <a:r>
              <a:rPr lang="en-US" altLang="en-US" sz="16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a:t>
            </a:r>
          </a:p>
          <a:p>
            <a:pPr>
              <a:spcBef>
                <a:spcPct val="0"/>
              </a:spcBef>
              <a:buFontTx/>
              <a:buNone/>
            </a:pPr>
            <a:r>
              <a:rPr lang="en-US" altLang="en-US" sz="1600" b="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a:t>
            </a:r>
            <a:r>
              <a:rPr lang="en-US" altLang="en-US" sz="16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IEEE 802 Working Group membership is by individual; “Working Group members shall participate in the consensus process in a manner consistent with their professional expert opinion as individuals, and not as organizational representatives”. (</a:t>
            </a:r>
            <a:r>
              <a:rPr lang="en-US" altLang="en-US" sz="1600" dirty="0" err="1">
                <a:solidFill>
                  <a:srgbClr val="000000"/>
                </a:solidFill>
                <a:latin typeface="Arial" panose="020B0604020202020204" pitchFamily="34" charset="0"/>
                <a:ea typeface="ＭＳ Ｐゴシック" panose="020B0600070205080204" pitchFamily="34" charset="-128"/>
                <a:cs typeface="Arial" panose="020B0604020202020204" pitchFamily="34" charset="0"/>
              </a:rPr>
              <a:t>subclause</a:t>
            </a:r>
            <a:r>
              <a:rPr lang="en-US" altLang="en-US" sz="16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4.2.1 “Establishment”, of the IEEE 802 LMSC Working Group Policies and Procedures)</a:t>
            </a:r>
          </a:p>
          <a:p>
            <a:pPr>
              <a:spcBef>
                <a:spcPct val="0"/>
              </a:spcBef>
              <a:buFontTx/>
              <a:buNone/>
            </a:pPr>
            <a:r>
              <a:rPr lang="en-US" altLang="en-US" sz="1600" b="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a:t>
            </a:r>
            <a:r>
              <a:rPr lang="en-US" altLang="en-US" sz="16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a:t>
            </a:r>
          </a:p>
          <a:p>
            <a:pPr>
              <a:spcBef>
                <a:spcPct val="0"/>
              </a:spcBef>
              <a:buFontTx/>
              <a:buNone/>
            </a:pPr>
            <a:r>
              <a:rPr lang="en-US" altLang="en-US" sz="1600" b="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a:t>
            </a:r>
            <a:r>
              <a:rPr lang="en-US" altLang="en-US" sz="16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Participants shall not direct the actions or votes of any other member of an IEEE 802 Working Group or retaliate against any other member for their actions or votes within IEEE 802 Working Group meetings, see </a:t>
            </a:r>
            <a:r>
              <a:rPr lang="en-US" altLang="en-US" sz="1600" dirty="0">
                <a:solidFill>
                  <a:srgbClr val="000000"/>
                </a:solidFill>
                <a:latin typeface="Arial" panose="020B0604020202020204" pitchFamily="34" charset="0"/>
                <a:ea typeface="ＭＳ Ｐゴシック" panose="020B0600070205080204" pitchFamily="34" charset="-128"/>
                <a:cs typeface="Arial" panose="020B0604020202020204" pitchFamily="34" charset="0"/>
                <a:hlinkClick r:id="rId4"/>
              </a:rPr>
              <a:t>https://standards.ieee.org/develop/policies/bylaws/sb_bylaws.pdf</a:t>
            </a:r>
            <a:r>
              <a:rPr lang="en-US" altLang="en-US" sz="16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section 5.2.1.3 and the IEEE 802 LMSC Working Group Policies and Procedures, </a:t>
            </a:r>
            <a:r>
              <a:rPr lang="en-US" altLang="en-US" sz="1600" dirty="0" err="1">
                <a:solidFill>
                  <a:srgbClr val="000000"/>
                </a:solidFill>
                <a:latin typeface="Arial" panose="020B0604020202020204" pitchFamily="34" charset="0"/>
                <a:ea typeface="ＭＳ Ｐゴシック" panose="020B0600070205080204" pitchFamily="34" charset="-128"/>
                <a:cs typeface="Arial" panose="020B0604020202020204" pitchFamily="34" charset="0"/>
              </a:rPr>
              <a:t>subclause</a:t>
            </a:r>
            <a:r>
              <a:rPr lang="en-US" altLang="en-US" sz="16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3.4.1 “Chair”, list item x.</a:t>
            </a:r>
          </a:p>
          <a:p>
            <a:pPr>
              <a:spcBef>
                <a:spcPct val="0"/>
              </a:spcBef>
              <a:buFontTx/>
              <a:buNone/>
            </a:pPr>
            <a:r>
              <a:rPr lang="en-US" altLang="en-US" sz="18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By participating in IEEE 802 meetings, you accept these requirements. If you do not agree to these policies then you shall not participate.</a:t>
            </a:r>
          </a:p>
          <a:p>
            <a:pPr>
              <a:spcBef>
                <a:spcPct val="0"/>
              </a:spcBef>
              <a:buFontTx/>
              <a:buNone/>
            </a:pPr>
            <a:r>
              <a:rPr lang="en-US" altLang="en-US" sz="1200" b="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(Latest revision of IEEE 802 LMSC Working Group Policies and Procedures: </a:t>
            </a:r>
            <a:r>
              <a:rPr lang="en-US" altLang="en-US" sz="1200" b="0" dirty="0">
                <a:solidFill>
                  <a:srgbClr val="000000"/>
                </a:solidFill>
                <a:latin typeface="Arial" panose="020B0604020202020204" pitchFamily="34" charset="0"/>
                <a:ea typeface="ＭＳ Ｐゴシック" panose="020B0600070205080204" pitchFamily="34" charset="-128"/>
                <a:cs typeface="Arial" panose="020B0604020202020204" pitchFamily="34" charset="0"/>
                <a:hlinkClick r:id="rId5"/>
              </a:rPr>
              <a:t>http://www.ieee802.org/devdocs.shtml</a:t>
            </a:r>
            <a:r>
              <a:rPr lang="en-US" altLang="en-US" sz="1200" b="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a:t>
            </a:r>
            <a:endParaRPr lang="en-GB" altLang="en-US" sz="1400" dirty="0">
              <a:solidFill>
                <a:srgbClr val="000000"/>
              </a:solidFill>
              <a:latin typeface="Arial" panose="020B0604020202020204" pitchFamily="34" charset="0"/>
              <a:ea typeface="MS Gothic" panose="020B0609070205080204" pitchFamily="49" charset="-128"/>
              <a:cs typeface="Arial" panose="020B0604020202020204" pitchFamily="34" charset="0"/>
            </a:endParaRPr>
          </a:p>
        </p:txBody>
      </p:sp>
    </p:spTree>
    <p:extLst>
      <p:ext uri="{BB962C8B-B14F-4D97-AF65-F5344CB8AC3E}">
        <p14:creationId xmlns:p14="http://schemas.microsoft.com/office/powerpoint/2010/main" val="422842901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Administration</a:t>
            </a:r>
          </a:p>
        </p:txBody>
      </p:sp>
      <p:sp>
        <p:nvSpPr>
          <p:cNvPr id="3" name="Content Placeholder 2"/>
          <p:cNvSpPr>
            <a:spLocks noGrp="1"/>
          </p:cNvSpPr>
          <p:nvPr>
            <p:ph idx="1"/>
          </p:nvPr>
        </p:nvSpPr>
        <p:spPr>
          <a:xfrm>
            <a:off x="914400" y="1676400"/>
            <a:ext cx="10566400" cy="4495800"/>
          </a:xfrm>
        </p:spPr>
        <p:txBody>
          <a:bodyPr>
            <a:normAutofit fontScale="62500" lnSpcReduction="20000"/>
          </a:bodyPr>
          <a:lstStyle/>
          <a:p>
            <a:r>
              <a:rPr lang="en-US" dirty="0"/>
              <a:t>Attendance take on IMAT</a:t>
            </a:r>
          </a:p>
          <a:p>
            <a:pPr lvl="1"/>
            <a:r>
              <a:rPr lang="en-US" dirty="0"/>
              <a:t>Reciprocal rights for most WGs</a:t>
            </a:r>
          </a:p>
          <a:p>
            <a:r>
              <a:rPr lang="en-US" dirty="0"/>
              <a:t>Web page</a:t>
            </a:r>
          </a:p>
          <a:p>
            <a:pPr lvl="1"/>
            <a:r>
              <a:rPr lang="en-US" dirty="0"/>
              <a:t>http://www.ieee802.org/24</a:t>
            </a:r>
          </a:p>
          <a:p>
            <a:r>
              <a:rPr lang="en-US" dirty="0"/>
              <a:t>Mailing list</a:t>
            </a:r>
          </a:p>
          <a:p>
            <a:pPr lvl="1"/>
            <a:r>
              <a:rPr lang="en-US" dirty="0"/>
              <a:t>stds-802-24@listserv.ieee.org</a:t>
            </a:r>
          </a:p>
          <a:p>
            <a:pPr lvl="1"/>
            <a:r>
              <a:rPr lang="en-US" dirty="0"/>
              <a:t>802-24-voters@listserv.ieee.org (voters list)</a:t>
            </a:r>
          </a:p>
          <a:p>
            <a:r>
              <a:rPr lang="en-US" dirty="0"/>
              <a:t>Document archive</a:t>
            </a:r>
          </a:p>
          <a:p>
            <a:pPr lvl="1"/>
            <a:r>
              <a:rPr lang="en-US" dirty="0"/>
              <a:t> </a:t>
            </a:r>
            <a:r>
              <a:rPr lang="en-US" dirty="0">
                <a:hlinkClick r:id="rId2"/>
              </a:rPr>
              <a:t>http://mentor.ieee.org/802.24/documents</a:t>
            </a:r>
            <a:endParaRPr lang="en-US" dirty="0"/>
          </a:p>
          <a:p>
            <a:pPr lvl="1"/>
            <a:endParaRPr lang="en-US" dirty="0"/>
          </a:p>
          <a:p>
            <a:r>
              <a:rPr lang="en-US" dirty="0"/>
              <a:t>IEEE 802 announcement reflector, </a:t>
            </a:r>
            <a:r>
              <a:rPr lang="en-US" dirty="0">
                <a:hlinkClick r:id="rId3"/>
              </a:rPr>
              <a:t>stds-802-all@listserv.ieee.org</a:t>
            </a:r>
            <a:endParaRPr lang="en-US" dirty="0"/>
          </a:p>
          <a:p>
            <a:pPr lvl="1"/>
            <a:r>
              <a:rPr lang="en-US" dirty="0"/>
              <a:t>Send email to listserv@listserv.ieee.org with no subject and with the </a:t>
            </a:r>
          </a:p>
          <a:p>
            <a:pPr lvl="1"/>
            <a:r>
              <a:rPr lang="en-US" dirty="0"/>
              <a:t>following 2 lines appearing first in the body of the message</a:t>
            </a:r>
          </a:p>
          <a:p>
            <a:pPr marL="0" indent="0">
              <a:buNone/>
            </a:pPr>
            <a:r>
              <a:rPr lang="en-US" sz="2900" dirty="0">
                <a:latin typeface="+mj-lt"/>
              </a:rPr>
              <a:t>		Subscribe stds-802-all</a:t>
            </a:r>
          </a:p>
          <a:p>
            <a:pPr marL="0" indent="0">
              <a:buNone/>
            </a:pPr>
            <a:r>
              <a:rPr lang="en-US" sz="2900" dirty="0">
                <a:latin typeface="+mj-lt"/>
              </a:rPr>
              <a:t>		end</a:t>
            </a:r>
          </a:p>
          <a:p>
            <a:pPr marL="0" indent="0">
              <a:buNone/>
            </a:pPr>
            <a:endParaRPr lang="en-US" dirty="0"/>
          </a:p>
        </p:txBody>
      </p:sp>
      <p:sp>
        <p:nvSpPr>
          <p:cNvPr id="5" name="Footer Placeholder 4"/>
          <p:cNvSpPr>
            <a:spLocks noGrp="1"/>
          </p:cNvSpPr>
          <p:nvPr>
            <p:ph type="ftr" sz="quarter" idx="11"/>
          </p:nvPr>
        </p:nvSpPr>
        <p:spPr/>
        <p:txBody>
          <a:bodyPr/>
          <a:lstStyle/>
          <a:p>
            <a:r>
              <a:rPr lang="en-US" altLang="en-US"/>
              <a:t>Tim Godfrey, EPRI</a:t>
            </a:r>
            <a:endParaRPr lang="en-US" altLang="en-US" dirty="0"/>
          </a:p>
        </p:txBody>
      </p:sp>
      <p:sp>
        <p:nvSpPr>
          <p:cNvPr id="6" name="Slide Number Placeholder 5"/>
          <p:cNvSpPr>
            <a:spLocks noGrp="1"/>
          </p:cNvSpPr>
          <p:nvPr>
            <p:ph type="sldNum" sz="quarter" idx="12"/>
          </p:nvPr>
        </p:nvSpPr>
        <p:spPr>
          <a:xfrm>
            <a:off x="5930398" y="6475413"/>
            <a:ext cx="432811" cy="184666"/>
          </a:xfrm>
        </p:spPr>
        <p:txBody>
          <a:bodyPr/>
          <a:lstStyle/>
          <a:p>
            <a:r>
              <a:rPr lang="en-US" altLang="en-US"/>
              <a:t>Slide </a:t>
            </a:r>
            <a:fld id="{D2793805-6678-4F90-9549-7863581D2258}" type="slidenum">
              <a:rPr lang="en-US" altLang="en-US" smtClean="0"/>
              <a:pPr/>
              <a:t>6</a:t>
            </a:fld>
            <a:endParaRPr lang="en-US" altLang="en-US"/>
          </a:p>
        </p:txBody>
      </p:sp>
    </p:spTree>
    <p:extLst>
      <p:ext uri="{BB962C8B-B14F-4D97-AF65-F5344CB8AC3E}">
        <p14:creationId xmlns:p14="http://schemas.microsoft.com/office/powerpoint/2010/main" val="31630559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 TAG</a:t>
            </a:r>
          </a:p>
        </p:txBody>
      </p:sp>
      <p:sp>
        <p:nvSpPr>
          <p:cNvPr id="3" name="Content Placeholder 2"/>
          <p:cNvSpPr>
            <a:spLocks noGrp="1"/>
          </p:cNvSpPr>
          <p:nvPr>
            <p:ph idx="1"/>
          </p:nvPr>
        </p:nvSpPr>
        <p:spPr>
          <a:xfrm>
            <a:off x="914400" y="1828800"/>
            <a:ext cx="10566400" cy="4114800"/>
          </a:xfrm>
        </p:spPr>
        <p:txBody>
          <a:bodyPr>
            <a:normAutofit/>
          </a:bodyPr>
          <a:lstStyle/>
          <a:p>
            <a:endParaRPr lang="en-US" dirty="0"/>
          </a:p>
          <a:p>
            <a:r>
              <a:rPr lang="en-US" dirty="0"/>
              <a:t>Approve July minutes</a:t>
            </a:r>
          </a:p>
          <a:p>
            <a:pPr lvl="1"/>
            <a:r>
              <a:rPr lang="en-US" dirty="0"/>
              <a:t>802.24-19-19r0</a:t>
            </a:r>
          </a:p>
          <a:p>
            <a:pPr lvl="1"/>
            <a:endParaRPr lang="en-US" dirty="0"/>
          </a:p>
          <a:p>
            <a:pPr lvl="1"/>
            <a:endParaRPr lang="en-US" dirty="0"/>
          </a:p>
          <a:p>
            <a:r>
              <a:rPr lang="en-US" dirty="0"/>
              <a:t>TAG Action Items from July:</a:t>
            </a:r>
          </a:p>
          <a:p>
            <a:pPr lvl="1"/>
            <a:r>
              <a:rPr lang="en-US" dirty="0"/>
              <a:t>none</a:t>
            </a:r>
          </a:p>
          <a:p>
            <a:pPr lvl="1"/>
            <a:endParaRPr lang="en-US" dirty="0"/>
          </a:p>
          <a:p>
            <a:pPr lvl="1"/>
            <a:endParaRPr lang="en-US" dirty="0"/>
          </a:p>
          <a:p>
            <a:pPr lvl="1"/>
            <a:endParaRPr lang="en-US" dirty="0"/>
          </a:p>
          <a:p>
            <a:pPr lvl="1"/>
            <a:endParaRPr lang="en-US" dirty="0"/>
          </a:p>
          <a:p>
            <a:pPr marL="0" indent="0">
              <a:buNone/>
            </a:pPr>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930398" y="6475413"/>
            <a:ext cx="432811" cy="184666"/>
          </a:xfrm>
        </p:spPr>
        <p:txBody>
          <a:bodyPr/>
          <a:lstStyle/>
          <a:p>
            <a:r>
              <a:rPr lang="en-US" altLang="en-US"/>
              <a:t>Slide </a:t>
            </a:r>
            <a:fld id="{D2793805-6678-4F90-9549-7863581D2258}" type="slidenum">
              <a:rPr lang="en-US" altLang="en-US" smtClean="0"/>
              <a:pPr/>
              <a:t>7</a:t>
            </a:fld>
            <a:endParaRPr lang="en-US" altLang="en-US"/>
          </a:p>
        </p:txBody>
      </p:sp>
    </p:spTree>
    <p:extLst>
      <p:ext uri="{BB962C8B-B14F-4D97-AF65-F5344CB8AC3E}">
        <p14:creationId xmlns:p14="http://schemas.microsoft.com/office/powerpoint/2010/main" val="4476171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Radio Regulatory Items</a:t>
            </a:r>
          </a:p>
        </p:txBody>
      </p:sp>
      <p:sp>
        <p:nvSpPr>
          <p:cNvPr id="7" name="Content Placeholder 6"/>
          <p:cNvSpPr>
            <a:spLocks noGrp="1"/>
          </p:cNvSpPr>
          <p:nvPr>
            <p:ph idx="1"/>
          </p:nvPr>
        </p:nvSpPr>
        <p:spPr>
          <a:xfrm>
            <a:off x="914400" y="1676402"/>
            <a:ext cx="10439400" cy="4799013"/>
          </a:xfrm>
        </p:spPr>
        <p:txBody>
          <a:bodyPr>
            <a:normAutofit/>
          </a:bodyPr>
          <a:lstStyle/>
          <a:p>
            <a:pPr marL="457200" lvl="1" indent="0">
              <a:buNone/>
            </a:pPr>
            <a:endParaRPr lang="en-US" dirty="0"/>
          </a:p>
          <a:p>
            <a:r>
              <a:rPr lang="en-US" dirty="0"/>
              <a:t>Update from 802.18 – Jay Holcomb</a:t>
            </a:r>
          </a:p>
          <a:p>
            <a:endParaRPr lang="en-US" dirty="0"/>
          </a:p>
          <a:p>
            <a:pPr lvl="1"/>
            <a:endParaRPr lang="en-US" dirty="0"/>
          </a:p>
          <a:p>
            <a:r>
              <a:rPr lang="en-US" dirty="0"/>
              <a:t>From May 2019: Converting UNII4 band to cellular – implications for smart grid or verticals?   802.18 will look at comments</a:t>
            </a:r>
          </a:p>
          <a:p>
            <a:endParaRPr lang="en-US" dirty="0"/>
          </a:p>
          <a:p>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891926" y="6475413"/>
            <a:ext cx="509755" cy="184666"/>
          </a:xfrm>
        </p:spPr>
        <p:txBody>
          <a:bodyPr/>
          <a:lstStyle/>
          <a:p>
            <a:r>
              <a:rPr lang="en-US" altLang="en-US"/>
              <a:t>Slide </a:t>
            </a:r>
            <a:fld id="{A42A6F1F-89D0-4C7C-88C0-E46BC40C428C}" type="slidenum">
              <a:rPr lang="en-US" altLang="en-US" smtClean="0"/>
              <a:pPr/>
              <a:t>8</a:t>
            </a:fld>
            <a:endParaRPr lang="en-US" altLang="en-US"/>
          </a:p>
        </p:txBody>
      </p:sp>
    </p:spTree>
    <p:extLst>
      <p:ext uri="{BB962C8B-B14F-4D97-AF65-F5344CB8AC3E}">
        <p14:creationId xmlns:p14="http://schemas.microsoft.com/office/powerpoint/2010/main" val="14399382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BCA8FD-16D4-4ADC-9D8C-560B5B08F695}"/>
              </a:ext>
            </a:extLst>
          </p:cNvPr>
          <p:cNvSpPr>
            <a:spLocks noGrp="1"/>
          </p:cNvSpPr>
          <p:nvPr>
            <p:ph type="title"/>
          </p:nvPr>
        </p:nvSpPr>
        <p:spPr/>
        <p:txBody>
          <a:bodyPr/>
          <a:lstStyle/>
          <a:p>
            <a:r>
              <a:rPr lang="en-US" dirty="0"/>
              <a:t>Licensed Narrowband Amendment ad-hoc teleconferences</a:t>
            </a:r>
          </a:p>
        </p:txBody>
      </p:sp>
      <p:sp>
        <p:nvSpPr>
          <p:cNvPr id="3" name="Content Placeholder 2">
            <a:extLst>
              <a:ext uri="{FF2B5EF4-FFF2-40B4-BE49-F238E27FC236}">
                <a16:creationId xmlns:a16="http://schemas.microsoft.com/office/drawing/2014/main" id="{243AFEDB-B60E-4600-9B04-7ED03AB8613F}"/>
              </a:ext>
            </a:extLst>
          </p:cNvPr>
          <p:cNvSpPr>
            <a:spLocks noGrp="1"/>
          </p:cNvSpPr>
          <p:nvPr>
            <p:ph idx="1"/>
          </p:nvPr>
        </p:nvSpPr>
        <p:spPr/>
        <p:txBody>
          <a:bodyPr>
            <a:normAutofit lnSpcReduction="10000"/>
          </a:bodyPr>
          <a:lstStyle/>
          <a:p>
            <a:r>
              <a:rPr lang="en-US" dirty="0"/>
              <a:t>Two teleconferences hosted by 802.24</a:t>
            </a:r>
          </a:p>
          <a:p>
            <a:pPr lvl="1"/>
            <a:r>
              <a:rPr lang="en-US" dirty="0"/>
              <a:t>Minutes and Draft PAR and CSD posted on Mentor</a:t>
            </a:r>
          </a:p>
          <a:p>
            <a:pPr lvl="2"/>
            <a:r>
              <a:rPr lang="en-US" dirty="0"/>
              <a:t>802.24-19-0021r0	Minutes of August 5</a:t>
            </a:r>
            <a:r>
              <a:rPr lang="en-US" baseline="30000" dirty="0"/>
              <a:t>th</a:t>
            </a:r>
            <a:r>
              <a:rPr lang="en-US" dirty="0"/>
              <a:t> Teleconference</a:t>
            </a:r>
          </a:p>
          <a:p>
            <a:pPr lvl="2"/>
            <a:r>
              <a:rPr lang="en-US" dirty="0"/>
              <a:t>802.24-19-0022r0	Draft PAR</a:t>
            </a:r>
          </a:p>
          <a:p>
            <a:pPr lvl="2"/>
            <a:r>
              <a:rPr lang="en-US" dirty="0"/>
              <a:t>802.24-19-0023r0	 Minutes of Sept 3</a:t>
            </a:r>
            <a:r>
              <a:rPr lang="en-US" baseline="30000" dirty="0"/>
              <a:t>rd</a:t>
            </a:r>
            <a:r>
              <a:rPr lang="en-US" dirty="0"/>
              <a:t> Teleconference</a:t>
            </a:r>
          </a:p>
          <a:p>
            <a:pPr lvl="2"/>
            <a:r>
              <a:rPr lang="en-US" dirty="0"/>
              <a:t>802.24-19-0024r0	Draft CSD</a:t>
            </a:r>
          </a:p>
          <a:p>
            <a:pPr lvl="2"/>
            <a:endParaRPr lang="en-US" dirty="0"/>
          </a:p>
          <a:p>
            <a:r>
              <a:rPr lang="en-US" dirty="0"/>
              <a:t>Discussion on moving project into 802.15</a:t>
            </a:r>
          </a:p>
          <a:p>
            <a:pPr lvl="1"/>
            <a:r>
              <a:rPr lang="en-US" dirty="0"/>
              <a:t>Participants and stakeholders are in favor</a:t>
            </a:r>
          </a:p>
          <a:p>
            <a:pPr lvl="2"/>
            <a:endParaRPr lang="en-US" dirty="0"/>
          </a:p>
          <a:p>
            <a:pPr lvl="2"/>
            <a:endParaRPr lang="en-US" dirty="0"/>
          </a:p>
        </p:txBody>
      </p:sp>
      <p:sp>
        <p:nvSpPr>
          <p:cNvPr id="4" name="Footer Placeholder 3">
            <a:extLst>
              <a:ext uri="{FF2B5EF4-FFF2-40B4-BE49-F238E27FC236}">
                <a16:creationId xmlns:a16="http://schemas.microsoft.com/office/drawing/2014/main" id="{14D6BD1A-E17C-4934-BF72-F9550CCD0952}"/>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DD44E28A-0E40-449E-989A-FEA66DFC975C}"/>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9</a:t>
            </a:fld>
            <a:endParaRPr lang="en-US" altLang="en-US"/>
          </a:p>
        </p:txBody>
      </p:sp>
    </p:spTree>
    <p:extLst>
      <p:ext uri="{BB962C8B-B14F-4D97-AF65-F5344CB8AC3E}">
        <p14:creationId xmlns:p14="http://schemas.microsoft.com/office/powerpoint/2010/main" val="2640385026"/>
      </p:ext>
    </p:extLst>
  </p:cSld>
  <p:clrMapOvr>
    <a:masterClrMapping/>
  </p:clrMapOvr>
</p:sld>
</file>

<file path=ppt/theme/theme1.xml><?xml version="1.0" encoding="utf-8"?>
<a:theme xmlns:a="http://schemas.openxmlformats.org/drawingml/2006/main" name="802-24-Theme1">
  <a:themeElements>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24-Theme1" id="{71AA4CE9-9702-411B-A30F-4CFFB88909A4}" vid="{122AA4A9-5C12-4562-9898-C2882640591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802-24-Theme1</Template>
  <TotalTime>38229</TotalTime>
  <Words>2129</Words>
  <Application>Microsoft Office PowerPoint</Application>
  <PresentationFormat>Widescreen</PresentationFormat>
  <Paragraphs>390</Paragraphs>
  <Slides>24</Slides>
  <Notes>6</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24</vt:i4>
      </vt:variant>
    </vt:vector>
  </HeadingPairs>
  <TitlesOfParts>
    <vt:vector size="34" baseType="lpstr">
      <vt:lpstr>MS Gothic</vt:lpstr>
      <vt:lpstr>ＭＳ Ｐゴシック</vt:lpstr>
      <vt:lpstr>Arial</vt:lpstr>
      <vt:lpstr>Arial1</vt:lpstr>
      <vt:lpstr>Calibri</vt:lpstr>
      <vt:lpstr>Helvetica</vt:lpstr>
      <vt:lpstr>Monotype Sorts</vt:lpstr>
      <vt:lpstr>Times New Roman</vt:lpstr>
      <vt:lpstr>Times New Roman1</vt:lpstr>
      <vt:lpstr>802-24-Theme1</vt:lpstr>
      <vt:lpstr>802.24 Vertical Applications TAG</vt:lpstr>
      <vt:lpstr>802.24 Overview</vt:lpstr>
      <vt:lpstr>PowerPoint Presentation</vt:lpstr>
      <vt:lpstr>Guidelines for IEEE-SA Meetings</vt:lpstr>
      <vt:lpstr>Participation in IEEE 802 Meetings</vt:lpstr>
      <vt:lpstr>Administration</vt:lpstr>
      <vt:lpstr>802.24 TAG</vt:lpstr>
      <vt:lpstr>Radio Regulatory Items</vt:lpstr>
      <vt:lpstr>Licensed Narrowband Amendment ad-hoc teleconferences</vt:lpstr>
      <vt:lpstr>Licensed Narrowband Amendment</vt:lpstr>
      <vt:lpstr>Licensed Narrowband Amendment Timeline</vt:lpstr>
      <vt:lpstr>Liaison Review</vt:lpstr>
      <vt:lpstr>IEEE Power Engineering Society PSCC S6 Liaison</vt:lpstr>
      <vt:lpstr>Publishing Status of TSN White Paper</vt:lpstr>
      <vt:lpstr>Wednesday 802.24 TAG</vt:lpstr>
      <vt:lpstr>“Low latency” White Paper</vt:lpstr>
      <vt:lpstr>“Low latency” White Paper</vt:lpstr>
      <vt:lpstr>AR/VR collaboration in 802.24</vt:lpstr>
      <vt:lpstr>Discussion</vt:lpstr>
      <vt:lpstr>Next Steps</vt:lpstr>
      <vt:lpstr>"IEEE 802 Solutions for Vertical Applications"</vt:lpstr>
      <vt:lpstr>802.15.4g and 802.11ah Coexistence (802.19.3)</vt:lpstr>
      <vt:lpstr>2019 TAG Activity Plan</vt:lpstr>
      <vt:lpstr>802.24 TAG closing</vt:lpstr>
    </vt:vector>
  </TitlesOfParts>
  <Company>EPRI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802.24 Opening Report</dc:title>
  <dc:subject>802.24 Opening Report</dc:subject>
  <dc:creator>Godfrey, Tim</dc:creator>
  <cp:keywords/>
  <dc:description>&lt;doc#&gt;</dc:description>
  <cp:lastModifiedBy>Godfrey, Tim</cp:lastModifiedBy>
  <cp:revision>716</cp:revision>
  <cp:lastPrinted>1998-02-10T13:28:06Z</cp:lastPrinted>
  <dcterms:created xsi:type="dcterms:W3CDTF">2015-05-13T21:49:41Z</dcterms:created>
  <dcterms:modified xsi:type="dcterms:W3CDTF">2019-09-05T14:58:19Z</dcterms:modified>
</cp:coreProperties>
</file>